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EE88665-5F09-4F7B-9D2D-4FDA6D167FE9}" type="datetimeFigureOut">
              <a:rPr lang="fr-FR" smtClean="0"/>
              <a:t>02/01/2025</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AC8E2DF-F008-41A5-B4B0-BC7D9F00E75D}"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6EE88665-5F09-4F7B-9D2D-4FDA6D167FE9}" type="datetimeFigureOut">
              <a:rPr lang="fr-FR" smtClean="0"/>
              <a:t>02/01/2025</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AC8E2DF-F008-41A5-B4B0-BC7D9F00E75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EE88665-5F09-4F7B-9D2D-4FDA6D167FE9}" type="datetimeFigureOut">
              <a:rPr lang="fr-FR" smtClean="0"/>
              <a:t>02/01/2025</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0AC8E2DF-F008-41A5-B4B0-BC7D9F00E75D}"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6EE88665-5F09-4F7B-9D2D-4FDA6D167FE9}" type="datetimeFigureOut">
              <a:rPr lang="fr-FR" smtClean="0"/>
              <a:t>02/01/2025</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AC8E2DF-F008-41A5-B4B0-BC7D9F00E75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6EE88665-5F09-4F7B-9D2D-4FDA6D167FE9}" type="datetimeFigureOut">
              <a:rPr lang="fr-FR" smtClean="0"/>
              <a:t>02/01/2025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AC8E2DF-F008-41A5-B4B0-BC7D9F00E75D}" type="slidenum">
              <a:rPr lang="fr-FR" smtClean="0"/>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EE88665-5F09-4F7B-9D2D-4FDA6D167FE9}" type="datetimeFigureOut">
              <a:rPr lang="fr-FR" smtClean="0"/>
              <a:t>02/01/2025</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AC8E2DF-F008-41A5-B4B0-BC7D9F00E75D}"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488" y="533400"/>
            <a:ext cx="5614780" cy="1395402"/>
          </a:xfrm>
        </p:spPr>
        <p:txBody>
          <a:bodyPr/>
          <a:lstStyle/>
          <a:p>
            <a:pPr algn="ctr"/>
            <a:r>
              <a:rPr lang="ar-DZ" dirty="0" smtClean="0"/>
              <a:t>البناء التصوري للبحث</a:t>
            </a:r>
            <a:endParaRPr lang="fr-FR" dirty="0"/>
          </a:p>
        </p:txBody>
      </p:sp>
      <p:sp>
        <p:nvSpPr>
          <p:cNvPr id="3" name="Sous-titre 2"/>
          <p:cNvSpPr>
            <a:spLocks noGrp="1"/>
          </p:cNvSpPr>
          <p:nvPr>
            <p:ph type="subTitle" idx="1"/>
          </p:nvPr>
        </p:nvSpPr>
        <p:spPr>
          <a:xfrm>
            <a:off x="2714612" y="2285992"/>
            <a:ext cx="6215106" cy="4000528"/>
          </a:xfrm>
        </p:spPr>
        <p:txBody>
          <a:bodyPr>
            <a:normAutofit fontScale="92500" lnSpcReduction="10000"/>
          </a:bodyPr>
          <a:lstStyle/>
          <a:p>
            <a:pPr algn="just" rtl="1"/>
            <a:r>
              <a:rPr lang="ar-DZ" sz="2400" dirty="0" smtClean="0"/>
              <a:t>  بعد مرحلة اختيار الموضوع ثم مرحلة القراءات من مختلف المصادر، ومن خلال جلسات مع الأستاذ المشرف باعتبار الموضوع غالبا من اقتراح هذا الأخير، يتحتم على الباحث الطالب أن يفصل في تصور بحثه من حيث عدة نقاط مفصلية نشير إليها تباعا في هذه المحاضرة.</a:t>
            </a:r>
          </a:p>
          <a:p>
            <a:pPr algn="just" rtl="1"/>
            <a:r>
              <a:rPr lang="ar-DZ" sz="2400" dirty="0" smtClean="0"/>
              <a:t>  إن عملية الترتيب قد تختلف من باحث إلى آخر حسب قناعاته، فقد يكون جوهر التصور بارزا في </a:t>
            </a:r>
            <a:r>
              <a:rPr lang="ar-DZ" sz="2400" dirty="0" err="1" smtClean="0"/>
              <a:t>الاشكالية</a:t>
            </a:r>
            <a:r>
              <a:rPr lang="ar-DZ" sz="2400" dirty="0" smtClean="0"/>
              <a:t>، وقد ينطلق الباحث في سرد تصوره من دوافع اختياره للموضوع أو أهمية الدراسة أو حتى من الدراسات السابقة، وكلها مبررات مقبولة كما شرحنا في المحاضرة.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أهمية الموضوع</a:t>
            </a:r>
            <a:endParaRPr lang="fr-FR" dirty="0"/>
          </a:p>
        </p:txBody>
      </p:sp>
      <p:sp>
        <p:nvSpPr>
          <p:cNvPr id="3" name="Espace réservé du contenu 2"/>
          <p:cNvSpPr>
            <a:spLocks noGrp="1"/>
          </p:cNvSpPr>
          <p:nvPr>
            <p:ph idx="1"/>
          </p:nvPr>
        </p:nvSpPr>
        <p:spPr/>
        <p:txBody>
          <a:bodyPr>
            <a:normAutofit fontScale="92500"/>
          </a:bodyPr>
          <a:lstStyle/>
          <a:p>
            <a:pPr algn="just" rtl="1">
              <a:buNone/>
            </a:pPr>
            <a:r>
              <a:rPr lang="ar-DZ" dirty="0" smtClean="0"/>
              <a:t>نصطدم كثيرا بأن الباحث في مختلف الأطوار لا يمكنه التمييز بين الأسباب والأهداف والأهمية، إذ يفرط الباحث في التطرق لأهمية بحثه في الإشكالية دون دراية منه، والأصل أن ذلك العرض يأتي في عنصر الأهمية وليس الإشكالية، لذلك اقترح الأستاذ </a:t>
            </a:r>
            <a:r>
              <a:rPr lang="ar-DZ" dirty="0" err="1" smtClean="0"/>
              <a:t>فضيل</a:t>
            </a:r>
            <a:r>
              <a:rPr lang="ar-DZ" dirty="0" smtClean="0"/>
              <a:t> </a:t>
            </a:r>
            <a:r>
              <a:rPr lang="ar-DZ" dirty="0" err="1" smtClean="0"/>
              <a:t>دليو</a:t>
            </a:r>
            <a:r>
              <a:rPr lang="ar-DZ" dirty="0" smtClean="0"/>
              <a:t> الاستغناء عن هذا العنصر لاعتبار أن الإشكالية مشبعة بما يكفي من سرد لأهمية الموضوع، وبالتالي فالأهمية تشير إلى ما يشكله الموضوع أو الظاهرة وما تطرحه سلبيا أو ايجابيا في الوسط التنظيمي أو التربوي أو الحضري وتأثيراتها المباشرة وغير المباشرة التي قد تكون محل دراسة الباحث، على ألا ينطلق الباحث في الإسراف في الجمل التأكيدية من باب أنها نتائج مؤكدة بل عليه دائما استعمال ما يدل على الاحتمال وتوظيف أداة ” قد“.</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أهداف الدراسة </a:t>
            </a:r>
            <a:endParaRPr lang="fr-FR" dirty="0"/>
          </a:p>
        </p:txBody>
      </p:sp>
      <p:sp>
        <p:nvSpPr>
          <p:cNvPr id="3" name="Espace réservé du contenu 2"/>
          <p:cNvSpPr>
            <a:spLocks noGrp="1"/>
          </p:cNvSpPr>
          <p:nvPr>
            <p:ph idx="1"/>
          </p:nvPr>
        </p:nvSpPr>
        <p:spPr/>
        <p:txBody>
          <a:bodyPr>
            <a:normAutofit fontScale="85000" lnSpcReduction="10000"/>
          </a:bodyPr>
          <a:lstStyle/>
          <a:p>
            <a:pPr algn="just" rtl="1">
              <a:buNone/>
            </a:pPr>
            <a:r>
              <a:rPr lang="ar-DZ" dirty="0" smtClean="0"/>
              <a:t>لكل دراسة أهداف خاصة وأهداف إجرائية</a:t>
            </a:r>
          </a:p>
          <a:p>
            <a:pPr algn="just" rtl="1">
              <a:buNone/>
            </a:pPr>
            <a:r>
              <a:rPr lang="ar-DZ" dirty="0" smtClean="0">
                <a:solidFill>
                  <a:srgbClr val="FF0000"/>
                </a:solidFill>
              </a:rPr>
              <a:t>الهدف الخاص:</a:t>
            </a:r>
          </a:p>
          <a:p>
            <a:pPr algn="just" rtl="1">
              <a:buNone/>
            </a:pPr>
            <a:r>
              <a:rPr lang="ar-DZ" dirty="0" smtClean="0"/>
              <a:t>ويمكن استخلاصه من تساؤل الإشكالية( التساؤل العام) وبالتالي يكون الهدف الخاص هو الإجابة عن التساؤل العام للإشكالية، ويمكن توظيف الباحث أساليب متعددة للدلالة على الهدف مثل:</a:t>
            </a:r>
          </a:p>
          <a:p>
            <a:pPr algn="just" rtl="1">
              <a:buNone/>
            </a:pPr>
            <a:r>
              <a:rPr lang="ar-DZ" dirty="0" smtClean="0"/>
              <a:t>-محاولة الوصول، محاولة معرفة العلاقة، محاولة التحقق ، محاولة الكشف، محاولة تسليط الضوء...</a:t>
            </a:r>
          </a:p>
          <a:p>
            <a:pPr algn="just" rtl="1">
              <a:buNone/>
            </a:pPr>
            <a:r>
              <a:rPr lang="ar-DZ" dirty="0" smtClean="0">
                <a:solidFill>
                  <a:srgbClr val="FF0000"/>
                </a:solidFill>
              </a:rPr>
              <a:t>الأهداف الإجرائية</a:t>
            </a:r>
            <a:r>
              <a:rPr lang="ar-DZ" dirty="0" smtClean="0"/>
              <a:t>:</a:t>
            </a:r>
          </a:p>
          <a:p>
            <a:pPr algn="just" rtl="1">
              <a:buNone/>
            </a:pPr>
            <a:r>
              <a:rPr lang="ar-DZ" dirty="0" smtClean="0"/>
              <a:t>وتكون بعدد التساؤلات الفرعية، فإذا كان لدينا أربع أو خمس تساؤلات، فيجب أن يكون لدينا أربع أو خمس أهداف إجرائية متوافقة تماما مع التساؤلات الفرعية.</a:t>
            </a:r>
          </a:p>
          <a:p>
            <a:pPr algn="just" rtl="1">
              <a:buNone/>
            </a:pPr>
            <a:r>
              <a:rPr lang="ar-DZ" dirty="0" smtClean="0"/>
              <a:t>وبالتالي فالقاعدة حينما يكون لدينا ثلاث تساؤلات فرعية، تقابلها ثلاث فرضيات فرعية، وبالمثل ثلاث أهداف إجرائية.</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err="1" smtClean="0"/>
              <a:t>الاشكالية</a:t>
            </a:r>
            <a:endParaRPr lang="fr-FR" dirty="0"/>
          </a:p>
        </p:txBody>
      </p:sp>
      <p:sp>
        <p:nvSpPr>
          <p:cNvPr id="3" name="Espace réservé du contenu 2"/>
          <p:cNvSpPr>
            <a:spLocks noGrp="1"/>
          </p:cNvSpPr>
          <p:nvPr>
            <p:ph idx="1"/>
          </p:nvPr>
        </p:nvSpPr>
        <p:spPr/>
        <p:txBody>
          <a:bodyPr/>
          <a:lstStyle/>
          <a:p>
            <a:pPr algn="r" rtl="1">
              <a:buNone/>
            </a:pPr>
            <a:r>
              <a:rPr lang="ar-DZ" dirty="0" smtClean="0"/>
              <a:t>يمكن إعطاء بديل لهذا العنوان منها تحديد الإشكالية، ومن الأخطاء الشائعة أن المشرف بعد اختيار الطالب لموضوع بحثه يطلب منه صياغة </a:t>
            </a:r>
            <a:r>
              <a:rPr lang="ar-DZ" dirty="0" err="1" smtClean="0"/>
              <a:t>اشكالية</a:t>
            </a:r>
            <a:r>
              <a:rPr lang="ar-DZ" dirty="0" smtClean="0"/>
              <a:t>، كيف يكون ذلك والطالب لم يتعرف على بحثه ولم يفهمه أو قد يفهمه من زاوية تتعارض مع فهم المشرف الذي اقترح الموضوع، وبالتالي لابد من جلسات </a:t>
            </a:r>
            <a:r>
              <a:rPr lang="ar-DZ" dirty="0" err="1" smtClean="0"/>
              <a:t>اشرافية</a:t>
            </a:r>
            <a:r>
              <a:rPr lang="ar-DZ" dirty="0" smtClean="0"/>
              <a:t> لتقريب التصور بين الطرفين، ومن ثمة تأتي مرحلة القراءة والبحث لتوسيع عملية فهم الموضوع والإلمام بأبعاده ( أهم نقطة) ومدى وجوده في أرض الواقع والإشكال أو الإضافة الذي يحملها الموضوع من خلال اكتشاف الثغرة البحثية.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الإشكالية –تابع-</a:t>
            </a:r>
            <a:endParaRPr lang="fr-FR" dirty="0"/>
          </a:p>
        </p:txBody>
      </p:sp>
      <p:sp>
        <p:nvSpPr>
          <p:cNvPr id="3" name="Espace réservé du contenu 2"/>
          <p:cNvSpPr>
            <a:spLocks noGrp="1"/>
          </p:cNvSpPr>
          <p:nvPr>
            <p:ph idx="1"/>
          </p:nvPr>
        </p:nvSpPr>
        <p:spPr/>
        <p:txBody>
          <a:bodyPr>
            <a:normAutofit lnSpcReduction="10000"/>
          </a:bodyPr>
          <a:lstStyle/>
          <a:p>
            <a:pPr algn="just" rtl="1">
              <a:buNone/>
            </a:pPr>
            <a:r>
              <a:rPr lang="ar-DZ" dirty="0" smtClean="0"/>
              <a:t>وقد </a:t>
            </a:r>
            <a:r>
              <a:rPr lang="ar-DZ" dirty="0" err="1" smtClean="0"/>
              <a:t>نتساؤل</a:t>
            </a:r>
            <a:r>
              <a:rPr lang="ar-DZ" dirty="0" smtClean="0"/>
              <a:t> هل لكل موضوع يكون محل دراسة يحتوي عن إشكالية طالما هي محطة رئيسة في البناء التصوري؟ والإجابة حسب الكثيرين من </a:t>
            </a:r>
            <a:r>
              <a:rPr lang="ar-DZ" dirty="0" err="1" smtClean="0"/>
              <a:t>اخصائيي</a:t>
            </a:r>
            <a:r>
              <a:rPr lang="ar-DZ" dirty="0" smtClean="0"/>
              <a:t> المنهجية هو نعم، فوجود إشكالية دون إشكال هو مجرد سرد لأهمية البحث لا غير. </a:t>
            </a:r>
          </a:p>
          <a:p>
            <a:pPr algn="just" rtl="1">
              <a:buNone/>
            </a:pPr>
            <a:r>
              <a:rPr lang="ar-DZ" dirty="0" smtClean="0"/>
              <a:t>أما التساؤل الثاني فقد يطال جوهر البحث، فهل الدراسات السوسيولوجية تمس فقط الظواهر المرضية؟ والإجابة هي لا فقد نكون أمام رصد ظواهر ايجابية نريد تفسيرها وإحاطتها بالبحث والتثمين والتحسين( وبذلك يكون الباحث تبنى مقاربة التحسين المستمر)وقد تكون أغلب الدراسات تطال ظواهر مرضية لا تزال متفشية حتى ولو تطرقت إليها دراسات سابقة.</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مراحل بناء </a:t>
            </a:r>
            <a:r>
              <a:rPr lang="ar-DZ" dirty="0" err="1" smtClean="0"/>
              <a:t>الاشكالية</a:t>
            </a:r>
            <a:endParaRPr lang="fr-FR" dirty="0"/>
          </a:p>
        </p:txBody>
      </p:sp>
      <p:sp>
        <p:nvSpPr>
          <p:cNvPr id="3" name="Espace réservé du contenu 2"/>
          <p:cNvSpPr>
            <a:spLocks noGrp="1"/>
          </p:cNvSpPr>
          <p:nvPr>
            <p:ph idx="1"/>
          </p:nvPr>
        </p:nvSpPr>
        <p:spPr/>
        <p:txBody>
          <a:bodyPr/>
          <a:lstStyle/>
          <a:p>
            <a:pPr algn="just" rtl="1"/>
            <a:r>
              <a:rPr lang="ar-DZ" dirty="0" smtClean="0">
                <a:solidFill>
                  <a:srgbClr val="FF0000"/>
                </a:solidFill>
              </a:rPr>
              <a:t>1-مرحلة التحديد</a:t>
            </a:r>
            <a:r>
              <a:rPr lang="ar-DZ" dirty="0" smtClean="0"/>
              <a:t>: وهنا يشير الباحث إلى متغير أو متغيرات بحثه بالتعريف وما تشتمل عليه المتغيرات من أبعاد من شرح غير مفصل لتلك الأبعاد، فقد تكون لضغوط العمل أبعاد نفسية وأخرى اقتصادية وأخرى ثقافية أخرى تنظيمية وأخرى اجتماعية، فأما النفسية فتمس العقد والمؤثرات ...ويشرح الباحث ذلك بشكل مختصر، أما الاقتصادية فتمس الجوانب...ويشرح الباحث تلك الجوانب بشكل مختصر، إلى أن يصل إلى سرد جل الأبعاد المتعلقة بمتغيرات بحثه، وهذا للدلالة على أنه تجاوز مرحلة القراءة وتمكن من رصد أبعاد مفاهيم دراسته.</a:t>
            </a:r>
          </a:p>
          <a:p>
            <a:pPr algn="just"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الإشكالية –تابع-</a:t>
            </a:r>
            <a:endParaRPr lang="fr-FR" dirty="0"/>
          </a:p>
        </p:txBody>
      </p:sp>
      <p:sp>
        <p:nvSpPr>
          <p:cNvPr id="3" name="Espace réservé du contenu 2"/>
          <p:cNvSpPr>
            <a:spLocks noGrp="1"/>
          </p:cNvSpPr>
          <p:nvPr>
            <p:ph idx="1"/>
          </p:nvPr>
        </p:nvSpPr>
        <p:spPr/>
        <p:txBody>
          <a:bodyPr>
            <a:normAutofit lnSpcReduction="10000"/>
          </a:bodyPr>
          <a:lstStyle/>
          <a:p>
            <a:pPr algn="just" rtl="1">
              <a:buNone/>
            </a:pPr>
            <a:r>
              <a:rPr lang="ar-DZ" dirty="0" smtClean="0">
                <a:solidFill>
                  <a:srgbClr val="FF0000"/>
                </a:solidFill>
              </a:rPr>
              <a:t>2-مرحلة الحصر:</a:t>
            </a:r>
          </a:p>
          <a:p>
            <a:pPr algn="just" rtl="1">
              <a:buNone/>
            </a:pPr>
            <a:r>
              <a:rPr lang="ar-DZ" dirty="0" smtClean="0"/>
              <a:t>هنا تأتي مرحلة مهمة جدا ليتخلص الباحث من الكثير من الأبعاد التي لا تنتمي إلى مجال تخصصه، ويبقي على الأبعاد التي لها علاقة بمجال تخصصه، فإن كان الباحث سرد عشرة أبعاد داخل وخارج مجال تخصصه فعليه أن يحصر أو يكتفي فقط بالأبعاد التي لها علاقة بتخصصه، وفي المثال السابق على الباحث أن يستبعد البعد الاقتصادي والنفسي وربما الثقافي والاكتفاء بالبعد التنظيمي والاجتماعي، على أن يكتب مثلا ” ويقتصر بحثنا على البعد....والبعد.... والبعد.....لما لهذه الأبعاد من علاقة...“ ويذكر مبررات تمسكه بهذه الأبعاد.</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err="1" smtClean="0"/>
              <a:t>الاشكالية</a:t>
            </a:r>
            <a:r>
              <a:rPr lang="ar-DZ" dirty="0" smtClean="0"/>
              <a:t>- تابع-</a:t>
            </a:r>
            <a:endParaRPr lang="fr-FR" dirty="0"/>
          </a:p>
        </p:txBody>
      </p:sp>
      <p:sp>
        <p:nvSpPr>
          <p:cNvPr id="3" name="Espace réservé du contenu 2"/>
          <p:cNvSpPr>
            <a:spLocks noGrp="1"/>
          </p:cNvSpPr>
          <p:nvPr>
            <p:ph idx="1"/>
          </p:nvPr>
        </p:nvSpPr>
        <p:spPr/>
        <p:txBody>
          <a:bodyPr>
            <a:normAutofit fontScale="77500" lnSpcReduction="20000"/>
          </a:bodyPr>
          <a:lstStyle/>
          <a:p>
            <a:pPr algn="just" rtl="1">
              <a:buNone/>
            </a:pPr>
            <a:r>
              <a:rPr lang="ar-DZ" b="1" dirty="0" smtClean="0">
                <a:solidFill>
                  <a:srgbClr val="FF0000"/>
                </a:solidFill>
              </a:rPr>
              <a:t>3-مرحلة الصياغة:</a:t>
            </a:r>
          </a:p>
          <a:p>
            <a:pPr algn="just" rtl="1">
              <a:buNone/>
            </a:pPr>
            <a:r>
              <a:rPr lang="ar-DZ" dirty="0" smtClean="0"/>
              <a:t>هنا تبدأ مرحلة محاكاة الواقع، فإذا كان الباحث فيما سبق انطلق من العام، فعليه في هذه المرحلة أن يدخل في الخاص، فإذا كان يتحدث عن التنظيمات سابقا عليه أن يتحدث عن المؤسسات، وإن كان تحدث عن الظاهرة في العالم، فعليه أن يتحدث عليها في البلد محل الدراسة، ثم تزداد عملية التخصيص، فيتحدث في هذه المرحلة عن المؤسسات أو الشركات، ثن يبدأ بالاقتراب من ميدان بحثه والاقتراب من مؤسسات معينة دون غيرها، فإذا كان دراسته حول الضغوط بالمؤسسات الاستشفائية عليه إن يقترب ويذكر القطاع والمؤسسات الاستشفائية، وكذلك الأمر بالنسبة لمجتمع البحث البشري، فيبدأ من العام إلى الخاص إلى أن ينتهي بتحديد بفئة معينة دون غيرها، والأهم في ذلك كله أن يتسلح البحث بإحصائيات تبين حجم ووجود الظاهرة سواء سلبيا أو ايجابيا، ولا يكتفي بعرض العموميات وطريقة السرد والبقاء في طرح أهمية الموضوع حيث يعتبر ذلك من الأخطاء الشائعة.</a:t>
            </a:r>
          </a:p>
          <a:p>
            <a:pPr algn="just" rtl="1">
              <a:buNone/>
            </a:pPr>
            <a:r>
              <a:rPr lang="ar-DZ" dirty="0" smtClean="0"/>
              <a:t>كما يمكن تدعيم الإشكالية بمقاربة نظرية أو دراسات سابقة للدلالة على الفجوة البحثية التي رصدها الباحث.</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سؤال الإشكالية</a:t>
            </a:r>
            <a:endParaRPr lang="fr-FR" dirty="0"/>
          </a:p>
        </p:txBody>
      </p:sp>
      <p:sp>
        <p:nvSpPr>
          <p:cNvPr id="3" name="Espace réservé du contenu 2"/>
          <p:cNvSpPr>
            <a:spLocks noGrp="1"/>
          </p:cNvSpPr>
          <p:nvPr>
            <p:ph idx="1"/>
          </p:nvPr>
        </p:nvSpPr>
        <p:spPr/>
        <p:txBody>
          <a:bodyPr>
            <a:normAutofit fontScale="92500" lnSpcReduction="10000"/>
          </a:bodyPr>
          <a:lstStyle/>
          <a:p>
            <a:pPr algn="just" rtl="1">
              <a:buNone/>
            </a:pPr>
            <a:r>
              <a:rPr lang="ar-DZ" dirty="0" smtClean="0"/>
              <a:t>يعتبر سؤال الإشكالية جوهر الإشكالية أو هو الإشكالية في حد ذاتها لدى البعض.</a:t>
            </a:r>
          </a:p>
          <a:p>
            <a:pPr algn="just" rtl="1">
              <a:buNone/>
            </a:pPr>
            <a:r>
              <a:rPr lang="ar-DZ" dirty="0" smtClean="0"/>
              <a:t>وهنا على الباحث أن يكون قد فصل في الكثير من أمور بحثه، خاصة فيما تعلق بنوع بحثه هل هو كمي أم كيفي أم مختلط، ومجتمع الدراسة المؤسساتي والبشري، حتى يظهر ذلك في تساؤل الدراسة.</a:t>
            </a:r>
          </a:p>
          <a:p>
            <a:pPr algn="just" rtl="1">
              <a:buNone/>
            </a:pPr>
            <a:r>
              <a:rPr lang="ar-DZ" dirty="0" smtClean="0"/>
              <a:t>كما يجب أن يشتمل تساؤل الإشكالية على متغير أو متغيرات الدراسة لا على أبعاد المتغيرات.</a:t>
            </a:r>
          </a:p>
          <a:p>
            <a:pPr algn="just" rtl="1">
              <a:buNone/>
            </a:pPr>
            <a:r>
              <a:rPr lang="ar-DZ" dirty="0" smtClean="0"/>
              <a:t>أما التساؤلات الفرعية فيجب أن تشتمل على أبعاد المتغيرات كما شرحنا في محاضرة التفكيك.</a:t>
            </a:r>
          </a:p>
          <a:p>
            <a:pPr algn="just" rtl="1">
              <a:buNone/>
            </a:pPr>
            <a:r>
              <a:rPr lang="ar-DZ" dirty="0" smtClean="0"/>
              <a:t>كما أن أداة التساؤل تختلف بين الأدوات التي تحيل الباحث إلى البحث الكمي والأدوات التي تحيل الباحث إلى البحث الكيفي.</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فرضيات الدراسة</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buNone/>
            </a:pPr>
            <a:r>
              <a:rPr lang="ar-DZ" dirty="0" smtClean="0"/>
              <a:t>نشير هنا إلى أن البحوث الاستكشافية لا يمكن فيها صياغة فرضيات، وبالتالي قد لا نجد عنصر الفرضيات في البحوث الاستكشافية، كما قد نجد الفرضيات في جانب الإجراءات المنهجية من البحث وهي طريقة معمول </a:t>
            </a:r>
            <a:r>
              <a:rPr lang="ar-DZ" dirty="0" err="1" smtClean="0"/>
              <a:t>ب</a:t>
            </a:r>
            <a:r>
              <a:rPr lang="ar-DZ" dirty="0" err="1" smtClean="0"/>
              <a:t>ها</a:t>
            </a:r>
            <a:r>
              <a:rPr lang="ar-DZ" dirty="0" smtClean="0"/>
              <a:t> رغم قلتها.</a:t>
            </a:r>
          </a:p>
          <a:p>
            <a:pPr algn="just" rtl="1">
              <a:buNone/>
            </a:pPr>
            <a:r>
              <a:rPr lang="ar-DZ" dirty="0" smtClean="0"/>
              <a:t>والفرض تخمين لا يحتمل التأكيد ولكن يحتمل ميل الباحث إلى إجابة معينة للتساؤل الذي طرحه( الفرضيات البديلة) وقد يحتمل جهل ونفي الباحث لمعرفته بالإجابة أو نفيه للعلاقة أو الفروق..( فروض صفرية)هذا إن كان الباحث يعتمد طريقة الفروض الإحصائية، أما إذا اعتمد طريقة الفروض غير إحصائية فالمجال واسعا في اعتماد ما شاء من الفروض البحثية، الشرطية، الاحتمالية...على أن يلتزم بشروط صياغة الفرضية كأن تكون معبرة ومختصرة وواضحة، فإذا كانت الفرضية عامة فتخضع لشروط التساؤل الرئيسي أن تعبر عن متغيرات الدراسة ونوع البحث والفئة المبحوثة وميدان الدراسة، أما الفرضيات الفرعية فهي عملية </a:t>
            </a:r>
            <a:r>
              <a:rPr lang="ar-DZ" dirty="0" err="1" smtClean="0"/>
              <a:t>تفكيكية</a:t>
            </a:r>
            <a:r>
              <a:rPr lang="ar-DZ" dirty="0" smtClean="0"/>
              <a:t> لمتغيرات الدراسة يجب أن تحتوي على أبعاد كل متغير بالأخص المتغير المستقل.</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أسباب اختيار الموضوع</a:t>
            </a:r>
            <a:endParaRPr lang="fr-FR" dirty="0"/>
          </a:p>
        </p:txBody>
      </p:sp>
      <p:sp>
        <p:nvSpPr>
          <p:cNvPr id="3" name="Espace réservé du contenu 2"/>
          <p:cNvSpPr>
            <a:spLocks noGrp="1"/>
          </p:cNvSpPr>
          <p:nvPr>
            <p:ph idx="1"/>
          </p:nvPr>
        </p:nvSpPr>
        <p:spPr/>
        <p:txBody>
          <a:bodyPr/>
          <a:lstStyle/>
          <a:p>
            <a:pPr algn="r" rtl="1">
              <a:buNone/>
            </a:pPr>
            <a:r>
              <a:rPr lang="ar-DZ" dirty="0" smtClean="0"/>
              <a:t>على الباحث أن يكون على دراية تامة بالنقاط التي تذكر في دوافع اختياره للموضوع، وعدم الخلط بينها وبين أهداف الموضوع وذلك بتفادي الإشارة لكل ما يدل أنا بصدد تحقيق هدف مثل : التحقق/ محاولة معرفة، تحقيق...</a:t>
            </a:r>
          </a:p>
          <a:p>
            <a:pPr algn="r" rtl="1">
              <a:buNone/>
            </a:pPr>
            <a:r>
              <a:rPr lang="ar-DZ" dirty="0" smtClean="0"/>
              <a:t>بل يذكر الأسباب التي دفعته إلى اختيار موضوعه </a:t>
            </a:r>
            <a:r>
              <a:rPr lang="ar-DZ" dirty="0" err="1" smtClean="0"/>
              <a:t>والميولات</a:t>
            </a:r>
            <a:r>
              <a:rPr lang="ar-DZ" dirty="0" smtClean="0"/>
              <a:t> الذاتية والتخصصية ( تخصصه العلمي، ميل لتخصص داخل التخصص)</a:t>
            </a:r>
          </a:p>
          <a:p>
            <a:pPr algn="r" rtl="1">
              <a:buNone/>
            </a:pPr>
            <a:r>
              <a:rPr lang="ar-DZ" dirty="0" smtClean="0"/>
              <a:t>كما قد يصطدم الباحث بعدم اختياره للموضوع وفرضه عليه من الهيئات الإدارية، فلا ضير في ذكر ذلك كمبررات لوجود هذا الموضوع كمل بحث بين يديه.</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93</TotalTime>
  <Words>1230</Words>
  <Application>Microsoft Office PowerPoint</Application>
  <PresentationFormat>Affichage à l'écran (4:3)</PresentationFormat>
  <Paragraphs>40</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Opulent</vt:lpstr>
      <vt:lpstr>البناء التصوري للبحث</vt:lpstr>
      <vt:lpstr>الاشكالية</vt:lpstr>
      <vt:lpstr>الإشكالية –تابع-</vt:lpstr>
      <vt:lpstr>مراحل بناء الاشكالية</vt:lpstr>
      <vt:lpstr>الإشكالية –تابع-</vt:lpstr>
      <vt:lpstr>الاشكالية- تابع-</vt:lpstr>
      <vt:lpstr>سؤال الإشكالية</vt:lpstr>
      <vt:lpstr>فرضيات الدراسة</vt:lpstr>
      <vt:lpstr>أسباب اختيار الموضوع</vt:lpstr>
      <vt:lpstr>أهمية الموضوع</vt:lpstr>
      <vt:lpstr>أهداف الدراسة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البناء التصوري للبحث</dc:title>
  <dc:creator>koussa</dc:creator>
  <cp:lastModifiedBy>koussa</cp:lastModifiedBy>
  <cp:revision>13</cp:revision>
  <dcterms:created xsi:type="dcterms:W3CDTF">2025-01-02T06:10:59Z</dcterms:created>
  <dcterms:modified xsi:type="dcterms:W3CDTF">2025-01-02T07:44:28Z</dcterms:modified>
</cp:coreProperties>
</file>