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CE9FA8B1-50EC-4BE4-B834-4D816D757623}" type="datetimeFigureOut">
              <a:rPr lang="fr-FR" smtClean="0"/>
              <a:t>29/12/2024</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73C404E1-E141-4770-BCDE-3B13FD6F03C1}"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E9FA8B1-50EC-4BE4-B834-4D816D757623}" type="datetimeFigureOut">
              <a:rPr lang="fr-FR" smtClean="0"/>
              <a:t>29/12/2024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3C404E1-E141-4770-BCDE-3B13FD6F03C1}"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E9FA8B1-50EC-4BE4-B834-4D816D757623}" type="datetimeFigureOut">
              <a:rPr lang="fr-FR" smtClean="0"/>
              <a:t>29/12/2024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3C404E1-E141-4770-BCDE-3B13FD6F03C1}"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E9FA8B1-50EC-4BE4-B834-4D816D757623}" type="datetimeFigureOut">
              <a:rPr lang="fr-FR" smtClean="0"/>
              <a:t>29/12/2024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3C404E1-E141-4770-BCDE-3B13FD6F03C1}"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CE9FA8B1-50EC-4BE4-B834-4D816D757623}" type="datetimeFigureOut">
              <a:rPr lang="fr-FR" smtClean="0"/>
              <a:t>29/12/2024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3C404E1-E141-4770-BCDE-3B13FD6F03C1}"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E9FA8B1-50EC-4BE4-B834-4D816D757623}" type="datetimeFigureOut">
              <a:rPr lang="fr-FR" smtClean="0"/>
              <a:t>29/12/2024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3C404E1-E141-4770-BCDE-3B13FD6F03C1}"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CE9FA8B1-50EC-4BE4-B834-4D816D757623}" type="datetimeFigureOut">
              <a:rPr lang="fr-FR" smtClean="0"/>
              <a:t>29/12/2024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3C404E1-E141-4770-BCDE-3B13FD6F03C1}"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CE9FA8B1-50EC-4BE4-B834-4D816D757623}" type="datetimeFigureOut">
              <a:rPr lang="fr-FR" smtClean="0"/>
              <a:t>29/12/2024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3C404E1-E141-4770-BCDE-3B13FD6F03C1}"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E9FA8B1-50EC-4BE4-B834-4D816D757623}" type="datetimeFigureOut">
              <a:rPr lang="fr-FR" smtClean="0"/>
              <a:t>29/12/2024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3C404E1-E141-4770-BCDE-3B13FD6F03C1}"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E9FA8B1-50EC-4BE4-B834-4D816D757623}" type="datetimeFigureOut">
              <a:rPr lang="fr-FR" smtClean="0"/>
              <a:t>29/12/2024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3C404E1-E141-4770-BCDE-3B13FD6F03C1}"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E9FA8B1-50EC-4BE4-B834-4D816D757623}" type="datetimeFigureOut">
              <a:rPr lang="fr-FR" smtClean="0"/>
              <a:t>29/12/2024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73C404E1-E141-4770-BCDE-3B13FD6F03C1}" type="slidenum">
              <a:rPr lang="fr-FR" smtClean="0"/>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E9FA8B1-50EC-4BE4-B834-4D816D757623}" type="datetimeFigureOut">
              <a:rPr lang="fr-FR" smtClean="0"/>
              <a:t>29/12/2024</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3C404E1-E141-4770-BCDE-3B13FD6F03C1}" type="slidenum">
              <a:rPr lang="fr-FR" smtClean="0"/>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0"/>
            <a:ext cx="7772400" cy="1470025"/>
          </a:xfrm>
        </p:spPr>
        <p:txBody>
          <a:bodyPr/>
          <a:lstStyle/>
          <a:p>
            <a:r>
              <a:rPr lang="ar-DZ" b="1" dirty="0" smtClean="0"/>
              <a:t>المحاضرة الثالثة</a:t>
            </a:r>
            <a:endParaRPr lang="fr-FR" b="1" dirty="0"/>
          </a:p>
        </p:txBody>
      </p:sp>
      <p:sp>
        <p:nvSpPr>
          <p:cNvPr id="3" name="Sous-titre 2"/>
          <p:cNvSpPr>
            <a:spLocks noGrp="1"/>
          </p:cNvSpPr>
          <p:nvPr>
            <p:ph type="subTitle" idx="1"/>
          </p:nvPr>
        </p:nvSpPr>
        <p:spPr>
          <a:xfrm>
            <a:off x="1142976" y="2214554"/>
            <a:ext cx="6400800" cy="1752600"/>
          </a:xfrm>
        </p:spPr>
        <p:txBody>
          <a:bodyPr>
            <a:noAutofit/>
          </a:bodyPr>
          <a:lstStyle/>
          <a:p>
            <a:r>
              <a:rPr lang="ar-DZ" sz="6600" b="1" dirty="0" smtClean="0">
                <a:solidFill>
                  <a:schemeClr val="tx1"/>
                </a:solidFill>
                <a:latin typeface="Andalus" pitchFamily="18" charset="-78"/>
                <a:cs typeface="Andalus" pitchFamily="18" charset="-78"/>
              </a:rPr>
              <a:t>عملية التفكيك والبناء في البحث الاجتماعي</a:t>
            </a:r>
            <a:endParaRPr lang="fr-FR" sz="6600" b="1" dirty="0">
              <a:solidFill>
                <a:schemeClr val="tx1"/>
              </a:solidFill>
              <a:latin typeface="Andalus" pitchFamily="18" charset="-78"/>
              <a:cs typeface="Andalus" pitchFamily="18"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العناصر</a:t>
            </a:r>
            <a:endParaRPr lang="fr-FR" dirty="0"/>
          </a:p>
        </p:txBody>
      </p:sp>
      <p:sp>
        <p:nvSpPr>
          <p:cNvPr id="3" name="Espace réservé du contenu 2"/>
          <p:cNvSpPr>
            <a:spLocks noGrp="1"/>
          </p:cNvSpPr>
          <p:nvPr>
            <p:ph idx="1"/>
          </p:nvPr>
        </p:nvSpPr>
        <p:spPr/>
        <p:txBody>
          <a:bodyPr/>
          <a:lstStyle/>
          <a:p>
            <a:pPr algn="just" rtl="1">
              <a:buNone/>
            </a:pPr>
            <a:r>
              <a:rPr lang="ar-DZ" dirty="0" smtClean="0"/>
              <a:t>يفكك المؤشر إلى مجموعة من العناصر والذي غالبا ما يحمل طابع الدقة على عكس المؤشر الذي قد يكون أقل دقة، وكمثال على ذلك نجد مؤشر أداء الفرد للصلاة، فقد نكون أمام مؤشرات أكثر دقة لتعرفنا على الشخص ومدى التزامه بالصلاة، الصلاة المكتوبة والنوافل الصلاة في وقتها وفي غير وقتها وهي عناصر تنتمي إلى مؤشر أداء الصلاة، وكذلك الأمر بالنسبة للمؤشرات الأخرى.</a:t>
            </a:r>
            <a:endParaRPr lang="ar-DZ" dirty="0" smtClean="0"/>
          </a:p>
          <a:p>
            <a:pPr algn="just" rtl="1">
              <a:buNone/>
            </a:pPr>
            <a:r>
              <a:rPr lang="ar-DZ" dirty="0" smtClean="0"/>
              <a:t>فإذا كنا أمام الأداء كمتغير والانجاز كبعد والمهارة كمؤشر تكون الدقة وانعدام الأخطاء والتركيز والتفاني وانعدام </a:t>
            </a:r>
            <a:r>
              <a:rPr lang="ar-DZ" dirty="0" err="1" smtClean="0"/>
              <a:t>الهدر</a:t>
            </a:r>
            <a:r>
              <a:rPr lang="ar-DZ" dirty="0" smtClean="0"/>
              <a:t> الوقتي أو الإنتاجي عبارة عن عناصر لمؤشر المهارة.</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تمهيد</a:t>
            </a:r>
            <a:endParaRPr lang="fr-FR" dirty="0"/>
          </a:p>
        </p:txBody>
      </p:sp>
      <p:sp>
        <p:nvSpPr>
          <p:cNvPr id="3" name="Espace réservé du contenu 2"/>
          <p:cNvSpPr>
            <a:spLocks noGrp="1"/>
          </p:cNvSpPr>
          <p:nvPr>
            <p:ph idx="1"/>
          </p:nvPr>
        </p:nvSpPr>
        <p:spPr/>
        <p:txBody>
          <a:bodyPr>
            <a:normAutofit fontScale="92500" lnSpcReduction="10000"/>
          </a:bodyPr>
          <a:lstStyle/>
          <a:p>
            <a:pPr algn="r" rtl="1"/>
            <a:r>
              <a:rPr lang="ar-DZ" dirty="0" smtClean="0"/>
              <a:t>بالنظر إلى أهمية البحث </a:t>
            </a:r>
            <a:r>
              <a:rPr lang="ar-DZ" dirty="0" err="1" smtClean="0"/>
              <a:t>الإمبريقي</a:t>
            </a:r>
            <a:r>
              <a:rPr lang="ar-DZ" dirty="0" smtClean="0"/>
              <a:t> في العلوم الاجتماعية الذي يستهدف الحصول على بيانات أولية للاستفادة منها في تحليل وتفسير الظاهرة الاجتماعية، فإنه يتوجب على الباحث تطبيق آليات الوصول إلى البيانات الأولية سواء تعلق الأمر بالبحوث الكمية أو البحوث الكيفية.</a:t>
            </a:r>
          </a:p>
          <a:p>
            <a:pPr algn="r" rtl="1"/>
            <a:r>
              <a:rPr lang="ar-DZ" dirty="0" smtClean="0"/>
              <a:t>وتسهم عملية التفكيك في تقريب الباحث من الميدان ومن الفئة المبحوثة من خلال محاولة ملامسة ما يدل على وجود الظاهرة محل الدراسة على أرض الواقع أو عدم وجودها، عند دراستنا </a:t>
            </a:r>
            <a:r>
              <a:rPr lang="ar-DZ" dirty="0" err="1" smtClean="0"/>
              <a:t>للحوكمة</a:t>
            </a:r>
            <a:r>
              <a:rPr lang="ar-DZ" dirty="0" smtClean="0"/>
              <a:t> في المؤسسات ومن خلال عملية التفكيك قد نصل إلى أن المؤسسات تعمد إلى تطبيق </a:t>
            </a:r>
            <a:r>
              <a:rPr lang="ar-DZ" dirty="0" err="1" smtClean="0"/>
              <a:t>الحوكمة</a:t>
            </a:r>
            <a:r>
              <a:rPr lang="ar-DZ" dirty="0" smtClean="0"/>
              <a:t> أو عدم تطبيقها أو تطبيق جزء منها وهكذا.</a:t>
            </a:r>
          </a:p>
          <a:p>
            <a:pPr algn="r" rtl="1"/>
            <a:r>
              <a:rPr lang="ar-DZ" dirty="0" smtClean="0"/>
              <a:t>كما أن عملية التفكيك تجعل من بناء التساؤل أو التساؤلات، الفرضيات، </a:t>
            </a:r>
            <a:r>
              <a:rPr lang="ar-DZ" dirty="0" err="1" smtClean="0"/>
              <a:t>الأهاف</a:t>
            </a:r>
            <a:r>
              <a:rPr lang="ar-DZ" dirty="0" smtClean="0"/>
              <a:t>، المفاهيم الإجرائية </a:t>
            </a:r>
            <a:r>
              <a:rPr lang="ar-DZ" dirty="0" smtClean="0"/>
              <a:t>و</a:t>
            </a:r>
            <a:r>
              <a:rPr lang="ar-DZ" dirty="0" smtClean="0"/>
              <a:t> الاستبيان أمرا سهلا وفقا لما تستدعيه عملية التفكيك من صرامة منهجية.</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التفكيك</a:t>
            </a:r>
            <a:endParaRPr lang="fr-FR" dirty="0"/>
          </a:p>
        </p:txBody>
      </p:sp>
      <p:sp>
        <p:nvSpPr>
          <p:cNvPr id="3" name="Espace réservé du contenu 2"/>
          <p:cNvSpPr>
            <a:spLocks noGrp="1"/>
          </p:cNvSpPr>
          <p:nvPr>
            <p:ph idx="1"/>
          </p:nvPr>
        </p:nvSpPr>
        <p:spPr/>
        <p:txBody>
          <a:bodyPr>
            <a:normAutofit fontScale="85000" lnSpcReduction="10000"/>
          </a:bodyPr>
          <a:lstStyle/>
          <a:p>
            <a:pPr algn="r" rtl="1"/>
            <a:r>
              <a:rPr lang="ar-DZ" dirty="0" smtClean="0"/>
              <a:t>تفكيك ماذا ولماذا؟</a:t>
            </a:r>
          </a:p>
          <a:p>
            <a:pPr algn="r" rtl="1">
              <a:buNone/>
            </a:pPr>
            <a:r>
              <a:rPr lang="ar-DZ" dirty="0" smtClean="0"/>
              <a:t>إن موضوع بحثنا وبالتالي عنوان البحث يحتوي على مفهوم بحثي أم أكثر، هذه المفاهيم تصبح عبارة عن متغيرات إذا أردنا دراستها ميدانيا، وبالتالي المفهوم يبقى عبارة عن مفهوم ما لم نرد إجراء دراسة ميدانية عليه، فحينذاك نقول عليه متغير.</a:t>
            </a:r>
          </a:p>
          <a:p>
            <a:pPr algn="r" rtl="1">
              <a:buNone/>
            </a:pPr>
            <a:r>
              <a:rPr lang="ar-DZ" dirty="0" smtClean="0"/>
              <a:t>والمعنى أن عملية التفكيك تشمل المفاهيم بالدرجة الأولى، ولكن كيف يمكن تفكيك المفهوم وعلى أي أساس.</a:t>
            </a:r>
          </a:p>
          <a:p>
            <a:pPr algn="r" rtl="1">
              <a:buNone/>
            </a:pPr>
            <a:r>
              <a:rPr lang="ar-DZ" dirty="0" smtClean="0"/>
              <a:t>يستند الباحث في عملية التفكيك إلى النظرية والدراسات السابقة والأدبيات، بمعنى أنه يجب أن يبحث عن أعمال سابقة لتفكيك المفهوم ولا يختلق عملية التفكيك من تلقاء نفسه، على اعتبار أنه المصطلح ارتقى وفق عملية بناء بحثي لأن صار عبارة عن مفهوم له أبعاده ومؤشراته وعناصره.</a:t>
            </a:r>
          </a:p>
          <a:p>
            <a:pPr algn="r" rtl="1">
              <a:buNone/>
            </a:pPr>
            <a:r>
              <a:rPr lang="ar-DZ" dirty="0" smtClean="0"/>
              <a:t>إن عملية التفكيك بقدر ماهية عملية سابقة لمنظرين وعلماء بقدر ما هي نمط منهجي يتبع في البحث العلمي لتأكيد النتائج المتوصل إليها أو الوصول إلى نتائج مغايرة أو استزادة لميدان البحث العلمي والنظرية بصفة عامة.</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b="1" dirty="0" smtClean="0"/>
              <a:t>المتغيرات</a:t>
            </a:r>
            <a:endParaRPr lang="fr-FR" b="1" dirty="0"/>
          </a:p>
        </p:txBody>
      </p:sp>
      <p:sp>
        <p:nvSpPr>
          <p:cNvPr id="3" name="Espace réservé du contenu 2"/>
          <p:cNvSpPr>
            <a:spLocks noGrp="1"/>
          </p:cNvSpPr>
          <p:nvPr>
            <p:ph idx="1"/>
          </p:nvPr>
        </p:nvSpPr>
        <p:spPr/>
        <p:txBody>
          <a:bodyPr>
            <a:normAutofit lnSpcReduction="10000"/>
          </a:bodyPr>
          <a:lstStyle/>
          <a:p>
            <a:pPr algn="just" rtl="1"/>
            <a:r>
              <a:rPr lang="ar-DZ" dirty="0" smtClean="0"/>
              <a:t>يوجد عدة أنواع من المتغيرات  من المتغيرات أبرزها  المتغيرات التابعة وأخرى مستقلة، والمتغيرات التابعة هي موضوع الدراسة، أما المتغيرات المستقلة فهي السبب في وجود الظاهرة أو ضعفها أو شدتها، وبالتالي الغاية من إرجاع المفهوم إلى متغير هو إخضاعه للقياس ومعرفة مدى وجود علاقة من عدمها أو شدة العلاقة  أو نوعها (طردية، عكسية، صفرية) وفي الغالب يوجد متغير تابع واحد، ومتغير مستقل أو أكثر، كما يوجد ما يسمى بالمتغيرات الدخيلة والتي يمكن أن تساهم في العلاقة والشدة دون علم الباحث ما لم يتم تحييدها.</a:t>
            </a:r>
          </a:p>
          <a:p>
            <a:pPr algn="just" rtl="1"/>
            <a:r>
              <a:rPr lang="ar-DZ" dirty="0" smtClean="0"/>
              <a:t>ولكل تخصص مفاهيمه الخاصة وبالتالي متغيراته الخاصة، فتخصص التنظيم والعمل حسب الأستاذ </a:t>
            </a:r>
            <a:r>
              <a:rPr lang="ar-DZ" dirty="0" err="1" smtClean="0"/>
              <a:t>قيرة</a:t>
            </a:r>
            <a:r>
              <a:rPr lang="ar-DZ" dirty="0" smtClean="0"/>
              <a:t> </a:t>
            </a:r>
            <a:r>
              <a:rPr lang="ar-DZ" dirty="0" smtClean="0"/>
              <a:t>إ</a:t>
            </a:r>
            <a:r>
              <a:rPr lang="ar-DZ" dirty="0" smtClean="0"/>
              <a:t>سماعيل يحتوي على أكثر من 120 متغير، قد تكون صالحة للدراسة كمتغيرات مستقلة أو كمتغيرات تابعة.</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المتغيرات</a:t>
            </a:r>
            <a:endParaRPr lang="fr-FR" dirty="0"/>
          </a:p>
        </p:txBody>
      </p:sp>
      <p:sp>
        <p:nvSpPr>
          <p:cNvPr id="3" name="Espace réservé du contenu 2"/>
          <p:cNvSpPr>
            <a:spLocks noGrp="1"/>
          </p:cNvSpPr>
          <p:nvPr>
            <p:ph idx="1"/>
          </p:nvPr>
        </p:nvSpPr>
        <p:spPr/>
        <p:txBody>
          <a:bodyPr>
            <a:normAutofit lnSpcReduction="10000"/>
          </a:bodyPr>
          <a:lstStyle/>
          <a:p>
            <a:pPr algn="r" rtl="1">
              <a:buNone/>
            </a:pPr>
            <a:r>
              <a:rPr lang="ar-DZ" dirty="0" smtClean="0"/>
              <a:t>إن تفكيك متغيرات البحث تخضع لطبيعة البحث في حد ذاته، فإذا كان البحث </a:t>
            </a:r>
            <a:r>
              <a:rPr lang="ar-DZ" dirty="0" err="1" smtClean="0"/>
              <a:t>علائقيا</a:t>
            </a:r>
            <a:r>
              <a:rPr lang="ar-DZ" dirty="0" smtClean="0"/>
              <a:t> فمن المستحسن أن تشمل عملية التفكيك كلا المتغيرين، لكن إذا تم تفكيك المتغير المستقل والإبقاء على المتغير التابع دون تفكيك فالأمر صحيح من الناحية المنهجية، لكن في كل الأحوال عملية التفكيك يجب أن تشمل أحد المتغيرين.</a:t>
            </a:r>
          </a:p>
          <a:p>
            <a:pPr algn="r" rtl="1">
              <a:buNone/>
            </a:pPr>
            <a:r>
              <a:rPr lang="ar-DZ" dirty="0" smtClean="0"/>
              <a:t>كما يمكن أن يجد الباحث أو الطالب نفسه أمام متغير واحد في دراسته وهنا غالبا ما تكون الدراسة كيفية وليست كمية، أما إذا كانت كمية فتدرس من قبيل البحوث </a:t>
            </a:r>
            <a:r>
              <a:rPr lang="ar-DZ" dirty="0" err="1" smtClean="0"/>
              <a:t>الفروقية</a:t>
            </a:r>
            <a:r>
              <a:rPr lang="ar-DZ" dirty="0" smtClean="0"/>
              <a:t>، على أن يتناول هذا المتغير الفروق </a:t>
            </a:r>
            <a:r>
              <a:rPr lang="ar-DZ" dirty="0" err="1" smtClean="0"/>
              <a:t>السوسيومهنية</a:t>
            </a:r>
            <a:r>
              <a:rPr lang="ar-DZ" dirty="0" smtClean="0"/>
              <a:t> على سبيل المثال.</a:t>
            </a:r>
            <a:endParaRPr lang="ar-DZ" dirty="0" smtClean="0"/>
          </a:p>
          <a:p>
            <a:pPr algn="r" rtl="1">
              <a:buNone/>
            </a:pPr>
            <a:r>
              <a:rPr lang="ar-DZ" dirty="0" smtClean="0"/>
              <a:t>يفكك المتغير إلى أبعاد بحسب الكثير من علماء المنهجية وليس إلى مؤشرات كما هو شائع لدى القلة.</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الأبعاد </a:t>
            </a:r>
            <a:endParaRPr lang="fr-FR" dirty="0"/>
          </a:p>
        </p:txBody>
      </p:sp>
      <p:sp>
        <p:nvSpPr>
          <p:cNvPr id="3" name="Espace réservé du contenu 2"/>
          <p:cNvSpPr>
            <a:spLocks noGrp="1"/>
          </p:cNvSpPr>
          <p:nvPr>
            <p:ph idx="1"/>
          </p:nvPr>
        </p:nvSpPr>
        <p:spPr/>
        <p:txBody>
          <a:bodyPr>
            <a:normAutofit fontScale="92500" lnSpcReduction="10000"/>
          </a:bodyPr>
          <a:lstStyle/>
          <a:p>
            <a:pPr algn="r" rtl="1">
              <a:buNone/>
            </a:pPr>
            <a:r>
              <a:rPr lang="ar-DZ" dirty="0" smtClean="0"/>
              <a:t>يفكك المتغير إلى أكثر من بعد واحد، فقد نجد بعدين وثلاث وعشرة أو أكثر بحسب كل نظرية وبحسب كل عالم أو باحث اشتغل على مفهوم معين، فالأبعاد التي يمكننا استخراجها من مفهوم الضغوط ترجع لطبيعة الدراسة التي درست المفهوم فهناك أبعاد للضغوط بحسب المفهوم الذاتي للضغوط ويمثل هذا الاتجاه (</a:t>
            </a:r>
            <a:r>
              <a:rPr lang="fr-FR" dirty="0" smtClean="0"/>
              <a:t>selye1973</a:t>
            </a:r>
            <a:r>
              <a:rPr lang="ar-DZ" dirty="0" smtClean="0"/>
              <a:t>) وآخرون، وهناك الأبعاد التي تنتمي إلى المفهوم البيئي للضغوط ويمثل هذا الاتجاه ( </a:t>
            </a:r>
            <a:r>
              <a:rPr lang="fr-FR" dirty="0" smtClean="0"/>
              <a:t>Luthans1985</a:t>
            </a:r>
            <a:r>
              <a:rPr lang="ar-DZ" dirty="0" smtClean="0"/>
              <a:t> )والمفهوم المتكامل وهكذا، وعلى الباحث أو الطالب أن يستعرض وأن يكون على دراية بهذه المفاهيم على </a:t>
            </a:r>
            <a:r>
              <a:rPr lang="ar-DZ" dirty="0" smtClean="0"/>
              <a:t>أ</a:t>
            </a:r>
            <a:r>
              <a:rPr lang="ar-DZ" dirty="0" smtClean="0"/>
              <a:t>ن يأخذ بأبعاد معينة يراها تتناسب ودراسته الميدانية أو بما يتوافق وربطها مع أبعاد المتغير الثاني لدراسته.</a:t>
            </a:r>
          </a:p>
          <a:p>
            <a:pPr algn="r" rtl="1">
              <a:buNone/>
            </a:pPr>
            <a:r>
              <a:rPr lang="ar-DZ" dirty="0" smtClean="0"/>
              <a:t>وغالبا ما يلتزم الباحث  بتحديد عدد معين من الأبعاد كأن تكون من 2-4 ولا يمكنه أن يلتزم بكل الأبعاد التي يجدها حول متغير دراسته، </a:t>
            </a:r>
            <a:r>
              <a:rPr lang="ar-DZ" dirty="0" err="1" smtClean="0"/>
              <a:t>فلربما</a:t>
            </a:r>
            <a:r>
              <a:rPr lang="ar-DZ" dirty="0" smtClean="0"/>
              <a:t> قد تصل إلى 15 أو 20 بعد حسب اختلاف التصنيفات.</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الأبعاد</a:t>
            </a:r>
            <a:endParaRPr lang="fr-FR" dirty="0"/>
          </a:p>
        </p:txBody>
      </p:sp>
      <p:sp>
        <p:nvSpPr>
          <p:cNvPr id="3" name="Espace réservé du contenu 2"/>
          <p:cNvSpPr>
            <a:spLocks noGrp="1"/>
          </p:cNvSpPr>
          <p:nvPr>
            <p:ph idx="1"/>
          </p:nvPr>
        </p:nvSpPr>
        <p:spPr/>
        <p:txBody>
          <a:bodyPr>
            <a:normAutofit fontScale="92500" lnSpcReduction="10000"/>
          </a:bodyPr>
          <a:lstStyle/>
          <a:p>
            <a:pPr algn="just" rtl="1">
              <a:buNone/>
            </a:pPr>
            <a:r>
              <a:rPr lang="ar-DZ" dirty="0" smtClean="0"/>
              <a:t>وقد يلجأ الباحث إلى تحديد أبعاد عامة لمتغير دراسته كأن يكون هناك بعد ثقافي وآخر  اقتصادي وآخر  اجتماعي وآخر تنظيمي أو تربوي، وآخر تشريعي( قانوني) وآخر نفسي...</a:t>
            </a:r>
          </a:p>
          <a:p>
            <a:pPr algn="just" rtl="1">
              <a:buNone/>
            </a:pPr>
            <a:r>
              <a:rPr lang="ar-DZ" dirty="0" smtClean="0"/>
              <a:t>فمسألة الأجور قد تمس كل هذه الأبعاد مجتمعة أو حتى أبعاد عامة أخرى وبالتالي على الباحث أن يحدد اشتغاله على بعدين أو ثلاث أو أربع في أقصى الحالات وهذا لتعذر قدرته الاشتغال على عدد أكبر من الأبعاد .</a:t>
            </a:r>
          </a:p>
          <a:p>
            <a:pPr algn="just" rtl="1">
              <a:buNone/>
            </a:pPr>
            <a:r>
              <a:rPr lang="ar-DZ" dirty="0" smtClean="0"/>
              <a:t>وكمثال عن عملية التفكيك للمتغير نجد مفهوم ( متغير) التدين الذي من أبعاده: البعد العقدي، البعد المتعلق بالعبادة، البعد المتعلق بالتعاملات.</a:t>
            </a:r>
          </a:p>
          <a:p>
            <a:pPr algn="just" rtl="1">
              <a:buNone/>
            </a:pPr>
            <a:r>
              <a:rPr lang="ar-DZ" dirty="0" smtClean="0"/>
              <a:t>كما نجد مفهوم الاغتراب والذي من أبعاده البعد النفسي، الاجتماعي ، الثقافي.</a:t>
            </a:r>
          </a:p>
          <a:p>
            <a:pPr algn="just" rtl="1">
              <a:buNone/>
            </a:pPr>
            <a:r>
              <a:rPr lang="ar-DZ" dirty="0" smtClean="0"/>
              <a:t>أما إذا كانت الدراسة متخصصة في المجال التنظيمي فيمكننا العمل بأبعاد أخرى للاغتراب محاولين حصر الأبعاد بما يتناسب وتخصص موضوع الباحث.</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1143000"/>
          </a:xfrm>
        </p:spPr>
        <p:txBody>
          <a:bodyPr/>
          <a:lstStyle/>
          <a:p>
            <a:pPr algn="ctr"/>
            <a:r>
              <a:rPr lang="ar-DZ" dirty="0" smtClean="0"/>
              <a:t>المؤشرات</a:t>
            </a:r>
            <a:endParaRPr lang="fr-FR" dirty="0"/>
          </a:p>
        </p:txBody>
      </p:sp>
      <p:sp>
        <p:nvSpPr>
          <p:cNvPr id="3" name="Espace réservé du contenu 2"/>
          <p:cNvSpPr>
            <a:spLocks noGrp="1"/>
          </p:cNvSpPr>
          <p:nvPr>
            <p:ph idx="1"/>
          </p:nvPr>
        </p:nvSpPr>
        <p:spPr>
          <a:xfrm>
            <a:off x="457200" y="1428736"/>
            <a:ext cx="8229600" cy="4895864"/>
          </a:xfrm>
        </p:spPr>
        <p:txBody>
          <a:bodyPr>
            <a:normAutofit/>
          </a:bodyPr>
          <a:lstStyle/>
          <a:p>
            <a:pPr algn="r" rtl="1"/>
            <a:r>
              <a:rPr lang="ar-DZ" sz="2000" b="1" dirty="0" smtClean="0"/>
              <a:t>المؤشر</a:t>
            </a:r>
            <a:r>
              <a:rPr lang="ar-DZ" sz="2000" dirty="0" smtClean="0"/>
              <a:t> </a:t>
            </a:r>
            <a:r>
              <a:rPr lang="ar-DZ" sz="2000" dirty="0" smtClean="0"/>
              <a:t>هو إشارة أو دليل يدل على وجود شيء ما أو حدث معين، أو على تغير في حالة معينة. يمكن أن تكون المؤشرات مادية أو غير مادية، مرئية أو غير مرئية، مباشرة أو غير مباشرة.</a:t>
            </a:r>
          </a:p>
          <a:p>
            <a:pPr algn="r" rtl="1"/>
            <a:r>
              <a:rPr lang="ar-DZ" sz="2000" b="1" dirty="0" smtClean="0"/>
              <a:t>أنواع المؤشرات</a:t>
            </a:r>
          </a:p>
          <a:p>
            <a:pPr algn="r" rtl="1"/>
            <a:r>
              <a:rPr lang="ar-DZ" sz="2000" dirty="0" smtClean="0"/>
              <a:t>يمكن تصنيف المؤشرات إلى عدة أنواع بناءً على طبيعتها ووظيفتها:</a:t>
            </a:r>
          </a:p>
          <a:p>
            <a:pPr algn="r" rtl="1"/>
            <a:r>
              <a:rPr lang="ar-DZ" sz="2000" b="1" dirty="0" smtClean="0"/>
              <a:t>مؤشرات كمية:</a:t>
            </a:r>
            <a:r>
              <a:rPr lang="ar-DZ" sz="2000" dirty="0" smtClean="0"/>
              <a:t> هي المؤشرات التي يمكن قياسها بشكل عددي، مثل النسبة المئوية، أو المعدل، أو الحجم.</a:t>
            </a:r>
          </a:p>
          <a:p>
            <a:pPr algn="r" rtl="1">
              <a:buNone/>
            </a:pPr>
            <a:r>
              <a:rPr lang="ar-DZ" sz="2000" b="1" dirty="0" smtClean="0"/>
              <a:t>مؤشرات كيفية:</a:t>
            </a:r>
            <a:r>
              <a:rPr lang="ar-DZ" sz="2000" dirty="0" smtClean="0"/>
              <a:t> هي المؤشرات التي تصف الصفات أو الخصائص، ولا يمكن قياسها بشكل عددي، مثل اللون، أو الشكل، أو النوع. </a:t>
            </a:r>
            <a:endParaRPr lang="ar-DZ" sz="2000" dirty="0" smtClean="0"/>
          </a:p>
          <a:p>
            <a:pPr algn="r" rtl="1">
              <a:buNone/>
            </a:pPr>
            <a:r>
              <a:rPr lang="ar-DZ" sz="2000" b="1" dirty="0" smtClean="0"/>
              <a:t>مؤشرات </a:t>
            </a:r>
            <a:r>
              <a:rPr lang="ar-DZ" sz="2000" b="1" dirty="0" smtClean="0"/>
              <a:t>مباشرة:</a:t>
            </a:r>
            <a:r>
              <a:rPr lang="ar-DZ" sz="2000" dirty="0" smtClean="0"/>
              <a:t> هي المؤشرات التي تدل بشكل مباشر على الشيء الذي تشير إليه، مثل وجود الدخان كدليل على وجود نار. </a:t>
            </a:r>
            <a:endParaRPr lang="ar-DZ" sz="2000" dirty="0" smtClean="0"/>
          </a:p>
          <a:p>
            <a:pPr algn="r" rtl="1">
              <a:buNone/>
            </a:pPr>
            <a:r>
              <a:rPr lang="ar-DZ" sz="2000" b="1" dirty="0" smtClean="0"/>
              <a:t>مؤشرات </a:t>
            </a:r>
            <a:r>
              <a:rPr lang="ar-DZ" sz="2000" b="1" dirty="0" smtClean="0"/>
              <a:t>غير مباشرة:</a:t>
            </a:r>
            <a:r>
              <a:rPr lang="ar-DZ" sz="2000" dirty="0" smtClean="0"/>
              <a:t> هي المؤشرات التي تدل بشكل غير مباشر على الشيء الذي تشير إليه، مثل وجود آثار أقدام كدليل على مرور شخص ما. </a:t>
            </a:r>
            <a:endParaRPr lang="ar-DZ" sz="2000" dirty="0" smtClean="0"/>
          </a:p>
          <a:p>
            <a:pPr algn="r" rtl="1">
              <a:buNone/>
            </a:pPr>
            <a:endParaRPr lang="fr-FR"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المؤشرات</a:t>
            </a:r>
            <a:endParaRPr lang="fr-FR" dirty="0"/>
          </a:p>
        </p:txBody>
      </p:sp>
      <p:sp>
        <p:nvSpPr>
          <p:cNvPr id="3" name="Espace réservé du contenu 2"/>
          <p:cNvSpPr>
            <a:spLocks noGrp="1"/>
          </p:cNvSpPr>
          <p:nvPr>
            <p:ph idx="1"/>
          </p:nvPr>
        </p:nvSpPr>
        <p:spPr/>
        <p:txBody>
          <a:bodyPr>
            <a:normAutofit fontScale="92500" lnSpcReduction="10000"/>
          </a:bodyPr>
          <a:lstStyle/>
          <a:p>
            <a:pPr algn="r" rtl="1"/>
            <a:r>
              <a:rPr lang="ar-DZ" dirty="0" smtClean="0"/>
              <a:t>إن تفكيك البعد إلى مؤشرات قد يكون كافيا لعملية القياس، وبالتالي قد نكتفي بتفكيك المتغير </a:t>
            </a:r>
            <a:r>
              <a:rPr lang="ar-DZ" dirty="0" smtClean="0"/>
              <a:t>إ</a:t>
            </a:r>
            <a:r>
              <a:rPr lang="ar-DZ" dirty="0" smtClean="0"/>
              <a:t>لى أبعاد والبعد إلى مؤشرات وقد نتعد ذلك والذهاب إلى تفكيك المؤشرات إلى عناصر.</a:t>
            </a:r>
          </a:p>
          <a:p>
            <a:pPr algn="r" rtl="1"/>
            <a:r>
              <a:rPr lang="ar-DZ" dirty="0" smtClean="0"/>
              <a:t>كما أن عملية الحصول على المؤشرات ليست بالعملية التخمينية إلا إذا كان البحث استكشافيا ولم يسبق الاشتغال عليه من قبل المنظرين والباحثين، أما غير ذلك فعملية وضع المؤشرات تخضع للبحث والحصول عليها من المصادر التي سبق ذكرها في المحاضرة الثانية، ليبقى دور الباحث انتقاء المؤشرات التي تناسب موضوع دراسته وميدان إجراء الدراسة والفئة المبحوثة.</a:t>
            </a:r>
          </a:p>
          <a:p>
            <a:pPr algn="r" rtl="1"/>
            <a:r>
              <a:rPr lang="ar-DZ" dirty="0" smtClean="0"/>
              <a:t>وكمثال على المؤشرات الخاصة بمتغير التدين في بعده الخاص بالعبادة يمكن الحصول وتوظيف مؤشر الصلاة، الزكاة، الصوم، الحج، النحر... وعادة ما تكون المؤشرات موظفة أكثر من الأبعاد لأنها محك صالح للقياس وملامسة الميدان.</a:t>
            </a:r>
          </a:p>
          <a:p>
            <a:pPr algn="r" rtl="1"/>
            <a:r>
              <a:rPr lang="ar-DZ" dirty="0" smtClean="0"/>
              <a:t> </a:t>
            </a: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158</TotalTime>
  <Words>1176</Words>
  <Application>Microsoft Office PowerPoint</Application>
  <PresentationFormat>Affichage à l'écran (4:3)</PresentationFormat>
  <Paragraphs>44</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Débit</vt:lpstr>
      <vt:lpstr>المحاضرة الثالثة</vt:lpstr>
      <vt:lpstr>تمهيد</vt:lpstr>
      <vt:lpstr>التفكيك</vt:lpstr>
      <vt:lpstr>المتغيرات</vt:lpstr>
      <vt:lpstr>المتغيرات</vt:lpstr>
      <vt:lpstr>الأبعاد </vt:lpstr>
      <vt:lpstr>الأبعاد</vt:lpstr>
      <vt:lpstr>المؤشرات</vt:lpstr>
      <vt:lpstr>المؤشرات</vt:lpstr>
      <vt:lpstr>العناصر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الثالثة</dc:title>
  <dc:creator>koussa</dc:creator>
  <cp:lastModifiedBy>koussa</cp:lastModifiedBy>
  <cp:revision>11</cp:revision>
  <dcterms:created xsi:type="dcterms:W3CDTF">2024-12-29T10:42:33Z</dcterms:created>
  <dcterms:modified xsi:type="dcterms:W3CDTF">2024-12-29T13:21:26Z</dcterms:modified>
</cp:coreProperties>
</file>