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64" r:id="rId4"/>
    <p:sldId id="272" r:id="rId5"/>
    <p:sldId id="265" r:id="rId6"/>
    <p:sldId id="273" r:id="rId7"/>
    <p:sldId id="274" r:id="rId8"/>
    <p:sldId id="266" r:id="rId9"/>
    <p:sldId id="275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B3C05-0E7E-4ABB-8A3D-E6D4B6C6AADB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403CB-A821-4AA3-8430-101CB4C4A6B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7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403CB-A821-4AA3-8430-101CB4C4A6B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50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43004" y="1785926"/>
            <a:ext cx="7772400" cy="271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7200" b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TERMINOLOGIE</a:t>
            </a:r>
            <a:endParaRPr lang="fr-FR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540544" y="857232"/>
            <a:ext cx="8062912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INTERPRÈTE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892480" cy="3888432"/>
          </a:xfrm>
        </p:spPr>
        <p:txBody>
          <a:bodyPr>
            <a:normAutofit fontScale="85000" lnSpcReduction="10000"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+mj-lt"/>
              </a:rPr>
              <a:t>Pratique l’interprétariat/interprétation professionnelle notamment:</a:t>
            </a:r>
          </a:p>
          <a:p>
            <a:pPr algn="ctr"/>
            <a:endParaRPr lang="fr-FR" b="1" dirty="0" smtClean="0">
              <a:latin typeface="+mj-lt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b="1" dirty="0" smtClean="0">
                <a:latin typeface="+mj-lt"/>
              </a:rPr>
              <a:t>Dans les réunions ou les conférences internationales</a:t>
            </a:r>
            <a:r>
              <a:rPr lang="fr-FR" sz="3200" b="1" dirty="0" smtClean="0"/>
              <a:t>.</a:t>
            </a:r>
            <a:endParaRPr lang="fr-FR" b="1" dirty="0" smtClean="0">
              <a:latin typeface="+mj-lt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b="1" dirty="0" smtClean="0">
                <a:latin typeface="+mj-lt"/>
              </a:rPr>
              <a:t>Auprès des tribunaux</a:t>
            </a:r>
            <a:r>
              <a:rPr lang="fr-FR" sz="3200" b="1" dirty="0" smtClean="0"/>
              <a:t>.</a:t>
            </a:r>
            <a:endParaRPr lang="fr-FR" b="1" dirty="0" smtClean="0">
              <a:latin typeface="+mj-lt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b="1" dirty="0" smtClean="0">
                <a:latin typeface="+mj-lt"/>
              </a:rPr>
              <a:t>Lors de missions diplomatiques et commerciales</a:t>
            </a:r>
            <a:r>
              <a:rPr lang="fr-FR" sz="3200" b="1" dirty="0" smtClean="0"/>
              <a:t>.</a:t>
            </a:r>
            <a:endParaRPr lang="fr-FR" b="1" dirty="0" smtClean="0">
              <a:latin typeface="+mj-lt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b="1" dirty="0" smtClean="0">
                <a:latin typeface="+mj-lt"/>
              </a:rPr>
              <a:t>Lors de </a:t>
            </a:r>
            <a:r>
              <a:rPr lang="fr-FR" b="1" dirty="0">
                <a:latin typeface="+mj-lt"/>
              </a:rPr>
              <a:t>r</a:t>
            </a:r>
            <a:r>
              <a:rPr lang="fr-FR" b="1" dirty="0" smtClean="0">
                <a:latin typeface="+mj-lt"/>
              </a:rPr>
              <a:t>encontres de chefs d’Etats</a:t>
            </a:r>
            <a:r>
              <a:rPr lang="fr-FR" sz="3200" b="1" dirty="0" smtClean="0"/>
              <a:t>.</a:t>
            </a:r>
            <a:endParaRPr lang="fr-FR" b="1" dirty="0" smtClean="0">
              <a:latin typeface="+mj-lt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b="1" dirty="0" smtClean="0">
                <a:latin typeface="+mj-lt"/>
              </a:rPr>
              <a:t>Ou encore dans les assemblées parlementaires</a:t>
            </a:r>
            <a:r>
              <a:rPr lang="fr-FR" sz="3200" b="1" dirty="0" smtClean="0"/>
              <a:t>.</a:t>
            </a:r>
            <a:endParaRPr lang="fr-FR" b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8215370" cy="8572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TEXTE de DÉPART/d’ARRIVÉE    </a:t>
            </a:r>
            <a:endParaRPr lang="fr-FR" sz="38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460612" cy="3178984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latin typeface="+mj-lt"/>
              </a:rPr>
              <a:t> </a:t>
            </a:r>
            <a:r>
              <a:rPr lang="fr-FR" b="1" u="sng" dirty="0" smtClean="0">
                <a:latin typeface="+mj-lt"/>
              </a:rPr>
              <a:t>Texte de départ</a:t>
            </a:r>
            <a:r>
              <a:rPr lang="fr-FR" b="1" dirty="0" smtClean="0">
                <a:latin typeface="+mj-lt"/>
              </a:rPr>
              <a:t>:  </a:t>
            </a:r>
            <a:r>
              <a:rPr lang="fr-FR" b="1" i="1" dirty="0" smtClean="0">
                <a:solidFill>
                  <a:srgbClr val="FFC000"/>
                </a:solidFill>
                <a:latin typeface="+mj-lt"/>
              </a:rPr>
              <a:t>(Tx. D.)</a:t>
            </a:r>
          </a:p>
          <a:p>
            <a:pPr algn="l"/>
            <a:r>
              <a:rPr lang="fr-FR" b="1" dirty="0" smtClean="0">
                <a:latin typeface="+mj-lt"/>
              </a:rPr>
              <a:t>  </a:t>
            </a:r>
          </a:p>
          <a:p>
            <a:pPr algn="l"/>
            <a:r>
              <a:rPr lang="fr-FR" b="1" i="1" dirty="0" smtClean="0">
                <a:latin typeface="+mj-lt"/>
              </a:rPr>
              <a:t> Texte à partir duquel se fait la traduction</a:t>
            </a:r>
            <a:r>
              <a:rPr lang="fr-FR" sz="3200" b="1" dirty="0" smtClean="0"/>
              <a:t>.</a:t>
            </a:r>
            <a:endParaRPr lang="fr-FR" b="1" i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latin typeface="+mj-lt"/>
              </a:rPr>
              <a:t> </a:t>
            </a:r>
            <a:r>
              <a:rPr lang="fr-FR" b="1" u="sng" dirty="0" smtClean="0">
                <a:latin typeface="+mj-lt"/>
              </a:rPr>
              <a:t>Texte d’arrivée</a:t>
            </a:r>
            <a:r>
              <a:rPr lang="fr-FR" b="1" dirty="0" smtClean="0">
                <a:latin typeface="+mj-lt"/>
              </a:rPr>
              <a:t>:  </a:t>
            </a:r>
            <a:r>
              <a:rPr lang="fr-FR" b="1" i="1" dirty="0" smtClean="0">
                <a:solidFill>
                  <a:srgbClr val="FFC000"/>
                </a:solidFill>
                <a:latin typeface="+mj-lt"/>
              </a:rPr>
              <a:t>(Tx. A.)</a:t>
            </a:r>
          </a:p>
          <a:p>
            <a:pPr algn="l"/>
            <a:endParaRPr lang="fr-FR" b="1" dirty="0" smtClean="0"/>
          </a:p>
          <a:p>
            <a:pPr algn="l"/>
            <a:r>
              <a:rPr lang="fr-FR" b="1" i="1" dirty="0" smtClean="0"/>
              <a:t> Texte qui résulte de l’activité de traduction</a:t>
            </a:r>
            <a:r>
              <a:rPr lang="fr-FR" sz="3200" b="1" dirty="0" smtClean="0"/>
              <a:t>.</a:t>
            </a:r>
            <a:endParaRPr lang="fr-FR" b="1" i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540544" y="857232"/>
            <a:ext cx="8062912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Langue SOURCE/CIBLE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540544" y="1988840"/>
            <a:ext cx="8062912" cy="3843016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latin typeface="+mj-lt"/>
              </a:rPr>
              <a:t> </a:t>
            </a:r>
            <a:r>
              <a:rPr lang="fr-FR" b="1" u="sng" dirty="0" smtClean="0">
                <a:latin typeface="+mj-lt"/>
              </a:rPr>
              <a:t>Langue source</a:t>
            </a:r>
            <a:r>
              <a:rPr lang="fr-FR" b="1" dirty="0" smtClean="0">
                <a:latin typeface="+mj-lt"/>
              </a:rPr>
              <a:t>:  </a:t>
            </a:r>
            <a:r>
              <a:rPr lang="fr-FR" b="1" i="1" dirty="0" smtClean="0">
                <a:latin typeface="+mj-lt"/>
              </a:rPr>
              <a:t>(LS)</a:t>
            </a:r>
          </a:p>
          <a:p>
            <a:pPr algn="l"/>
            <a:r>
              <a:rPr lang="fr-FR" b="1" dirty="0" smtClean="0">
                <a:latin typeface="+mj-lt"/>
              </a:rPr>
              <a:t>= Texte de départ </a:t>
            </a:r>
          </a:p>
          <a:p>
            <a:r>
              <a:rPr lang="ar-DZ" sz="4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المصدر</a:t>
            </a:r>
          </a:p>
          <a:p>
            <a:r>
              <a:rPr lang="fr-FR" b="1" dirty="0" smtClean="0">
                <a:latin typeface="+mj-lt"/>
              </a:rPr>
              <a:t>Source </a:t>
            </a:r>
            <a:r>
              <a:rPr lang="fr-FR" b="1" dirty="0" err="1">
                <a:latin typeface="+mj-lt"/>
              </a:rPr>
              <a:t>L</a:t>
            </a:r>
            <a:r>
              <a:rPr lang="fr-FR" b="1" dirty="0" err="1" smtClean="0">
                <a:latin typeface="+mj-lt"/>
              </a:rPr>
              <a:t>anguage</a:t>
            </a:r>
            <a:endParaRPr lang="fr-FR" b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latin typeface="+mj-lt"/>
              </a:rPr>
              <a:t> </a:t>
            </a:r>
            <a:r>
              <a:rPr lang="fr-FR" b="1" u="sng" dirty="0" smtClean="0">
                <a:latin typeface="+mj-lt"/>
              </a:rPr>
              <a:t>Langue cible</a:t>
            </a:r>
            <a:r>
              <a:rPr lang="fr-FR" b="1" dirty="0" smtClean="0">
                <a:latin typeface="+mj-lt"/>
              </a:rPr>
              <a:t>:  </a:t>
            </a:r>
            <a:r>
              <a:rPr lang="fr-FR" b="1" i="1" dirty="0" smtClean="0">
                <a:latin typeface="+mj-lt"/>
              </a:rPr>
              <a:t>(LC)</a:t>
            </a:r>
          </a:p>
          <a:p>
            <a:pPr algn="l"/>
            <a:r>
              <a:rPr lang="fr-FR" b="1" dirty="0" smtClean="0">
                <a:latin typeface="+mj-lt"/>
              </a:rPr>
              <a:t>   = Texte d’arrivée</a:t>
            </a:r>
          </a:p>
          <a:p>
            <a:r>
              <a:rPr lang="ar-DZ" sz="4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الهدف</a:t>
            </a:r>
          </a:p>
          <a:p>
            <a:r>
              <a:rPr lang="en-US" b="1" dirty="0" smtClean="0">
                <a:latin typeface="+mj-lt"/>
              </a:rPr>
              <a:t>T</a:t>
            </a:r>
            <a:r>
              <a:rPr lang="fr-FR" b="1" dirty="0" err="1" smtClean="0">
                <a:latin typeface="+mj-lt"/>
              </a:rPr>
              <a:t>arget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L</a:t>
            </a:r>
            <a:r>
              <a:rPr lang="fr-FR" b="1" dirty="0" err="1" smtClean="0">
                <a:latin typeface="+mj-lt"/>
              </a:rPr>
              <a:t>anguage</a:t>
            </a:r>
            <a:endParaRPr lang="fr-FR" b="1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540544" y="857232"/>
            <a:ext cx="8062912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THÈME / VERSION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540544" y="1844824"/>
            <a:ext cx="8062912" cy="453650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sz="2400" b="1" dirty="0" smtClean="0">
                <a:latin typeface="+mj-lt"/>
              </a:rPr>
              <a:t> </a:t>
            </a:r>
            <a:r>
              <a:rPr lang="fr-FR" sz="2400" b="1" u="sng" dirty="0" smtClean="0">
                <a:latin typeface="+mj-lt"/>
              </a:rPr>
              <a:t>Le thème</a:t>
            </a:r>
            <a:r>
              <a:rPr lang="fr-FR" sz="2400" b="1" dirty="0" smtClean="0">
                <a:latin typeface="+mj-lt"/>
              </a:rPr>
              <a:t>:</a:t>
            </a:r>
            <a:endParaRPr lang="fr-FR" sz="2400" b="1" i="1" dirty="0" smtClean="0">
              <a:latin typeface="+mj-lt"/>
            </a:endParaRPr>
          </a:p>
          <a:p>
            <a:pPr algn="l"/>
            <a:endParaRPr lang="fr-FR" sz="1200" b="1" dirty="0" smtClean="0">
              <a:latin typeface="+mj-lt"/>
            </a:endParaRPr>
          </a:p>
          <a:p>
            <a:pPr algn="just"/>
            <a:r>
              <a:rPr lang="fr-FR" sz="2400" b="1" dirty="0" smtClean="0">
                <a:latin typeface="+mj-lt"/>
              </a:rPr>
              <a:t>Traduction dans une langue qui n’est pas la langue dominante de l’étudiant</a:t>
            </a:r>
            <a:r>
              <a:rPr lang="fr-FR" sz="2400" b="1" dirty="0" smtClean="0"/>
              <a:t>.</a:t>
            </a:r>
            <a:endParaRPr lang="fr-FR" sz="2400" b="1" dirty="0" smtClean="0">
              <a:latin typeface="+mj-lt"/>
            </a:endParaRPr>
          </a:p>
          <a:p>
            <a:pPr algn="l">
              <a:buFont typeface="Wingdings" pitchFamily="2" charset="2"/>
              <a:buChar char="§"/>
            </a:pPr>
            <a:endParaRPr lang="fr-FR" sz="1200" b="1" dirty="0" smtClean="0">
              <a:latin typeface="+mj-lt"/>
            </a:endParaRPr>
          </a:p>
          <a:p>
            <a:pPr algn="l">
              <a:buFont typeface="Wingdings" pitchFamily="2" charset="2"/>
              <a:buChar char="§"/>
            </a:pPr>
            <a:r>
              <a:rPr lang="fr-FR" sz="2400" b="1" dirty="0" smtClean="0">
                <a:latin typeface="+mj-lt"/>
              </a:rPr>
              <a:t> </a:t>
            </a:r>
            <a:r>
              <a:rPr lang="fr-FR" sz="2400" b="1" u="sng" dirty="0" smtClean="0">
                <a:latin typeface="+mj-lt"/>
              </a:rPr>
              <a:t>La version</a:t>
            </a:r>
            <a:r>
              <a:rPr lang="fr-FR" sz="2400" b="1" dirty="0" smtClean="0">
                <a:latin typeface="+mj-lt"/>
              </a:rPr>
              <a:t>:</a:t>
            </a:r>
            <a:endParaRPr lang="fr-FR" sz="2400" b="1" i="1" dirty="0" smtClean="0">
              <a:latin typeface="+mj-lt"/>
            </a:endParaRPr>
          </a:p>
          <a:p>
            <a:pPr algn="l"/>
            <a:r>
              <a:rPr lang="fr-FR" sz="2400" b="1" dirty="0" smtClean="0">
                <a:latin typeface="+mj-lt"/>
              </a:rPr>
              <a:t>   Traduction dans la langue dominante de l’étudiant</a:t>
            </a:r>
            <a:r>
              <a:rPr lang="fr-FR" sz="2400" b="1" dirty="0" smtClean="0"/>
              <a:t>.</a:t>
            </a:r>
            <a:r>
              <a:rPr lang="fr-FR" sz="2400" b="1" dirty="0" smtClean="0">
                <a:latin typeface="+mj-lt"/>
              </a:rPr>
              <a:t> </a:t>
            </a:r>
          </a:p>
          <a:p>
            <a:pPr algn="l"/>
            <a:endParaRPr lang="fr-FR" sz="2400" b="1" dirty="0">
              <a:latin typeface="+mj-lt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sz="2400" b="1" dirty="0">
                <a:latin typeface="+mj-lt"/>
              </a:rPr>
              <a:t>E</a:t>
            </a:r>
            <a:r>
              <a:rPr lang="fr-FR" sz="2400" b="1" dirty="0" smtClean="0">
                <a:latin typeface="+mj-lt"/>
              </a:rPr>
              <a:t>ffectués à des fins d’exercice ou d’évaluation</a:t>
            </a:r>
          </a:p>
          <a:p>
            <a:pPr algn="ctr"/>
            <a:r>
              <a:rPr lang="fr-FR" sz="2400" b="1" dirty="0" smtClean="0">
                <a:latin typeface="+mj-lt"/>
              </a:rPr>
              <a:t>et qui servent à vérifier les connaissances de la langue de départ et les aptitudes à la rédaction dans la langue d’arrivée.</a:t>
            </a:r>
            <a:endParaRPr lang="fr-FR" sz="2400" b="1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ramond" pitchFamily="18" charset="0"/>
              </a:rPr>
              <a:t>TERMINOLOGIE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357158" y="1500174"/>
            <a:ext cx="8715436" cy="45005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Traduction</a:t>
            </a:r>
            <a:endParaRPr kumimoji="0" lang="fr-FR" sz="2600" i="1" u="none" strike="noStrike" kern="1200" cap="none" spc="0" normalizeH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514350" marR="36576" indent="-514350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26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Traducteur</a:t>
            </a:r>
          </a:p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2600" b="1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Interprétariat / Interprétation</a:t>
            </a:r>
            <a:endParaRPr kumimoji="0" lang="fr-FR" sz="2600" i="1" u="none" strike="noStrike" kern="1200" cap="none" spc="0" normalizeH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2600" b="1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Interprète </a:t>
            </a:r>
          </a:p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fr-FR" sz="2600" b="1" baseline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Langue source / </a:t>
            </a:r>
            <a:r>
              <a:rPr lang="fr-FR" sz="26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L</a:t>
            </a:r>
            <a:r>
              <a:rPr lang="fr-FR" sz="2600" b="1" baseline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angue cible</a:t>
            </a:r>
            <a:endParaRPr lang="fr-FR" sz="2600" i="1" baseline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latin typeface="Bookman Old Style" pitchFamily="18" charset="0"/>
            </a:endParaRPr>
          </a:p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fr-FR" sz="26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Texte de départ / Texte d’arrivé </a:t>
            </a:r>
            <a:endParaRPr lang="fr-FR" sz="2600" i="1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latin typeface="Bookman Old Style" pitchFamily="18" charset="0"/>
            </a:endParaRPr>
          </a:p>
          <a:p>
            <a:pPr marL="514350" marR="36576" lvl="0" indent="-5143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fr-FR" sz="2600" b="1" baseline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Thème</a:t>
            </a:r>
            <a:r>
              <a:rPr lang="fr-FR" sz="26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 / Version</a:t>
            </a:r>
            <a:r>
              <a:rPr lang="fr-FR" sz="28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t> </a:t>
            </a:r>
            <a:endParaRPr lang="fr-FR" sz="2800" b="1" baseline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latin typeface="Bookman Old Style" pitchFamily="18" charset="0"/>
            </a:endParaRPr>
          </a:p>
          <a:p>
            <a:pPr marL="514350" marR="36576" lvl="0" indent="-5143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544" y="857232"/>
            <a:ext cx="8062912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TRADUC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</a:t>
            </a:r>
            <a:r>
              <a:rPr lang="fr-FR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ION</a:t>
            </a:r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 </a:t>
            </a:r>
            <a:endParaRPr lang="fr-FR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194944"/>
          </a:xfrm>
        </p:spPr>
        <p:txBody>
          <a:bodyPr>
            <a:normAutofit/>
          </a:bodyPr>
          <a:lstStyle/>
          <a:p>
            <a:pPr algn="ctr"/>
            <a:r>
              <a:rPr lang="ar-DZ" sz="7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الترجمة التحريرية</a:t>
            </a:r>
            <a:endParaRPr lang="fr-FR" sz="7200" b="1" dirty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ctr"/>
            <a:r>
              <a:rPr lang="fr-FR" sz="5400" b="1" i="1" dirty="0" smtClean="0">
                <a:latin typeface="+mj-lt"/>
              </a:rPr>
              <a:t>TRANSLATION </a:t>
            </a:r>
            <a:endParaRPr lang="fr-FR" sz="5400" b="1" i="1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540544" y="857232"/>
            <a:ext cx="8062912" cy="857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TRADUC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</a:t>
            </a:r>
            <a:r>
              <a:rPr lang="fr-FR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ION</a:t>
            </a:r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 </a:t>
            </a:r>
            <a:endParaRPr lang="fr-FR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540544" y="2250280"/>
            <a:ext cx="8062912" cy="405904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 smtClean="0">
                <a:latin typeface="+mj-lt"/>
              </a:rPr>
              <a:t>Opération de transfert interlinguistique  qui consiste à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+mj-lt"/>
              </a:rPr>
              <a:t>interpréter le sens d’un texte de départ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+mj-lt"/>
              </a:rPr>
              <a:t>et à produire un texte d’arrivée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+mj-lt"/>
              </a:rPr>
              <a:t>en cherchant à établir une relation </a:t>
            </a:r>
            <a:r>
              <a:rPr lang="fr-FR" b="1" u="sng" dirty="0" smtClean="0">
                <a:latin typeface="+mj-lt"/>
              </a:rPr>
              <a:t>d’équivalence entre les deux textes</a:t>
            </a:r>
            <a:r>
              <a:rPr lang="fr-FR" sz="3200" b="1" dirty="0" smtClean="0"/>
              <a:t>.</a:t>
            </a:r>
            <a:endParaRPr lang="fr-FR" b="1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608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540544" y="857232"/>
            <a:ext cx="8062912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TRADUCT</a:t>
            </a:r>
            <a:r>
              <a:rPr lang="fr-FR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EUR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40544" y="2250280"/>
            <a:ext cx="8062912" cy="319494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7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المترجم</a:t>
            </a:r>
            <a:endParaRPr lang="fr-FR" sz="7200" b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ctr"/>
            <a:r>
              <a:rPr lang="fr-FR" sz="5400" b="1" i="1" dirty="0" smtClean="0">
                <a:latin typeface="+mj-lt"/>
              </a:rPr>
              <a:t>TRANSLATOR </a:t>
            </a:r>
            <a:endParaRPr lang="fr-FR" sz="5400" b="1" i="1" dirty="0">
              <a:latin typeface="+mj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40544" y="857232"/>
            <a:ext cx="8062912" cy="857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TRADUCT</a:t>
            </a:r>
            <a:r>
              <a:rPr lang="fr-FR" b="1" u="sng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EUR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540544" y="2250280"/>
            <a:ext cx="8062912" cy="405904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 smtClean="0">
                <a:latin typeface="+mj-lt"/>
              </a:rPr>
              <a:t>Spécialiste de la communication qui transpose d’une langue à une autre des documents écrits</a:t>
            </a:r>
            <a:r>
              <a:rPr lang="fr-FR" sz="3200" b="1" dirty="0" smtClean="0"/>
              <a:t>.</a:t>
            </a:r>
            <a:r>
              <a:rPr lang="fr-FR" b="1" dirty="0" smtClean="0">
                <a:latin typeface="+mj-lt"/>
              </a:rPr>
              <a:t> </a:t>
            </a:r>
          </a:p>
          <a:p>
            <a:pPr algn="just"/>
            <a:r>
              <a:rPr lang="fr-FR" b="1" dirty="0" smtClean="0">
                <a:latin typeface="+mj-lt"/>
              </a:rPr>
              <a:t>Il peut exercer sa profession comme:</a:t>
            </a:r>
          </a:p>
          <a:p>
            <a:pPr algn="just">
              <a:buFontTx/>
              <a:buChar char="-"/>
            </a:pPr>
            <a:r>
              <a:rPr lang="fr-FR" sz="2600" b="1" dirty="0" smtClean="0">
                <a:latin typeface="+mj-lt"/>
              </a:rPr>
              <a:t>Salarié d’une entreprise ou d’un organisme public/privé</a:t>
            </a:r>
            <a:r>
              <a:rPr lang="fr-FR" sz="2800" b="1" dirty="0" smtClean="0"/>
              <a:t>.</a:t>
            </a:r>
            <a:endParaRPr lang="fr-FR" sz="2600" b="1" dirty="0" smtClean="0">
              <a:latin typeface="+mj-lt"/>
            </a:endParaRPr>
          </a:p>
          <a:p>
            <a:pPr algn="just">
              <a:buFontTx/>
              <a:buChar char="-"/>
            </a:pPr>
            <a:r>
              <a:rPr lang="fr-FR" sz="2600" b="1" dirty="0" smtClean="0">
                <a:latin typeface="+mj-lt"/>
              </a:rPr>
              <a:t>Dans un cabinet ou une agence de traduction</a:t>
            </a:r>
            <a:r>
              <a:rPr lang="fr-FR" sz="2800" b="1" dirty="0" smtClean="0"/>
              <a:t>.</a:t>
            </a:r>
            <a:endParaRPr lang="fr-FR" sz="2600" b="1" dirty="0" smtClean="0">
              <a:latin typeface="+mj-lt"/>
            </a:endParaRPr>
          </a:p>
          <a:p>
            <a:pPr algn="just">
              <a:buFontTx/>
              <a:buChar char="-"/>
            </a:pPr>
            <a:r>
              <a:rPr lang="fr-FR" sz="2600" b="1" dirty="0" smtClean="0">
                <a:latin typeface="+mj-lt"/>
              </a:rPr>
              <a:t>Indépendant</a:t>
            </a:r>
            <a:r>
              <a:rPr lang="fr-FR" sz="2800" b="1" dirty="0" smtClean="0"/>
              <a:t>.</a:t>
            </a:r>
            <a:r>
              <a:rPr lang="fr-FR" sz="2600" b="1" dirty="0" smtClean="0">
                <a:latin typeface="+mj-lt"/>
              </a:rPr>
              <a:t> </a:t>
            </a:r>
            <a:r>
              <a:rPr lang="fr-FR" b="1" dirty="0" smtClean="0">
                <a:latin typeface="+mj-lt"/>
              </a:rPr>
              <a:t> </a:t>
            </a:r>
          </a:p>
          <a:p>
            <a:endParaRPr lang="fr-F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39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40544" y="857232"/>
            <a:ext cx="8062912" cy="857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INTERPRETATION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40544" y="2250280"/>
            <a:ext cx="8062912" cy="319494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7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الترجمة الشفهية</a:t>
            </a:r>
            <a:endParaRPr lang="fr-FR" sz="7200" b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ctr"/>
            <a:r>
              <a:rPr lang="fr-FR" sz="5400" b="1" i="1" dirty="0" smtClean="0">
                <a:latin typeface="+mj-lt"/>
              </a:rPr>
              <a:t>INTERPRETATION</a:t>
            </a:r>
            <a:endParaRPr lang="fr-FR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21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501122" cy="17145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INTERPRÉTA</a:t>
            </a:r>
            <a:r>
              <a:rPr lang="fr-FR" sz="40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RIAT</a:t>
            </a:r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 </a:t>
            </a:r>
            <a:b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</a:br>
            <a:r>
              <a:rPr lang="fr-F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ET / OU</a:t>
            </a:r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/>
            </a:r>
            <a:b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</a:br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 INTERPRÉTA</a:t>
            </a:r>
            <a:r>
              <a:rPr lang="fr-FR" sz="4000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TION</a:t>
            </a:r>
            <a:endParaRPr lang="fr-FR" sz="40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357158" y="2250280"/>
            <a:ext cx="8501122" cy="3843016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Ø"/>
            </a:pPr>
            <a:endParaRPr lang="fr-FR" sz="4700" b="1" dirty="0" smtClean="0">
              <a:latin typeface="+mj-lt"/>
            </a:endParaRPr>
          </a:p>
          <a:p>
            <a:pPr marL="685800" indent="-685800"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4700" b="1" dirty="0" smtClean="0">
                <a:latin typeface="+mj-lt"/>
              </a:rPr>
              <a:t>Activité qui consiste à établir</a:t>
            </a:r>
          </a:p>
          <a:p>
            <a:pPr marL="685800" indent="-6858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4700" b="1" dirty="0" smtClean="0">
                <a:latin typeface="+mj-lt"/>
              </a:rPr>
              <a:t>simultanément ou consécutivement</a:t>
            </a:r>
          </a:p>
          <a:p>
            <a:pPr marL="685800" indent="-6858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4700" b="1" dirty="0" smtClean="0">
                <a:latin typeface="+mj-lt"/>
              </a:rPr>
              <a:t>la communication orale ou gestuelle</a:t>
            </a:r>
          </a:p>
          <a:p>
            <a:pPr marL="685800" indent="-6858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4700" b="1" dirty="0" smtClean="0">
                <a:latin typeface="+mj-lt"/>
              </a:rPr>
              <a:t>entre deux ou plusieurs interlocuteurs ne parlant pas la même langue</a:t>
            </a:r>
            <a:r>
              <a:rPr lang="fr-FR" sz="4800" b="1" dirty="0" smtClean="0"/>
              <a:t>.</a:t>
            </a:r>
            <a:r>
              <a:rPr lang="fr-FR" sz="4700" b="1" dirty="0" smtClean="0">
                <a:latin typeface="+mj-lt"/>
              </a:rPr>
              <a:t> </a:t>
            </a:r>
            <a:endParaRPr lang="fr-FR" b="1" dirty="0" smtClean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35716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40544" y="857232"/>
            <a:ext cx="8062912" cy="857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INTERPRÈTE</a:t>
            </a:r>
            <a:endParaRPr lang="fr-FR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42860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Terminologie</a:t>
            </a:r>
            <a:endParaRPr lang="fr-FR" i="1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40544" y="2250280"/>
            <a:ext cx="8062912" cy="319494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7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الترجمان</a:t>
            </a:r>
            <a:endParaRPr lang="fr-FR" sz="7200" b="1" dirty="0" smtClean="0">
              <a:latin typeface="+mj-lt"/>
            </a:endParaRPr>
          </a:p>
          <a:p>
            <a:pPr algn="l"/>
            <a:endParaRPr lang="fr-FR" b="1" dirty="0" smtClean="0">
              <a:latin typeface="+mj-lt"/>
            </a:endParaRPr>
          </a:p>
          <a:p>
            <a:pPr algn="ctr"/>
            <a:r>
              <a:rPr lang="fr-FR" sz="5400" b="1" i="1" dirty="0" smtClean="0">
                <a:latin typeface="+mj-lt"/>
              </a:rPr>
              <a:t>INTERPRETER</a:t>
            </a:r>
            <a:endParaRPr lang="fr-FR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67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728</TotalTime>
  <Words>327</Words>
  <Application>Microsoft Office PowerPoint</Application>
  <PresentationFormat>Affichage à l'écran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Bookman Old Style</vt:lpstr>
      <vt:lpstr>Calibri</vt:lpstr>
      <vt:lpstr>Century Gothic</vt:lpstr>
      <vt:lpstr>Freestyle Script</vt:lpstr>
      <vt:lpstr>Garamond</vt:lpstr>
      <vt:lpstr>Sakkal Majalla</vt:lpstr>
      <vt:lpstr>Verdana</vt:lpstr>
      <vt:lpstr>Wingdings</vt:lpstr>
      <vt:lpstr>Wingdings 2</vt:lpstr>
      <vt:lpstr>Verve</vt:lpstr>
      <vt:lpstr>Présentation PowerPoint</vt:lpstr>
      <vt:lpstr>Présentation PowerPoint</vt:lpstr>
      <vt:lpstr>TRADUCTION </vt:lpstr>
      <vt:lpstr>Présentation PowerPoint</vt:lpstr>
      <vt:lpstr>TRADUCTEUR</vt:lpstr>
      <vt:lpstr>Présentation PowerPoint</vt:lpstr>
      <vt:lpstr>Présentation PowerPoint</vt:lpstr>
      <vt:lpstr>INTERPRÉTARIAT  ET / OU  INTERPRÉTATION</vt:lpstr>
      <vt:lpstr>Présentation PowerPoint</vt:lpstr>
      <vt:lpstr>INTERPRÈTE</vt:lpstr>
      <vt:lpstr>TEXTE de DÉPART/d’ARRIVÉE    </vt:lpstr>
      <vt:lpstr>Langue SOURCE/CIBLE</vt:lpstr>
      <vt:lpstr>THÈME / VERSION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User</cp:lastModifiedBy>
  <cp:revision>73</cp:revision>
  <dcterms:created xsi:type="dcterms:W3CDTF">2017-09-23T16:29:32Z</dcterms:created>
  <dcterms:modified xsi:type="dcterms:W3CDTF">2023-12-02T20:49:57Z</dcterms:modified>
</cp:coreProperties>
</file>