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9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32E"/>
    <a:srgbClr val="FF7C80"/>
    <a:srgbClr val="FF66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844" y="1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9439D-3783-4F31-9D39-5FB399233DE7}" type="datetimeFigureOut">
              <a:rPr lang="fr-FR" smtClean="0"/>
              <a:pPr/>
              <a:t>15/04/2024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34D60-A2AC-485F-B7BD-3D53F64FFD19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EC15-09D5-4215-A797-BC6787BDDB72}" type="datetimeFigureOut">
              <a:rPr lang="fr-FR" smtClean="0"/>
              <a:pPr/>
              <a:t>15/04/2024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F536-8733-4C50-9132-3F434AD9CCA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EC15-09D5-4215-A797-BC6787BDDB72}" type="datetimeFigureOut">
              <a:rPr lang="fr-FR" smtClean="0"/>
              <a:pPr/>
              <a:t>15/04/2024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F536-8733-4C50-9132-3F434AD9CCA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EC15-09D5-4215-A797-BC6787BDDB72}" type="datetimeFigureOut">
              <a:rPr lang="fr-FR" smtClean="0"/>
              <a:pPr/>
              <a:t>15/04/2024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F536-8733-4C50-9132-3F434AD9CCA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EC15-09D5-4215-A797-BC6787BDDB72}" type="datetimeFigureOut">
              <a:rPr lang="fr-FR" smtClean="0"/>
              <a:pPr/>
              <a:t>15/04/2024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F536-8733-4C50-9132-3F434AD9CCA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EC15-09D5-4215-A797-BC6787BDDB72}" type="datetimeFigureOut">
              <a:rPr lang="fr-FR" smtClean="0"/>
              <a:pPr/>
              <a:t>15/04/2024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F536-8733-4C50-9132-3F434AD9CCA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EC15-09D5-4215-A797-BC6787BDDB72}" type="datetimeFigureOut">
              <a:rPr lang="fr-FR" smtClean="0"/>
              <a:pPr/>
              <a:t>15/04/2024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F536-8733-4C50-9132-3F434AD9CCA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EC15-09D5-4215-A797-BC6787BDDB72}" type="datetimeFigureOut">
              <a:rPr lang="fr-FR" smtClean="0"/>
              <a:pPr/>
              <a:t>15/04/2024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F536-8733-4C50-9132-3F434AD9CCA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EC15-09D5-4215-A797-BC6787BDDB72}" type="datetimeFigureOut">
              <a:rPr lang="fr-FR" smtClean="0"/>
              <a:pPr/>
              <a:t>15/04/2024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F536-8733-4C50-9132-3F434AD9CCA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EC15-09D5-4215-A797-BC6787BDDB72}" type="datetimeFigureOut">
              <a:rPr lang="fr-FR" smtClean="0"/>
              <a:pPr/>
              <a:t>15/04/2024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F536-8733-4C50-9132-3F434AD9CCA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EC15-09D5-4215-A797-BC6787BDDB72}" type="datetimeFigureOut">
              <a:rPr lang="fr-FR" smtClean="0"/>
              <a:pPr/>
              <a:t>15/04/2024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F536-8733-4C50-9132-3F434AD9CCA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EC15-09D5-4215-A797-BC6787BDDB72}" type="datetimeFigureOut">
              <a:rPr lang="fr-FR" smtClean="0"/>
              <a:pPr/>
              <a:t>15/04/2024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0EF536-8733-4C50-9132-3F434AD9CCA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EC15-09D5-4215-A797-BC6787BDDB72}" type="datetimeFigureOut">
              <a:rPr lang="fr-FR" smtClean="0"/>
              <a:pPr/>
              <a:t>15/04/2024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0EF536-8733-4C50-9132-3F434AD9CCAF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971600" y="764704"/>
            <a:ext cx="748883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4000" dirty="0"/>
              <a:t> الجمهورية الجزائرية الديمقراطية الشعبية   </a:t>
            </a:r>
          </a:p>
          <a:p>
            <a:r>
              <a:rPr lang="ar-DZ" sz="2800" b="1" dirty="0"/>
              <a:t> وزارة التعليم العالي والبحث العلمي                 </a:t>
            </a:r>
          </a:p>
          <a:p>
            <a:r>
              <a:rPr lang="ar-DZ" sz="2800" b="1" dirty="0"/>
              <a:t>جامعة محمد </a:t>
            </a:r>
            <a:r>
              <a:rPr lang="ar-DZ" sz="2800" b="1" dirty="0" err="1"/>
              <a:t>لمين</a:t>
            </a:r>
            <a:r>
              <a:rPr lang="ar-DZ" sz="2800" b="1" dirty="0"/>
              <a:t> </a:t>
            </a:r>
            <a:r>
              <a:rPr lang="ar-DZ" sz="2800" b="1" dirty="0" err="1"/>
              <a:t>دباغين </a:t>
            </a:r>
            <a:r>
              <a:rPr lang="ar-DZ" sz="2800" b="1" dirty="0"/>
              <a:t>–</a:t>
            </a:r>
            <a:r>
              <a:rPr lang="ar-DZ" sz="2800" b="1" dirty="0" err="1"/>
              <a:t>سطيف</a:t>
            </a:r>
            <a:r>
              <a:rPr lang="ar-DZ" sz="2800" b="1" dirty="0"/>
              <a:t> </a:t>
            </a:r>
            <a:r>
              <a:rPr lang="ar-DZ" sz="2800" b="1" dirty="0" err="1"/>
              <a:t>02-</a:t>
            </a:r>
            <a:r>
              <a:rPr lang="ar-DZ" sz="2800" b="1" dirty="0"/>
              <a:t>               </a:t>
            </a:r>
          </a:p>
          <a:p>
            <a:r>
              <a:rPr lang="ar-DZ" sz="2800" b="1" dirty="0"/>
              <a:t>كلية </a:t>
            </a:r>
            <a:r>
              <a:rPr lang="ar-DZ" sz="2800" b="1" dirty="0" err="1"/>
              <a:t>الأداب</a:t>
            </a:r>
            <a:r>
              <a:rPr lang="ar-DZ" sz="2800" b="1" dirty="0"/>
              <a:t> واللغات                      قسم اللغة والأدب العربي </a:t>
            </a:r>
          </a:p>
          <a:p>
            <a:r>
              <a:rPr lang="ar-DZ" sz="2800" dirty="0"/>
              <a:t> </a:t>
            </a:r>
            <a:r>
              <a:rPr lang="ar-DZ" sz="2800" b="1" dirty="0" err="1">
                <a:solidFill>
                  <a:srgbClr val="FF0000"/>
                </a:solidFill>
              </a:rPr>
              <a:t>التخصص</a:t>
            </a:r>
            <a:r>
              <a:rPr lang="ar-DZ" sz="2800" dirty="0" err="1"/>
              <a:t> </a:t>
            </a:r>
            <a:r>
              <a:rPr lang="ar-DZ" sz="2800" b="1" dirty="0">
                <a:solidFill>
                  <a:srgbClr val="FF0000"/>
                </a:solidFill>
              </a:rPr>
              <a:t>:</a:t>
            </a:r>
            <a:r>
              <a:rPr lang="ar-DZ" sz="2800" dirty="0"/>
              <a:t> لسانيات تطبيقية </a:t>
            </a:r>
            <a:r>
              <a:rPr lang="ar-DZ" sz="2800" dirty="0" err="1"/>
              <a:t>ماستر</a:t>
            </a:r>
            <a:r>
              <a:rPr lang="ar-DZ" sz="2800" dirty="0"/>
              <a:t> 01               </a:t>
            </a:r>
            <a:r>
              <a:rPr lang="ar-DZ" sz="2800" b="1" dirty="0" err="1">
                <a:solidFill>
                  <a:srgbClr val="FF0000"/>
                </a:solidFill>
              </a:rPr>
              <a:t>الفوج</a:t>
            </a:r>
            <a:r>
              <a:rPr lang="ar-DZ" sz="2800" dirty="0" err="1"/>
              <a:t> </a:t>
            </a:r>
            <a:r>
              <a:rPr lang="ar-DZ" sz="2800" dirty="0"/>
              <a:t>:</a:t>
            </a:r>
            <a:r>
              <a:rPr lang="ar-DZ" sz="2800" b="1" dirty="0"/>
              <a:t>02 </a:t>
            </a:r>
          </a:p>
          <a:p>
            <a:r>
              <a:rPr lang="ar-DZ" sz="2400" b="1" dirty="0" err="1">
                <a:solidFill>
                  <a:srgbClr val="FF0000"/>
                </a:solidFill>
              </a:rPr>
              <a:t>المقياس</a:t>
            </a:r>
            <a:r>
              <a:rPr lang="ar-DZ" sz="2400" dirty="0" err="1"/>
              <a:t> </a:t>
            </a:r>
            <a:r>
              <a:rPr lang="ar-DZ" sz="2400" dirty="0">
                <a:solidFill>
                  <a:srgbClr val="FF0000"/>
                </a:solidFill>
              </a:rPr>
              <a:t>:</a:t>
            </a:r>
            <a:r>
              <a:rPr lang="ar-DZ" sz="2400" dirty="0"/>
              <a:t> </a:t>
            </a:r>
            <a:r>
              <a:rPr lang="ar-DZ" sz="2400" b="1" dirty="0"/>
              <a:t>علم</a:t>
            </a:r>
            <a:r>
              <a:rPr lang="ar-DZ" sz="2400" dirty="0"/>
              <a:t> </a:t>
            </a:r>
            <a:r>
              <a:rPr lang="ar-DZ" sz="2400" b="1" dirty="0"/>
              <a:t>المصطلح                                                         </a:t>
            </a:r>
          </a:p>
          <a:p>
            <a:r>
              <a:rPr lang="ar-DZ" sz="2400" b="1" dirty="0">
                <a:solidFill>
                  <a:srgbClr val="FF0000"/>
                </a:solidFill>
              </a:rPr>
              <a:t> عنوان </a:t>
            </a:r>
            <a:r>
              <a:rPr lang="ar-DZ" sz="2400" b="1" dirty="0" err="1">
                <a:solidFill>
                  <a:srgbClr val="FF0000"/>
                </a:solidFill>
              </a:rPr>
              <a:t>البطاقة :</a:t>
            </a:r>
            <a:r>
              <a:rPr lang="ar-DZ" sz="2400" b="1" dirty="0">
                <a:solidFill>
                  <a:srgbClr val="FF0000"/>
                </a:solidFill>
              </a:rPr>
              <a:t>                                                                   </a:t>
            </a:r>
          </a:p>
          <a:p>
            <a:r>
              <a:rPr lang="ar-DZ" dirty="0"/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979712" y="3861048"/>
            <a:ext cx="5544616" cy="1224136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/>
              <a:t>   بطاقة قراءة حول </a:t>
            </a:r>
            <a:r>
              <a:rPr lang="ar-DZ" b="1" dirty="0" err="1"/>
              <a:t>كتاب : </a:t>
            </a:r>
            <a:r>
              <a:rPr lang="ar-DZ" b="1" dirty="0"/>
              <a:t>” المصطلح تعريفه </a:t>
            </a:r>
            <a:r>
              <a:rPr lang="ar-DZ" b="1" dirty="0" err="1"/>
              <a:t>ومبادئه“</a:t>
            </a:r>
            <a:endParaRPr lang="ar-DZ" b="1" dirty="0"/>
          </a:p>
          <a:p>
            <a:pPr algn="ctr"/>
            <a:r>
              <a:rPr lang="ar-DZ" b="1" dirty="0" err="1"/>
              <a:t>ل </a:t>
            </a:r>
            <a:r>
              <a:rPr lang="ar-DZ" b="1" dirty="0"/>
              <a:t>: محمد </a:t>
            </a:r>
            <a:r>
              <a:rPr lang="ar-DZ" b="1" dirty="0" err="1"/>
              <a:t>امطوش</a:t>
            </a:r>
            <a:r>
              <a:rPr lang="ar-DZ" b="1" dirty="0"/>
              <a:t> </a:t>
            </a:r>
            <a:endParaRPr lang="fr-FR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1331640" y="5805264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dirty="0"/>
              <a:t>  </a:t>
            </a:r>
          </a:p>
          <a:p>
            <a:r>
              <a:rPr lang="ar-DZ" dirty="0"/>
              <a:t> 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2381687" y="5150405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b="1" dirty="0">
                <a:solidFill>
                  <a:srgbClr val="FF0000"/>
                </a:solidFill>
              </a:rPr>
              <a:t>         اعداد الطلبة </a:t>
            </a:r>
            <a:r>
              <a:rPr lang="ar-DZ" dirty="0">
                <a:solidFill>
                  <a:srgbClr val="FF0000"/>
                </a:solidFill>
              </a:rPr>
              <a:t>:                                                                             اشراف الأستاذة:  </a:t>
            </a:r>
            <a:r>
              <a:rPr lang="ar-DZ" b="1" dirty="0"/>
              <a:t>                                                                                     </a:t>
            </a:r>
            <a:r>
              <a:rPr lang="ar-SA" b="1" dirty="0" err="1"/>
              <a:t>محمادي</a:t>
            </a:r>
            <a:r>
              <a:rPr lang="ar-SA" b="1" dirty="0"/>
              <a:t> عفاف                                                                              رواق هادية </a:t>
            </a:r>
            <a:endParaRPr lang="ar-DZ" b="1" dirty="0"/>
          </a:p>
          <a:p>
            <a:r>
              <a:rPr lang="ar-DZ" b="1" dirty="0"/>
              <a:t> </a:t>
            </a:r>
            <a:r>
              <a:rPr lang="ar-DZ" b="1" dirty="0" err="1"/>
              <a:t>بورقعة</a:t>
            </a:r>
            <a:r>
              <a:rPr lang="ar-DZ" b="1" dirty="0"/>
              <a:t> صوفيا                                                                                                </a:t>
            </a:r>
          </a:p>
          <a:p>
            <a:r>
              <a:rPr lang="ar-DZ" b="1" dirty="0"/>
              <a:t>كامل اية                                                                                                    </a:t>
            </a:r>
          </a:p>
          <a:p>
            <a:r>
              <a:rPr lang="ar-DZ" b="1" dirty="0"/>
              <a:t> السنة </a:t>
            </a:r>
            <a:r>
              <a:rPr lang="ar-DZ" b="1" dirty="0" err="1"/>
              <a:t>الجامعية </a:t>
            </a:r>
            <a:r>
              <a:rPr lang="ar-DZ" b="1" dirty="0"/>
              <a:t>:  2023/2024                                             </a:t>
            </a:r>
          </a:p>
          <a:p>
            <a:r>
              <a:rPr lang="ar-DZ" dirty="0"/>
              <a:t>  </a:t>
            </a:r>
          </a:p>
          <a:p>
            <a:r>
              <a:rPr lang="ar-DZ" dirty="0"/>
              <a:t> </a:t>
            </a:r>
            <a:endParaRPr lang="fr-FR" dirty="0"/>
          </a:p>
          <a:p>
            <a:r>
              <a:rPr lang="ar-DZ" dirty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411760" y="980728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400" b="1">
                <a:solidFill>
                  <a:srgbClr val="00B050"/>
                </a:solidFill>
              </a:rPr>
              <a:t>أولا: الوصف </a:t>
            </a:r>
            <a:r>
              <a:rPr lang="ar-DZ" sz="2400" b="1" dirty="0">
                <a:solidFill>
                  <a:srgbClr val="00B050"/>
                </a:solidFill>
              </a:rPr>
              <a:t>الخارجي </a:t>
            </a:r>
            <a:r>
              <a:rPr lang="ar-DZ" sz="2400" b="1" dirty="0" err="1">
                <a:solidFill>
                  <a:srgbClr val="00B050"/>
                </a:solidFill>
              </a:rPr>
              <a:t>للكتاب :</a:t>
            </a:r>
            <a:r>
              <a:rPr lang="ar-DZ" sz="2400" b="1" dirty="0">
                <a:solidFill>
                  <a:srgbClr val="00B050"/>
                </a:solidFill>
              </a:rPr>
              <a:t>    </a:t>
            </a:r>
          </a:p>
          <a:p>
            <a:r>
              <a:rPr lang="ar-DZ" sz="2400" dirty="0">
                <a:solidFill>
                  <a:srgbClr val="00B050"/>
                </a:solidFill>
              </a:rPr>
              <a:t>           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13533" y="3244334"/>
            <a:ext cx="2487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FR" dirty="0"/>
          </a:p>
          <a:p>
            <a:r>
              <a:rPr lang="ar-DZ" b="1" dirty="0"/>
              <a:t> </a:t>
            </a:r>
            <a:endParaRPr lang="fr-FR" dirty="0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1524000" y="1397000"/>
          <a:ext cx="6096000" cy="423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DZ" dirty="0">
                          <a:solidFill>
                            <a:srgbClr val="FF0000"/>
                          </a:solidFill>
                        </a:rPr>
                        <a:t>المصطلح تعريفه ومبادئه          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>
                          <a:solidFill>
                            <a:schemeClr val="tx1"/>
                          </a:solidFill>
                        </a:rPr>
                        <a:t>عنوان الكتاب           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ar-DZ" b="1" dirty="0">
                          <a:solidFill>
                            <a:srgbClr val="FF0000"/>
                          </a:solidFill>
                        </a:rPr>
                        <a:t>لمحمد </a:t>
                      </a:r>
                      <a:r>
                        <a:rPr lang="ar-DZ" b="1" dirty="0" err="1">
                          <a:solidFill>
                            <a:srgbClr val="FF0000"/>
                          </a:solidFill>
                        </a:rPr>
                        <a:t>امطوش</a:t>
                      </a:r>
                      <a:r>
                        <a:rPr lang="ar-DZ" b="1" dirty="0">
                          <a:solidFill>
                            <a:srgbClr val="FF0000"/>
                          </a:solidFill>
                        </a:rPr>
                        <a:t>                 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b="1" dirty="0">
                          <a:solidFill>
                            <a:schemeClr val="tx1"/>
                          </a:solidFill>
                        </a:rPr>
                        <a:t>المؤلف                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208">
                <a:tc>
                  <a:txBody>
                    <a:bodyPr/>
                    <a:lstStyle/>
                    <a:p>
                      <a:r>
                        <a:rPr lang="ar-DZ" b="1" dirty="0">
                          <a:solidFill>
                            <a:srgbClr val="FF0000"/>
                          </a:solidFill>
                        </a:rPr>
                        <a:t>الابتكار                   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b="1" dirty="0">
                          <a:solidFill>
                            <a:schemeClr val="tx1"/>
                          </a:solidFill>
                        </a:rPr>
                        <a:t>دار النشر              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400">
                <a:tc>
                  <a:txBody>
                    <a:bodyPr/>
                    <a:lstStyle/>
                    <a:p>
                      <a:r>
                        <a:rPr lang="ar-DZ" b="1" dirty="0">
                          <a:solidFill>
                            <a:srgbClr val="FF0000"/>
                          </a:solidFill>
                        </a:rPr>
                        <a:t>عمان عاصمة الأردن        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b="1" dirty="0">
                          <a:solidFill>
                            <a:schemeClr val="tx1"/>
                          </a:solidFill>
                        </a:rPr>
                        <a:t>مكان النشر              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ar-DZ" b="1" dirty="0" err="1">
                          <a:solidFill>
                            <a:srgbClr val="FF0000"/>
                          </a:solidFill>
                        </a:rPr>
                        <a:t>2017م</a:t>
                      </a:r>
                      <a:r>
                        <a:rPr lang="ar-DZ" b="1" dirty="0">
                          <a:solidFill>
                            <a:srgbClr val="FF0000"/>
                          </a:solidFill>
                        </a:rPr>
                        <a:t>                 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b="1" dirty="0">
                          <a:solidFill>
                            <a:schemeClr val="tx1"/>
                          </a:solidFill>
                        </a:rPr>
                        <a:t>سنة النشر               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ar-DZ" b="1" dirty="0">
                          <a:solidFill>
                            <a:srgbClr val="FF0000"/>
                          </a:solidFill>
                        </a:rPr>
                        <a:t>الأولى                  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b="1" dirty="0">
                          <a:solidFill>
                            <a:schemeClr val="tx1"/>
                          </a:solidFill>
                        </a:rPr>
                        <a:t>الطبعة                  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120">
                <a:tc>
                  <a:txBody>
                    <a:bodyPr/>
                    <a:lstStyle/>
                    <a:p>
                      <a:r>
                        <a:rPr lang="ar-DZ" b="1" dirty="0">
                          <a:solidFill>
                            <a:srgbClr val="FF0000"/>
                          </a:solidFill>
                        </a:rPr>
                        <a:t>متوسط                 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b="1" dirty="0"/>
                        <a:t>حجم الكتاب             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       </a:t>
                      </a:r>
                      <a:r>
                        <a:rPr lang="ar-DZ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b="1" dirty="0" err="1">
                          <a:solidFill>
                            <a:srgbClr val="FF0000"/>
                          </a:solidFill>
                        </a:rPr>
                        <a:t>pdf</a:t>
                      </a:r>
                      <a:r>
                        <a:rPr lang="ar-DZ" b="1" dirty="0">
                          <a:solidFill>
                            <a:srgbClr val="FF0000"/>
                          </a:solidFill>
                        </a:rPr>
                        <a:t>توفر</a:t>
                      </a:r>
                      <a:r>
                        <a:rPr lang="ar-DZ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DZ" b="1" dirty="0">
                          <a:solidFill>
                            <a:srgbClr val="FF0000"/>
                          </a:solidFill>
                        </a:rPr>
                        <a:t>الكتاب</a:t>
                      </a:r>
                      <a:r>
                        <a:rPr lang="ar-DZ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DZ" b="1" dirty="0">
                          <a:solidFill>
                            <a:srgbClr val="FF0000"/>
                          </a:solidFill>
                        </a:rPr>
                        <a:t>لدينا</a:t>
                      </a:r>
                      <a:r>
                        <a:rPr lang="ar-DZ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DZ" b="1" dirty="0">
                          <a:solidFill>
                            <a:srgbClr val="FF0000"/>
                          </a:solidFill>
                        </a:rPr>
                        <a:t>بصيغة </a:t>
                      </a:r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b="1" dirty="0"/>
                        <a:t>لون وشكل الكتاب       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ar-DZ" b="1" dirty="0">
                          <a:solidFill>
                            <a:srgbClr val="FF0000"/>
                          </a:solidFill>
                        </a:rPr>
                        <a:t>عنوان بخط متوسط الحجم      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b="1" dirty="0"/>
                        <a:t>خط الغلاف              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ar-DZ" b="1" dirty="0">
                          <a:solidFill>
                            <a:srgbClr val="FF0000"/>
                          </a:solidFill>
                        </a:rPr>
                        <a:t>لم يتوفر لدينا ورقي           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b="1" dirty="0"/>
                        <a:t>نوع الغلاف              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ar-DZ" b="1" dirty="0">
                          <a:solidFill>
                            <a:srgbClr val="FF0000"/>
                          </a:solidFill>
                        </a:rPr>
                        <a:t>163 صفحة               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b="1" dirty="0"/>
                        <a:t>عدد</a:t>
                      </a:r>
                      <a:r>
                        <a:rPr lang="ar-DZ" dirty="0"/>
                        <a:t> </a:t>
                      </a:r>
                      <a:r>
                        <a:rPr lang="ar-DZ" b="1" dirty="0"/>
                        <a:t>الصفحات            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11560" y="1268760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b="1" dirty="0"/>
              <a:t> </a:t>
            </a:r>
            <a:r>
              <a:rPr lang="ar-DZ" b="1" dirty="0" err="1"/>
              <a:t>ماهو</a:t>
            </a:r>
            <a:r>
              <a:rPr lang="ar-DZ" b="1" dirty="0"/>
              <a:t> ملاحظ في هذا الكتاب أن الكاتب قد اعتمد على طريقة خالف </a:t>
            </a:r>
            <a:r>
              <a:rPr lang="ar-DZ" b="1" dirty="0" err="1"/>
              <a:t>بها</a:t>
            </a:r>
            <a:r>
              <a:rPr lang="ar-DZ" b="1" dirty="0"/>
              <a:t> </a:t>
            </a:r>
            <a:r>
              <a:rPr lang="ar-DZ" b="1" dirty="0" err="1"/>
              <a:t>ماعهدناه</a:t>
            </a:r>
            <a:r>
              <a:rPr lang="ar-DZ" b="1" dirty="0"/>
              <a:t> ، حيث قسم كتابه الى عناوين رئيسية وعناوين فرعية ولم يقسمها الى فصول ومباحث وختم كل قسم من كتابه </a:t>
            </a:r>
            <a:r>
              <a:rPr lang="ar-DZ" b="1" dirty="0" err="1"/>
              <a:t>بخاتمة </a:t>
            </a:r>
            <a:r>
              <a:rPr lang="ar-DZ" b="1" dirty="0"/>
              <a:t>، </a:t>
            </a:r>
            <a:r>
              <a:rPr lang="ar-DZ" b="1" dirty="0" err="1"/>
              <a:t>مثال </a:t>
            </a:r>
            <a:r>
              <a:rPr lang="ar-DZ" b="1" dirty="0"/>
              <a:t>: </a:t>
            </a:r>
            <a:br>
              <a:rPr lang="ar-DZ" b="1" dirty="0"/>
            </a:br>
            <a:r>
              <a:rPr lang="ar-DZ" b="1" dirty="0"/>
              <a:t>العنوان </a:t>
            </a:r>
            <a:r>
              <a:rPr lang="ar-DZ" b="1" dirty="0" err="1"/>
              <a:t>الرئيسي </a:t>
            </a:r>
            <a:r>
              <a:rPr lang="ar-DZ" b="1" dirty="0"/>
              <a:t>: </a:t>
            </a:r>
            <a:r>
              <a:rPr lang="ar-DZ" b="1" dirty="0">
                <a:solidFill>
                  <a:srgbClr val="FF7C80"/>
                </a:solidFill>
              </a:rPr>
              <a:t>المصطلح</a:t>
            </a:r>
            <a:r>
              <a:rPr lang="ar-DZ" b="1" dirty="0"/>
              <a:t> </a:t>
            </a:r>
            <a:r>
              <a:rPr lang="ar-DZ" b="1" dirty="0">
                <a:solidFill>
                  <a:srgbClr val="FF7C80"/>
                </a:solidFill>
              </a:rPr>
              <a:t>ميدانا  </a:t>
            </a:r>
          </a:p>
          <a:p>
            <a:r>
              <a:rPr lang="ar-DZ" b="1" dirty="0">
                <a:solidFill>
                  <a:srgbClr val="FF7C80"/>
                </a:solidFill>
              </a:rPr>
              <a:t> </a:t>
            </a:r>
            <a:r>
              <a:rPr lang="ar-DZ" b="1" dirty="0"/>
              <a:t>وعناوينه</a:t>
            </a:r>
            <a:r>
              <a:rPr lang="ar-DZ" b="1" dirty="0">
                <a:solidFill>
                  <a:srgbClr val="FF7C80"/>
                </a:solidFill>
              </a:rPr>
              <a:t> </a:t>
            </a:r>
            <a:r>
              <a:rPr lang="ar-DZ" b="1" dirty="0"/>
              <a:t>الفرعية</a:t>
            </a:r>
            <a:r>
              <a:rPr lang="ar-DZ" b="1" dirty="0">
                <a:solidFill>
                  <a:srgbClr val="FF7C80"/>
                </a:solidFill>
              </a:rPr>
              <a:t> </a:t>
            </a:r>
            <a:r>
              <a:rPr lang="ar-DZ" b="1" dirty="0" err="1"/>
              <a:t>هي</a:t>
            </a:r>
            <a:r>
              <a:rPr lang="ar-DZ" b="1" dirty="0" err="1">
                <a:solidFill>
                  <a:srgbClr val="FF7C80"/>
                </a:solidFill>
              </a:rPr>
              <a:t> </a:t>
            </a:r>
            <a:r>
              <a:rPr lang="ar-DZ" b="1" dirty="0"/>
              <a:t>:</a:t>
            </a:r>
            <a:r>
              <a:rPr lang="ar-DZ" b="1" dirty="0">
                <a:solidFill>
                  <a:srgbClr val="FF7C80"/>
                </a:solidFill>
              </a:rPr>
              <a:t> التعريف </a:t>
            </a:r>
            <a:r>
              <a:rPr lang="ar-DZ" b="1" dirty="0" err="1">
                <a:solidFill>
                  <a:srgbClr val="FF7C80"/>
                </a:solidFill>
              </a:rPr>
              <a:t>المصطلحي </a:t>
            </a:r>
            <a:r>
              <a:rPr lang="ar-DZ" b="1" dirty="0">
                <a:solidFill>
                  <a:srgbClr val="FF7C80"/>
                </a:solidFill>
              </a:rPr>
              <a:t>، الوسائل المستعملة </a:t>
            </a:r>
            <a:r>
              <a:rPr lang="ar-DZ" b="1" dirty="0" err="1">
                <a:solidFill>
                  <a:srgbClr val="FF7C80"/>
                </a:solidFill>
              </a:rPr>
              <a:t>للتعريف </a:t>
            </a:r>
            <a:r>
              <a:rPr lang="ar-DZ" b="1" dirty="0">
                <a:solidFill>
                  <a:srgbClr val="FF7C80"/>
                </a:solidFill>
              </a:rPr>
              <a:t>، وظائف </a:t>
            </a:r>
            <a:r>
              <a:rPr lang="ar-DZ" b="1" dirty="0" err="1">
                <a:solidFill>
                  <a:srgbClr val="FF7C80"/>
                </a:solidFill>
              </a:rPr>
              <a:t>التعريف </a:t>
            </a:r>
            <a:r>
              <a:rPr lang="ar-DZ" b="1" dirty="0">
                <a:solidFill>
                  <a:srgbClr val="FF7C80"/>
                </a:solidFill>
              </a:rPr>
              <a:t>، مضمون </a:t>
            </a:r>
          </a:p>
          <a:p>
            <a:r>
              <a:rPr lang="ar-DZ" b="1" dirty="0" err="1">
                <a:solidFill>
                  <a:srgbClr val="FF7C80"/>
                </a:solidFill>
              </a:rPr>
              <a:t>التعريف </a:t>
            </a:r>
            <a:r>
              <a:rPr lang="ar-DZ" b="1" dirty="0">
                <a:solidFill>
                  <a:srgbClr val="FF7C80"/>
                </a:solidFill>
              </a:rPr>
              <a:t>....الخ</a:t>
            </a:r>
          </a:p>
          <a:p>
            <a:r>
              <a:rPr lang="ar-DZ" b="1" dirty="0" err="1">
                <a:solidFill>
                  <a:schemeClr val="accent5">
                    <a:lumMod val="75000"/>
                  </a:schemeClr>
                </a:solidFill>
              </a:rPr>
              <a:t>ثانيا </a:t>
            </a:r>
            <a:r>
              <a:rPr lang="ar-DZ" b="1" dirty="0">
                <a:solidFill>
                  <a:schemeClr val="accent5">
                    <a:lumMod val="75000"/>
                  </a:schemeClr>
                </a:solidFill>
              </a:rPr>
              <a:t>: الدراسة </a:t>
            </a:r>
            <a:r>
              <a:rPr lang="ar-DZ" b="1" dirty="0" err="1">
                <a:solidFill>
                  <a:schemeClr val="accent5">
                    <a:lumMod val="75000"/>
                  </a:schemeClr>
                </a:solidFill>
              </a:rPr>
              <a:t>الباطينية</a:t>
            </a:r>
            <a:r>
              <a:rPr lang="ar-DZ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ar-DZ" b="1" dirty="0" err="1">
                <a:solidFill>
                  <a:schemeClr val="accent5">
                    <a:lumMod val="75000"/>
                  </a:schemeClr>
                </a:solidFill>
              </a:rPr>
              <a:t>للكتاب :</a:t>
            </a:r>
            <a:r>
              <a:rPr lang="ar-DZ" b="1" dirty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                             </a:t>
            </a:r>
          </a:p>
          <a:p>
            <a:r>
              <a:rPr lang="ar-DZ" b="1" dirty="0">
                <a:solidFill>
                  <a:srgbClr val="CF132E"/>
                </a:solidFill>
              </a:rPr>
              <a:t> 01/ التعريف </a:t>
            </a:r>
            <a:r>
              <a:rPr lang="ar-DZ" b="1" dirty="0" err="1">
                <a:solidFill>
                  <a:srgbClr val="CF132E"/>
                </a:solidFill>
              </a:rPr>
              <a:t>بالمؤلف :</a:t>
            </a:r>
            <a:r>
              <a:rPr lang="ar-DZ" b="1" dirty="0">
                <a:solidFill>
                  <a:srgbClr val="CF132E"/>
                </a:solidFill>
              </a:rPr>
              <a:t>                                                                                             </a:t>
            </a:r>
            <a:endParaRPr lang="fr-FR" b="1" dirty="0">
              <a:solidFill>
                <a:srgbClr val="CF132E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55576" y="3284984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dirty="0"/>
              <a:t> محمد عمر </a:t>
            </a:r>
            <a:r>
              <a:rPr lang="ar-DZ" dirty="0" err="1"/>
              <a:t>امطوش</a:t>
            </a:r>
            <a:r>
              <a:rPr lang="ar-DZ" dirty="0"/>
              <a:t> ولد سنة </a:t>
            </a:r>
            <a:r>
              <a:rPr lang="ar-DZ" dirty="0" err="1"/>
              <a:t>1959م</a:t>
            </a:r>
            <a:r>
              <a:rPr lang="ar-DZ" dirty="0"/>
              <a:t> </a:t>
            </a:r>
            <a:r>
              <a:rPr lang="ar-DZ" dirty="0" err="1"/>
              <a:t>تارجيست</a:t>
            </a:r>
            <a:r>
              <a:rPr lang="ar-DZ" dirty="0"/>
              <a:t> بالمغرب حفظ القران الكريم </a:t>
            </a:r>
            <a:r>
              <a:rPr lang="ar-DZ" dirty="0" err="1"/>
              <a:t>والأجرومية</a:t>
            </a:r>
            <a:r>
              <a:rPr lang="ar-DZ" dirty="0"/>
              <a:t> وتلقى تعليمه الثانوي بثانوية </a:t>
            </a:r>
            <a:r>
              <a:rPr lang="ar-DZ" dirty="0" err="1"/>
              <a:t>تارجيست</a:t>
            </a:r>
            <a:r>
              <a:rPr lang="ar-DZ" dirty="0"/>
              <a:t> والشريف الادريسي ثم تحصل على </a:t>
            </a:r>
            <a:r>
              <a:rPr lang="ar-DZ" dirty="0" err="1"/>
              <a:t>البكالوريا</a:t>
            </a:r>
            <a:r>
              <a:rPr lang="ar-DZ" dirty="0"/>
              <a:t> العلمية المزدوجة ثم اخذ اجازة في الفيزياء والرياضيات ثم اخذ الدبلوم في الدراسات المتخصصة في </a:t>
            </a:r>
            <a:r>
              <a:rPr lang="ar-DZ" dirty="0" err="1"/>
              <a:t>الاقتصاد </a:t>
            </a:r>
            <a:r>
              <a:rPr lang="ar-DZ" dirty="0"/>
              <a:t>، حاز على الشهادة الدراسات العالية </a:t>
            </a:r>
            <a:r>
              <a:rPr lang="ar-DZ" dirty="0" err="1"/>
              <a:t>المتختصصة</a:t>
            </a:r>
            <a:r>
              <a:rPr lang="ar-DZ" dirty="0"/>
              <a:t> في الاعلاميات المطبقة اخذ اجازة في علم الاجتماع واخذ العديد من الدبلومات في مختلف الاختصاصات ثم وظف مدرسا في جمعية التكوين المهني في </a:t>
            </a:r>
            <a:r>
              <a:rPr lang="ar-DZ" dirty="0" err="1"/>
              <a:t>فرنسا </a:t>
            </a:r>
            <a:r>
              <a:rPr lang="ar-DZ" dirty="0"/>
              <a:t>، عين استاذا زائرا بالولايات المتحدة وترجم العديد من النصوص من </a:t>
            </a:r>
            <a:r>
              <a:rPr lang="ar-DZ" dirty="0" err="1"/>
              <a:t>بينها </a:t>
            </a:r>
            <a:r>
              <a:rPr lang="ar-DZ" dirty="0"/>
              <a:t>: مقلات في العلوم </a:t>
            </a:r>
            <a:r>
              <a:rPr lang="ar-DZ" dirty="0" err="1"/>
              <a:t>والحياة </a:t>
            </a:r>
            <a:r>
              <a:rPr lang="ar-DZ" dirty="0"/>
              <a:t>، النصوص </a:t>
            </a:r>
            <a:r>
              <a:rPr lang="ar-DZ" dirty="0" err="1"/>
              <a:t>الشعرية .</a:t>
            </a:r>
            <a:r>
              <a:rPr lang="ar-DZ" dirty="0"/>
              <a:t>  </a:t>
            </a:r>
          </a:p>
        </p:txBody>
      </p:sp>
      <p:sp>
        <p:nvSpPr>
          <p:cNvPr id="4" name="Rectangle 3"/>
          <p:cNvSpPr/>
          <p:nvPr/>
        </p:nvSpPr>
        <p:spPr>
          <a:xfrm>
            <a:off x="611560" y="3356992"/>
            <a:ext cx="8208912" cy="16561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DZ" b="1" dirty="0"/>
              <a:t> محمد عمر </a:t>
            </a:r>
            <a:r>
              <a:rPr lang="ar-DZ" b="1" dirty="0" err="1"/>
              <a:t>امطوش</a:t>
            </a:r>
            <a:r>
              <a:rPr lang="ar-DZ" b="1" dirty="0"/>
              <a:t> ولد سنة </a:t>
            </a:r>
            <a:r>
              <a:rPr lang="ar-DZ" b="1" dirty="0" err="1"/>
              <a:t>1959م</a:t>
            </a:r>
            <a:r>
              <a:rPr lang="ar-DZ" b="1" dirty="0"/>
              <a:t> </a:t>
            </a:r>
            <a:r>
              <a:rPr lang="ar-DZ" b="1" dirty="0" err="1"/>
              <a:t>تارجيست</a:t>
            </a:r>
            <a:r>
              <a:rPr lang="ar-DZ" b="1" dirty="0"/>
              <a:t> بالمغرب حفظ القران الكريم </a:t>
            </a:r>
            <a:r>
              <a:rPr lang="ar-DZ" b="1" dirty="0" err="1"/>
              <a:t>والأجرومية</a:t>
            </a:r>
            <a:r>
              <a:rPr lang="ar-DZ" b="1" dirty="0"/>
              <a:t> وتلقى تعليمه الثانوي بثانوية </a:t>
            </a:r>
            <a:r>
              <a:rPr lang="ar-DZ" b="1" dirty="0" err="1"/>
              <a:t>تارجيست</a:t>
            </a:r>
            <a:r>
              <a:rPr lang="ar-DZ" b="1" dirty="0"/>
              <a:t> والشريف الادريسي ثم تحصل على </a:t>
            </a:r>
            <a:r>
              <a:rPr lang="ar-DZ" b="1" dirty="0" err="1"/>
              <a:t>البكالوريا</a:t>
            </a:r>
            <a:r>
              <a:rPr lang="ar-DZ" b="1" dirty="0"/>
              <a:t> العلمية المزدوجة ثم اخذ اجازة في الفيزياء والرياضيات ثم اخذ الدبلوم في الدراسات المتخصصة في </a:t>
            </a:r>
            <a:r>
              <a:rPr lang="ar-DZ" b="1" dirty="0" err="1"/>
              <a:t>الاقتصاد </a:t>
            </a:r>
            <a:r>
              <a:rPr lang="ar-DZ" b="1" dirty="0"/>
              <a:t>، حاز على الشهادة الدراسات العالية </a:t>
            </a:r>
            <a:r>
              <a:rPr lang="ar-DZ" b="1" dirty="0" err="1"/>
              <a:t>المتختصصة</a:t>
            </a:r>
            <a:r>
              <a:rPr lang="ar-DZ" b="1" dirty="0"/>
              <a:t> في الاعلاميات المطبقة اخذ اجازة في علم الاجتماع واخذ العديد من الدبلومات في مختلف الاختصاصات ثم وظف مدرسا في جمعية التكوين المهني في </a:t>
            </a:r>
            <a:r>
              <a:rPr lang="ar-DZ" b="1" dirty="0" err="1"/>
              <a:t>فرنسا </a:t>
            </a:r>
            <a:r>
              <a:rPr lang="ar-DZ" b="1" dirty="0"/>
              <a:t>، عين استاذا زائرا بالولايات المتحدة وترجم العديد من النصوص من </a:t>
            </a:r>
            <a:r>
              <a:rPr lang="ar-DZ" b="1" dirty="0" err="1"/>
              <a:t>بينها </a:t>
            </a:r>
            <a:r>
              <a:rPr lang="ar-DZ" b="1" dirty="0"/>
              <a:t>: مقالات في العلوم </a:t>
            </a:r>
            <a:r>
              <a:rPr lang="ar-DZ" b="1" dirty="0" err="1"/>
              <a:t>والحياة </a:t>
            </a:r>
            <a:r>
              <a:rPr lang="ar-DZ" b="1" dirty="0"/>
              <a:t>، النصوص </a:t>
            </a:r>
            <a:r>
              <a:rPr lang="ar-DZ" b="1" dirty="0" err="1"/>
              <a:t>الشعرية .</a:t>
            </a:r>
            <a:r>
              <a:rPr lang="ar-DZ" b="1" dirty="0"/>
              <a:t> 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95536" y="508518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dirty="0">
                <a:solidFill>
                  <a:srgbClr val="FF0000"/>
                </a:solidFill>
              </a:rPr>
              <a:t> 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83568" y="5157192"/>
            <a:ext cx="8064896" cy="1700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DZ" b="1">
                <a:solidFill>
                  <a:srgbClr val="FF0000"/>
                </a:solidFill>
              </a:rPr>
              <a:t> </a:t>
            </a:r>
            <a:r>
              <a:rPr lang="ar-DZ" b="1">
                <a:solidFill>
                  <a:srgbClr val="C00000"/>
                </a:solidFill>
              </a:rPr>
              <a:t>02/ أهمية</a:t>
            </a:r>
            <a:r>
              <a:rPr lang="ar-DZ" b="1">
                <a:solidFill>
                  <a:srgbClr val="CF132E"/>
                </a:solidFill>
              </a:rPr>
              <a:t> </a:t>
            </a:r>
            <a:r>
              <a:rPr lang="ar-DZ" b="1" dirty="0" err="1">
                <a:solidFill>
                  <a:srgbClr val="CF132E"/>
                </a:solidFill>
              </a:rPr>
              <a:t>الكتاب : </a:t>
            </a:r>
            <a:r>
              <a:rPr lang="ar-DZ" b="1" dirty="0">
                <a:solidFill>
                  <a:schemeClr val="accent5">
                    <a:lumMod val="75000"/>
                  </a:schemeClr>
                </a:solidFill>
              </a:rPr>
              <a:t>” المصطلح تعريفه </a:t>
            </a:r>
            <a:r>
              <a:rPr lang="ar-DZ" b="1" dirty="0" err="1">
                <a:solidFill>
                  <a:schemeClr val="accent5">
                    <a:lumMod val="75000"/>
                  </a:schemeClr>
                </a:solidFill>
              </a:rPr>
              <a:t>ومبادئه ”</a:t>
            </a:r>
            <a:r>
              <a:rPr lang="ar-DZ" b="1" dirty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         </a:t>
            </a:r>
            <a:r>
              <a:rPr lang="ar-DZ" b="1" dirty="0">
                <a:solidFill>
                  <a:srgbClr val="CF132E"/>
                </a:solidFill>
              </a:rPr>
              <a:t>  </a:t>
            </a:r>
            <a:endParaRPr lang="ar-DZ" b="1" dirty="0">
              <a:solidFill>
                <a:srgbClr val="FF0000"/>
              </a:solidFill>
            </a:endParaRPr>
          </a:p>
          <a:p>
            <a:r>
              <a:rPr lang="ar-DZ" b="1" dirty="0">
                <a:solidFill>
                  <a:srgbClr val="FF0000"/>
                </a:solidFill>
              </a:rPr>
              <a:t> </a:t>
            </a:r>
            <a:r>
              <a:rPr lang="ar-DZ" b="1" dirty="0"/>
              <a:t> تظهر الاهمية البالغة لهذا الكتاب في انه حدد في مجال المصطلحية وتتمثل اهميته ايضا في تزويد الطالب بمعلومات عن المصطلح وتكوينه في هذا </a:t>
            </a:r>
            <a:r>
              <a:rPr lang="ar-DZ" b="1" dirty="0" err="1"/>
              <a:t>المجال </a:t>
            </a:r>
            <a:r>
              <a:rPr lang="ar-DZ" b="1" dirty="0"/>
              <a:t>، وقد عد هذا الكتاب </a:t>
            </a:r>
            <a:r>
              <a:rPr lang="ar-DZ" b="1" dirty="0" err="1"/>
              <a:t>جرء</a:t>
            </a:r>
            <a:r>
              <a:rPr lang="ar-DZ" b="1" dirty="0"/>
              <a:t> من الانتاج المعرفي ووسيلة اساسية لتنمية التفكير العلمي الجامعي حتى ان هذا الكتاب قد لبى حاجات الباحث </a:t>
            </a:r>
            <a:r>
              <a:rPr lang="ar-DZ" b="1" dirty="0" err="1"/>
              <a:t>ومايناسب</a:t>
            </a:r>
            <a:r>
              <a:rPr lang="ar-DZ" b="1" dirty="0"/>
              <a:t> امكاناته وشكل </a:t>
            </a:r>
            <a:r>
              <a:rPr lang="ar-DZ" b="1" dirty="0" err="1"/>
              <a:t>المنهجا</a:t>
            </a:r>
            <a:r>
              <a:rPr lang="ar-DZ" b="1" dirty="0"/>
              <a:t> فعالا لاكتساب الملكات الوظيفية المؤهلة </a:t>
            </a:r>
            <a:r>
              <a:rPr lang="ar-DZ" b="1" dirty="0" err="1"/>
              <a:t>للبحث .</a:t>
            </a:r>
            <a:r>
              <a:rPr lang="ar-DZ" b="1" dirty="0"/>
              <a:t>  </a:t>
            </a:r>
            <a:endParaRPr lang="fr-F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1331640" y="1124744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b="1" dirty="0">
                <a:solidFill>
                  <a:srgbClr val="C00000"/>
                </a:solidFill>
              </a:rPr>
              <a:t>03/ تلخيص محتوى </a:t>
            </a:r>
            <a:r>
              <a:rPr lang="ar-DZ" b="1" dirty="0" err="1">
                <a:solidFill>
                  <a:srgbClr val="C00000"/>
                </a:solidFill>
              </a:rPr>
              <a:t>الكتاب :</a:t>
            </a:r>
            <a:r>
              <a:rPr lang="ar-DZ" b="1" dirty="0">
                <a:solidFill>
                  <a:srgbClr val="C00000"/>
                </a:solidFill>
              </a:rPr>
              <a:t>                                                            </a:t>
            </a:r>
          </a:p>
          <a:p>
            <a:r>
              <a:rPr lang="ar-DZ" b="1" dirty="0">
                <a:solidFill>
                  <a:srgbClr val="C00000"/>
                </a:solidFill>
              </a:rPr>
              <a:t> </a:t>
            </a:r>
            <a:r>
              <a:rPr lang="ar-DZ" b="1" dirty="0"/>
              <a:t> </a:t>
            </a:r>
            <a:r>
              <a:rPr lang="ar-DZ" b="1" dirty="0">
                <a:solidFill>
                  <a:schemeClr val="accent5">
                    <a:lumMod val="75000"/>
                  </a:schemeClr>
                </a:solidFill>
              </a:rPr>
              <a:t>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971600" y="1484784"/>
            <a:ext cx="7344816" cy="49685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err="1"/>
              <a:t>إبتدا</a:t>
            </a:r>
            <a:r>
              <a:rPr lang="ar-DZ" b="1" dirty="0"/>
              <a:t> الكاتب </a:t>
            </a:r>
            <a:r>
              <a:rPr lang="ar-DZ" b="1" dirty="0">
                <a:solidFill>
                  <a:schemeClr val="accent5">
                    <a:lumMod val="75000"/>
                  </a:schemeClr>
                </a:solidFill>
              </a:rPr>
              <a:t>محمد</a:t>
            </a:r>
            <a:r>
              <a:rPr lang="ar-DZ" b="1" dirty="0"/>
              <a:t> </a:t>
            </a:r>
            <a:r>
              <a:rPr lang="ar-DZ" b="1" dirty="0" err="1">
                <a:solidFill>
                  <a:schemeClr val="accent5">
                    <a:lumMod val="75000"/>
                  </a:schemeClr>
                </a:solidFill>
              </a:rPr>
              <a:t>امطوش</a:t>
            </a:r>
            <a:r>
              <a:rPr lang="ar-DZ" b="1" dirty="0"/>
              <a:t> كتابه بالحديث عن التعريف أساسا على المصطلحي </a:t>
            </a:r>
            <a:r>
              <a:rPr lang="ar-DZ" b="1" dirty="0" err="1"/>
              <a:t>أكدعلى</a:t>
            </a:r>
            <a:r>
              <a:rPr lang="ar-DZ" b="1" dirty="0"/>
              <a:t> انه يعد مبنى مبادئ المصطلح التي تهدف إلى  وضع معاجم متخصصة ثم قام بفرز المصطلحات الخاصة ووصفها وفرزها ووصف التعريف المصطلحي أن يكون </a:t>
            </a:r>
            <a:r>
              <a:rPr lang="ar-DZ" b="1" dirty="0" err="1">
                <a:solidFill>
                  <a:schemeClr val="accent5">
                    <a:lumMod val="75000"/>
                  </a:schemeClr>
                </a:solidFill>
              </a:rPr>
              <a:t>دقيقا</a:t>
            </a:r>
            <a:r>
              <a:rPr lang="ar-DZ" b="1" dirty="0" err="1"/>
              <a:t> </a:t>
            </a:r>
            <a:r>
              <a:rPr lang="ar-DZ" b="1" dirty="0"/>
              <a:t>، بإضافة إلى تطرقه إلى الوسائل </a:t>
            </a:r>
            <a:r>
              <a:rPr lang="ar-DZ" b="1" dirty="0" err="1"/>
              <a:t>الممستعملة</a:t>
            </a:r>
            <a:r>
              <a:rPr lang="ar-DZ" b="1" dirty="0"/>
              <a:t> في التعريف والتي تتمثل في صيغة جملية تتعادل مع </a:t>
            </a:r>
            <a:r>
              <a:rPr lang="ar-DZ" b="1" dirty="0" err="1"/>
              <a:t>المعرف </a:t>
            </a:r>
            <a:r>
              <a:rPr lang="ar-DZ" b="1" dirty="0"/>
              <a:t>،والوسائل الغير اللغوية ماهية إلا تكملة زائدة </a:t>
            </a:r>
            <a:r>
              <a:rPr lang="ar-DZ" b="1" dirty="0" err="1"/>
              <a:t>للتعريف </a:t>
            </a:r>
            <a:r>
              <a:rPr lang="ar-DZ" b="1" dirty="0"/>
              <a:t>، وحدد محمد </a:t>
            </a:r>
            <a:r>
              <a:rPr lang="ar-DZ" b="1" dirty="0" err="1"/>
              <a:t>امطوش</a:t>
            </a:r>
            <a:r>
              <a:rPr lang="ar-DZ" b="1" dirty="0"/>
              <a:t> وظائف التعريف المصطلحي و المتمثلة في التعريف المصطلحي يحصر حدود المفهوم ويصفه بشكل يجعله مميز يسمح </a:t>
            </a:r>
            <a:r>
              <a:rPr lang="ar-DZ" b="1" dirty="0" err="1"/>
              <a:t>بهيكلته </a:t>
            </a:r>
            <a:r>
              <a:rPr lang="ar-DZ" b="1" dirty="0"/>
              <a:t>، ويشير إلى مكانة المفهوم في النظام الذي يساهم </a:t>
            </a:r>
            <a:r>
              <a:rPr lang="ar-DZ" b="1" dirty="0" err="1"/>
              <a:t>فيه </a:t>
            </a:r>
            <a:r>
              <a:rPr lang="ar-DZ" b="1" dirty="0"/>
              <a:t>، إلى جانب تحديده لمضمون التعريف المصطلحي والذي عينه بالمسمى </a:t>
            </a:r>
            <a:r>
              <a:rPr lang="ar-DZ" b="1" dirty="0" err="1"/>
              <a:t>والمفهوم </a:t>
            </a:r>
            <a:r>
              <a:rPr lang="ar-DZ" b="1" dirty="0"/>
              <a:t>، كما أنه عرض كيفية التعريف وشكله واعتمد على مبادئ مصطلحية </a:t>
            </a:r>
            <a:r>
              <a:rPr lang="ar-DZ" b="1" dirty="0" err="1"/>
              <a:t>ممتمثلة</a:t>
            </a:r>
            <a:r>
              <a:rPr lang="ar-DZ" b="1" dirty="0"/>
              <a:t> في </a:t>
            </a:r>
            <a:r>
              <a:rPr lang="ar-DZ" b="1" dirty="0" err="1"/>
              <a:t>الإبتداء</a:t>
            </a:r>
            <a:r>
              <a:rPr lang="ar-DZ" b="1" dirty="0"/>
              <a:t> في العنصر العام برفق وصولا إلى عنصر </a:t>
            </a:r>
            <a:r>
              <a:rPr lang="ar-DZ" b="1" dirty="0" err="1"/>
              <a:t>خاص </a:t>
            </a:r>
            <a:r>
              <a:rPr lang="ar-DZ" b="1" dirty="0"/>
              <a:t>، لقد جعل محمد </a:t>
            </a:r>
            <a:r>
              <a:rPr lang="ar-DZ" b="1" dirty="0" err="1"/>
              <a:t>امطوش</a:t>
            </a:r>
            <a:r>
              <a:rPr lang="ar-DZ" b="1" dirty="0"/>
              <a:t> لتعريف المصطلحي مكونات </a:t>
            </a:r>
            <a:r>
              <a:rPr lang="ar-DZ" b="1" dirty="0" err="1"/>
              <a:t>وهي </a:t>
            </a:r>
            <a:r>
              <a:rPr lang="ar-DZ" b="1" dirty="0"/>
              <a:t>: </a:t>
            </a:r>
            <a:r>
              <a:rPr lang="ar-DZ" b="1" dirty="0" err="1">
                <a:solidFill>
                  <a:schemeClr val="accent5">
                    <a:lumMod val="75000"/>
                  </a:schemeClr>
                </a:solidFill>
              </a:rPr>
              <a:t>المجال</a:t>
            </a:r>
            <a:r>
              <a:rPr lang="ar-DZ" b="1" dirty="0" err="1"/>
              <a:t> </a:t>
            </a:r>
            <a:r>
              <a:rPr lang="ar-DZ" b="1" dirty="0"/>
              <a:t>، </a:t>
            </a:r>
            <a:r>
              <a:rPr lang="ar-DZ" b="1" dirty="0">
                <a:solidFill>
                  <a:schemeClr val="accent5">
                    <a:lumMod val="75000"/>
                  </a:schemeClr>
                </a:solidFill>
              </a:rPr>
              <a:t>العنصر</a:t>
            </a:r>
            <a:r>
              <a:rPr lang="ar-DZ" b="1" dirty="0"/>
              <a:t> </a:t>
            </a:r>
            <a:r>
              <a:rPr lang="ar-DZ" b="1" dirty="0" err="1">
                <a:solidFill>
                  <a:schemeClr val="accent5">
                    <a:lumMod val="75000"/>
                  </a:schemeClr>
                </a:solidFill>
              </a:rPr>
              <a:t>العام</a:t>
            </a:r>
            <a:r>
              <a:rPr lang="ar-DZ" b="1" dirty="0" err="1"/>
              <a:t> </a:t>
            </a:r>
            <a:r>
              <a:rPr lang="ar-DZ" b="1" dirty="0"/>
              <a:t>، </a:t>
            </a:r>
            <a:r>
              <a:rPr lang="ar-DZ" b="1" dirty="0">
                <a:solidFill>
                  <a:schemeClr val="accent5">
                    <a:lumMod val="75000"/>
                  </a:schemeClr>
                </a:solidFill>
              </a:rPr>
              <a:t>العنصر</a:t>
            </a:r>
            <a:r>
              <a:rPr lang="ar-DZ" b="1" dirty="0"/>
              <a:t> </a:t>
            </a:r>
            <a:r>
              <a:rPr lang="ar-DZ" b="1" dirty="0">
                <a:solidFill>
                  <a:schemeClr val="accent5">
                    <a:lumMod val="75000"/>
                  </a:schemeClr>
                </a:solidFill>
              </a:rPr>
              <a:t>الخاص</a:t>
            </a:r>
            <a:r>
              <a:rPr lang="ar-DZ" b="1" dirty="0"/>
              <a:t> وقد ختم كتابه هذا بعنصرين أساسين لتعريف المصطلحي </a:t>
            </a:r>
            <a:r>
              <a:rPr lang="ar-DZ" b="1" dirty="0" err="1"/>
              <a:t>هما </a:t>
            </a:r>
            <a:r>
              <a:rPr lang="ar-DZ" b="1" dirty="0"/>
              <a:t>: دور التعريف ومثل بأنه الدور </a:t>
            </a:r>
            <a:r>
              <a:rPr lang="ar-DZ" b="1" dirty="0" err="1"/>
              <a:t>الحقيقي</a:t>
            </a:r>
            <a:r>
              <a:rPr lang="ar-DZ" b="1" dirty="0"/>
              <a:t> للمصطلحية وهو فرض أشكال ووصف وتثبيت الاستعمال في لحظة معينة وفي نهايته عرض لحالات استعمال تعريف المصطلحي حيث أكد على وجود نوعين من </a:t>
            </a:r>
            <a:r>
              <a:rPr lang="ar-DZ" b="1" dirty="0" err="1"/>
              <a:t>التعاريف</a:t>
            </a:r>
            <a:r>
              <a:rPr lang="ar-DZ" b="1" dirty="0"/>
              <a:t> </a:t>
            </a:r>
            <a:r>
              <a:rPr lang="ar-DZ" b="1" dirty="0" err="1"/>
              <a:t>المصطلحية :  </a:t>
            </a:r>
            <a:r>
              <a:rPr lang="ar-DZ" b="1" dirty="0">
                <a:solidFill>
                  <a:schemeClr val="accent5">
                    <a:lumMod val="75000"/>
                  </a:schemeClr>
                </a:solidFill>
              </a:rPr>
              <a:t>”الأول </a:t>
            </a:r>
            <a:r>
              <a:rPr lang="ar-DZ" b="1" dirty="0" err="1">
                <a:solidFill>
                  <a:schemeClr val="accent5">
                    <a:lumMod val="75000"/>
                  </a:schemeClr>
                </a:solidFill>
              </a:rPr>
              <a:t>العجماتية“ </a:t>
            </a:r>
            <a:r>
              <a:rPr lang="ar-DZ" b="1" dirty="0" err="1"/>
              <a:t>، </a:t>
            </a:r>
            <a:r>
              <a:rPr lang="ar-DZ" b="1" dirty="0">
                <a:solidFill>
                  <a:schemeClr val="accent5">
                    <a:lumMod val="75000"/>
                  </a:schemeClr>
                </a:solidFill>
              </a:rPr>
              <a:t>”الثاني النصية“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771800" y="105273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dirty="0"/>
              <a:t>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39552" y="98072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dirty="0"/>
              <a:t> </a:t>
            </a:r>
            <a:r>
              <a:rPr lang="ar-DZ" b="1" dirty="0">
                <a:solidFill>
                  <a:srgbClr val="C00000"/>
                </a:solidFill>
              </a:rPr>
              <a:t>04/ خاتمة </a:t>
            </a:r>
            <a:r>
              <a:rPr lang="ar-DZ" b="1" dirty="0" err="1">
                <a:solidFill>
                  <a:srgbClr val="C00000"/>
                </a:solidFill>
              </a:rPr>
              <a:t>الكتاب : </a:t>
            </a:r>
            <a:r>
              <a:rPr lang="ar-DZ" b="1" dirty="0">
                <a:solidFill>
                  <a:schemeClr val="accent5">
                    <a:lumMod val="75000"/>
                  </a:schemeClr>
                </a:solidFill>
              </a:rPr>
              <a:t>” المصطلح تعريفه ومبادئه لمحمد </a:t>
            </a:r>
            <a:r>
              <a:rPr lang="ar-DZ" b="1" dirty="0" err="1">
                <a:solidFill>
                  <a:schemeClr val="accent5">
                    <a:lumMod val="75000"/>
                  </a:schemeClr>
                </a:solidFill>
              </a:rPr>
              <a:t>امطوش</a:t>
            </a:r>
            <a:r>
              <a:rPr lang="ar-DZ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ar-DZ" b="1" dirty="0" err="1">
                <a:solidFill>
                  <a:schemeClr val="accent5">
                    <a:lumMod val="75000"/>
                  </a:schemeClr>
                </a:solidFill>
              </a:rPr>
              <a:t>”</a:t>
            </a:r>
            <a:r>
              <a:rPr lang="ar-DZ" b="1" dirty="0">
                <a:solidFill>
                  <a:schemeClr val="accent5">
                    <a:lumMod val="75000"/>
                  </a:schemeClr>
                </a:solidFill>
              </a:rPr>
              <a:t>                                           </a:t>
            </a:r>
            <a:endParaRPr lang="ar-DZ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ar-DZ" b="1" dirty="0"/>
              <a:t> </a:t>
            </a:r>
            <a:r>
              <a:rPr lang="ar-DZ" dirty="0" err="1"/>
              <a:t>.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95536" y="1562899"/>
            <a:ext cx="8280920" cy="2880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DZ" b="1" dirty="0"/>
              <a:t>جاءت خاتمة الكتاب على شكل فقرات ولم تأتي على شكل نقاط حيث أورد الكاتب جميع النتائج التي توصل إليها من خلال الدراسة وهي </a:t>
            </a:r>
            <a:r>
              <a:rPr lang="ar-DZ" b="1" dirty="0" err="1"/>
              <a:t>كأتي :</a:t>
            </a:r>
            <a:r>
              <a:rPr lang="ar-DZ" b="1" dirty="0"/>
              <a:t> </a:t>
            </a:r>
          </a:p>
          <a:p>
            <a:r>
              <a:rPr lang="ar-DZ" b="1" dirty="0"/>
              <a:t>أـ المقاربة </a:t>
            </a:r>
            <a:r>
              <a:rPr lang="ar-SA" b="1"/>
              <a:t>النظامية غير </a:t>
            </a:r>
            <a:r>
              <a:rPr lang="ar-DZ" b="1"/>
              <a:t> </a:t>
            </a:r>
            <a:r>
              <a:rPr lang="ar-DZ" b="1" dirty="0"/>
              <a:t>كافية </a:t>
            </a:r>
            <a:r>
              <a:rPr lang="ar-DZ" b="1" dirty="0" err="1"/>
              <a:t>للاحاطة</a:t>
            </a:r>
            <a:r>
              <a:rPr lang="ar-DZ" b="1" dirty="0"/>
              <a:t> بما هو تعريف لذلك يجب الاهتمام بمجال التعريف في معناه الأوسع  بغية تحديد موقع دراستنا في النظام الذي ينتمي له . </a:t>
            </a:r>
          </a:p>
          <a:p>
            <a:r>
              <a:rPr lang="ar-DZ" b="1" dirty="0"/>
              <a:t>ب ـ الانتظام الذي يمكن أن يلاحظ في مستوى البنية الداخلية للتعريفات قد يكشف لنا أيضا نظامية منهجية بعض </a:t>
            </a:r>
            <a:r>
              <a:rPr lang="ar-DZ" b="1" dirty="0" err="1"/>
              <a:t>الأاانظمة</a:t>
            </a:r>
            <a:r>
              <a:rPr lang="ar-DZ" b="1" dirty="0"/>
              <a:t> </a:t>
            </a:r>
            <a:r>
              <a:rPr lang="ar-DZ" b="1" dirty="0" err="1"/>
              <a:t>المفهومية</a:t>
            </a:r>
            <a:r>
              <a:rPr lang="ar-DZ" b="1" dirty="0"/>
              <a:t> </a:t>
            </a:r>
            <a:r>
              <a:rPr lang="ar-DZ" b="1" dirty="0" err="1"/>
              <a:t>.</a:t>
            </a:r>
            <a:r>
              <a:rPr lang="ar-DZ" b="1" dirty="0"/>
              <a:t> </a:t>
            </a:r>
          </a:p>
          <a:p>
            <a:r>
              <a:rPr lang="ar-DZ" b="1" dirty="0"/>
              <a:t>ج ـ الدراسة الميدانية تسمح بإبراز التناقضات وعدم التناسق أو الغموض في التعريفات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211</TotalTime>
  <Words>739</Words>
  <Application>Microsoft Office PowerPoint</Application>
  <PresentationFormat>عرض على الشاشة (4:3)</PresentationFormat>
  <Paragraphs>65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Débit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213797659631</cp:lastModifiedBy>
  <cp:revision>33</cp:revision>
  <dcterms:created xsi:type="dcterms:W3CDTF">2024-04-15T16:39:18Z</dcterms:created>
  <dcterms:modified xsi:type="dcterms:W3CDTF">2024-04-15T22:43:17Z</dcterms:modified>
</cp:coreProperties>
</file>