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8" r:id="rId3"/>
    <p:sldId id="259" r:id="rId4"/>
    <p:sldId id="260" r:id="rId5"/>
    <p:sldId id="257"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7FAC00"/>
    <a:srgbClr val="9900CC"/>
    <a:srgbClr val="9900FF"/>
    <a:srgbClr val="FFE181"/>
    <a:srgbClr val="DFFF85"/>
    <a:srgbClr val="FFAFAF"/>
    <a:srgbClr val="E575FF"/>
    <a:srgbClr val="CC00FF"/>
    <a:srgbClr val="99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9" d="100"/>
          <a:sy n="89" d="100"/>
        </p:scale>
        <p:origin x="-360" y="4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6FC76F-777B-4425-AB2B-339BFD1136FB}" type="datetimeFigureOut">
              <a:rPr lang="fr-FR" smtClean="0"/>
              <a:pPr/>
              <a:t>17/04/2026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F7E022-A142-4C7E-A466-7A997AE9273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8F7E022-A142-4C7E-A466-7A997AE92732}"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B456C07-D706-4E67-B981-E149B3CC3969}" type="datetimeFigureOut">
              <a:rPr lang="fr-FR" smtClean="0"/>
              <a:pPr/>
              <a:t>17/04/2026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7726CA-6628-41EE-8075-76296E478A7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B456C07-D706-4E67-B981-E149B3CC3969}" type="datetimeFigureOut">
              <a:rPr lang="fr-FR" smtClean="0"/>
              <a:pPr/>
              <a:t>17/04/2026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7726CA-6628-41EE-8075-76296E478A7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B456C07-D706-4E67-B981-E149B3CC3969}" type="datetimeFigureOut">
              <a:rPr lang="fr-FR" smtClean="0"/>
              <a:pPr/>
              <a:t>17/04/2026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7726CA-6628-41EE-8075-76296E478A7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B456C07-D706-4E67-B981-E149B3CC3969}" type="datetimeFigureOut">
              <a:rPr lang="fr-FR" smtClean="0"/>
              <a:pPr/>
              <a:t>17/04/2026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7726CA-6628-41EE-8075-76296E478A7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B456C07-D706-4E67-B981-E149B3CC3969}" type="datetimeFigureOut">
              <a:rPr lang="fr-FR" smtClean="0"/>
              <a:pPr/>
              <a:t>17/04/2026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7726CA-6628-41EE-8075-76296E478A7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B456C07-D706-4E67-B981-E149B3CC3969}" type="datetimeFigureOut">
              <a:rPr lang="fr-FR" smtClean="0"/>
              <a:pPr/>
              <a:t>17/04/2026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7726CA-6628-41EE-8075-76296E478A7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B456C07-D706-4E67-B981-E149B3CC3969}" type="datetimeFigureOut">
              <a:rPr lang="fr-FR" smtClean="0"/>
              <a:pPr/>
              <a:t>17/04/2026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47726CA-6628-41EE-8075-76296E478A7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B456C07-D706-4E67-B981-E149B3CC3969}" type="datetimeFigureOut">
              <a:rPr lang="fr-FR" smtClean="0"/>
              <a:pPr/>
              <a:t>17/04/2026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47726CA-6628-41EE-8075-76296E478A7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B456C07-D706-4E67-B981-E149B3CC3969}" type="datetimeFigureOut">
              <a:rPr lang="fr-FR" smtClean="0"/>
              <a:pPr/>
              <a:t>17/04/2026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47726CA-6628-41EE-8075-76296E478A7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B456C07-D706-4E67-B981-E149B3CC3969}" type="datetimeFigureOut">
              <a:rPr lang="fr-FR" smtClean="0"/>
              <a:pPr/>
              <a:t>17/04/2026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7726CA-6628-41EE-8075-76296E478A7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B456C07-D706-4E67-B981-E149B3CC3969}" type="datetimeFigureOut">
              <a:rPr lang="fr-FR" smtClean="0"/>
              <a:pPr/>
              <a:t>17/04/2026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7726CA-6628-41EE-8075-76296E478A7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456C07-D706-4E67-B981-E149B3CC3969}" type="datetimeFigureOut">
              <a:rPr lang="fr-FR" smtClean="0"/>
              <a:pPr/>
              <a:t>17/04/2026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726CA-6628-41EE-8075-76296E478A7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ent\Desktop\(5)\Nouveau dossier\Nouveau dossier (3)\d95dc215cdf31669223c44193933b36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Rectangle à coins arrondis 6"/>
          <p:cNvSpPr/>
          <p:nvPr/>
        </p:nvSpPr>
        <p:spPr>
          <a:xfrm>
            <a:off x="1500166" y="2571744"/>
            <a:ext cx="5000660" cy="1285884"/>
          </a:xfrm>
          <a:prstGeom prst="roundRect">
            <a:avLst/>
          </a:prstGeom>
          <a:solidFill>
            <a:srgbClr val="CC00FF">
              <a:alpha val="53000"/>
            </a:srgbClr>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1714480" y="2786058"/>
            <a:ext cx="4643470" cy="928694"/>
          </a:xfrm>
          <a:prstGeom prst="roundRect">
            <a:avLst/>
          </a:prstGeom>
          <a:solidFill>
            <a:srgbClr val="E575FF"/>
          </a:solidFill>
          <a:ln w="38100">
            <a:solidFill>
              <a:srgbClr val="C319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857488" y="428604"/>
            <a:ext cx="3857652" cy="500066"/>
          </a:xfrm>
          <a:prstGeom prst="rect">
            <a:avLst/>
          </a:prstGeom>
          <a:solidFill>
            <a:srgbClr val="9966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chemeClr val="tx1"/>
                  </a:solidFill>
                  <a:prstDash val="solid"/>
                </a:ln>
                <a:solidFill>
                  <a:schemeClr val="tx1"/>
                </a:solidFill>
                <a:effectLst>
                  <a:reflection blurRad="12700" stA="28000" endPos="45000" dist="1000" dir="5400000" sy="-100000" algn="bl" rotWithShape="0"/>
                </a:effectLst>
              </a:rPr>
              <a:t>جامعة محمد </a:t>
            </a:r>
            <a:r>
              <a:rPr lang="ar-DZ" b="1" cap="all" dirty="0" err="1" smtClean="0">
                <a:ln w="9000" cmpd="sng">
                  <a:solidFill>
                    <a:schemeClr val="tx1"/>
                  </a:solidFill>
                  <a:prstDash val="solid"/>
                </a:ln>
                <a:solidFill>
                  <a:schemeClr val="tx1"/>
                </a:solidFill>
                <a:effectLst>
                  <a:reflection blurRad="12700" stA="28000" endPos="45000" dist="1000" dir="5400000" sy="-100000" algn="bl" rotWithShape="0"/>
                </a:effectLst>
              </a:rPr>
              <a:t>لمين</a:t>
            </a:r>
            <a:r>
              <a:rPr lang="ar-DZ" b="1" cap="all" dirty="0" smtClean="0">
                <a:ln w="9000" cmpd="sng">
                  <a:solidFill>
                    <a:schemeClr val="tx1"/>
                  </a:solidFill>
                  <a:prstDash val="solid"/>
                </a:ln>
                <a:solidFill>
                  <a:schemeClr val="tx1"/>
                </a:solidFill>
                <a:effectLst>
                  <a:reflection blurRad="12700" stA="28000" endPos="45000" dist="1000" dir="5400000" sy="-100000" algn="bl" rotWithShape="0"/>
                </a:effectLst>
              </a:rPr>
              <a:t> دباغين، سطيف2</a:t>
            </a:r>
            <a:endParaRPr lang="fr-FR" b="1" cap="all" dirty="0">
              <a:ln w="9000" cmpd="sng">
                <a:solidFill>
                  <a:schemeClr val="tx1"/>
                </a:solidFill>
                <a:prstDash val="solid"/>
              </a:ln>
              <a:solidFill>
                <a:schemeClr val="tx1"/>
              </a:solidFill>
              <a:effectLst>
                <a:reflection blurRad="12700" stA="28000" endPos="45000" dist="1000" dir="5400000" sy="-100000" algn="bl" rotWithShape="0"/>
              </a:effectLst>
            </a:endParaRPr>
          </a:p>
        </p:txBody>
      </p:sp>
      <p:sp>
        <p:nvSpPr>
          <p:cNvPr id="6" name="Rectangle 5"/>
          <p:cNvSpPr/>
          <p:nvPr/>
        </p:nvSpPr>
        <p:spPr>
          <a:xfrm>
            <a:off x="5357818" y="1000108"/>
            <a:ext cx="3429024" cy="1285884"/>
          </a:xfrm>
          <a:prstGeom prst="rect">
            <a:avLst/>
          </a:prstGeom>
          <a:solidFill>
            <a:srgbClr val="9966FF">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smtClean="0">
                <a:ln>
                  <a:solidFill>
                    <a:srgbClr val="0070C0"/>
                  </a:solidFill>
                </a:ln>
                <a:solidFill>
                  <a:schemeClr val="tx1"/>
                </a:solidFill>
                <a:latin typeface="Simplified Arabic" pitchFamily="18" charset="-78"/>
                <a:cs typeface="Simplified Arabic" pitchFamily="18" charset="-78"/>
              </a:rPr>
              <a:t>قسم علم النفس وعلوم التربية </a:t>
            </a:r>
            <a:r>
              <a:rPr lang="ar-DZ" dirty="0" err="1" smtClean="0">
                <a:ln>
                  <a:solidFill>
                    <a:srgbClr val="0070C0"/>
                  </a:solidFill>
                </a:ln>
                <a:solidFill>
                  <a:schemeClr val="tx1"/>
                </a:solidFill>
                <a:latin typeface="Simplified Arabic" pitchFamily="18" charset="-78"/>
                <a:cs typeface="Simplified Arabic" pitchFamily="18" charset="-78"/>
              </a:rPr>
              <a:t>والأرطفونيا</a:t>
            </a:r>
            <a:endParaRPr lang="ar-DZ" dirty="0" smtClean="0">
              <a:ln>
                <a:solidFill>
                  <a:srgbClr val="0070C0"/>
                </a:solidFill>
              </a:ln>
              <a:solidFill>
                <a:schemeClr val="tx1"/>
              </a:solidFill>
              <a:latin typeface="Simplified Arabic" pitchFamily="18" charset="-78"/>
              <a:cs typeface="Simplified Arabic" pitchFamily="18" charset="-78"/>
            </a:endParaRPr>
          </a:p>
          <a:p>
            <a:pPr algn="r" rtl="1"/>
            <a:r>
              <a:rPr lang="ar-DZ" b="1" cap="all" dirty="0" smtClean="0">
                <a:ln w="9000" cmpd="sng">
                  <a:solidFill>
                    <a:srgbClr val="0070C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تخصص سنة أولى </a:t>
            </a:r>
            <a:r>
              <a:rPr lang="ar-DZ" b="1" cap="all" dirty="0" err="1" smtClean="0">
                <a:ln w="9000" cmpd="sng">
                  <a:solidFill>
                    <a:srgbClr val="0070C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ماستر</a:t>
            </a:r>
            <a:r>
              <a:rPr lang="ar-DZ" b="1" cap="all" dirty="0" smtClean="0">
                <a:ln w="9000" cmpd="sng">
                  <a:solidFill>
                    <a:srgbClr val="0070C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هندسة </a:t>
            </a:r>
            <a:r>
              <a:rPr lang="ar-DZ" b="1" cap="all" dirty="0" err="1" smtClean="0">
                <a:ln w="9000" cmpd="sng">
                  <a:solidFill>
                    <a:srgbClr val="0070C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بيداغوجية</a:t>
            </a:r>
            <a:endParaRPr lang="ar-DZ" b="1" cap="all" dirty="0" smtClean="0">
              <a:ln w="9000" cmpd="sng">
                <a:solidFill>
                  <a:srgbClr val="0070C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endParaRPr>
          </a:p>
          <a:p>
            <a:pPr algn="r" rtl="1"/>
            <a:r>
              <a:rPr lang="ar-DZ" b="1" cap="all" dirty="0" smtClean="0">
                <a:ln w="9000" cmpd="sng">
                  <a:solidFill>
                    <a:srgbClr val="0070C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مادة التربية وقيم المواطنة والمساواة</a:t>
            </a:r>
            <a:endParaRPr lang="fr-FR" b="1" cap="all" dirty="0">
              <a:ln w="9000" cmpd="sng">
                <a:solidFill>
                  <a:srgbClr val="0070C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8" name="Ellipse 7"/>
          <p:cNvSpPr/>
          <p:nvPr/>
        </p:nvSpPr>
        <p:spPr>
          <a:xfrm>
            <a:off x="5286380" y="2357430"/>
            <a:ext cx="2000264" cy="1714512"/>
          </a:xfrm>
          <a:prstGeom prst="ellipse">
            <a:avLst/>
          </a:prstGeom>
          <a:solidFill>
            <a:schemeClr val="bg1"/>
          </a:solidFill>
          <a:ln>
            <a:solidFill>
              <a:srgbClr val="CC00FF"/>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5429256" y="2500306"/>
            <a:ext cx="1714512" cy="1428760"/>
          </a:xfrm>
          <a:prstGeom prst="ellipse">
            <a:avLst/>
          </a:prstGeom>
          <a:solidFill>
            <a:srgbClr val="CC00FF"/>
          </a:solidFill>
          <a:ln>
            <a:solidFill>
              <a:srgbClr val="CC00FF"/>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المحاضرة</a:t>
            </a:r>
          </a:p>
          <a:p>
            <a:pPr algn="ctr"/>
            <a:r>
              <a:rPr lang="ar-DZ"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07</a:t>
            </a:r>
            <a:endParaRPr lang="fr-FR" sz="2400" dirty="0"/>
          </a:p>
        </p:txBody>
      </p:sp>
      <p:sp>
        <p:nvSpPr>
          <p:cNvPr id="11" name="Rectangle 10"/>
          <p:cNvSpPr/>
          <p:nvPr/>
        </p:nvSpPr>
        <p:spPr>
          <a:xfrm>
            <a:off x="1928794" y="2857496"/>
            <a:ext cx="3214710" cy="7858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مكافحة التمييز والتصور النمطي</a:t>
            </a:r>
            <a:endParaRPr lang="fr-FR"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Rectangle 11"/>
          <p:cNvSpPr/>
          <p:nvPr/>
        </p:nvSpPr>
        <p:spPr>
          <a:xfrm>
            <a:off x="2143108" y="4214818"/>
            <a:ext cx="3786214" cy="428628"/>
          </a:xfrm>
          <a:prstGeom prst="rect">
            <a:avLst/>
          </a:prstGeom>
          <a:solidFill>
            <a:srgbClr val="9966FF">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0070C0"/>
                  </a:solidFill>
                  <a:prstDash val="solid"/>
                </a:ln>
                <a:solidFill>
                  <a:sysClr val="windowText" lastClr="000000"/>
                </a:solidFill>
                <a:effectLst>
                  <a:reflection blurRad="12700" stA="28000" endPos="45000" dist="1000" dir="5400000" sy="-100000" algn="bl" rotWithShape="0"/>
                </a:effectLst>
              </a:rPr>
              <a:t>إعداد وتقديم:  </a:t>
            </a:r>
            <a:r>
              <a:rPr lang="ar-DZ" b="1" cap="all" dirty="0" err="1" smtClean="0">
                <a:ln w="9000" cmpd="sng">
                  <a:solidFill>
                    <a:srgbClr val="0070C0"/>
                  </a:solidFill>
                  <a:prstDash val="solid"/>
                </a:ln>
                <a:solidFill>
                  <a:sysClr val="windowText" lastClr="000000"/>
                </a:solidFill>
                <a:effectLst>
                  <a:reflection blurRad="12700" stA="28000" endPos="45000" dist="1000" dir="5400000" sy="-100000" algn="bl" rotWithShape="0"/>
                </a:effectLst>
              </a:rPr>
              <a:t>بوسماعت</a:t>
            </a:r>
            <a:r>
              <a:rPr lang="ar-DZ" b="1" cap="all" dirty="0" smtClean="0">
                <a:ln w="9000" cmpd="sng">
                  <a:solidFill>
                    <a:srgbClr val="0070C0"/>
                  </a:solidFill>
                  <a:prstDash val="solid"/>
                </a:ln>
                <a:solidFill>
                  <a:sysClr val="windowText" lastClr="000000"/>
                </a:solidFill>
                <a:effectLst>
                  <a:reflection blurRad="12700" stA="28000" endPos="45000" dist="1000" dir="5400000" sy="-100000" algn="bl" rotWithShape="0"/>
                </a:effectLst>
              </a:rPr>
              <a:t> إحسان</a:t>
            </a:r>
            <a:endParaRPr lang="fr-FR" dirty="0">
              <a:ln w="9000" cmpd="sng">
                <a:solidFill>
                  <a:srgbClr val="0070C0"/>
                </a:solidFill>
                <a:prstDash val="solid"/>
              </a:ln>
              <a:solidFill>
                <a:sysClr val="windowText" lastClr="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9966FF">
              <a:alpha val="70000"/>
            </a:srgbClr>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0" y="357166"/>
            <a:ext cx="9144000" cy="1571636"/>
          </a:xfrm>
          <a:prstGeom prst="rect">
            <a:avLst/>
          </a:prstGeom>
          <a:solidFill>
            <a:schemeClr val="bg1"/>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خ</a:t>
            </a:r>
            <a:endParaRPr lang="fr-FR" dirty="0"/>
          </a:p>
        </p:txBody>
      </p:sp>
      <p:sp>
        <p:nvSpPr>
          <p:cNvPr id="10" name="Rectangle 9"/>
          <p:cNvSpPr/>
          <p:nvPr/>
        </p:nvSpPr>
        <p:spPr>
          <a:xfrm>
            <a:off x="4786314" y="2143116"/>
            <a:ext cx="4143404" cy="4500594"/>
          </a:xfrm>
          <a:prstGeom prst="rect">
            <a:avLst/>
          </a:prstGeom>
          <a:solidFill>
            <a:schemeClr val="bg1"/>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214282" y="2071678"/>
            <a:ext cx="4071998" cy="4500594"/>
          </a:xfrm>
          <a:prstGeom prst="rect">
            <a:avLst/>
          </a:prstGeom>
          <a:solidFill>
            <a:schemeClr val="bg1"/>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12"/>
          <p:cNvSpPr/>
          <p:nvPr/>
        </p:nvSpPr>
        <p:spPr>
          <a:xfrm>
            <a:off x="-105671" y="1714488"/>
            <a:ext cx="1349244" cy="1118359"/>
          </a:xfrm>
          <a:custGeom>
            <a:avLst/>
            <a:gdLst>
              <a:gd name="connsiteX0" fmla="*/ 159459 w 1349244"/>
              <a:gd name="connsiteY0" fmla="*/ 71718 h 950259"/>
              <a:gd name="connsiteX1" fmla="*/ 356683 w 1349244"/>
              <a:gd name="connsiteY1" fmla="*/ 35859 h 950259"/>
              <a:gd name="connsiteX2" fmla="*/ 410471 w 1349244"/>
              <a:gd name="connsiteY2" fmla="*/ 17930 h 950259"/>
              <a:gd name="connsiteX3" fmla="*/ 482189 w 1349244"/>
              <a:gd name="connsiteY3" fmla="*/ 0 h 950259"/>
              <a:gd name="connsiteX4" fmla="*/ 894565 w 1349244"/>
              <a:gd name="connsiteY4" fmla="*/ 17930 h 950259"/>
              <a:gd name="connsiteX5" fmla="*/ 1038000 w 1349244"/>
              <a:gd name="connsiteY5" fmla="*/ 53788 h 950259"/>
              <a:gd name="connsiteX6" fmla="*/ 1091789 w 1349244"/>
              <a:gd name="connsiteY6" fmla="*/ 89647 h 950259"/>
              <a:gd name="connsiteX7" fmla="*/ 1145577 w 1349244"/>
              <a:gd name="connsiteY7" fmla="*/ 107577 h 950259"/>
              <a:gd name="connsiteX8" fmla="*/ 1306942 w 1349244"/>
              <a:gd name="connsiteY8" fmla="*/ 197224 h 950259"/>
              <a:gd name="connsiteX9" fmla="*/ 1306942 w 1349244"/>
              <a:gd name="connsiteY9" fmla="*/ 448236 h 950259"/>
              <a:gd name="connsiteX10" fmla="*/ 1253153 w 1349244"/>
              <a:gd name="connsiteY10" fmla="*/ 502024 h 950259"/>
              <a:gd name="connsiteX11" fmla="*/ 1235224 w 1349244"/>
              <a:gd name="connsiteY11" fmla="*/ 555812 h 950259"/>
              <a:gd name="connsiteX12" fmla="*/ 1127647 w 1349244"/>
              <a:gd name="connsiteY12" fmla="*/ 609600 h 950259"/>
              <a:gd name="connsiteX13" fmla="*/ 1073859 w 1349244"/>
              <a:gd name="connsiteY13" fmla="*/ 645459 h 950259"/>
              <a:gd name="connsiteX14" fmla="*/ 1055930 w 1349244"/>
              <a:gd name="connsiteY14" fmla="*/ 699247 h 950259"/>
              <a:gd name="connsiteX15" fmla="*/ 1020071 w 1349244"/>
              <a:gd name="connsiteY15" fmla="*/ 770965 h 950259"/>
              <a:gd name="connsiteX16" fmla="*/ 948353 w 1349244"/>
              <a:gd name="connsiteY16" fmla="*/ 896471 h 950259"/>
              <a:gd name="connsiteX17" fmla="*/ 625624 w 1349244"/>
              <a:gd name="connsiteY17" fmla="*/ 914400 h 950259"/>
              <a:gd name="connsiteX18" fmla="*/ 535977 w 1349244"/>
              <a:gd name="connsiteY18" fmla="*/ 932330 h 950259"/>
              <a:gd name="connsiteX19" fmla="*/ 482189 w 1349244"/>
              <a:gd name="connsiteY19" fmla="*/ 950259 h 950259"/>
              <a:gd name="connsiteX20" fmla="*/ 249106 w 1349244"/>
              <a:gd name="connsiteY20" fmla="*/ 932330 h 950259"/>
              <a:gd name="connsiteX21" fmla="*/ 177389 w 1349244"/>
              <a:gd name="connsiteY21" fmla="*/ 824753 h 950259"/>
              <a:gd name="connsiteX22" fmla="*/ 123600 w 1349244"/>
              <a:gd name="connsiteY22" fmla="*/ 770965 h 950259"/>
              <a:gd name="connsiteX23" fmla="*/ 51883 w 1349244"/>
              <a:gd name="connsiteY23" fmla="*/ 735106 h 950259"/>
              <a:gd name="connsiteX24" fmla="*/ 51883 w 1349244"/>
              <a:gd name="connsiteY24" fmla="*/ 788894 h 950259"/>
              <a:gd name="connsiteX25" fmla="*/ 51883 w 1349244"/>
              <a:gd name="connsiteY25" fmla="*/ 788894 h 950259"/>
              <a:gd name="connsiteX26" fmla="*/ 69812 w 1349244"/>
              <a:gd name="connsiteY26" fmla="*/ 537883 h 950259"/>
              <a:gd name="connsiteX27" fmla="*/ 87742 w 1349244"/>
              <a:gd name="connsiteY27" fmla="*/ 484094 h 950259"/>
              <a:gd name="connsiteX28" fmla="*/ 105671 w 1349244"/>
              <a:gd name="connsiteY28" fmla="*/ 358588 h 950259"/>
              <a:gd name="connsiteX29" fmla="*/ 105671 w 1349244"/>
              <a:gd name="connsiteY29" fmla="*/ 35859 h 950259"/>
              <a:gd name="connsiteX30" fmla="*/ 159459 w 1349244"/>
              <a:gd name="connsiteY30" fmla="*/ 71718 h 9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49244" h="950259">
                <a:moveTo>
                  <a:pt x="159459" y="71718"/>
                </a:moveTo>
                <a:cubicBezTo>
                  <a:pt x="282811" y="30599"/>
                  <a:pt x="133681" y="76404"/>
                  <a:pt x="356683" y="35859"/>
                </a:cubicBezTo>
                <a:cubicBezTo>
                  <a:pt x="375277" y="32478"/>
                  <a:pt x="392299" y="23122"/>
                  <a:pt x="410471" y="17930"/>
                </a:cubicBezTo>
                <a:cubicBezTo>
                  <a:pt x="434165" y="11160"/>
                  <a:pt x="458283" y="5977"/>
                  <a:pt x="482189" y="0"/>
                </a:cubicBezTo>
                <a:cubicBezTo>
                  <a:pt x="619648" y="5977"/>
                  <a:pt x="757616" y="4677"/>
                  <a:pt x="894565" y="17930"/>
                </a:cubicBezTo>
                <a:cubicBezTo>
                  <a:pt x="943619" y="22677"/>
                  <a:pt x="1038000" y="53788"/>
                  <a:pt x="1038000" y="53788"/>
                </a:cubicBezTo>
                <a:cubicBezTo>
                  <a:pt x="1055930" y="65741"/>
                  <a:pt x="1072515" y="80010"/>
                  <a:pt x="1091789" y="89647"/>
                </a:cubicBezTo>
                <a:cubicBezTo>
                  <a:pt x="1108693" y="98099"/>
                  <a:pt x="1129056" y="98399"/>
                  <a:pt x="1145577" y="107577"/>
                </a:cubicBezTo>
                <a:cubicBezTo>
                  <a:pt x="1330527" y="210328"/>
                  <a:pt x="1185233" y="156653"/>
                  <a:pt x="1306942" y="197224"/>
                </a:cubicBezTo>
                <a:cubicBezTo>
                  <a:pt x="1339257" y="294172"/>
                  <a:pt x="1349244" y="300179"/>
                  <a:pt x="1306942" y="448236"/>
                </a:cubicBezTo>
                <a:cubicBezTo>
                  <a:pt x="1299976" y="472617"/>
                  <a:pt x="1271083" y="484095"/>
                  <a:pt x="1253153" y="502024"/>
                </a:cubicBezTo>
                <a:cubicBezTo>
                  <a:pt x="1247177" y="519953"/>
                  <a:pt x="1247030" y="541054"/>
                  <a:pt x="1235224" y="555812"/>
                </a:cubicBezTo>
                <a:cubicBezTo>
                  <a:pt x="1209946" y="587410"/>
                  <a:pt x="1163082" y="597789"/>
                  <a:pt x="1127647" y="609600"/>
                </a:cubicBezTo>
                <a:cubicBezTo>
                  <a:pt x="1109718" y="621553"/>
                  <a:pt x="1087320" y="628632"/>
                  <a:pt x="1073859" y="645459"/>
                </a:cubicBezTo>
                <a:cubicBezTo>
                  <a:pt x="1062053" y="660217"/>
                  <a:pt x="1063375" y="681876"/>
                  <a:pt x="1055930" y="699247"/>
                </a:cubicBezTo>
                <a:cubicBezTo>
                  <a:pt x="1045401" y="723814"/>
                  <a:pt x="1030600" y="746398"/>
                  <a:pt x="1020071" y="770965"/>
                </a:cubicBezTo>
                <a:cubicBezTo>
                  <a:pt x="1005512" y="804937"/>
                  <a:pt x="993213" y="885790"/>
                  <a:pt x="948353" y="896471"/>
                </a:cubicBezTo>
                <a:cubicBezTo>
                  <a:pt x="843541" y="921426"/>
                  <a:pt x="733200" y="908424"/>
                  <a:pt x="625624" y="914400"/>
                </a:cubicBezTo>
                <a:cubicBezTo>
                  <a:pt x="595742" y="920377"/>
                  <a:pt x="565541" y="924939"/>
                  <a:pt x="535977" y="932330"/>
                </a:cubicBezTo>
                <a:cubicBezTo>
                  <a:pt x="517642" y="936914"/>
                  <a:pt x="501088" y="950259"/>
                  <a:pt x="482189" y="950259"/>
                </a:cubicBezTo>
                <a:cubicBezTo>
                  <a:pt x="404265" y="950259"/>
                  <a:pt x="326800" y="938306"/>
                  <a:pt x="249106" y="932330"/>
                </a:cubicBezTo>
                <a:cubicBezTo>
                  <a:pt x="132758" y="854764"/>
                  <a:pt x="248639" y="949439"/>
                  <a:pt x="177389" y="824753"/>
                </a:cubicBezTo>
                <a:cubicBezTo>
                  <a:pt x="164809" y="802738"/>
                  <a:pt x="144698" y="785030"/>
                  <a:pt x="123600" y="770965"/>
                </a:cubicBezTo>
                <a:cubicBezTo>
                  <a:pt x="0" y="688566"/>
                  <a:pt x="110811" y="794037"/>
                  <a:pt x="51883" y="735106"/>
                </a:cubicBezTo>
                <a:lnTo>
                  <a:pt x="51883" y="788894"/>
                </a:lnTo>
                <a:lnTo>
                  <a:pt x="51883" y="788894"/>
                </a:lnTo>
                <a:cubicBezTo>
                  <a:pt x="57859" y="705224"/>
                  <a:pt x="60011" y="621192"/>
                  <a:pt x="69812" y="537883"/>
                </a:cubicBezTo>
                <a:cubicBezTo>
                  <a:pt x="72020" y="519113"/>
                  <a:pt x="84035" y="502627"/>
                  <a:pt x="87742" y="484094"/>
                </a:cubicBezTo>
                <a:cubicBezTo>
                  <a:pt x="96030" y="442655"/>
                  <a:pt x="103982" y="400814"/>
                  <a:pt x="105671" y="358588"/>
                </a:cubicBezTo>
                <a:cubicBezTo>
                  <a:pt x="109971" y="251098"/>
                  <a:pt x="105671" y="143435"/>
                  <a:pt x="105671" y="35859"/>
                </a:cubicBezTo>
                <a:lnTo>
                  <a:pt x="159459" y="71718"/>
                </a:lnTo>
                <a:close/>
              </a:path>
            </a:pathLst>
          </a:custGeom>
          <a:solidFill>
            <a:srgbClr val="9966FF"/>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13"/>
          <p:cNvSpPr/>
          <p:nvPr/>
        </p:nvSpPr>
        <p:spPr>
          <a:xfrm>
            <a:off x="4692512" y="6215083"/>
            <a:ext cx="858802" cy="691570"/>
          </a:xfrm>
          <a:custGeom>
            <a:avLst/>
            <a:gdLst>
              <a:gd name="connsiteX0" fmla="*/ 40853 w 858802"/>
              <a:gd name="connsiteY0" fmla="*/ 914400 h 954088"/>
              <a:gd name="connsiteX1" fmla="*/ 40853 w 858802"/>
              <a:gd name="connsiteY1" fmla="*/ 161364 h 954088"/>
              <a:gd name="connsiteX2" fmla="*/ 202217 w 858802"/>
              <a:gd name="connsiteY2" fmla="*/ 35859 h 954088"/>
              <a:gd name="connsiteX3" fmla="*/ 309794 w 858802"/>
              <a:gd name="connsiteY3" fmla="*/ 0 h 954088"/>
              <a:gd name="connsiteX4" fmla="*/ 381512 w 858802"/>
              <a:gd name="connsiteY4" fmla="*/ 17929 h 954088"/>
              <a:gd name="connsiteX5" fmla="*/ 453229 w 858802"/>
              <a:gd name="connsiteY5" fmla="*/ 125506 h 954088"/>
              <a:gd name="connsiteX6" fmla="*/ 489088 w 858802"/>
              <a:gd name="connsiteY6" fmla="*/ 179294 h 954088"/>
              <a:gd name="connsiteX7" fmla="*/ 507017 w 858802"/>
              <a:gd name="connsiteY7" fmla="*/ 233082 h 954088"/>
              <a:gd name="connsiteX8" fmla="*/ 560806 w 858802"/>
              <a:gd name="connsiteY8" fmla="*/ 430306 h 954088"/>
              <a:gd name="connsiteX9" fmla="*/ 614594 w 858802"/>
              <a:gd name="connsiteY9" fmla="*/ 448235 h 954088"/>
              <a:gd name="connsiteX10" fmla="*/ 722170 w 858802"/>
              <a:gd name="connsiteY10" fmla="*/ 519953 h 954088"/>
              <a:gd name="connsiteX11" fmla="*/ 775959 w 858802"/>
              <a:gd name="connsiteY11" fmla="*/ 555811 h 954088"/>
              <a:gd name="connsiteX12" fmla="*/ 811817 w 858802"/>
              <a:gd name="connsiteY12" fmla="*/ 609600 h 954088"/>
              <a:gd name="connsiteX13" fmla="*/ 847676 w 858802"/>
              <a:gd name="connsiteY13" fmla="*/ 717176 h 954088"/>
              <a:gd name="connsiteX14" fmla="*/ 829747 w 858802"/>
              <a:gd name="connsiteY14" fmla="*/ 878541 h 954088"/>
              <a:gd name="connsiteX15" fmla="*/ 722170 w 858802"/>
              <a:gd name="connsiteY15" fmla="*/ 914400 h 954088"/>
              <a:gd name="connsiteX16" fmla="*/ 345653 w 858802"/>
              <a:gd name="connsiteY16" fmla="*/ 914400 h 954088"/>
              <a:gd name="connsiteX17" fmla="*/ 40853 w 858802"/>
              <a:gd name="connsiteY17" fmla="*/ 914400 h 95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58802" h="954088">
                <a:moveTo>
                  <a:pt x="40853" y="914400"/>
                </a:moveTo>
                <a:cubicBezTo>
                  <a:pt x="40529" y="904669"/>
                  <a:pt x="0" y="314562"/>
                  <a:pt x="40853" y="161364"/>
                </a:cubicBezTo>
                <a:cubicBezTo>
                  <a:pt x="49909" y="127406"/>
                  <a:pt x="201370" y="36141"/>
                  <a:pt x="202217" y="35859"/>
                </a:cubicBezTo>
                <a:lnTo>
                  <a:pt x="309794" y="0"/>
                </a:lnTo>
                <a:cubicBezTo>
                  <a:pt x="333700" y="5976"/>
                  <a:pt x="360117" y="5703"/>
                  <a:pt x="381512" y="17929"/>
                </a:cubicBezTo>
                <a:cubicBezTo>
                  <a:pt x="452888" y="58715"/>
                  <a:pt x="424134" y="67315"/>
                  <a:pt x="453229" y="125506"/>
                </a:cubicBezTo>
                <a:cubicBezTo>
                  <a:pt x="462866" y="144780"/>
                  <a:pt x="477135" y="161365"/>
                  <a:pt x="489088" y="179294"/>
                </a:cubicBezTo>
                <a:cubicBezTo>
                  <a:pt x="495064" y="197223"/>
                  <a:pt x="503636" y="214488"/>
                  <a:pt x="507017" y="233082"/>
                </a:cubicBezTo>
                <a:cubicBezTo>
                  <a:pt x="517734" y="292028"/>
                  <a:pt x="502641" y="383773"/>
                  <a:pt x="560806" y="430306"/>
                </a:cubicBezTo>
                <a:cubicBezTo>
                  <a:pt x="575564" y="442112"/>
                  <a:pt x="596665" y="442259"/>
                  <a:pt x="614594" y="448235"/>
                </a:cubicBezTo>
                <a:lnTo>
                  <a:pt x="722170" y="519953"/>
                </a:lnTo>
                <a:lnTo>
                  <a:pt x="775959" y="555811"/>
                </a:lnTo>
                <a:cubicBezTo>
                  <a:pt x="787912" y="573741"/>
                  <a:pt x="803065" y="589909"/>
                  <a:pt x="811817" y="609600"/>
                </a:cubicBezTo>
                <a:cubicBezTo>
                  <a:pt x="827168" y="644141"/>
                  <a:pt x="847676" y="717176"/>
                  <a:pt x="847676" y="717176"/>
                </a:cubicBezTo>
                <a:cubicBezTo>
                  <a:pt x="841700" y="770964"/>
                  <a:pt x="858802" y="832883"/>
                  <a:pt x="829747" y="878541"/>
                </a:cubicBezTo>
                <a:cubicBezTo>
                  <a:pt x="809454" y="910430"/>
                  <a:pt x="758029" y="902447"/>
                  <a:pt x="722170" y="914400"/>
                </a:cubicBezTo>
                <a:cubicBezTo>
                  <a:pt x="603105" y="954088"/>
                  <a:pt x="471159" y="914400"/>
                  <a:pt x="345653" y="914400"/>
                </a:cubicBezTo>
                <a:lnTo>
                  <a:pt x="40853" y="914400"/>
                </a:lnTo>
                <a:close/>
              </a:path>
            </a:pathLst>
          </a:custGeom>
          <a:solidFill>
            <a:srgbClr val="9966FF"/>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orme libre 14"/>
          <p:cNvSpPr/>
          <p:nvPr/>
        </p:nvSpPr>
        <p:spPr>
          <a:xfrm>
            <a:off x="8433615" y="-17929"/>
            <a:ext cx="692456" cy="1152328"/>
          </a:xfrm>
          <a:custGeom>
            <a:avLst/>
            <a:gdLst>
              <a:gd name="connsiteX0" fmla="*/ 674526 w 692456"/>
              <a:gd name="connsiteY0" fmla="*/ 0 h 1152328"/>
              <a:gd name="connsiteX1" fmla="*/ 387656 w 692456"/>
              <a:gd name="connsiteY1" fmla="*/ 53788 h 1152328"/>
              <a:gd name="connsiteX2" fmla="*/ 280079 w 692456"/>
              <a:gd name="connsiteY2" fmla="*/ 89647 h 1152328"/>
              <a:gd name="connsiteX3" fmla="*/ 226291 w 692456"/>
              <a:gd name="connsiteY3" fmla="*/ 107576 h 1152328"/>
              <a:gd name="connsiteX4" fmla="*/ 172503 w 692456"/>
              <a:gd name="connsiteY4" fmla="*/ 161364 h 1152328"/>
              <a:gd name="connsiteX5" fmla="*/ 118714 w 692456"/>
              <a:gd name="connsiteY5" fmla="*/ 197223 h 1152328"/>
              <a:gd name="connsiteX6" fmla="*/ 100785 w 692456"/>
              <a:gd name="connsiteY6" fmla="*/ 251011 h 1152328"/>
              <a:gd name="connsiteX7" fmla="*/ 64926 w 692456"/>
              <a:gd name="connsiteY7" fmla="*/ 304800 h 1152328"/>
              <a:gd name="connsiteX8" fmla="*/ 46997 w 692456"/>
              <a:gd name="connsiteY8" fmla="*/ 591670 h 1152328"/>
              <a:gd name="connsiteX9" fmla="*/ 100785 w 692456"/>
              <a:gd name="connsiteY9" fmla="*/ 627529 h 1152328"/>
              <a:gd name="connsiteX10" fmla="*/ 172503 w 692456"/>
              <a:gd name="connsiteY10" fmla="*/ 681317 h 1152328"/>
              <a:gd name="connsiteX11" fmla="*/ 226291 w 692456"/>
              <a:gd name="connsiteY11" fmla="*/ 699247 h 1152328"/>
              <a:gd name="connsiteX12" fmla="*/ 298009 w 692456"/>
              <a:gd name="connsiteY12" fmla="*/ 806823 h 1152328"/>
              <a:gd name="connsiteX13" fmla="*/ 315938 w 692456"/>
              <a:gd name="connsiteY13" fmla="*/ 932329 h 1152328"/>
              <a:gd name="connsiteX14" fmla="*/ 333867 w 692456"/>
              <a:gd name="connsiteY14" fmla="*/ 986117 h 1152328"/>
              <a:gd name="connsiteX15" fmla="*/ 351797 w 692456"/>
              <a:gd name="connsiteY15" fmla="*/ 1093694 h 1152328"/>
              <a:gd name="connsiteX16" fmla="*/ 459373 w 692456"/>
              <a:gd name="connsiteY16" fmla="*/ 1147482 h 1152328"/>
              <a:gd name="connsiteX17" fmla="*/ 692456 w 692456"/>
              <a:gd name="connsiteY17" fmla="*/ 1147482 h 1152328"/>
              <a:gd name="connsiteX18" fmla="*/ 692456 w 692456"/>
              <a:gd name="connsiteY18" fmla="*/ 1039905 h 1152328"/>
              <a:gd name="connsiteX19" fmla="*/ 674526 w 692456"/>
              <a:gd name="connsiteY19" fmla="*/ 0 h 115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2456" h="1152328">
                <a:moveTo>
                  <a:pt x="674526" y="0"/>
                </a:moveTo>
                <a:cubicBezTo>
                  <a:pt x="544698" y="86551"/>
                  <a:pt x="682738" y="7195"/>
                  <a:pt x="387656" y="53788"/>
                </a:cubicBezTo>
                <a:cubicBezTo>
                  <a:pt x="350320" y="59683"/>
                  <a:pt x="315938" y="77694"/>
                  <a:pt x="280079" y="89647"/>
                </a:cubicBezTo>
                <a:lnTo>
                  <a:pt x="226291" y="107576"/>
                </a:lnTo>
                <a:cubicBezTo>
                  <a:pt x="208362" y="125505"/>
                  <a:pt x="191982" y="145132"/>
                  <a:pt x="172503" y="161364"/>
                </a:cubicBezTo>
                <a:cubicBezTo>
                  <a:pt x="155949" y="175159"/>
                  <a:pt x="132175" y="180396"/>
                  <a:pt x="118714" y="197223"/>
                </a:cubicBezTo>
                <a:cubicBezTo>
                  <a:pt x="106908" y="211981"/>
                  <a:pt x="109237" y="234107"/>
                  <a:pt x="100785" y="251011"/>
                </a:cubicBezTo>
                <a:cubicBezTo>
                  <a:pt x="91148" y="270285"/>
                  <a:pt x="76879" y="286870"/>
                  <a:pt x="64926" y="304800"/>
                </a:cubicBezTo>
                <a:cubicBezTo>
                  <a:pt x="25998" y="421582"/>
                  <a:pt x="0" y="450681"/>
                  <a:pt x="46997" y="591670"/>
                </a:cubicBezTo>
                <a:cubicBezTo>
                  <a:pt x="53811" y="612113"/>
                  <a:pt x="82856" y="615576"/>
                  <a:pt x="100785" y="627529"/>
                </a:cubicBezTo>
                <a:cubicBezTo>
                  <a:pt x="143274" y="691262"/>
                  <a:pt x="115096" y="681317"/>
                  <a:pt x="172503" y="681317"/>
                </a:cubicBezTo>
                <a:cubicBezTo>
                  <a:pt x="190432" y="687294"/>
                  <a:pt x="212927" y="685883"/>
                  <a:pt x="226291" y="699247"/>
                </a:cubicBezTo>
                <a:cubicBezTo>
                  <a:pt x="256765" y="729721"/>
                  <a:pt x="298009" y="806823"/>
                  <a:pt x="298009" y="806823"/>
                </a:cubicBezTo>
                <a:cubicBezTo>
                  <a:pt x="303985" y="848658"/>
                  <a:pt x="307650" y="890890"/>
                  <a:pt x="315938" y="932329"/>
                </a:cubicBezTo>
                <a:cubicBezTo>
                  <a:pt x="319644" y="950861"/>
                  <a:pt x="329767" y="967668"/>
                  <a:pt x="333867" y="986117"/>
                </a:cubicBezTo>
                <a:cubicBezTo>
                  <a:pt x="341753" y="1021605"/>
                  <a:pt x="335539" y="1061178"/>
                  <a:pt x="351797" y="1093694"/>
                </a:cubicBezTo>
                <a:cubicBezTo>
                  <a:pt x="361643" y="1113385"/>
                  <a:pt x="437474" y="1146113"/>
                  <a:pt x="459373" y="1147482"/>
                </a:cubicBezTo>
                <a:cubicBezTo>
                  <a:pt x="536916" y="1152328"/>
                  <a:pt x="614762" y="1147482"/>
                  <a:pt x="692456" y="1147482"/>
                </a:cubicBezTo>
                <a:lnTo>
                  <a:pt x="692456" y="1039905"/>
                </a:lnTo>
                <a:lnTo>
                  <a:pt x="674526" y="0"/>
                </a:lnTo>
                <a:close/>
              </a:path>
            </a:pathLst>
          </a:custGeom>
          <a:solidFill>
            <a:srgbClr val="9966FF"/>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orme libre 16"/>
          <p:cNvSpPr/>
          <p:nvPr/>
        </p:nvSpPr>
        <p:spPr>
          <a:xfrm>
            <a:off x="8373035" y="6215082"/>
            <a:ext cx="818272" cy="705671"/>
          </a:xfrm>
          <a:custGeom>
            <a:avLst/>
            <a:gdLst>
              <a:gd name="connsiteX0" fmla="*/ 770965 w 818272"/>
              <a:gd name="connsiteY0" fmla="*/ 108949 h 897843"/>
              <a:gd name="connsiteX1" fmla="*/ 717177 w 818272"/>
              <a:gd name="connsiteY1" fmla="*/ 91019 h 897843"/>
              <a:gd name="connsiteX2" fmla="*/ 663389 w 818272"/>
              <a:gd name="connsiteY2" fmla="*/ 55161 h 897843"/>
              <a:gd name="connsiteX3" fmla="*/ 555812 w 818272"/>
              <a:gd name="connsiteY3" fmla="*/ 19302 h 897843"/>
              <a:gd name="connsiteX4" fmla="*/ 502024 w 818272"/>
              <a:gd name="connsiteY4" fmla="*/ 1372 h 897843"/>
              <a:gd name="connsiteX5" fmla="*/ 304800 w 818272"/>
              <a:gd name="connsiteY5" fmla="*/ 55161 h 897843"/>
              <a:gd name="connsiteX6" fmla="*/ 251012 w 818272"/>
              <a:gd name="connsiteY6" fmla="*/ 234455 h 897843"/>
              <a:gd name="connsiteX7" fmla="*/ 233083 w 818272"/>
              <a:gd name="connsiteY7" fmla="*/ 288243 h 897843"/>
              <a:gd name="connsiteX8" fmla="*/ 161365 w 818272"/>
              <a:gd name="connsiteY8" fmla="*/ 395819 h 897843"/>
              <a:gd name="connsiteX9" fmla="*/ 107577 w 818272"/>
              <a:gd name="connsiteY9" fmla="*/ 413749 h 897843"/>
              <a:gd name="connsiteX10" fmla="*/ 35859 w 818272"/>
              <a:gd name="connsiteY10" fmla="*/ 521325 h 897843"/>
              <a:gd name="connsiteX11" fmla="*/ 0 w 818272"/>
              <a:gd name="connsiteY11" fmla="*/ 575114 h 897843"/>
              <a:gd name="connsiteX12" fmla="*/ 53789 w 818272"/>
              <a:gd name="connsiteY12" fmla="*/ 736478 h 897843"/>
              <a:gd name="connsiteX13" fmla="*/ 107577 w 818272"/>
              <a:gd name="connsiteY13" fmla="*/ 754408 h 897843"/>
              <a:gd name="connsiteX14" fmla="*/ 161365 w 818272"/>
              <a:gd name="connsiteY14" fmla="*/ 861984 h 897843"/>
              <a:gd name="connsiteX15" fmla="*/ 215153 w 818272"/>
              <a:gd name="connsiteY15" fmla="*/ 897843 h 897843"/>
              <a:gd name="connsiteX16" fmla="*/ 268941 w 818272"/>
              <a:gd name="connsiteY16" fmla="*/ 879914 h 897843"/>
              <a:gd name="connsiteX17" fmla="*/ 412377 w 818272"/>
              <a:gd name="connsiteY17" fmla="*/ 844055 h 897843"/>
              <a:gd name="connsiteX18" fmla="*/ 466165 w 818272"/>
              <a:gd name="connsiteY18" fmla="*/ 826125 h 897843"/>
              <a:gd name="connsiteX19" fmla="*/ 753036 w 818272"/>
              <a:gd name="connsiteY19" fmla="*/ 844055 h 897843"/>
              <a:gd name="connsiteX20" fmla="*/ 806824 w 818272"/>
              <a:gd name="connsiteY20" fmla="*/ 826125 h 897843"/>
              <a:gd name="connsiteX21" fmla="*/ 788894 w 818272"/>
              <a:gd name="connsiteY21" fmla="*/ 395819 h 897843"/>
              <a:gd name="connsiteX22" fmla="*/ 770965 w 818272"/>
              <a:gd name="connsiteY22" fmla="*/ 108949 h 897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18272" h="897843">
                <a:moveTo>
                  <a:pt x="770965" y="108949"/>
                </a:moveTo>
                <a:cubicBezTo>
                  <a:pt x="759012" y="58149"/>
                  <a:pt x="734081" y="99471"/>
                  <a:pt x="717177" y="91019"/>
                </a:cubicBezTo>
                <a:cubicBezTo>
                  <a:pt x="697904" y="81382"/>
                  <a:pt x="683080" y="63912"/>
                  <a:pt x="663389" y="55161"/>
                </a:cubicBezTo>
                <a:cubicBezTo>
                  <a:pt x="628848" y="39810"/>
                  <a:pt x="591671" y="31255"/>
                  <a:pt x="555812" y="19302"/>
                </a:cubicBezTo>
                <a:lnTo>
                  <a:pt x="502024" y="1372"/>
                </a:lnTo>
                <a:cubicBezTo>
                  <a:pt x="470038" y="5370"/>
                  <a:pt x="339276" y="0"/>
                  <a:pt x="304800" y="55161"/>
                </a:cubicBezTo>
                <a:cubicBezTo>
                  <a:pt x="282373" y="91044"/>
                  <a:pt x="264271" y="188046"/>
                  <a:pt x="251012" y="234455"/>
                </a:cubicBezTo>
                <a:cubicBezTo>
                  <a:pt x="245820" y="252627"/>
                  <a:pt x="242261" y="271722"/>
                  <a:pt x="233083" y="288243"/>
                </a:cubicBezTo>
                <a:cubicBezTo>
                  <a:pt x="212153" y="325916"/>
                  <a:pt x="202250" y="382190"/>
                  <a:pt x="161365" y="395819"/>
                </a:cubicBezTo>
                <a:lnTo>
                  <a:pt x="107577" y="413749"/>
                </a:lnTo>
                <a:lnTo>
                  <a:pt x="35859" y="521325"/>
                </a:lnTo>
                <a:lnTo>
                  <a:pt x="0" y="575114"/>
                </a:lnTo>
                <a:cubicBezTo>
                  <a:pt x="8749" y="627607"/>
                  <a:pt x="5307" y="697692"/>
                  <a:pt x="53789" y="736478"/>
                </a:cubicBezTo>
                <a:cubicBezTo>
                  <a:pt x="68547" y="748284"/>
                  <a:pt x="89648" y="748431"/>
                  <a:pt x="107577" y="754408"/>
                </a:cubicBezTo>
                <a:cubicBezTo>
                  <a:pt x="122159" y="798156"/>
                  <a:pt x="126608" y="827227"/>
                  <a:pt x="161365" y="861984"/>
                </a:cubicBezTo>
                <a:cubicBezTo>
                  <a:pt x="176602" y="877221"/>
                  <a:pt x="197224" y="885890"/>
                  <a:pt x="215153" y="897843"/>
                </a:cubicBezTo>
                <a:cubicBezTo>
                  <a:pt x="233082" y="891867"/>
                  <a:pt x="250708" y="884887"/>
                  <a:pt x="268941" y="879914"/>
                </a:cubicBezTo>
                <a:cubicBezTo>
                  <a:pt x="316488" y="866947"/>
                  <a:pt x="365623" y="859640"/>
                  <a:pt x="412377" y="844055"/>
                </a:cubicBezTo>
                <a:lnTo>
                  <a:pt x="466165" y="826125"/>
                </a:lnTo>
                <a:cubicBezTo>
                  <a:pt x="561789" y="832102"/>
                  <a:pt x="657226" y="844055"/>
                  <a:pt x="753036" y="844055"/>
                </a:cubicBezTo>
                <a:cubicBezTo>
                  <a:pt x="771935" y="844055"/>
                  <a:pt x="805317" y="844964"/>
                  <a:pt x="806824" y="826125"/>
                </a:cubicBezTo>
                <a:cubicBezTo>
                  <a:pt x="818272" y="683022"/>
                  <a:pt x="796643" y="539170"/>
                  <a:pt x="788894" y="395819"/>
                </a:cubicBezTo>
                <a:cubicBezTo>
                  <a:pt x="770048" y="47175"/>
                  <a:pt x="782918" y="159749"/>
                  <a:pt x="770965" y="108949"/>
                </a:cubicBezTo>
                <a:close/>
              </a:path>
            </a:pathLst>
          </a:custGeom>
          <a:solidFill>
            <a:srgbClr val="9966FF"/>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xplosion 1 17"/>
          <p:cNvSpPr/>
          <p:nvPr/>
        </p:nvSpPr>
        <p:spPr>
          <a:xfrm>
            <a:off x="6786578" y="428604"/>
            <a:ext cx="1571636" cy="500066"/>
          </a:xfrm>
          <a:prstGeom prst="irregularSeal1">
            <a:avLst/>
          </a:prstGeom>
          <a:solidFill>
            <a:srgbClr val="CC00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ysClr val="windowText" lastClr="000000"/>
                </a:solidFill>
                <a:effectLst>
                  <a:reflection blurRad="12700" stA="28000" endPos="45000" dist="1000" dir="5400000" sy="-100000" algn="bl" rotWithShape="0"/>
                </a:effectLst>
              </a:rPr>
              <a:t>تمهيد :</a:t>
            </a:r>
            <a:endParaRPr lang="fr-FR" dirty="0">
              <a:ln w="9000" cmpd="sng">
                <a:solidFill>
                  <a:srgbClr val="FF0000"/>
                </a:solidFill>
                <a:prstDash val="solid"/>
              </a:ln>
              <a:solidFill>
                <a:sysClr val="windowText" lastClr="000000"/>
              </a:solidFill>
            </a:endParaRPr>
          </a:p>
        </p:txBody>
      </p:sp>
      <p:grpSp>
        <p:nvGrpSpPr>
          <p:cNvPr id="22" name="Groupe 21"/>
          <p:cNvGrpSpPr/>
          <p:nvPr/>
        </p:nvGrpSpPr>
        <p:grpSpPr>
          <a:xfrm>
            <a:off x="5786446" y="2143116"/>
            <a:ext cx="2986134" cy="571504"/>
            <a:chOff x="5786446" y="2143116"/>
            <a:chExt cx="2986134" cy="571504"/>
          </a:xfrm>
        </p:grpSpPr>
        <p:sp>
          <p:nvSpPr>
            <p:cNvPr id="16" name="Rectangle à coins arrondis 15"/>
            <p:cNvSpPr/>
            <p:nvPr/>
          </p:nvSpPr>
          <p:spPr>
            <a:xfrm>
              <a:off x="5786446" y="2357430"/>
              <a:ext cx="2643206" cy="285752"/>
            </a:xfrm>
            <a:prstGeom prst="roundRect">
              <a:avLst/>
            </a:prstGeom>
            <a:solidFill>
              <a:schemeClr val="bg1"/>
            </a:solidFill>
            <a:ln w="57150">
              <a:solidFill>
                <a:srgbClr val="E575FF"/>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cap="all" dirty="0" smtClean="0">
                  <a:ln w="9000" cmpd="sng">
                    <a:solidFill>
                      <a:srgbClr val="FF0000"/>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التمييز والصور النمطية في المجتمع</a:t>
              </a:r>
              <a:endParaRPr lang="fr-FR" sz="1400" dirty="0">
                <a:ln w="9000" cmpd="sng">
                  <a:solidFill>
                    <a:srgbClr val="FF0000"/>
                  </a:solidFill>
                  <a:prstDash val="solid"/>
                </a:ln>
                <a:solidFill>
                  <a:sysClr val="windowText" lastClr="000000"/>
                </a:solidFill>
                <a:latin typeface="Simplified Arabic" pitchFamily="18" charset="-78"/>
                <a:cs typeface="Simplified Arabic" pitchFamily="18" charset="-78"/>
              </a:endParaRPr>
            </a:p>
          </p:txBody>
        </p:sp>
        <p:sp>
          <p:nvSpPr>
            <p:cNvPr id="19" name="Étoile à 7 branches 18"/>
            <p:cNvSpPr/>
            <p:nvPr/>
          </p:nvSpPr>
          <p:spPr>
            <a:xfrm>
              <a:off x="8286776" y="2143116"/>
              <a:ext cx="485804" cy="571504"/>
            </a:xfrm>
            <a:prstGeom prst="star7">
              <a:avLst/>
            </a:prstGeom>
            <a:solidFill>
              <a:srgbClr val="E575FF"/>
            </a:solidFill>
            <a:ln>
              <a:solidFill>
                <a:srgbClr val="E575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ysClr val="windowText" lastClr="000000"/>
                  </a:solidFill>
                  <a:effectLst>
                    <a:reflection blurRad="12700" stA="28000" endPos="45000" dist="1000" dir="5400000" sy="-100000" algn="bl" rotWithShape="0"/>
                  </a:effectLst>
                </a:rPr>
                <a:t>1</a:t>
              </a:r>
              <a:endParaRPr lang="fr-FR" dirty="0">
                <a:ln w="9000" cmpd="sng">
                  <a:solidFill>
                    <a:srgbClr val="FF0000"/>
                  </a:solidFill>
                  <a:prstDash val="solid"/>
                </a:ln>
                <a:solidFill>
                  <a:sysClr val="windowText" lastClr="000000"/>
                </a:solidFill>
              </a:endParaRPr>
            </a:p>
          </p:txBody>
        </p:sp>
      </p:grpSp>
      <p:sp>
        <p:nvSpPr>
          <p:cNvPr id="20" name="Rectangle 19"/>
          <p:cNvSpPr/>
          <p:nvPr/>
        </p:nvSpPr>
        <p:spPr>
          <a:xfrm>
            <a:off x="4929190" y="2714620"/>
            <a:ext cx="3857652" cy="37147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400" b="1" u="sng" cap="all" dirty="0" smtClean="0">
                <a:ln w="9000" cmpd="sng">
                  <a:solidFill>
                    <a:srgbClr val="FF0000"/>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1-1) مفهوم التمييز: </a:t>
            </a:r>
          </a:p>
          <a:p>
            <a:pPr algn="justLow" rtl="1"/>
            <a:r>
              <a:rPr lang="ar-DZ" sz="1400" dirty="0" smtClean="0">
                <a:solidFill>
                  <a:srgbClr val="FF0000"/>
                </a:solidFill>
                <a:latin typeface="Simplified Arabic" pitchFamily="18" charset="-78"/>
                <a:cs typeface="Simplified Arabic" pitchFamily="18" charset="-78"/>
              </a:rPr>
              <a:t>مفهوم التمييز لغة: </a:t>
            </a:r>
            <a:r>
              <a:rPr lang="ar-DZ" sz="1400" dirty="0" smtClean="0">
                <a:solidFill>
                  <a:srgbClr val="002060"/>
                </a:solidFill>
                <a:latin typeface="Simplified Arabic" pitchFamily="18" charset="-78"/>
                <a:cs typeface="Simplified Arabic" pitchFamily="18" charset="-78"/>
              </a:rPr>
              <a:t>التفرقة والاختلاف</a:t>
            </a:r>
            <a:r>
              <a:rPr lang="ar-DZ" sz="1400" dirty="0" smtClean="0">
                <a:solidFill>
                  <a:schemeClr val="tx1"/>
                </a:solidFill>
                <a:latin typeface="Simplified Arabic" pitchFamily="18" charset="-78"/>
                <a:cs typeface="Simplified Arabic" pitchFamily="18" charset="-78"/>
              </a:rPr>
              <a:t> في التعامل مع الأفراد</a:t>
            </a:r>
            <a:r>
              <a:rPr lang="ar-DZ" sz="1400" dirty="0" smtClean="0">
                <a:solidFill>
                  <a:srgbClr val="FF0000"/>
                </a:solidFill>
                <a:latin typeface="Simplified Arabic" pitchFamily="18" charset="-78"/>
                <a:cs typeface="Simplified Arabic" pitchFamily="18" charset="-78"/>
              </a:rPr>
              <a:t>،</a:t>
            </a:r>
            <a:r>
              <a:rPr lang="ar-DZ" sz="1400" dirty="0" smtClean="0">
                <a:solidFill>
                  <a:srgbClr val="002060"/>
                </a:solidFill>
                <a:latin typeface="Simplified Arabic" pitchFamily="18" charset="-78"/>
                <a:cs typeface="Simplified Arabic" pitchFamily="18" charset="-78"/>
              </a:rPr>
              <a:t> بطريقة غير عادلة</a:t>
            </a:r>
          </a:p>
          <a:p>
            <a:pPr algn="justLow" rtl="1"/>
            <a:r>
              <a:rPr lang="ar-DZ" sz="1400" dirty="0" smtClean="0">
                <a:solidFill>
                  <a:schemeClr val="tx1"/>
                </a:solidFill>
                <a:latin typeface="Simplified Arabic" pitchFamily="18" charset="-78"/>
                <a:cs typeface="Simplified Arabic" pitchFamily="18" charset="-78"/>
              </a:rPr>
              <a:t>فعل </a:t>
            </a:r>
            <a:r>
              <a:rPr lang="ar-DZ" sz="1400" dirty="0" smtClean="0">
                <a:solidFill>
                  <a:srgbClr val="002060"/>
                </a:solidFill>
                <a:latin typeface="Simplified Arabic" pitchFamily="18" charset="-78"/>
                <a:cs typeface="Simplified Arabic" pitchFamily="18" charset="-78"/>
              </a:rPr>
              <a:t>إرادي </a:t>
            </a:r>
            <a:r>
              <a:rPr lang="ar-DZ" sz="1400" dirty="0" smtClean="0">
                <a:solidFill>
                  <a:schemeClr val="tx1"/>
                </a:solidFill>
                <a:latin typeface="Simplified Arabic" pitchFamily="18" charset="-78"/>
                <a:cs typeface="Simplified Arabic" pitchFamily="18" charset="-78"/>
              </a:rPr>
              <a:t>مبني على أساس </a:t>
            </a:r>
            <a:r>
              <a:rPr lang="ar-DZ" sz="1400" dirty="0" smtClean="0">
                <a:solidFill>
                  <a:srgbClr val="002060"/>
                </a:solidFill>
                <a:latin typeface="Simplified Arabic" pitchFamily="18" charset="-78"/>
                <a:cs typeface="Simplified Arabic" pitchFamily="18" charset="-78"/>
              </a:rPr>
              <a:t>فصل </a:t>
            </a:r>
            <a:r>
              <a:rPr lang="ar-DZ" sz="1400" dirty="0" smtClean="0">
                <a:solidFill>
                  <a:schemeClr val="tx1"/>
                </a:solidFill>
                <a:latin typeface="Simplified Arabic" pitchFamily="18" charset="-78"/>
                <a:cs typeface="Simplified Arabic" pitchFamily="18" charset="-78"/>
              </a:rPr>
              <a:t>الأشياء أو الموجودات عن النوع الذي تنتمي إليه، لجمعها في </a:t>
            </a:r>
            <a:r>
              <a:rPr lang="ar-DZ" sz="1400" dirty="0" smtClean="0">
                <a:solidFill>
                  <a:srgbClr val="002060"/>
                </a:solidFill>
                <a:latin typeface="Simplified Arabic" pitchFamily="18" charset="-78"/>
                <a:cs typeface="Simplified Arabic" pitchFamily="18" charset="-78"/>
              </a:rPr>
              <a:t>فئات خاصة</a:t>
            </a:r>
          </a:p>
          <a:p>
            <a:pPr algn="justLow" rtl="1"/>
            <a:r>
              <a:rPr lang="ar-DZ" sz="1400" dirty="0" smtClean="0">
                <a:solidFill>
                  <a:srgbClr val="FF0000"/>
                </a:solidFill>
                <a:latin typeface="Simplified Arabic" pitchFamily="18" charset="-78"/>
                <a:cs typeface="Simplified Arabic" pitchFamily="18" charset="-78"/>
              </a:rPr>
              <a:t>مفهوم التمييز اصطلاحا. ”</a:t>
            </a:r>
            <a:r>
              <a:rPr lang="ar-DZ" sz="1400" dirty="0" smtClean="0">
                <a:solidFill>
                  <a:schemeClr val="tx1"/>
                </a:solidFill>
                <a:latin typeface="Simplified Arabic" pitchFamily="18" charset="-78"/>
                <a:cs typeface="Simplified Arabic" pitchFamily="18" charset="-78"/>
              </a:rPr>
              <a:t>هو كل </a:t>
            </a:r>
            <a:r>
              <a:rPr lang="ar-DZ" sz="1400" dirty="0" smtClean="0">
                <a:solidFill>
                  <a:srgbClr val="002060"/>
                </a:solidFill>
                <a:latin typeface="Simplified Arabic" pitchFamily="18" charset="-78"/>
                <a:cs typeface="Simplified Arabic" pitchFamily="18" charset="-78"/>
              </a:rPr>
              <a:t>تفرقة أو استثناء أو تقييد أو تفضيل، </a:t>
            </a:r>
            <a:r>
              <a:rPr lang="ar-DZ" sz="1400" dirty="0" smtClean="0">
                <a:solidFill>
                  <a:schemeClr val="tx1"/>
                </a:solidFill>
                <a:latin typeface="Simplified Arabic" pitchFamily="18" charset="-78"/>
                <a:cs typeface="Simplified Arabic" pitchFamily="18" charset="-78"/>
              </a:rPr>
              <a:t>يقوم على أساس </a:t>
            </a:r>
            <a:r>
              <a:rPr lang="ar-DZ" sz="1400" dirty="0" smtClean="0">
                <a:solidFill>
                  <a:srgbClr val="002060"/>
                </a:solidFill>
                <a:latin typeface="Simplified Arabic" pitchFamily="18" charset="-78"/>
                <a:cs typeface="Simplified Arabic" pitchFamily="18" charset="-78"/>
              </a:rPr>
              <a:t>الجنس أو العرق أو اللون أو النسب أو الأصل القومي أو اللغوي، أو الانتماء الجغرافي أو الإعاقة أو الحالة الصحية.</a:t>
            </a:r>
            <a:r>
              <a:rPr lang="ar-DZ" sz="1400" dirty="0" smtClean="0">
                <a:solidFill>
                  <a:schemeClr val="tx1"/>
                </a:solidFill>
                <a:latin typeface="Simplified Arabic" pitchFamily="18" charset="-78"/>
                <a:cs typeface="Simplified Arabic" pitchFamily="18" charset="-78"/>
              </a:rPr>
              <a:t> حيث ينتج عنه </a:t>
            </a:r>
            <a:r>
              <a:rPr lang="ar-DZ" sz="1400" dirty="0" smtClean="0">
                <a:solidFill>
                  <a:srgbClr val="002060"/>
                </a:solidFill>
                <a:latin typeface="Simplified Arabic" pitchFamily="18" charset="-78"/>
                <a:cs typeface="Simplified Arabic" pitchFamily="18" charset="-78"/>
              </a:rPr>
              <a:t>تعطيل أو عرقلة الاعتراف بحقوق الإنسان والحريات الأساسية </a:t>
            </a:r>
            <a:r>
              <a:rPr lang="ar-DZ" sz="1400" dirty="0" smtClean="0">
                <a:solidFill>
                  <a:schemeClr val="tx1"/>
                </a:solidFill>
                <a:latin typeface="Simplified Arabic" pitchFamily="18" charset="-78"/>
                <a:cs typeface="Simplified Arabic" pitchFamily="18" charset="-78"/>
              </a:rPr>
              <a:t>أو التمتع </a:t>
            </a:r>
            <a:r>
              <a:rPr lang="ar-DZ" sz="1400" dirty="0" err="1" smtClean="0">
                <a:solidFill>
                  <a:schemeClr val="tx1"/>
                </a:solidFill>
                <a:latin typeface="Simplified Arabic" pitchFamily="18" charset="-78"/>
                <a:cs typeface="Simplified Arabic" pitchFamily="18" charset="-78"/>
              </a:rPr>
              <a:t>بها</a:t>
            </a:r>
            <a:r>
              <a:rPr lang="ar-DZ" sz="1400" dirty="0" smtClean="0">
                <a:solidFill>
                  <a:schemeClr val="tx1"/>
                </a:solidFill>
                <a:latin typeface="Simplified Arabic" pitchFamily="18" charset="-78"/>
                <a:cs typeface="Simplified Arabic" pitchFamily="18" charset="-78"/>
              </a:rPr>
              <a:t> أو ممارستها على قدم المساواة سواء في المجال السياسي أو الاقتصادي أو الاجتماعي أو الثقافي أو أي مجال لآخر من مجالات الحياة.</a:t>
            </a:r>
            <a:r>
              <a:rPr lang="ar-DZ" sz="1400" dirty="0" smtClean="0">
                <a:solidFill>
                  <a:srgbClr val="FF0000"/>
                </a:solidFill>
                <a:latin typeface="Simplified Arabic" pitchFamily="18" charset="-78"/>
                <a:cs typeface="Simplified Arabic" pitchFamily="18" charset="-78"/>
              </a:rPr>
              <a:t>“ </a:t>
            </a:r>
            <a:r>
              <a:rPr lang="ar-DZ" sz="1200" dirty="0" smtClean="0">
                <a:solidFill>
                  <a:schemeClr val="tx1"/>
                </a:solidFill>
                <a:latin typeface="Simplified Arabic" pitchFamily="18" charset="-78"/>
                <a:cs typeface="Simplified Arabic" pitchFamily="18" charset="-78"/>
              </a:rPr>
              <a:t>(نبيل، 2010)</a:t>
            </a:r>
          </a:p>
          <a:p>
            <a:pPr algn="justLow" rtl="1"/>
            <a:r>
              <a:rPr lang="ar-DZ" sz="1400" b="1" u="sng" cap="all" dirty="0" smtClean="0">
                <a:ln w="9000" cmpd="sng">
                  <a:solidFill>
                    <a:srgbClr val="FF0000"/>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1-2) مفهوم الصور النمطية:</a:t>
            </a:r>
          </a:p>
          <a:p>
            <a:pPr algn="justLow" rtl="1"/>
            <a:r>
              <a:rPr lang="ar-DZ" sz="1400"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هي </a:t>
            </a:r>
            <a:r>
              <a:rPr lang="ar-DZ" sz="1400" cap="all" dirty="0" smtClean="0">
                <a:ln w="9000" cmpd="sng">
                  <a:noFill/>
                  <a:prstDash val="solid"/>
                </a:ln>
                <a:solidFill>
                  <a:srgbClr val="002060"/>
                </a:solidFill>
                <a:effectLst>
                  <a:reflection blurRad="12700" stA="28000" endPos="45000" dist="1000" dir="5400000" sy="-100000" algn="bl" rotWithShape="0"/>
                </a:effectLst>
                <a:latin typeface="Simplified Arabic" pitchFamily="18" charset="-78"/>
                <a:cs typeface="Simplified Arabic" pitchFamily="18" charset="-78"/>
              </a:rPr>
              <a:t>اعتقادات وهمية وأحكام مسبقة </a:t>
            </a:r>
            <a:r>
              <a:rPr lang="ar-DZ" sz="1400"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حول الأفراد أو الأقليات أو الجماعات أو المجتمعات بصورة </a:t>
            </a:r>
            <a:r>
              <a:rPr lang="ar-DZ" sz="1400" cap="all" dirty="0" smtClean="0">
                <a:ln w="9000" cmpd="sng">
                  <a:noFill/>
                  <a:prstDash val="solid"/>
                </a:ln>
                <a:solidFill>
                  <a:srgbClr val="002060"/>
                </a:solidFill>
                <a:effectLst>
                  <a:reflection blurRad="12700" stA="28000" endPos="45000" dist="1000" dir="5400000" sy="-100000" algn="bl" rotWithShape="0"/>
                </a:effectLst>
                <a:latin typeface="Simplified Arabic" pitchFamily="18" charset="-78"/>
                <a:cs typeface="Simplified Arabic" pitchFamily="18" charset="-78"/>
              </a:rPr>
              <a:t>مبالغ فيها ودون مرجعية علمية دقيقة</a:t>
            </a:r>
          </a:p>
          <a:p>
            <a:pPr algn="justLow" rtl="1"/>
            <a:endParaRPr lang="ar-DZ" sz="1400" dirty="0" smtClean="0">
              <a:solidFill>
                <a:schemeClr val="tx1"/>
              </a:solidFill>
              <a:latin typeface="Simplified Arabic" pitchFamily="18" charset="-78"/>
              <a:cs typeface="Simplified Arabic" pitchFamily="18" charset="-78"/>
            </a:endParaRPr>
          </a:p>
        </p:txBody>
      </p:sp>
      <p:sp>
        <p:nvSpPr>
          <p:cNvPr id="21" name="Rectangle 20"/>
          <p:cNvSpPr/>
          <p:nvPr/>
        </p:nvSpPr>
        <p:spPr>
          <a:xfrm>
            <a:off x="357158" y="2214554"/>
            <a:ext cx="3786214" cy="12858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400" b="1" u="sng" cap="all" dirty="0" smtClean="0">
                <a:ln w="9000" cmpd="sng">
                  <a:solidFill>
                    <a:srgbClr val="FF000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1-3) أثر التمييز والصور النمطية على المجتمع:</a:t>
            </a:r>
          </a:p>
          <a:p>
            <a:pPr algn="justLow" rtl="1"/>
            <a:r>
              <a:rPr lang="ar-DZ" sz="1400"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تهميش بعض الفئات</a:t>
            </a:r>
          </a:p>
          <a:p>
            <a:pPr algn="justLow" rtl="1"/>
            <a:r>
              <a:rPr lang="ar-DZ" sz="1400"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الصراع والشغب بين الأفراد والجماعات</a:t>
            </a:r>
          </a:p>
          <a:p>
            <a:pPr algn="justLow" rtl="1"/>
            <a:r>
              <a:rPr lang="ar-DZ" sz="1400"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انقسام وتفكك المجتمع</a:t>
            </a:r>
          </a:p>
          <a:p>
            <a:pPr algn="justLow" rtl="1"/>
            <a:r>
              <a:rPr lang="ar-DZ" sz="1400"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انتشار الخوف وغياب الثقة والأمن.</a:t>
            </a:r>
          </a:p>
          <a:p>
            <a:pPr algn="justLow" rtl="1"/>
            <a:endParaRPr lang="ar-DZ" sz="1400"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endParaRPr>
          </a:p>
        </p:txBody>
      </p:sp>
      <p:grpSp>
        <p:nvGrpSpPr>
          <p:cNvPr id="23" name="Groupe 22"/>
          <p:cNvGrpSpPr/>
          <p:nvPr/>
        </p:nvGrpSpPr>
        <p:grpSpPr>
          <a:xfrm>
            <a:off x="1000100" y="3286124"/>
            <a:ext cx="3271886" cy="571504"/>
            <a:chOff x="5500694" y="2143116"/>
            <a:chExt cx="3271886" cy="571504"/>
          </a:xfrm>
        </p:grpSpPr>
        <p:sp>
          <p:nvSpPr>
            <p:cNvPr id="24" name="Rectangle à coins arrondis 23"/>
            <p:cNvSpPr/>
            <p:nvPr/>
          </p:nvSpPr>
          <p:spPr>
            <a:xfrm>
              <a:off x="5500694" y="2357430"/>
              <a:ext cx="2928958" cy="285752"/>
            </a:xfrm>
            <a:prstGeom prst="roundRect">
              <a:avLst/>
            </a:prstGeom>
            <a:solidFill>
              <a:schemeClr val="bg1"/>
            </a:solidFill>
            <a:ln w="57150">
              <a:solidFill>
                <a:srgbClr val="E575FF"/>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cap="all" dirty="0" smtClean="0">
                  <a:ln w="9000" cmpd="sng">
                    <a:solidFill>
                      <a:srgbClr val="FF0000"/>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استراتيجيات مكافحة التمييز والتصور النمطي</a:t>
              </a:r>
              <a:endParaRPr lang="fr-FR" sz="1400" dirty="0">
                <a:ln w="9000" cmpd="sng">
                  <a:solidFill>
                    <a:srgbClr val="FF0000"/>
                  </a:solidFill>
                  <a:prstDash val="solid"/>
                </a:ln>
                <a:solidFill>
                  <a:sysClr val="windowText" lastClr="000000"/>
                </a:solidFill>
                <a:latin typeface="Simplified Arabic" pitchFamily="18" charset="-78"/>
                <a:cs typeface="Simplified Arabic" pitchFamily="18" charset="-78"/>
              </a:endParaRPr>
            </a:p>
          </p:txBody>
        </p:sp>
        <p:sp>
          <p:nvSpPr>
            <p:cNvPr id="25" name="Étoile à 7 branches 24"/>
            <p:cNvSpPr/>
            <p:nvPr/>
          </p:nvSpPr>
          <p:spPr>
            <a:xfrm>
              <a:off x="8286776" y="2143116"/>
              <a:ext cx="485804" cy="571504"/>
            </a:xfrm>
            <a:prstGeom prst="star7">
              <a:avLst/>
            </a:prstGeom>
            <a:solidFill>
              <a:srgbClr val="E575FF"/>
            </a:solidFill>
            <a:ln>
              <a:solidFill>
                <a:srgbClr val="E575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ysClr val="windowText" lastClr="000000"/>
                  </a:solidFill>
                  <a:effectLst>
                    <a:reflection blurRad="12700" stA="28000" endPos="45000" dist="1000" dir="5400000" sy="-100000" algn="bl" rotWithShape="0"/>
                  </a:effectLst>
                </a:rPr>
                <a:t>2</a:t>
              </a:r>
              <a:endParaRPr lang="fr-FR" dirty="0">
                <a:ln w="9000" cmpd="sng">
                  <a:solidFill>
                    <a:srgbClr val="FF0000"/>
                  </a:solidFill>
                  <a:prstDash val="solid"/>
                </a:ln>
                <a:solidFill>
                  <a:sysClr val="windowText" lastClr="000000"/>
                </a:solidFill>
              </a:endParaRPr>
            </a:p>
          </p:txBody>
        </p:sp>
      </p:grpSp>
      <p:grpSp>
        <p:nvGrpSpPr>
          <p:cNvPr id="30" name="Groupe 29"/>
          <p:cNvGrpSpPr/>
          <p:nvPr/>
        </p:nvGrpSpPr>
        <p:grpSpPr>
          <a:xfrm>
            <a:off x="357158" y="3929066"/>
            <a:ext cx="3714776" cy="572400"/>
            <a:chOff x="357158" y="3929066"/>
            <a:chExt cx="3714776" cy="572400"/>
          </a:xfrm>
        </p:grpSpPr>
        <p:cxnSp>
          <p:nvCxnSpPr>
            <p:cNvPr id="28" name="Connecteur droit avec flèche 27"/>
            <p:cNvCxnSpPr>
              <a:stCxn id="26" idx="1"/>
            </p:cNvCxnSpPr>
            <p:nvPr/>
          </p:nvCxnSpPr>
          <p:spPr>
            <a:xfrm rot="10800000">
              <a:off x="2143108" y="4214818"/>
              <a:ext cx="857256" cy="1588"/>
            </a:xfrm>
            <a:prstGeom prst="straightConnector1">
              <a:avLst/>
            </a:prstGeom>
            <a:ln>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29" name="Google Shape;1344;p37"/>
            <p:cNvSpPr txBox="1"/>
            <p:nvPr/>
          </p:nvSpPr>
          <p:spPr>
            <a:xfrm>
              <a:off x="357158" y="3929066"/>
              <a:ext cx="1785950" cy="572400"/>
            </a:xfrm>
            <a:prstGeom prst="rect">
              <a:avLst/>
            </a:prstGeom>
            <a:noFill/>
            <a:ln>
              <a:noFill/>
            </a:ln>
          </p:spPr>
          <p:txBody>
            <a:bodyPr spcFirstLastPara="1" wrap="square" lIns="91425" tIns="91425" rIns="91425" bIns="91425" anchor="t" anchorCtr="0">
              <a:noAutofit/>
            </a:bodyPr>
            <a:lstStyle/>
            <a:p>
              <a:pPr marL="0" lvl="0" indent="0" algn="justLow" rtl="1">
                <a:spcBef>
                  <a:spcPts val="0"/>
                </a:spcBef>
                <a:spcAft>
                  <a:spcPts val="0"/>
                </a:spcAft>
                <a:buNone/>
              </a:pPr>
              <a:r>
                <a:rPr lang="ar-DZ" sz="1200" dirty="0" smtClean="0">
                  <a:solidFill>
                    <a:schemeClr val="dk1"/>
                  </a:solidFill>
                  <a:latin typeface="Simplified Arabic" pitchFamily="18" charset="-78"/>
                  <a:ea typeface="Roboto"/>
                  <a:cs typeface="Simplified Arabic" pitchFamily="18" charset="-78"/>
                  <a:sym typeface="Roboto"/>
                </a:rPr>
                <a:t>فرض قوانين رادعة ومراقبة تطبيق هذه القوانين</a:t>
              </a:r>
              <a:endParaRPr sz="1200" dirty="0">
                <a:solidFill>
                  <a:srgbClr val="000000"/>
                </a:solidFill>
                <a:latin typeface="Simplified Arabic" pitchFamily="18" charset="-78"/>
                <a:ea typeface="Roboto"/>
                <a:cs typeface="Simplified Arabic" pitchFamily="18" charset="-78"/>
                <a:sym typeface="Roboto"/>
              </a:endParaRPr>
            </a:p>
          </p:txBody>
        </p:sp>
        <p:sp>
          <p:nvSpPr>
            <p:cNvPr id="26" name="Rectangle 25"/>
            <p:cNvSpPr/>
            <p:nvPr/>
          </p:nvSpPr>
          <p:spPr>
            <a:xfrm>
              <a:off x="3000364" y="4071942"/>
              <a:ext cx="1071570" cy="285752"/>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200" dirty="0" smtClean="0">
                  <a:solidFill>
                    <a:schemeClr val="tx1"/>
                  </a:solidFill>
                  <a:latin typeface="Simplified Arabic" pitchFamily="18" charset="-78"/>
                  <a:cs typeface="Simplified Arabic" pitchFamily="18" charset="-78"/>
                </a:rPr>
                <a:t>التشريعات القانونية</a:t>
              </a:r>
              <a:endParaRPr lang="fr-FR" sz="1200" dirty="0">
                <a:solidFill>
                  <a:schemeClr val="tx1"/>
                </a:solidFill>
                <a:latin typeface="Simplified Arabic" pitchFamily="18" charset="-78"/>
                <a:cs typeface="Simplified Arabic" pitchFamily="18" charset="-78"/>
              </a:endParaRPr>
            </a:p>
          </p:txBody>
        </p:sp>
      </p:grpSp>
      <p:grpSp>
        <p:nvGrpSpPr>
          <p:cNvPr id="31" name="Groupe 30"/>
          <p:cNvGrpSpPr/>
          <p:nvPr/>
        </p:nvGrpSpPr>
        <p:grpSpPr>
          <a:xfrm>
            <a:off x="357158" y="5214950"/>
            <a:ext cx="3714776" cy="572400"/>
            <a:chOff x="357158" y="3929066"/>
            <a:chExt cx="3714776" cy="572400"/>
          </a:xfrm>
        </p:grpSpPr>
        <p:cxnSp>
          <p:nvCxnSpPr>
            <p:cNvPr id="32" name="Connecteur droit avec flèche 31"/>
            <p:cNvCxnSpPr>
              <a:stCxn id="34" idx="1"/>
            </p:cNvCxnSpPr>
            <p:nvPr/>
          </p:nvCxnSpPr>
          <p:spPr>
            <a:xfrm rot="10800000">
              <a:off x="2143108" y="4214818"/>
              <a:ext cx="857256" cy="1588"/>
            </a:xfrm>
            <a:prstGeom prst="straightConnector1">
              <a:avLst/>
            </a:prstGeom>
            <a:ln>
              <a:solidFill>
                <a:schemeClr val="accent5">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3" name="Google Shape;1344;p37"/>
            <p:cNvSpPr txBox="1"/>
            <p:nvPr/>
          </p:nvSpPr>
          <p:spPr>
            <a:xfrm>
              <a:off x="357158" y="3929066"/>
              <a:ext cx="1785950" cy="572400"/>
            </a:xfrm>
            <a:prstGeom prst="rect">
              <a:avLst/>
            </a:prstGeom>
            <a:noFill/>
            <a:ln>
              <a:noFill/>
            </a:ln>
          </p:spPr>
          <p:txBody>
            <a:bodyPr spcFirstLastPara="1" wrap="square" lIns="91425" tIns="91425" rIns="91425" bIns="91425" anchor="t" anchorCtr="0">
              <a:noAutofit/>
            </a:bodyPr>
            <a:lstStyle/>
            <a:p>
              <a:pPr marL="0" lvl="0" indent="0" algn="justLow" rtl="1">
                <a:spcBef>
                  <a:spcPts val="0"/>
                </a:spcBef>
                <a:spcAft>
                  <a:spcPts val="0"/>
                </a:spcAft>
                <a:buNone/>
              </a:pPr>
              <a:r>
                <a:rPr lang="ar-DZ" sz="1200" dirty="0" smtClean="0">
                  <a:solidFill>
                    <a:schemeClr val="dk1"/>
                  </a:solidFill>
                  <a:latin typeface="Simplified Arabic" pitchFamily="18" charset="-78"/>
                  <a:ea typeface="Roboto"/>
                  <a:cs typeface="Simplified Arabic" pitchFamily="18" charset="-78"/>
                  <a:sym typeface="Roboto"/>
                </a:rPr>
                <a:t>معالجة الآثار السلبية لهذه الصور في المحتوى الإعلامي والتغطية الإعلامية لجميع فئات المجتمع</a:t>
              </a:r>
              <a:endParaRPr sz="1200" dirty="0">
                <a:solidFill>
                  <a:srgbClr val="000000"/>
                </a:solidFill>
                <a:latin typeface="Simplified Arabic" pitchFamily="18" charset="-78"/>
                <a:ea typeface="Roboto"/>
                <a:cs typeface="Simplified Arabic" pitchFamily="18" charset="-78"/>
                <a:sym typeface="Roboto"/>
              </a:endParaRPr>
            </a:p>
          </p:txBody>
        </p:sp>
        <p:sp>
          <p:nvSpPr>
            <p:cNvPr id="34" name="Rectangle 33"/>
            <p:cNvSpPr/>
            <p:nvPr/>
          </p:nvSpPr>
          <p:spPr>
            <a:xfrm>
              <a:off x="3000364" y="4071942"/>
              <a:ext cx="1071570" cy="285752"/>
            </a:xfrm>
            <a:prstGeom prst="rect">
              <a:avLst/>
            </a:prstGeom>
            <a:solidFill>
              <a:schemeClr val="accent5">
                <a:lumMod val="40000"/>
                <a:lumOff val="6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200" dirty="0" smtClean="0">
                  <a:solidFill>
                    <a:schemeClr val="tx1"/>
                  </a:solidFill>
                  <a:latin typeface="Simplified Arabic" pitchFamily="18" charset="-78"/>
                  <a:cs typeface="Simplified Arabic" pitchFamily="18" charset="-78"/>
                </a:rPr>
                <a:t>الإعلام</a:t>
              </a:r>
              <a:endParaRPr lang="fr-FR" sz="1200" dirty="0">
                <a:solidFill>
                  <a:schemeClr val="tx1"/>
                </a:solidFill>
                <a:latin typeface="Simplified Arabic" pitchFamily="18" charset="-78"/>
                <a:cs typeface="Simplified Arabic" pitchFamily="18" charset="-78"/>
              </a:endParaRPr>
            </a:p>
          </p:txBody>
        </p:sp>
      </p:grpSp>
      <p:grpSp>
        <p:nvGrpSpPr>
          <p:cNvPr id="35" name="Groupe 34"/>
          <p:cNvGrpSpPr/>
          <p:nvPr/>
        </p:nvGrpSpPr>
        <p:grpSpPr>
          <a:xfrm>
            <a:off x="357158" y="4572008"/>
            <a:ext cx="3714776" cy="572400"/>
            <a:chOff x="357158" y="3929066"/>
            <a:chExt cx="3714776" cy="572400"/>
          </a:xfrm>
        </p:grpSpPr>
        <p:cxnSp>
          <p:nvCxnSpPr>
            <p:cNvPr id="36" name="Connecteur droit avec flèche 35"/>
            <p:cNvCxnSpPr>
              <a:stCxn id="38" idx="1"/>
            </p:cNvCxnSpPr>
            <p:nvPr/>
          </p:nvCxnSpPr>
          <p:spPr>
            <a:xfrm rot="10800000">
              <a:off x="2143108" y="4214818"/>
              <a:ext cx="857256" cy="1588"/>
            </a:xfrm>
            <a:prstGeom prst="straightConnector1">
              <a:avLst/>
            </a:prstGeom>
            <a:ln>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7" name="Google Shape;1344;p37"/>
            <p:cNvSpPr txBox="1"/>
            <p:nvPr/>
          </p:nvSpPr>
          <p:spPr>
            <a:xfrm>
              <a:off x="357158" y="3929066"/>
              <a:ext cx="1785950" cy="572400"/>
            </a:xfrm>
            <a:prstGeom prst="rect">
              <a:avLst/>
            </a:prstGeom>
            <a:noFill/>
            <a:ln>
              <a:noFill/>
            </a:ln>
          </p:spPr>
          <p:txBody>
            <a:bodyPr spcFirstLastPara="1" wrap="square" lIns="91425" tIns="91425" rIns="91425" bIns="91425" anchor="t" anchorCtr="0">
              <a:noAutofit/>
            </a:bodyPr>
            <a:lstStyle/>
            <a:p>
              <a:pPr marL="0" lvl="0" indent="0" algn="justLow" rtl="1">
                <a:spcBef>
                  <a:spcPts val="0"/>
                </a:spcBef>
                <a:spcAft>
                  <a:spcPts val="0"/>
                </a:spcAft>
                <a:buNone/>
              </a:pPr>
              <a:r>
                <a:rPr lang="ar-DZ" sz="1200" dirty="0" smtClean="0">
                  <a:solidFill>
                    <a:schemeClr val="dk1"/>
                  </a:solidFill>
                  <a:latin typeface="Simplified Arabic" pitchFamily="18" charset="-78"/>
                  <a:ea typeface="Roboto"/>
                  <a:cs typeface="Simplified Arabic" pitchFamily="18" charset="-78"/>
                  <a:sym typeface="Roboto"/>
                </a:rPr>
                <a:t>إدراج برامج تعليمية تغطي مفاهيم العدالة والمساواة والتمييز وغيرها</a:t>
              </a:r>
              <a:endParaRPr sz="1200" dirty="0">
                <a:solidFill>
                  <a:srgbClr val="000000"/>
                </a:solidFill>
                <a:latin typeface="Simplified Arabic" pitchFamily="18" charset="-78"/>
                <a:ea typeface="Roboto"/>
                <a:cs typeface="Simplified Arabic" pitchFamily="18" charset="-78"/>
                <a:sym typeface="Roboto"/>
              </a:endParaRPr>
            </a:p>
          </p:txBody>
        </p:sp>
        <p:sp>
          <p:nvSpPr>
            <p:cNvPr id="38" name="Rectangle 37"/>
            <p:cNvSpPr/>
            <p:nvPr/>
          </p:nvSpPr>
          <p:spPr>
            <a:xfrm>
              <a:off x="3000364" y="4071942"/>
              <a:ext cx="1071570" cy="285752"/>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200" dirty="0" smtClean="0">
                  <a:solidFill>
                    <a:schemeClr val="tx1"/>
                  </a:solidFill>
                  <a:latin typeface="Simplified Arabic" pitchFamily="18" charset="-78"/>
                  <a:cs typeface="Simplified Arabic" pitchFamily="18" charset="-78"/>
                </a:rPr>
                <a:t>التربية</a:t>
              </a:r>
              <a:endParaRPr lang="fr-FR" sz="1200" dirty="0">
                <a:solidFill>
                  <a:schemeClr val="tx1"/>
                </a:solidFill>
                <a:latin typeface="Simplified Arabic" pitchFamily="18" charset="-78"/>
                <a:cs typeface="Simplified Arabic" pitchFamily="18" charset="-78"/>
              </a:endParaRPr>
            </a:p>
          </p:txBody>
        </p:sp>
      </p:grpSp>
      <p:grpSp>
        <p:nvGrpSpPr>
          <p:cNvPr id="39" name="Groupe 38"/>
          <p:cNvGrpSpPr/>
          <p:nvPr/>
        </p:nvGrpSpPr>
        <p:grpSpPr>
          <a:xfrm>
            <a:off x="357158" y="5929330"/>
            <a:ext cx="3714776" cy="572400"/>
            <a:chOff x="357158" y="3929066"/>
            <a:chExt cx="3714776" cy="572400"/>
          </a:xfrm>
        </p:grpSpPr>
        <p:cxnSp>
          <p:nvCxnSpPr>
            <p:cNvPr id="40" name="Connecteur droit avec flèche 39"/>
            <p:cNvCxnSpPr>
              <a:stCxn id="42" idx="1"/>
            </p:cNvCxnSpPr>
            <p:nvPr/>
          </p:nvCxnSpPr>
          <p:spPr>
            <a:xfrm rot="10800000">
              <a:off x="2143108" y="4214818"/>
              <a:ext cx="857256" cy="1588"/>
            </a:xfrm>
            <a:prstGeom prst="straightConnector1">
              <a:avLst/>
            </a:prstGeom>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41" name="Google Shape;1344;p37"/>
            <p:cNvSpPr txBox="1"/>
            <p:nvPr/>
          </p:nvSpPr>
          <p:spPr>
            <a:xfrm>
              <a:off x="357158" y="3929066"/>
              <a:ext cx="1785950" cy="572400"/>
            </a:xfrm>
            <a:prstGeom prst="rect">
              <a:avLst/>
            </a:prstGeom>
            <a:noFill/>
            <a:ln>
              <a:noFill/>
            </a:ln>
          </p:spPr>
          <p:txBody>
            <a:bodyPr spcFirstLastPara="1" wrap="square" lIns="91425" tIns="91425" rIns="91425" bIns="91425" anchor="t" anchorCtr="0">
              <a:noAutofit/>
            </a:bodyPr>
            <a:lstStyle/>
            <a:p>
              <a:pPr marL="0" lvl="0" indent="0" algn="justLow" rtl="1">
                <a:spcBef>
                  <a:spcPts val="0"/>
                </a:spcBef>
                <a:spcAft>
                  <a:spcPts val="0"/>
                </a:spcAft>
                <a:buNone/>
              </a:pPr>
              <a:r>
                <a:rPr lang="ar-DZ" sz="1200" dirty="0" smtClean="0">
                  <a:solidFill>
                    <a:schemeClr val="dk1"/>
                  </a:solidFill>
                  <a:latin typeface="Simplified Arabic" pitchFamily="18" charset="-78"/>
                  <a:ea typeface="Roboto"/>
                  <a:cs typeface="Simplified Arabic" pitchFamily="18" charset="-78"/>
                  <a:sym typeface="Roboto"/>
                </a:rPr>
                <a:t>تنوع الأفراد في المشاركة النقابية</a:t>
              </a:r>
              <a:endParaRPr sz="1200" dirty="0">
                <a:solidFill>
                  <a:srgbClr val="000000"/>
                </a:solidFill>
                <a:latin typeface="Simplified Arabic" pitchFamily="18" charset="-78"/>
                <a:ea typeface="Roboto"/>
                <a:cs typeface="Simplified Arabic" pitchFamily="18" charset="-78"/>
                <a:sym typeface="Roboto"/>
              </a:endParaRPr>
            </a:p>
          </p:txBody>
        </p:sp>
        <p:sp>
          <p:nvSpPr>
            <p:cNvPr id="42" name="Rectangle 41"/>
            <p:cNvSpPr/>
            <p:nvPr/>
          </p:nvSpPr>
          <p:spPr>
            <a:xfrm>
              <a:off x="3000364" y="4071942"/>
              <a:ext cx="1071570" cy="28575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200" dirty="0" smtClean="0">
                  <a:solidFill>
                    <a:schemeClr val="tx1"/>
                  </a:solidFill>
                  <a:latin typeface="Simplified Arabic" pitchFamily="18" charset="-78"/>
                  <a:cs typeface="Simplified Arabic" pitchFamily="18" charset="-78"/>
                </a:rPr>
                <a:t>الجمعيات</a:t>
              </a:r>
              <a:endParaRPr lang="fr-FR" sz="1200" dirty="0">
                <a:solidFill>
                  <a:schemeClr val="tx1"/>
                </a:solidFill>
                <a:latin typeface="Simplified Arabic" pitchFamily="18" charset="-78"/>
                <a:cs typeface="Simplified Arabic" pitchFamily="18" charset="-78"/>
              </a:endParaRPr>
            </a:p>
          </p:txBody>
        </p:sp>
      </p:grpSp>
      <p:sp>
        <p:nvSpPr>
          <p:cNvPr id="12" name="Forme libre 11"/>
          <p:cNvSpPr/>
          <p:nvPr/>
        </p:nvSpPr>
        <p:spPr>
          <a:xfrm>
            <a:off x="3476726" y="6122894"/>
            <a:ext cx="1023556" cy="779930"/>
          </a:xfrm>
          <a:custGeom>
            <a:avLst/>
            <a:gdLst>
              <a:gd name="connsiteX0" fmla="*/ 880121 w 1023556"/>
              <a:gd name="connsiteY0" fmla="*/ 80682 h 779930"/>
              <a:gd name="connsiteX1" fmla="*/ 593250 w 1023556"/>
              <a:gd name="connsiteY1" fmla="*/ 98612 h 779930"/>
              <a:gd name="connsiteX2" fmla="*/ 539462 w 1023556"/>
              <a:gd name="connsiteY2" fmla="*/ 152400 h 779930"/>
              <a:gd name="connsiteX3" fmla="*/ 503603 w 1023556"/>
              <a:gd name="connsiteY3" fmla="*/ 242047 h 779930"/>
              <a:gd name="connsiteX4" fmla="*/ 485674 w 1023556"/>
              <a:gd name="connsiteY4" fmla="*/ 313765 h 779930"/>
              <a:gd name="connsiteX5" fmla="*/ 431886 w 1023556"/>
              <a:gd name="connsiteY5" fmla="*/ 421341 h 779930"/>
              <a:gd name="connsiteX6" fmla="*/ 360168 w 1023556"/>
              <a:gd name="connsiteY6" fmla="*/ 475130 h 779930"/>
              <a:gd name="connsiteX7" fmla="*/ 306380 w 1023556"/>
              <a:gd name="connsiteY7" fmla="*/ 493059 h 779930"/>
              <a:gd name="connsiteX8" fmla="*/ 19509 w 1023556"/>
              <a:gd name="connsiteY8" fmla="*/ 510988 h 779930"/>
              <a:gd name="connsiteX9" fmla="*/ 1580 w 1023556"/>
              <a:gd name="connsiteY9" fmla="*/ 564777 h 779930"/>
              <a:gd name="connsiteX10" fmla="*/ 19509 w 1023556"/>
              <a:gd name="connsiteY10" fmla="*/ 654424 h 779930"/>
              <a:gd name="connsiteX11" fmla="*/ 162945 w 1023556"/>
              <a:gd name="connsiteY11" fmla="*/ 672353 h 779930"/>
              <a:gd name="connsiteX12" fmla="*/ 324309 w 1023556"/>
              <a:gd name="connsiteY12" fmla="*/ 744071 h 779930"/>
              <a:gd name="connsiteX13" fmla="*/ 1023556 w 1023556"/>
              <a:gd name="connsiteY13" fmla="*/ 779930 h 779930"/>
              <a:gd name="connsiteX14" fmla="*/ 1005627 w 1023556"/>
              <a:gd name="connsiteY14" fmla="*/ 726141 h 779930"/>
              <a:gd name="connsiteX15" fmla="*/ 969768 w 1023556"/>
              <a:gd name="connsiteY15" fmla="*/ 672353 h 779930"/>
              <a:gd name="connsiteX16" fmla="*/ 951839 w 1023556"/>
              <a:gd name="connsiteY16" fmla="*/ 582706 h 779930"/>
              <a:gd name="connsiteX17" fmla="*/ 880121 w 1023556"/>
              <a:gd name="connsiteY17" fmla="*/ 80682 h 77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23556" h="779930">
                <a:moveTo>
                  <a:pt x="880121" y="80682"/>
                </a:moveTo>
                <a:cubicBezTo>
                  <a:pt x="820356" y="0"/>
                  <a:pt x="702025" y="38181"/>
                  <a:pt x="593250" y="98612"/>
                </a:cubicBezTo>
                <a:cubicBezTo>
                  <a:pt x="571085" y="110926"/>
                  <a:pt x="557391" y="134471"/>
                  <a:pt x="539462" y="152400"/>
                </a:cubicBezTo>
                <a:cubicBezTo>
                  <a:pt x="527509" y="182282"/>
                  <a:pt x="513781" y="211514"/>
                  <a:pt x="503603" y="242047"/>
                </a:cubicBezTo>
                <a:cubicBezTo>
                  <a:pt x="495811" y="265424"/>
                  <a:pt x="492443" y="290071"/>
                  <a:pt x="485674" y="313765"/>
                </a:cubicBezTo>
                <a:cubicBezTo>
                  <a:pt x="474008" y="354597"/>
                  <a:pt x="463318" y="389909"/>
                  <a:pt x="431886" y="421341"/>
                </a:cubicBezTo>
                <a:cubicBezTo>
                  <a:pt x="410756" y="442471"/>
                  <a:pt x="386113" y="460304"/>
                  <a:pt x="360168" y="475130"/>
                </a:cubicBezTo>
                <a:cubicBezTo>
                  <a:pt x="343759" y="484507"/>
                  <a:pt x="325175" y="491081"/>
                  <a:pt x="306380" y="493059"/>
                </a:cubicBezTo>
                <a:cubicBezTo>
                  <a:pt x="211096" y="503089"/>
                  <a:pt x="115133" y="505012"/>
                  <a:pt x="19509" y="510988"/>
                </a:cubicBezTo>
                <a:cubicBezTo>
                  <a:pt x="13533" y="528918"/>
                  <a:pt x="1580" y="545878"/>
                  <a:pt x="1580" y="564777"/>
                </a:cubicBezTo>
                <a:cubicBezTo>
                  <a:pt x="1580" y="595251"/>
                  <a:pt x="0" y="631013"/>
                  <a:pt x="19509" y="654424"/>
                </a:cubicBezTo>
                <a:cubicBezTo>
                  <a:pt x="39281" y="678151"/>
                  <a:pt x="139480" y="672353"/>
                  <a:pt x="162945" y="672353"/>
                </a:cubicBezTo>
                <a:lnTo>
                  <a:pt x="324309" y="744071"/>
                </a:lnTo>
                <a:lnTo>
                  <a:pt x="1023556" y="779930"/>
                </a:lnTo>
                <a:cubicBezTo>
                  <a:pt x="1017580" y="762000"/>
                  <a:pt x="1014079" y="743045"/>
                  <a:pt x="1005627" y="726141"/>
                </a:cubicBezTo>
                <a:cubicBezTo>
                  <a:pt x="995990" y="706867"/>
                  <a:pt x="977334" y="692529"/>
                  <a:pt x="969768" y="672353"/>
                </a:cubicBezTo>
                <a:cubicBezTo>
                  <a:pt x="959068" y="643819"/>
                  <a:pt x="957815" y="612588"/>
                  <a:pt x="951839" y="582706"/>
                </a:cubicBezTo>
                <a:cubicBezTo>
                  <a:pt x="933414" y="85257"/>
                  <a:pt x="939886" y="161364"/>
                  <a:pt x="880121" y="80682"/>
                </a:cubicBezTo>
                <a:close/>
              </a:path>
            </a:pathLst>
          </a:custGeom>
          <a:solidFill>
            <a:srgbClr val="9966FF"/>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Google Shape;1344;p37"/>
          <p:cNvSpPr txBox="1"/>
          <p:nvPr/>
        </p:nvSpPr>
        <p:spPr>
          <a:xfrm>
            <a:off x="142844" y="1000108"/>
            <a:ext cx="8286808" cy="572400"/>
          </a:xfrm>
          <a:prstGeom prst="rect">
            <a:avLst/>
          </a:prstGeom>
          <a:noFill/>
          <a:ln>
            <a:noFill/>
          </a:ln>
        </p:spPr>
        <p:txBody>
          <a:bodyPr spcFirstLastPara="1" wrap="square" lIns="91425" tIns="91425" rIns="91425" bIns="91425" anchor="t" anchorCtr="0">
            <a:noAutofit/>
          </a:bodyPr>
          <a:lstStyle/>
          <a:p>
            <a:pPr lvl="0" algn="justLow" rtl="1"/>
            <a:r>
              <a:rPr lang="ar-DZ" sz="1400" dirty="0" smtClean="0">
                <a:solidFill>
                  <a:schemeClr val="dk1"/>
                </a:solidFill>
                <a:latin typeface="Simplified Arabic" pitchFamily="18" charset="-78"/>
                <a:ea typeface="Roboto"/>
                <a:cs typeface="Simplified Arabic" pitchFamily="18" charset="-78"/>
                <a:sym typeface="Roboto"/>
              </a:rPr>
              <a:t>يعد التمييز والتصور النمطي من </a:t>
            </a:r>
            <a:r>
              <a:rPr lang="ar-DZ" sz="1400" dirty="0" smtClean="0">
                <a:solidFill>
                  <a:schemeClr val="dk1"/>
                </a:solidFill>
                <a:latin typeface="Simplified Arabic" pitchFamily="18" charset="-78"/>
                <a:ea typeface="Roboto"/>
                <a:cs typeface="Simplified Arabic" pitchFamily="18" charset="-78"/>
                <a:sym typeface="Roboto"/>
              </a:rPr>
              <a:t>أبرز العوائق </a:t>
            </a:r>
            <a:r>
              <a:rPr lang="ar-DZ" sz="1400" dirty="0" smtClean="0">
                <a:solidFill>
                  <a:schemeClr val="dk1"/>
                </a:solidFill>
                <a:latin typeface="Simplified Arabic" pitchFamily="18" charset="-78"/>
                <a:ea typeface="Roboto"/>
                <a:cs typeface="Simplified Arabic" pitchFamily="18" charset="-78"/>
                <a:sym typeface="Roboto"/>
              </a:rPr>
              <a:t>المؤثرة </a:t>
            </a:r>
            <a:r>
              <a:rPr lang="ar-DZ" sz="1400" dirty="0" smtClean="0">
                <a:solidFill>
                  <a:schemeClr val="dk1"/>
                </a:solidFill>
                <a:latin typeface="Simplified Arabic" pitchFamily="18" charset="-78"/>
                <a:ea typeface="Roboto"/>
                <a:cs typeface="Simplified Arabic" pitchFamily="18" charset="-78"/>
                <a:sym typeface="Roboto"/>
              </a:rPr>
              <a:t>على التعايش </a:t>
            </a:r>
            <a:r>
              <a:rPr lang="ar-DZ" sz="1400" dirty="0" smtClean="0">
                <a:solidFill>
                  <a:schemeClr val="dk1"/>
                </a:solidFill>
                <a:latin typeface="Simplified Arabic" pitchFamily="18" charset="-78"/>
                <a:ea typeface="Roboto"/>
                <a:cs typeface="Simplified Arabic" pitchFamily="18" charset="-78"/>
                <a:sym typeface="Roboto"/>
              </a:rPr>
              <a:t>السلمي وتحقيق العدالة الاجتماعية، لذا كان من الضروري ترسيخ قيم التسامح والتعاون والمساواة  ومحاربة كل أشكال التمييز والتطرف. وهذا ما يمثل موضوع محاضرتنا لهذا اليوم.</a:t>
            </a:r>
            <a:endParaRPr sz="1400" dirty="0">
              <a:solidFill>
                <a:srgbClr val="000000"/>
              </a:solidFill>
              <a:latin typeface="Simplified Arabic" pitchFamily="18" charset="-78"/>
              <a:ea typeface="Roboto"/>
              <a:cs typeface="Simplified Arabic" pitchFamily="18" charset="-78"/>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9966FF">
              <a:alpha val="62000"/>
            </a:srgbClr>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428596" y="357166"/>
            <a:ext cx="8429684" cy="6143668"/>
          </a:xfrm>
          <a:prstGeom prst="rect">
            <a:avLst/>
          </a:prstGeom>
          <a:solidFill>
            <a:schemeClr val="bg1"/>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Forme libre 8"/>
          <p:cNvSpPr/>
          <p:nvPr/>
        </p:nvSpPr>
        <p:spPr>
          <a:xfrm>
            <a:off x="8444753" y="5764306"/>
            <a:ext cx="744071" cy="1102659"/>
          </a:xfrm>
          <a:custGeom>
            <a:avLst/>
            <a:gdLst>
              <a:gd name="connsiteX0" fmla="*/ 681318 w 744071"/>
              <a:gd name="connsiteY0" fmla="*/ 152400 h 1102659"/>
              <a:gd name="connsiteX1" fmla="*/ 358588 w 744071"/>
              <a:gd name="connsiteY1" fmla="*/ 152400 h 1102659"/>
              <a:gd name="connsiteX2" fmla="*/ 304800 w 744071"/>
              <a:gd name="connsiteY2" fmla="*/ 206188 h 1102659"/>
              <a:gd name="connsiteX3" fmla="*/ 251012 w 744071"/>
              <a:gd name="connsiteY3" fmla="*/ 421341 h 1102659"/>
              <a:gd name="connsiteX4" fmla="*/ 233082 w 744071"/>
              <a:gd name="connsiteY4" fmla="*/ 475129 h 1102659"/>
              <a:gd name="connsiteX5" fmla="*/ 125506 w 744071"/>
              <a:gd name="connsiteY5" fmla="*/ 510988 h 1102659"/>
              <a:gd name="connsiteX6" fmla="*/ 35859 w 744071"/>
              <a:gd name="connsiteY6" fmla="*/ 600635 h 1102659"/>
              <a:gd name="connsiteX7" fmla="*/ 0 w 744071"/>
              <a:gd name="connsiteY7" fmla="*/ 708212 h 1102659"/>
              <a:gd name="connsiteX8" fmla="*/ 35859 w 744071"/>
              <a:gd name="connsiteY8" fmla="*/ 959223 h 1102659"/>
              <a:gd name="connsiteX9" fmla="*/ 53788 w 744071"/>
              <a:gd name="connsiteY9" fmla="*/ 1030941 h 1102659"/>
              <a:gd name="connsiteX10" fmla="*/ 107576 w 744071"/>
              <a:gd name="connsiteY10" fmla="*/ 1066800 h 1102659"/>
              <a:gd name="connsiteX11" fmla="*/ 215153 w 744071"/>
              <a:gd name="connsiteY11" fmla="*/ 1102659 h 1102659"/>
              <a:gd name="connsiteX12" fmla="*/ 484094 w 744071"/>
              <a:gd name="connsiteY12" fmla="*/ 1084729 h 1102659"/>
              <a:gd name="connsiteX13" fmla="*/ 735106 w 744071"/>
              <a:gd name="connsiteY13" fmla="*/ 1066800 h 1102659"/>
              <a:gd name="connsiteX14" fmla="*/ 735106 w 744071"/>
              <a:gd name="connsiteY14" fmla="*/ 1066800 h 1102659"/>
              <a:gd name="connsiteX15" fmla="*/ 681318 w 744071"/>
              <a:gd name="connsiteY15" fmla="*/ 152400 h 1102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44071" h="1102659">
                <a:moveTo>
                  <a:pt x="681318" y="152400"/>
                </a:moveTo>
                <a:cubicBezTo>
                  <a:pt x="618565" y="0"/>
                  <a:pt x="476754" y="116041"/>
                  <a:pt x="358588" y="152400"/>
                </a:cubicBezTo>
                <a:cubicBezTo>
                  <a:pt x="334353" y="159857"/>
                  <a:pt x="322729" y="188259"/>
                  <a:pt x="304800" y="206188"/>
                </a:cubicBezTo>
                <a:cubicBezTo>
                  <a:pt x="232339" y="423571"/>
                  <a:pt x="299301" y="204042"/>
                  <a:pt x="251012" y="421341"/>
                </a:cubicBezTo>
                <a:cubicBezTo>
                  <a:pt x="246912" y="439790"/>
                  <a:pt x="248461" y="464144"/>
                  <a:pt x="233082" y="475129"/>
                </a:cubicBezTo>
                <a:cubicBezTo>
                  <a:pt x="202324" y="497099"/>
                  <a:pt x="125506" y="510988"/>
                  <a:pt x="125506" y="510988"/>
                </a:cubicBezTo>
                <a:cubicBezTo>
                  <a:pt x="76437" y="543701"/>
                  <a:pt x="61023" y="544017"/>
                  <a:pt x="35859" y="600635"/>
                </a:cubicBezTo>
                <a:cubicBezTo>
                  <a:pt x="20507" y="635176"/>
                  <a:pt x="0" y="708212"/>
                  <a:pt x="0" y="708212"/>
                </a:cubicBezTo>
                <a:cubicBezTo>
                  <a:pt x="15664" y="849189"/>
                  <a:pt x="10485" y="845043"/>
                  <a:pt x="35859" y="959223"/>
                </a:cubicBezTo>
                <a:cubicBezTo>
                  <a:pt x="41205" y="983278"/>
                  <a:pt x="40119" y="1010438"/>
                  <a:pt x="53788" y="1030941"/>
                </a:cubicBezTo>
                <a:cubicBezTo>
                  <a:pt x="65741" y="1048870"/>
                  <a:pt x="87885" y="1058048"/>
                  <a:pt x="107576" y="1066800"/>
                </a:cubicBezTo>
                <a:cubicBezTo>
                  <a:pt x="142117" y="1082152"/>
                  <a:pt x="215153" y="1102659"/>
                  <a:pt x="215153" y="1102659"/>
                </a:cubicBezTo>
                <a:lnTo>
                  <a:pt x="484094" y="1084729"/>
                </a:lnTo>
                <a:cubicBezTo>
                  <a:pt x="739535" y="1065807"/>
                  <a:pt x="622568" y="1066800"/>
                  <a:pt x="735106" y="1066800"/>
                </a:cubicBezTo>
                <a:lnTo>
                  <a:pt x="735106" y="1066800"/>
                </a:lnTo>
                <a:cubicBezTo>
                  <a:pt x="716667" y="200217"/>
                  <a:pt x="744071" y="304800"/>
                  <a:pt x="681318" y="152400"/>
                </a:cubicBezTo>
                <a:close/>
              </a:path>
            </a:pathLst>
          </a:custGeom>
          <a:solidFill>
            <a:srgbClr val="9966FF"/>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9"/>
          <p:cNvSpPr/>
          <p:nvPr/>
        </p:nvSpPr>
        <p:spPr>
          <a:xfrm>
            <a:off x="0" y="-23905"/>
            <a:ext cx="1161707" cy="920376"/>
          </a:xfrm>
          <a:custGeom>
            <a:avLst/>
            <a:gdLst>
              <a:gd name="connsiteX0" fmla="*/ 932329 w 1161707"/>
              <a:gd name="connsiteY0" fmla="*/ 23905 h 920376"/>
              <a:gd name="connsiteX1" fmla="*/ 1039906 w 1161707"/>
              <a:gd name="connsiteY1" fmla="*/ 113552 h 920376"/>
              <a:gd name="connsiteX2" fmla="*/ 1093694 w 1161707"/>
              <a:gd name="connsiteY2" fmla="*/ 131481 h 920376"/>
              <a:gd name="connsiteX3" fmla="*/ 1111624 w 1161707"/>
              <a:gd name="connsiteY3" fmla="*/ 490070 h 920376"/>
              <a:gd name="connsiteX4" fmla="*/ 1004047 w 1161707"/>
              <a:gd name="connsiteY4" fmla="*/ 543858 h 920376"/>
              <a:gd name="connsiteX5" fmla="*/ 950259 w 1161707"/>
              <a:gd name="connsiteY5" fmla="*/ 579717 h 920376"/>
              <a:gd name="connsiteX6" fmla="*/ 699247 w 1161707"/>
              <a:gd name="connsiteY6" fmla="*/ 633505 h 920376"/>
              <a:gd name="connsiteX7" fmla="*/ 645459 w 1161707"/>
              <a:gd name="connsiteY7" fmla="*/ 669364 h 920376"/>
              <a:gd name="connsiteX8" fmla="*/ 573741 w 1161707"/>
              <a:gd name="connsiteY8" fmla="*/ 759011 h 920376"/>
              <a:gd name="connsiteX9" fmla="*/ 555812 w 1161707"/>
              <a:gd name="connsiteY9" fmla="*/ 812799 h 920376"/>
              <a:gd name="connsiteX10" fmla="*/ 304800 w 1161707"/>
              <a:gd name="connsiteY10" fmla="*/ 884517 h 920376"/>
              <a:gd name="connsiteX11" fmla="*/ 233082 w 1161707"/>
              <a:gd name="connsiteY11" fmla="*/ 920376 h 920376"/>
              <a:gd name="connsiteX12" fmla="*/ 35859 w 1161707"/>
              <a:gd name="connsiteY12" fmla="*/ 920376 h 920376"/>
              <a:gd name="connsiteX13" fmla="*/ 0 w 1161707"/>
              <a:gd name="connsiteY13" fmla="*/ 23905 h 920376"/>
              <a:gd name="connsiteX14" fmla="*/ 286871 w 1161707"/>
              <a:gd name="connsiteY14" fmla="*/ 5976 h 920376"/>
              <a:gd name="connsiteX15" fmla="*/ 1004047 w 1161707"/>
              <a:gd name="connsiteY15" fmla="*/ 23905 h 920376"/>
              <a:gd name="connsiteX16" fmla="*/ 932329 w 1161707"/>
              <a:gd name="connsiteY16" fmla="*/ 23905 h 92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1707" h="920376">
                <a:moveTo>
                  <a:pt x="932329" y="23905"/>
                </a:moveTo>
                <a:cubicBezTo>
                  <a:pt x="971980" y="63556"/>
                  <a:pt x="989984" y="88591"/>
                  <a:pt x="1039906" y="113552"/>
                </a:cubicBezTo>
                <a:cubicBezTo>
                  <a:pt x="1056810" y="122004"/>
                  <a:pt x="1075765" y="125505"/>
                  <a:pt x="1093694" y="131481"/>
                </a:cubicBezTo>
                <a:cubicBezTo>
                  <a:pt x="1142804" y="278811"/>
                  <a:pt x="1161707" y="289739"/>
                  <a:pt x="1111624" y="490070"/>
                </a:cubicBezTo>
                <a:cubicBezTo>
                  <a:pt x="1105305" y="515348"/>
                  <a:pt x="1022854" y="537589"/>
                  <a:pt x="1004047" y="543858"/>
                </a:cubicBezTo>
                <a:cubicBezTo>
                  <a:pt x="986118" y="555811"/>
                  <a:pt x="969950" y="570965"/>
                  <a:pt x="950259" y="579717"/>
                </a:cubicBezTo>
                <a:cubicBezTo>
                  <a:pt x="850288" y="624148"/>
                  <a:pt x="812222" y="619383"/>
                  <a:pt x="699247" y="633505"/>
                </a:cubicBezTo>
                <a:cubicBezTo>
                  <a:pt x="681318" y="645458"/>
                  <a:pt x="658920" y="652538"/>
                  <a:pt x="645459" y="669364"/>
                </a:cubicBezTo>
                <a:cubicBezTo>
                  <a:pt x="546484" y="793082"/>
                  <a:pt x="727890" y="656244"/>
                  <a:pt x="573741" y="759011"/>
                </a:cubicBezTo>
                <a:cubicBezTo>
                  <a:pt x="567765" y="776940"/>
                  <a:pt x="567618" y="798041"/>
                  <a:pt x="555812" y="812799"/>
                </a:cubicBezTo>
                <a:cubicBezTo>
                  <a:pt x="506162" y="874862"/>
                  <a:pt x="337994" y="878482"/>
                  <a:pt x="304800" y="884517"/>
                </a:cubicBezTo>
                <a:cubicBezTo>
                  <a:pt x="280894" y="896470"/>
                  <a:pt x="301811" y="905435"/>
                  <a:pt x="233082" y="920376"/>
                </a:cubicBezTo>
                <a:lnTo>
                  <a:pt x="35859" y="920376"/>
                </a:lnTo>
                <a:lnTo>
                  <a:pt x="0" y="23905"/>
                </a:lnTo>
                <a:cubicBezTo>
                  <a:pt x="95624" y="17929"/>
                  <a:pt x="137459" y="0"/>
                  <a:pt x="286871" y="5976"/>
                </a:cubicBezTo>
                <a:lnTo>
                  <a:pt x="1004047" y="23905"/>
                </a:lnTo>
                <a:lnTo>
                  <a:pt x="932329" y="23905"/>
                </a:lnTo>
                <a:close/>
              </a:path>
            </a:pathLst>
          </a:custGeom>
          <a:solidFill>
            <a:srgbClr val="9966FF"/>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p:cNvGrpSpPr/>
          <p:nvPr/>
        </p:nvGrpSpPr>
        <p:grpSpPr>
          <a:xfrm>
            <a:off x="6072198" y="500042"/>
            <a:ext cx="2628944" cy="571504"/>
            <a:chOff x="6143636" y="2143116"/>
            <a:chExt cx="2628944" cy="571504"/>
          </a:xfrm>
        </p:grpSpPr>
        <p:sp>
          <p:nvSpPr>
            <p:cNvPr id="19" name="Rectangle à coins arrondis 18"/>
            <p:cNvSpPr/>
            <p:nvPr/>
          </p:nvSpPr>
          <p:spPr>
            <a:xfrm>
              <a:off x="6143636" y="2357430"/>
              <a:ext cx="2286016" cy="285752"/>
            </a:xfrm>
            <a:prstGeom prst="roundRect">
              <a:avLst/>
            </a:prstGeom>
            <a:solidFill>
              <a:schemeClr val="bg1"/>
            </a:solidFill>
            <a:ln w="57150">
              <a:solidFill>
                <a:srgbClr val="E575FF"/>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cap="all" dirty="0" smtClean="0">
                  <a:ln w="9000" cmpd="sng">
                    <a:solidFill>
                      <a:srgbClr val="FF0000"/>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طرق تعزيز التسامح والفهم</a:t>
              </a:r>
              <a:endParaRPr lang="fr-FR" sz="1400" dirty="0">
                <a:ln w="9000" cmpd="sng">
                  <a:solidFill>
                    <a:srgbClr val="FF0000"/>
                  </a:solidFill>
                  <a:prstDash val="solid"/>
                </a:ln>
                <a:solidFill>
                  <a:sysClr val="windowText" lastClr="000000"/>
                </a:solidFill>
                <a:latin typeface="Simplified Arabic" pitchFamily="18" charset="-78"/>
                <a:cs typeface="Simplified Arabic" pitchFamily="18" charset="-78"/>
              </a:endParaRPr>
            </a:p>
          </p:txBody>
        </p:sp>
        <p:sp>
          <p:nvSpPr>
            <p:cNvPr id="20" name="Étoile à 7 branches 19"/>
            <p:cNvSpPr/>
            <p:nvPr/>
          </p:nvSpPr>
          <p:spPr>
            <a:xfrm>
              <a:off x="8286776" y="2143116"/>
              <a:ext cx="485804" cy="571504"/>
            </a:xfrm>
            <a:prstGeom prst="star7">
              <a:avLst/>
            </a:prstGeom>
            <a:solidFill>
              <a:srgbClr val="E575FF"/>
            </a:solidFill>
            <a:ln>
              <a:solidFill>
                <a:srgbClr val="E575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ysClr val="windowText" lastClr="000000"/>
                  </a:solidFill>
                  <a:effectLst>
                    <a:reflection blurRad="12700" stA="28000" endPos="45000" dist="1000" dir="5400000" sy="-100000" algn="bl" rotWithShape="0"/>
                  </a:effectLst>
                </a:rPr>
                <a:t>3</a:t>
              </a:r>
              <a:endParaRPr lang="fr-FR" dirty="0">
                <a:ln w="9000" cmpd="sng">
                  <a:solidFill>
                    <a:srgbClr val="FF0000"/>
                  </a:solidFill>
                  <a:prstDash val="solid"/>
                </a:ln>
                <a:solidFill>
                  <a:sysClr val="windowText" lastClr="000000"/>
                </a:solidFill>
              </a:endParaRPr>
            </a:p>
          </p:txBody>
        </p:sp>
      </p:grpSp>
      <p:grpSp>
        <p:nvGrpSpPr>
          <p:cNvPr id="94" name="Groupe 93"/>
          <p:cNvGrpSpPr/>
          <p:nvPr/>
        </p:nvGrpSpPr>
        <p:grpSpPr>
          <a:xfrm>
            <a:off x="785786" y="1142984"/>
            <a:ext cx="7858180" cy="2786082"/>
            <a:chOff x="714348" y="1071546"/>
            <a:chExt cx="7858180" cy="3929090"/>
          </a:xfrm>
        </p:grpSpPr>
        <p:sp>
          <p:nvSpPr>
            <p:cNvPr id="25" name="Google Shape;144;p16"/>
            <p:cNvSpPr/>
            <p:nvPr/>
          </p:nvSpPr>
          <p:spPr>
            <a:xfrm>
              <a:off x="714348" y="4262053"/>
              <a:ext cx="7858114" cy="738583"/>
            </a:xfrm>
            <a:custGeom>
              <a:avLst/>
              <a:gdLst/>
              <a:ahLst/>
              <a:cxnLst/>
              <a:rect l="l" t="t" r="r" b="b"/>
              <a:pathLst>
                <a:path w="3292604" h="317751" extrusionOk="0">
                  <a:moveTo>
                    <a:pt x="0" y="0"/>
                  </a:moveTo>
                  <a:lnTo>
                    <a:pt x="3292604" y="0"/>
                  </a:lnTo>
                  <a:lnTo>
                    <a:pt x="3292604" y="317751"/>
                  </a:lnTo>
                  <a:lnTo>
                    <a:pt x="0" y="317751"/>
                  </a:lnTo>
                  <a:close/>
                </a:path>
              </a:pathLst>
            </a:custGeom>
            <a:solidFill>
              <a:srgbClr val="000000">
                <a:alpha val="0"/>
              </a:srgbClr>
            </a:solidFill>
            <a:ln w="9525" cap="sq" cmpd="sng">
              <a:solidFill>
                <a:srgbClr val="221F1F"/>
              </a:solidFill>
              <a:prstDash val="solid"/>
              <a:miter lim="8000"/>
              <a:headEnd type="none" w="sm" len="sm"/>
              <a:tailEnd type="none" w="sm" len="sm"/>
            </a:ln>
          </p:spPr>
        </p:sp>
        <p:sp>
          <p:nvSpPr>
            <p:cNvPr id="24" name="Google Shape;143;p16"/>
            <p:cNvSpPr/>
            <p:nvPr/>
          </p:nvSpPr>
          <p:spPr>
            <a:xfrm>
              <a:off x="714348" y="3328370"/>
              <a:ext cx="7858114" cy="738583"/>
            </a:xfrm>
            <a:custGeom>
              <a:avLst/>
              <a:gdLst/>
              <a:ahLst/>
              <a:cxnLst/>
              <a:rect l="l" t="t" r="r" b="b"/>
              <a:pathLst>
                <a:path w="3292604" h="317751" extrusionOk="0">
                  <a:moveTo>
                    <a:pt x="0" y="0"/>
                  </a:moveTo>
                  <a:lnTo>
                    <a:pt x="3292604" y="0"/>
                  </a:lnTo>
                  <a:lnTo>
                    <a:pt x="3292604" y="317751"/>
                  </a:lnTo>
                  <a:lnTo>
                    <a:pt x="0" y="317751"/>
                  </a:lnTo>
                  <a:close/>
                </a:path>
              </a:pathLst>
            </a:custGeom>
            <a:solidFill>
              <a:srgbClr val="000000">
                <a:alpha val="0"/>
              </a:srgbClr>
            </a:solidFill>
            <a:ln w="9525" cap="sq" cmpd="sng">
              <a:solidFill>
                <a:srgbClr val="221F1F"/>
              </a:solidFill>
              <a:prstDash val="solid"/>
              <a:miter lim="8000"/>
              <a:headEnd type="none" w="sm" len="sm"/>
              <a:tailEnd type="none" w="sm" len="sm"/>
            </a:ln>
          </p:spPr>
        </p:sp>
        <p:sp>
          <p:nvSpPr>
            <p:cNvPr id="22" name="Google Shape;141;p16"/>
            <p:cNvSpPr/>
            <p:nvPr/>
          </p:nvSpPr>
          <p:spPr>
            <a:xfrm>
              <a:off x="714348" y="1466842"/>
              <a:ext cx="7858114" cy="738583"/>
            </a:xfrm>
            <a:custGeom>
              <a:avLst/>
              <a:gdLst/>
              <a:ahLst/>
              <a:cxnLst/>
              <a:rect l="l" t="t" r="r" b="b"/>
              <a:pathLst>
                <a:path w="3292604" h="317751" extrusionOk="0">
                  <a:moveTo>
                    <a:pt x="0" y="0"/>
                  </a:moveTo>
                  <a:lnTo>
                    <a:pt x="3292604" y="0"/>
                  </a:lnTo>
                  <a:lnTo>
                    <a:pt x="3292604" y="317751"/>
                  </a:lnTo>
                  <a:lnTo>
                    <a:pt x="0" y="317751"/>
                  </a:lnTo>
                  <a:close/>
                </a:path>
              </a:pathLst>
            </a:custGeom>
            <a:solidFill>
              <a:srgbClr val="000000">
                <a:alpha val="0"/>
              </a:srgbClr>
            </a:solidFill>
            <a:ln w="9525" cap="sq" cmpd="sng">
              <a:solidFill>
                <a:srgbClr val="221F1F"/>
              </a:solidFill>
              <a:prstDash val="solid"/>
              <a:miter lim="8000"/>
              <a:headEnd type="none" w="sm" len="sm"/>
              <a:tailEnd type="none" w="sm" len="sm"/>
            </a:ln>
          </p:spPr>
        </p:sp>
        <p:sp>
          <p:nvSpPr>
            <p:cNvPr id="23" name="Google Shape;142;p16"/>
            <p:cNvSpPr/>
            <p:nvPr/>
          </p:nvSpPr>
          <p:spPr>
            <a:xfrm>
              <a:off x="714348" y="2400525"/>
              <a:ext cx="7858114" cy="738583"/>
            </a:xfrm>
            <a:custGeom>
              <a:avLst/>
              <a:gdLst/>
              <a:ahLst/>
              <a:cxnLst/>
              <a:rect l="l" t="t" r="r" b="b"/>
              <a:pathLst>
                <a:path w="3292604" h="317751" extrusionOk="0">
                  <a:moveTo>
                    <a:pt x="0" y="0"/>
                  </a:moveTo>
                  <a:lnTo>
                    <a:pt x="3292604" y="0"/>
                  </a:lnTo>
                  <a:lnTo>
                    <a:pt x="3292604" y="317751"/>
                  </a:lnTo>
                  <a:lnTo>
                    <a:pt x="0" y="317751"/>
                  </a:lnTo>
                  <a:close/>
                </a:path>
              </a:pathLst>
            </a:custGeom>
            <a:solidFill>
              <a:srgbClr val="000000">
                <a:alpha val="0"/>
              </a:srgbClr>
            </a:solidFill>
            <a:ln w="9525" cap="sq" cmpd="sng">
              <a:solidFill>
                <a:srgbClr val="221F1F"/>
              </a:solidFill>
              <a:prstDash val="solid"/>
              <a:miter lim="8000"/>
              <a:headEnd type="none" w="sm" len="sm"/>
              <a:tailEnd type="none" w="sm" len="sm"/>
            </a:ln>
          </p:spPr>
        </p:sp>
        <p:sp>
          <p:nvSpPr>
            <p:cNvPr id="82" name="Google Shape;146;p16"/>
            <p:cNvSpPr/>
            <p:nvPr/>
          </p:nvSpPr>
          <p:spPr>
            <a:xfrm>
              <a:off x="3146185" y="1657100"/>
              <a:ext cx="2994439" cy="291641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a:gsLst>
                <a:gs pos="0">
                  <a:srgbClr val="2E2B29">
                    <a:alpha val="49803"/>
                  </a:srgbClr>
                </a:gs>
                <a:gs pos="100000">
                  <a:srgbClr val="2E2B29">
                    <a:alpha val="0"/>
                  </a:srgbClr>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implified Arabic" pitchFamily="18" charset="-78"/>
                <a:cs typeface="Simplified Arabic" pitchFamily="18" charset="-78"/>
              </a:endParaRPr>
            </a:p>
          </p:txBody>
        </p:sp>
        <p:sp>
          <p:nvSpPr>
            <p:cNvPr id="83" name="Google Shape;147;p16"/>
            <p:cNvSpPr txBox="1"/>
            <p:nvPr/>
          </p:nvSpPr>
          <p:spPr>
            <a:xfrm>
              <a:off x="3426914" y="1896337"/>
              <a:ext cx="2432982" cy="2403760"/>
            </a:xfrm>
            <a:prstGeom prst="rect">
              <a:avLst/>
            </a:prstGeom>
            <a:noFill/>
            <a:ln>
              <a:noFill/>
            </a:ln>
          </p:spPr>
          <p:txBody>
            <a:bodyPr spcFirstLastPara="1" wrap="square" lIns="50800" tIns="50800" rIns="50800" bIns="50800" anchor="ctr" anchorCtr="0">
              <a:noAutofit/>
            </a:bodyPr>
            <a:lstStyle/>
            <a:p>
              <a:pPr marL="0" marR="0" lvl="0" indent="0" algn="ctr" rtl="0">
                <a:lnSpc>
                  <a:spcPct val="86888"/>
                </a:lnSpc>
                <a:spcBef>
                  <a:spcPts val="0"/>
                </a:spcBef>
                <a:spcAft>
                  <a:spcPts val="0"/>
                </a:spcAft>
                <a:buNone/>
              </a:pPr>
              <a:endParaRPr sz="1200" b="0" i="0" u="none" strike="noStrike" cap="none">
                <a:solidFill>
                  <a:schemeClr val="dk1"/>
                </a:solidFill>
                <a:latin typeface="Simplified Arabic" pitchFamily="18" charset="-78"/>
                <a:ea typeface="Calibri"/>
                <a:cs typeface="Simplified Arabic" pitchFamily="18" charset="-78"/>
                <a:sym typeface="Calibri"/>
              </a:endParaRPr>
            </a:p>
          </p:txBody>
        </p:sp>
        <p:sp>
          <p:nvSpPr>
            <p:cNvPr id="27" name="Google Shape;148;p16"/>
            <p:cNvSpPr/>
            <p:nvPr/>
          </p:nvSpPr>
          <p:spPr>
            <a:xfrm>
              <a:off x="3230127" y="3115305"/>
              <a:ext cx="2826555" cy="1382023"/>
            </a:xfrm>
            <a:custGeom>
              <a:avLst/>
              <a:gdLst/>
              <a:ahLst/>
              <a:cxnLst/>
              <a:rect l="l" t="t" r="r" b="b"/>
              <a:pathLst>
                <a:path w="4406327" h="2212083" extrusionOk="0">
                  <a:moveTo>
                    <a:pt x="0" y="0"/>
                  </a:moveTo>
                  <a:lnTo>
                    <a:pt x="4406327" y="0"/>
                  </a:lnTo>
                  <a:lnTo>
                    <a:pt x="4406327" y="2212083"/>
                  </a:lnTo>
                  <a:lnTo>
                    <a:pt x="0" y="2212083"/>
                  </a:lnTo>
                  <a:lnTo>
                    <a:pt x="0" y="0"/>
                  </a:lnTo>
                  <a:close/>
                </a:path>
              </a:pathLst>
            </a:custGeom>
            <a:blipFill rotWithShape="1">
              <a:blip r:embed="rId2" cstate="print">
                <a:alphaModFix/>
              </a:blip>
              <a:stretch>
                <a:fillRect/>
              </a:stretch>
            </a:blipFill>
            <a:ln>
              <a:noFill/>
            </a:ln>
          </p:spPr>
        </p:sp>
        <p:sp>
          <p:nvSpPr>
            <p:cNvPr id="28" name="Google Shape;149;p16"/>
            <p:cNvSpPr/>
            <p:nvPr/>
          </p:nvSpPr>
          <p:spPr>
            <a:xfrm rot="10800000">
              <a:off x="3230127" y="1733282"/>
              <a:ext cx="2826555" cy="1382023"/>
            </a:xfrm>
            <a:custGeom>
              <a:avLst/>
              <a:gdLst/>
              <a:ahLst/>
              <a:cxnLst/>
              <a:rect l="l" t="t" r="r" b="b"/>
              <a:pathLst>
                <a:path w="4406327" h="2212083" extrusionOk="0">
                  <a:moveTo>
                    <a:pt x="0" y="0"/>
                  </a:moveTo>
                  <a:lnTo>
                    <a:pt x="4406327" y="0"/>
                  </a:lnTo>
                  <a:lnTo>
                    <a:pt x="4406327" y="2212083"/>
                  </a:lnTo>
                  <a:lnTo>
                    <a:pt x="0" y="2212083"/>
                  </a:lnTo>
                  <a:lnTo>
                    <a:pt x="0" y="0"/>
                  </a:lnTo>
                  <a:close/>
                </a:path>
              </a:pathLst>
            </a:custGeom>
            <a:blipFill rotWithShape="1">
              <a:blip r:embed="rId3" cstate="print">
                <a:alphaModFix/>
              </a:blip>
              <a:stretch>
                <a:fillRect/>
              </a:stretch>
            </a:blipFill>
            <a:ln>
              <a:noFill/>
            </a:ln>
          </p:spPr>
        </p:sp>
        <p:sp>
          <p:nvSpPr>
            <p:cNvPr id="29" name="Google Shape;150;p16"/>
            <p:cNvSpPr/>
            <p:nvPr/>
          </p:nvSpPr>
          <p:spPr>
            <a:xfrm>
              <a:off x="3466548" y="1969114"/>
              <a:ext cx="2353216" cy="2291897"/>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D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implified Arabic" pitchFamily="18" charset="-78"/>
                <a:cs typeface="Simplified Arabic" pitchFamily="18" charset="-78"/>
              </a:endParaRPr>
            </a:p>
          </p:txBody>
        </p:sp>
        <p:sp>
          <p:nvSpPr>
            <p:cNvPr id="78" name="Google Shape;155;p16"/>
            <p:cNvSpPr/>
            <p:nvPr/>
          </p:nvSpPr>
          <p:spPr>
            <a:xfrm>
              <a:off x="8143900" y="1643050"/>
              <a:ext cx="284807" cy="335209"/>
            </a:xfrm>
            <a:custGeom>
              <a:avLst/>
              <a:gdLst/>
              <a:ahLst/>
              <a:cxnLst/>
              <a:rect l="l" t="t" r="r" b="b"/>
              <a:pathLst>
                <a:path w="224494" h="224494" extrusionOk="0">
                  <a:moveTo>
                    <a:pt x="0" y="0"/>
                  </a:moveTo>
                  <a:lnTo>
                    <a:pt x="224494" y="0"/>
                  </a:lnTo>
                  <a:lnTo>
                    <a:pt x="224494" y="224494"/>
                  </a:lnTo>
                  <a:lnTo>
                    <a:pt x="0" y="224494"/>
                  </a:lnTo>
                  <a:close/>
                </a:path>
              </a:pathLst>
            </a:custGeom>
            <a:solidFill>
              <a:srgbClr val="00A8BF"/>
            </a:solidFill>
            <a:ln>
              <a:noFill/>
            </a:ln>
          </p:spPr>
          <p:txBody>
            <a:bodyPr/>
            <a:lstStyle/>
            <a:p>
              <a:r>
                <a:rPr lang="en-US" sz="1200" b="1" dirty="0" smtClean="0">
                  <a:solidFill>
                    <a:srgbClr val="FFFFFF"/>
                  </a:solidFill>
                  <a:latin typeface="Simplified Arabic" pitchFamily="18" charset="-78"/>
                  <a:ea typeface="Open Sans ExtraBold"/>
                  <a:cs typeface="Simplified Arabic" pitchFamily="18" charset="-78"/>
                  <a:sym typeface="Open Sans ExtraBold"/>
                </a:rPr>
                <a:t>1</a:t>
              </a:r>
              <a:endParaRPr lang="fr-FR" sz="1200" dirty="0"/>
            </a:p>
          </p:txBody>
        </p:sp>
        <p:sp>
          <p:nvSpPr>
            <p:cNvPr id="76" name="Google Shape;158;p16"/>
            <p:cNvSpPr/>
            <p:nvPr/>
          </p:nvSpPr>
          <p:spPr>
            <a:xfrm>
              <a:off x="714348" y="1123117"/>
              <a:ext cx="2250490" cy="351015"/>
            </a:xfrm>
            <a:custGeom>
              <a:avLst/>
              <a:gdLst/>
              <a:ahLst/>
              <a:cxnLst/>
              <a:rect l="l" t="t" r="r" b="b"/>
              <a:pathLst>
                <a:path w="942971" h="151013" extrusionOk="0">
                  <a:moveTo>
                    <a:pt x="0" y="0"/>
                  </a:moveTo>
                  <a:lnTo>
                    <a:pt x="942971" y="0"/>
                  </a:lnTo>
                  <a:lnTo>
                    <a:pt x="942971" y="151013"/>
                  </a:lnTo>
                  <a:lnTo>
                    <a:pt x="0" y="151013"/>
                  </a:lnTo>
                  <a:close/>
                </a:path>
              </a:pathLst>
            </a:custGeom>
            <a:solidFill>
              <a:srgbClr val="A7AD38"/>
            </a:solidFill>
            <a:ln>
              <a:noFill/>
            </a:ln>
          </p:spPr>
        </p:sp>
        <p:sp>
          <p:nvSpPr>
            <p:cNvPr id="77" name="Google Shape;159;p16"/>
            <p:cNvSpPr txBox="1"/>
            <p:nvPr/>
          </p:nvSpPr>
          <p:spPr>
            <a:xfrm>
              <a:off x="714348" y="1078837"/>
              <a:ext cx="2250490" cy="395295"/>
            </a:xfrm>
            <a:prstGeom prst="rect">
              <a:avLst/>
            </a:prstGeom>
            <a:noFill/>
            <a:ln>
              <a:noFill/>
            </a:ln>
          </p:spPr>
          <p:txBody>
            <a:bodyPr spcFirstLastPara="1" wrap="square" lIns="50800" tIns="50800" rIns="50800" bIns="50800" anchor="ctr" anchorCtr="0">
              <a:noAutofit/>
            </a:bodyPr>
            <a:lstStyle/>
            <a:p>
              <a:pPr marL="0" marR="0" lvl="0" indent="0" algn="ctr" rtl="0">
                <a:lnSpc>
                  <a:spcPct val="137000"/>
                </a:lnSpc>
                <a:spcBef>
                  <a:spcPts val="0"/>
                </a:spcBef>
                <a:spcAft>
                  <a:spcPts val="0"/>
                </a:spcAft>
                <a:buNone/>
              </a:pPr>
              <a:r>
                <a:rPr lang="ar-DZ" sz="1200" b="1" i="0" u="none" strike="noStrike" cap="none" dirty="0" smtClean="0">
                  <a:solidFill>
                    <a:srgbClr val="FFFFFF"/>
                  </a:solidFill>
                  <a:latin typeface="Simplified Arabic" pitchFamily="18" charset="-78"/>
                  <a:ea typeface="Open Sans ExtraBold"/>
                  <a:cs typeface="Simplified Arabic" pitchFamily="18" charset="-78"/>
                  <a:sym typeface="Open Sans ExtraBold"/>
                </a:rPr>
                <a:t>تشكيل الوعي  الإنساني وبناء الاتجاهات</a:t>
              </a:r>
              <a:endParaRPr sz="1200" dirty="0">
                <a:latin typeface="Simplified Arabic" pitchFamily="18" charset="-78"/>
                <a:cs typeface="Simplified Arabic" pitchFamily="18" charset="-78"/>
              </a:endParaRPr>
            </a:p>
          </p:txBody>
        </p:sp>
        <p:sp>
          <p:nvSpPr>
            <p:cNvPr id="33" name="Google Shape;160;p16"/>
            <p:cNvSpPr/>
            <p:nvPr/>
          </p:nvSpPr>
          <p:spPr>
            <a:xfrm>
              <a:off x="6321972" y="1115827"/>
              <a:ext cx="2250527" cy="351022"/>
            </a:xfrm>
            <a:custGeom>
              <a:avLst/>
              <a:gdLst/>
              <a:ahLst/>
              <a:cxnLst/>
              <a:rect l="l" t="t" r="r" b="b"/>
              <a:pathLst>
                <a:path w="942971" h="151013" extrusionOk="0">
                  <a:moveTo>
                    <a:pt x="0" y="0"/>
                  </a:moveTo>
                  <a:lnTo>
                    <a:pt x="942971" y="0"/>
                  </a:lnTo>
                  <a:lnTo>
                    <a:pt x="942971" y="151013"/>
                  </a:lnTo>
                  <a:lnTo>
                    <a:pt x="0" y="151013"/>
                  </a:lnTo>
                  <a:close/>
                </a:path>
              </a:pathLst>
            </a:custGeom>
            <a:solidFill>
              <a:srgbClr val="00A8BF"/>
            </a:solidFill>
            <a:ln>
              <a:noFill/>
            </a:ln>
          </p:spPr>
        </p:sp>
        <p:sp>
          <p:nvSpPr>
            <p:cNvPr id="34" name="Google Shape;161;p16"/>
            <p:cNvSpPr txBox="1"/>
            <p:nvPr/>
          </p:nvSpPr>
          <p:spPr>
            <a:xfrm>
              <a:off x="6321972" y="1071546"/>
              <a:ext cx="2250556" cy="395349"/>
            </a:xfrm>
            <a:prstGeom prst="rect">
              <a:avLst/>
            </a:prstGeom>
            <a:noFill/>
            <a:ln>
              <a:noFill/>
            </a:ln>
          </p:spPr>
          <p:txBody>
            <a:bodyPr spcFirstLastPara="1" wrap="square" lIns="50800" tIns="50800" rIns="50800" bIns="50800" anchor="ctr" anchorCtr="0">
              <a:noAutofit/>
            </a:bodyPr>
            <a:lstStyle/>
            <a:p>
              <a:pPr marL="0" marR="0" lvl="0" indent="0" algn="ctr" rtl="0">
                <a:lnSpc>
                  <a:spcPct val="137000"/>
                </a:lnSpc>
                <a:spcBef>
                  <a:spcPts val="0"/>
                </a:spcBef>
                <a:spcAft>
                  <a:spcPts val="0"/>
                </a:spcAft>
                <a:buNone/>
              </a:pPr>
              <a:r>
                <a:rPr lang="ar-DZ" sz="1200" b="1" i="0" u="none" strike="noStrike" cap="none" dirty="0" smtClean="0">
                  <a:solidFill>
                    <a:srgbClr val="FFFFFF"/>
                  </a:solidFill>
                  <a:latin typeface="Simplified Arabic" pitchFamily="18" charset="-78"/>
                  <a:ea typeface="Open Sans ExtraBold"/>
                  <a:cs typeface="Simplified Arabic" pitchFamily="18" charset="-78"/>
                  <a:sym typeface="Open Sans ExtraBold"/>
                </a:rPr>
                <a:t>تشكيل العادات السلوكية</a:t>
              </a:r>
              <a:endParaRPr sz="1200" dirty="0">
                <a:latin typeface="Simplified Arabic" pitchFamily="18" charset="-78"/>
                <a:cs typeface="Simplified Arabic" pitchFamily="18" charset="-78"/>
              </a:endParaRPr>
            </a:p>
          </p:txBody>
        </p:sp>
        <p:sp>
          <p:nvSpPr>
            <p:cNvPr id="73" name="Google Shape;167;p16"/>
            <p:cNvSpPr txBox="1"/>
            <p:nvPr/>
          </p:nvSpPr>
          <p:spPr>
            <a:xfrm>
              <a:off x="7887725" y="2465798"/>
              <a:ext cx="535776" cy="566094"/>
            </a:xfrm>
            <a:prstGeom prst="rect">
              <a:avLst/>
            </a:prstGeom>
            <a:noFill/>
            <a:ln>
              <a:noFill/>
            </a:ln>
          </p:spPr>
          <p:txBody>
            <a:bodyPr spcFirstLastPara="1" wrap="square" lIns="50800" tIns="50800" rIns="50800" bIns="50800" anchor="ctr" anchorCtr="0">
              <a:noAutofit/>
            </a:bodyPr>
            <a:lstStyle/>
            <a:p>
              <a:pPr marL="0" marR="0" lvl="0" indent="0" algn="ctr" rtl="0">
                <a:lnSpc>
                  <a:spcPct val="137020"/>
                </a:lnSpc>
                <a:spcBef>
                  <a:spcPts val="0"/>
                </a:spcBef>
                <a:spcAft>
                  <a:spcPts val="0"/>
                </a:spcAft>
                <a:buNone/>
              </a:pPr>
              <a:r>
                <a:rPr lang="en-US" sz="1200" b="1" i="0" u="none" strike="noStrike" cap="none">
                  <a:solidFill>
                    <a:srgbClr val="FFFFFF"/>
                  </a:solidFill>
                  <a:latin typeface="Simplified Arabic" pitchFamily="18" charset="-78"/>
                  <a:ea typeface="Open Sans ExtraBold"/>
                  <a:cs typeface="Simplified Arabic" pitchFamily="18" charset="-78"/>
                  <a:sym typeface="Open Sans ExtraBold"/>
                </a:rPr>
                <a:t>2</a:t>
              </a:r>
              <a:endParaRPr sz="1200">
                <a:latin typeface="Simplified Arabic" pitchFamily="18" charset="-78"/>
                <a:cs typeface="Simplified Arabic" pitchFamily="18" charset="-78"/>
              </a:endParaRPr>
            </a:p>
          </p:txBody>
        </p:sp>
        <p:sp>
          <p:nvSpPr>
            <p:cNvPr id="67" name="Google Shape;176;p16"/>
            <p:cNvSpPr txBox="1"/>
            <p:nvPr/>
          </p:nvSpPr>
          <p:spPr>
            <a:xfrm>
              <a:off x="863308" y="4324990"/>
              <a:ext cx="535776" cy="566094"/>
            </a:xfrm>
            <a:prstGeom prst="rect">
              <a:avLst/>
            </a:prstGeom>
            <a:noFill/>
            <a:ln>
              <a:noFill/>
            </a:ln>
          </p:spPr>
          <p:txBody>
            <a:bodyPr spcFirstLastPara="1" wrap="square" lIns="50800" tIns="50800" rIns="50800" bIns="50800" anchor="ctr" anchorCtr="0">
              <a:noAutofit/>
            </a:bodyPr>
            <a:lstStyle/>
            <a:p>
              <a:pPr marL="0" marR="0" lvl="0" indent="0" algn="ctr" rtl="0">
                <a:lnSpc>
                  <a:spcPct val="137020"/>
                </a:lnSpc>
                <a:spcBef>
                  <a:spcPts val="0"/>
                </a:spcBef>
                <a:spcAft>
                  <a:spcPts val="0"/>
                </a:spcAft>
                <a:buNone/>
              </a:pPr>
              <a:endParaRPr sz="1200" dirty="0">
                <a:latin typeface="Simplified Arabic" pitchFamily="18" charset="-78"/>
                <a:cs typeface="Simplified Arabic" pitchFamily="18" charset="-78"/>
              </a:endParaRPr>
            </a:p>
          </p:txBody>
        </p:sp>
        <p:grpSp>
          <p:nvGrpSpPr>
            <p:cNvPr id="85" name="Groupe 84"/>
            <p:cNvGrpSpPr/>
            <p:nvPr/>
          </p:nvGrpSpPr>
          <p:grpSpPr>
            <a:xfrm>
              <a:off x="857224" y="1573947"/>
              <a:ext cx="7565175" cy="2427037"/>
              <a:chOff x="863308" y="1533282"/>
              <a:chExt cx="7565175" cy="2427037"/>
            </a:xfrm>
          </p:grpSpPr>
          <p:sp>
            <p:nvSpPr>
              <p:cNvPr id="79" name="Google Shape;156;p16"/>
              <p:cNvSpPr txBox="1"/>
              <p:nvPr/>
            </p:nvSpPr>
            <p:spPr>
              <a:xfrm>
                <a:off x="7892922" y="1533282"/>
                <a:ext cx="535561" cy="566234"/>
              </a:xfrm>
              <a:prstGeom prst="rect">
                <a:avLst/>
              </a:prstGeom>
              <a:noFill/>
              <a:ln>
                <a:noFill/>
              </a:ln>
            </p:spPr>
            <p:txBody>
              <a:bodyPr spcFirstLastPara="1" wrap="square" lIns="50800" tIns="50800" rIns="50800" bIns="50800" anchor="ctr" anchorCtr="0">
                <a:noAutofit/>
              </a:bodyPr>
              <a:lstStyle/>
              <a:p>
                <a:pPr marL="0" marR="0" lvl="0" indent="0" algn="ctr" rtl="0">
                  <a:lnSpc>
                    <a:spcPct val="137020"/>
                  </a:lnSpc>
                  <a:spcBef>
                    <a:spcPts val="0"/>
                  </a:spcBef>
                  <a:spcAft>
                    <a:spcPts val="0"/>
                  </a:spcAft>
                  <a:buNone/>
                </a:pPr>
                <a:endParaRPr sz="1200" dirty="0">
                  <a:latin typeface="Simplified Arabic" pitchFamily="18" charset="-78"/>
                  <a:cs typeface="Simplified Arabic" pitchFamily="18" charset="-78"/>
                </a:endParaRPr>
              </a:p>
            </p:txBody>
          </p:sp>
          <p:sp>
            <p:nvSpPr>
              <p:cNvPr id="71" name="Google Shape;170;p16"/>
              <p:cNvSpPr txBox="1"/>
              <p:nvPr/>
            </p:nvSpPr>
            <p:spPr>
              <a:xfrm>
                <a:off x="863308" y="3394225"/>
                <a:ext cx="535776" cy="566094"/>
              </a:xfrm>
              <a:prstGeom prst="rect">
                <a:avLst/>
              </a:prstGeom>
              <a:noFill/>
              <a:ln>
                <a:noFill/>
              </a:ln>
            </p:spPr>
            <p:txBody>
              <a:bodyPr spcFirstLastPara="1" wrap="square" lIns="50800" tIns="50800" rIns="50800" bIns="50800" anchor="ctr" anchorCtr="0">
                <a:noAutofit/>
              </a:bodyPr>
              <a:lstStyle/>
              <a:p>
                <a:pPr marL="0" marR="0" lvl="0" indent="0" algn="ctr" rtl="0">
                  <a:lnSpc>
                    <a:spcPct val="137020"/>
                  </a:lnSpc>
                  <a:spcBef>
                    <a:spcPts val="0"/>
                  </a:spcBef>
                  <a:spcAft>
                    <a:spcPts val="0"/>
                  </a:spcAft>
                  <a:buNone/>
                </a:pPr>
                <a:endParaRPr sz="1200" dirty="0">
                  <a:latin typeface="Simplified Arabic" pitchFamily="18" charset="-78"/>
                  <a:cs typeface="Simplified Arabic" pitchFamily="18" charset="-78"/>
                </a:endParaRPr>
              </a:p>
            </p:txBody>
          </p:sp>
        </p:grpSp>
        <p:sp>
          <p:nvSpPr>
            <p:cNvPr id="62" name="Google Shape;181;p16"/>
            <p:cNvSpPr/>
            <p:nvPr/>
          </p:nvSpPr>
          <p:spPr>
            <a:xfrm rot="10800000">
              <a:off x="5601998" y="3115304"/>
              <a:ext cx="639813" cy="545248"/>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A7AD38"/>
            </a:solidFill>
            <a:ln>
              <a:noFill/>
            </a:ln>
          </p:spPr>
        </p:sp>
        <p:sp>
          <p:nvSpPr>
            <p:cNvPr id="63" name="Google Shape;182;p16"/>
            <p:cNvSpPr txBox="1"/>
            <p:nvPr/>
          </p:nvSpPr>
          <p:spPr>
            <a:xfrm rot="10800000">
              <a:off x="5701969" y="3154250"/>
              <a:ext cx="439871" cy="260453"/>
            </a:xfrm>
            <a:prstGeom prst="rect">
              <a:avLst/>
            </a:prstGeom>
            <a:noFill/>
            <a:ln>
              <a:noFill/>
            </a:ln>
          </p:spPr>
          <p:txBody>
            <a:bodyPr spcFirstLastPara="1" wrap="square" lIns="50800" tIns="50800" rIns="50800" bIns="50800" anchor="ctr" anchorCtr="0">
              <a:noAutofit/>
            </a:bodyPr>
            <a:lstStyle/>
            <a:p>
              <a:pPr marL="0" marR="0" lvl="0" indent="0" algn="ctr" rtl="0">
                <a:lnSpc>
                  <a:spcPct val="86888"/>
                </a:lnSpc>
                <a:spcBef>
                  <a:spcPts val="0"/>
                </a:spcBef>
                <a:spcAft>
                  <a:spcPts val="0"/>
                </a:spcAft>
                <a:buNone/>
              </a:pPr>
              <a:endParaRPr sz="1200" b="0" i="0" u="none" strike="noStrike" cap="none">
                <a:solidFill>
                  <a:schemeClr val="dk1"/>
                </a:solidFill>
                <a:latin typeface="Simplified Arabic" pitchFamily="18" charset="-78"/>
                <a:ea typeface="Calibri"/>
                <a:cs typeface="Simplified Arabic" pitchFamily="18" charset="-78"/>
                <a:sym typeface="Calibri"/>
              </a:endParaRPr>
            </a:p>
          </p:txBody>
        </p:sp>
        <p:sp>
          <p:nvSpPr>
            <p:cNvPr id="42" name="Google Shape;183;p16"/>
            <p:cNvSpPr txBox="1"/>
            <p:nvPr/>
          </p:nvSpPr>
          <p:spPr>
            <a:xfrm>
              <a:off x="3469770" y="2964549"/>
              <a:ext cx="2375958" cy="312511"/>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ar-DZ" sz="1200" b="1" i="0" u="none" strike="noStrike" cap="none" dirty="0" smtClean="0">
                  <a:solidFill>
                    <a:srgbClr val="F3FFF9"/>
                  </a:solidFill>
                  <a:latin typeface="Simplified Arabic" pitchFamily="18" charset="-78"/>
                  <a:ea typeface="Open Sans SemiBold"/>
                  <a:cs typeface="Simplified Arabic" pitchFamily="18" charset="-78"/>
                  <a:sym typeface="Open Sans SemiBold"/>
                </a:rPr>
                <a:t>طرق تعزيز التسامح والفهم</a:t>
              </a:r>
              <a:endParaRPr sz="1200" dirty="0">
                <a:latin typeface="Simplified Arabic" pitchFamily="18" charset="-78"/>
                <a:cs typeface="Simplified Arabic" pitchFamily="18" charset="-78"/>
              </a:endParaRPr>
            </a:p>
          </p:txBody>
        </p:sp>
        <p:sp>
          <p:nvSpPr>
            <p:cNvPr id="60" name="Google Shape;185;p16"/>
            <p:cNvSpPr/>
            <p:nvPr/>
          </p:nvSpPr>
          <p:spPr>
            <a:xfrm>
              <a:off x="3032054" y="2593860"/>
              <a:ext cx="639813" cy="545248"/>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A8BF"/>
            </a:solidFill>
            <a:ln>
              <a:noFill/>
            </a:ln>
          </p:spPr>
        </p:sp>
        <p:sp>
          <p:nvSpPr>
            <p:cNvPr id="61" name="Google Shape;186;p16"/>
            <p:cNvSpPr txBox="1"/>
            <p:nvPr/>
          </p:nvSpPr>
          <p:spPr>
            <a:xfrm>
              <a:off x="3132025" y="2839708"/>
              <a:ext cx="439871" cy="260453"/>
            </a:xfrm>
            <a:prstGeom prst="rect">
              <a:avLst/>
            </a:prstGeom>
            <a:noFill/>
            <a:ln>
              <a:noFill/>
            </a:ln>
          </p:spPr>
          <p:txBody>
            <a:bodyPr spcFirstLastPara="1" wrap="square" lIns="50800" tIns="50800" rIns="50800" bIns="50800" anchor="ctr" anchorCtr="0">
              <a:noAutofit/>
            </a:bodyPr>
            <a:lstStyle/>
            <a:p>
              <a:pPr marL="0" marR="0" lvl="0" indent="0" algn="ctr" rtl="0">
                <a:lnSpc>
                  <a:spcPct val="86888"/>
                </a:lnSpc>
                <a:spcBef>
                  <a:spcPts val="0"/>
                </a:spcBef>
                <a:spcAft>
                  <a:spcPts val="0"/>
                </a:spcAft>
                <a:buNone/>
              </a:pPr>
              <a:endParaRPr sz="1200" b="0" i="0" u="none" strike="noStrike" cap="none">
                <a:solidFill>
                  <a:schemeClr val="dk1"/>
                </a:solidFill>
                <a:latin typeface="Simplified Arabic" pitchFamily="18" charset="-78"/>
                <a:ea typeface="Calibri"/>
                <a:cs typeface="Simplified Arabic" pitchFamily="18" charset="-78"/>
                <a:sym typeface="Calibri"/>
              </a:endParaRPr>
            </a:p>
          </p:txBody>
        </p:sp>
        <p:sp>
          <p:nvSpPr>
            <p:cNvPr id="44" name="Google Shape;189;p16"/>
            <p:cNvSpPr txBox="1"/>
            <p:nvPr/>
          </p:nvSpPr>
          <p:spPr>
            <a:xfrm>
              <a:off x="1599295" y="1767489"/>
              <a:ext cx="1820254" cy="299491"/>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ar-DZ" sz="1200" b="0" i="0" u="none" strike="noStrike" cap="none" dirty="0" smtClean="0">
                  <a:solidFill>
                    <a:srgbClr val="221F1F"/>
                  </a:solidFill>
                  <a:latin typeface="Simplified Arabic" pitchFamily="18" charset="-78"/>
                  <a:ea typeface="Open Sans"/>
                  <a:cs typeface="Simplified Arabic" pitchFamily="18" charset="-78"/>
                  <a:sym typeface="Open Sans"/>
                </a:rPr>
                <a:t>تعلم قيم الإنسانية وتشكيل الوعي</a:t>
              </a:r>
              <a:endParaRPr sz="1200" dirty="0">
                <a:latin typeface="Simplified Arabic" pitchFamily="18" charset="-78"/>
                <a:cs typeface="Simplified Arabic" pitchFamily="18" charset="-78"/>
              </a:endParaRPr>
            </a:p>
          </p:txBody>
        </p:sp>
        <p:sp>
          <p:nvSpPr>
            <p:cNvPr id="47" name="Google Shape;192;p16"/>
            <p:cNvSpPr txBox="1"/>
            <p:nvPr/>
          </p:nvSpPr>
          <p:spPr>
            <a:xfrm>
              <a:off x="5845727" y="1676021"/>
              <a:ext cx="2083859" cy="299491"/>
            </a:xfrm>
            <a:prstGeom prst="rect">
              <a:avLst/>
            </a:prstGeom>
            <a:noFill/>
            <a:ln>
              <a:noFill/>
            </a:ln>
          </p:spPr>
          <p:txBody>
            <a:bodyPr spcFirstLastPara="1" wrap="square" lIns="0" tIns="0" rIns="0" bIns="0" anchor="t" anchorCtr="0">
              <a:spAutoFit/>
            </a:bodyPr>
            <a:lstStyle/>
            <a:p>
              <a:pPr marL="0" marR="0" lvl="0" indent="0" algn="r" rtl="0">
                <a:lnSpc>
                  <a:spcPct val="115000"/>
                </a:lnSpc>
                <a:spcBef>
                  <a:spcPts val="0"/>
                </a:spcBef>
                <a:spcAft>
                  <a:spcPts val="0"/>
                </a:spcAft>
                <a:buNone/>
              </a:pPr>
              <a:r>
                <a:rPr lang="ar-DZ" sz="1200" b="0" i="0" u="none" strike="noStrike" cap="none" dirty="0" smtClean="0">
                  <a:solidFill>
                    <a:srgbClr val="221F1F"/>
                  </a:solidFill>
                  <a:latin typeface="Simplified Arabic" pitchFamily="18" charset="-78"/>
                  <a:ea typeface="Open Sans"/>
                  <a:cs typeface="Simplified Arabic" pitchFamily="18" charset="-78"/>
                  <a:sym typeface="Open Sans"/>
                </a:rPr>
                <a:t>التدرب على مهارات التواصل وتقبل الآخر</a:t>
              </a:r>
              <a:endParaRPr sz="1200" dirty="0">
                <a:latin typeface="Simplified Arabic" pitchFamily="18" charset="-78"/>
                <a:cs typeface="Simplified Arabic" pitchFamily="18" charset="-78"/>
              </a:endParaRPr>
            </a:p>
          </p:txBody>
        </p:sp>
        <p:sp>
          <p:nvSpPr>
            <p:cNvPr id="48" name="Google Shape;193;p16"/>
            <p:cNvSpPr txBox="1"/>
            <p:nvPr/>
          </p:nvSpPr>
          <p:spPr>
            <a:xfrm>
              <a:off x="1071538" y="2683480"/>
              <a:ext cx="1964637" cy="299491"/>
            </a:xfrm>
            <a:prstGeom prst="rect">
              <a:avLst/>
            </a:prstGeom>
            <a:noFill/>
            <a:ln>
              <a:noFill/>
            </a:ln>
          </p:spPr>
          <p:txBody>
            <a:bodyPr spcFirstLastPara="1" wrap="square" lIns="0" tIns="0" rIns="0" bIns="0" anchor="t" anchorCtr="0">
              <a:spAutoFit/>
            </a:bodyPr>
            <a:lstStyle/>
            <a:p>
              <a:pPr marL="0" marR="0" lvl="0" indent="0" algn="r" rtl="1">
                <a:lnSpc>
                  <a:spcPct val="115000"/>
                </a:lnSpc>
                <a:spcBef>
                  <a:spcPts val="0"/>
                </a:spcBef>
                <a:spcAft>
                  <a:spcPts val="0"/>
                </a:spcAft>
                <a:buNone/>
              </a:pPr>
              <a:r>
                <a:rPr lang="ar-DZ" sz="1200" b="0" i="0" u="none" strike="noStrike" cap="none" dirty="0" smtClean="0">
                  <a:solidFill>
                    <a:srgbClr val="221F1F"/>
                  </a:solidFill>
                  <a:latin typeface="Simplified Arabic" pitchFamily="18" charset="-78"/>
                  <a:ea typeface="Open Sans"/>
                  <a:cs typeface="Simplified Arabic" pitchFamily="18" charset="-78"/>
                  <a:sym typeface="Open Sans"/>
                </a:rPr>
                <a:t>التعرف على القوانين والتشريعات</a:t>
              </a:r>
              <a:endParaRPr sz="1200" dirty="0">
                <a:latin typeface="Simplified Arabic" pitchFamily="18" charset="-78"/>
                <a:cs typeface="Simplified Arabic" pitchFamily="18" charset="-78"/>
              </a:endParaRPr>
            </a:p>
          </p:txBody>
        </p:sp>
        <p:sp>
          <p:nvSpPr>
            <p:cNvPr id="51" name="Google Shape;196;p16"/>
            <p:cNvSpPr txBox="1"/>
            <p:nvPr/>
          </p:nvSpPr>
          <p:spPr>
            <a:xfrm>
              <a:off x="6858016" y="2683480"/>
              <a:ext cx="1100004" cy="212366"/>
            </a:xfrm>
            <a:prstGeom prst="rect">
              <a:avLst/>
            </a:prstGeom>
            <a:noFill/>
            <a:ln>
              <a:noFill/>
            </a:ln>
          </p:spPr>
          <p:txBody>
            <a:bodyPr spcFirstLastPara="1" wrap="square" lIns="0" tIns="0" rIns="0" bIns="0" anchor="t" anchorCtr="0">
              <a:spAutoFit/>
            </a:bodyPr>
            <a:lstStyle/>
            <a:p>
              <a:pPr marL="0" marR="0" lvl="0" indent="0" algn="r" rtl="0">
                <a:lnSpc>
                  <a:spcPct val="115000"/>
                </a:lnSpc>
                <a:spcBef>
                  <a:spcPts val="0"/>
                </a:spcBef>
                <a:spcAft>
                  <a:spcPts val="0"/>
                </a:spcAft>
                <a:buNone/>
              </a:pPr>
              <a:r>
                <a:rPr lang="ar-DZ" sz="1200" b="0" i="0" u="none" strike="noStrike" cap="none" dirty="0" smtClean="0">
                  <a:solidFill>
                    <a:srgbClr val="221F1F"/>
                  </a:solidFill>
                  <a:latin typeface="Simplified Arabic" pitchFamily="18" charset="-78"/>
                  <a:ea typeface="Open Sans"/>
                  <a:cs typeface="Simplified Arabic" pitchFamily="18" charset="-78"/>
                  <a:sym typeface="Open Sans"/>
                </a:rPr>
                <a:t>الانخراط في النوادي</a:t>
              </a:r>
              <a:endParaRPr sz="1200" dirty="0">
                <a:latin typeface="Simplified Arabic" pitchFamily="18" charset="-78"/>
                <a:cs typeface="Simplified Arabic" pitchFamily="18" charset="-78"/>
              </a:endParaRPr>
            </a:p>
          </p:txBody>
        </p:sp>
        <p:sp>
          <p:nvSpPr>
            <p:cNvPr id="52" name="Google Shape;197;p16"/>
            <p:cNvSpPr txBox="1"/>
            <p:nvPr/>
          </p:nvSpPr>
          <p:spPr>
            <a:xfrm>
              <a:off x="1573303" y="3666883"/>
              <a:ext cx="1458717" cy="212366"/>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ar-DZ" sz="1200" b="0" i="0" u="none" strike="noStrike" cap="none" dirty="0" smtClean="0">
                  <a:solidFill>
                    <a:srgbClr val="221F1F"/>
                  </a:solidFill>
                  <a:latin typeface="Simplified Arabic" pitchFamily="18" charset="-78"/>
                  <a:ea typeface="Open Sans"/>
                  <a:cs typeface="Simplified Arabic" pitchFamily="18" charset="-78"/>
                  <a:sym typeface="Open Sans"/>
                </a:rPr>
                <a:t>أنشطة تنمي التفكير النقدي</a:t>
              </a:r>
              <a:endParaRPr sz="1200" dirty="0">
                <a:latin typeface="Simplified Arabic" pitchFamily="18" charset="-78"/>
                <a:cs typeface="Simplified Arabic" pitchFamily="18" charset="-78"/>
              </a:endParaRPr>
            </a:p>
          </p:txBody>
        </p:sp>
        <p:sp>
          <p:nvSpPr>
            <p:cNvPr id="55" name="Google Shape;200;p16"/>
            <p:cNvSpPr txBox="1"/>
            <p:nvPr/>
          </p:nvSpPr>
          <p:spPr>
            <a:xfrm>
              <a:off x="6000760" y="3590193"/>
              <a:ext cx="2004425" cy="299491"/>
            </a:xfrm>
            <a:prstGeom prst="rect">
              <a:avLst/>
            </a:prstGeom>
            <a:noFill/>
            <a:ln>
              <a:noFill/>
            </a:ln>
          </p:spPr>
          <p:txBody>
            <a:bodyPr spcFirstLastPara="1" wrap="square" lIns="0" tIns="0" rIns="0" bIns="0" anchor="t" anchorCtr="0">
              <a:spAutoFit/>
            </a:bodyPr>
            <a:lstStyle/>
            <a:p>
              <a:pPr marL="0" marR="0" lvl="0" indent="0" algn="r" rtl="0">
                <a:lnSpc>
                  <a:spcPct val="115000"/>
                </a:lnSpc>
                <a:spcBef>
                  <a:spcPts val="0"/>
                </a:spcBef>
                <a:spcAft>
                  <a:spcPts val="0"/>
                </a:spcAft>
                <a:buNone/>
              </a:pPr>
              <a:r>
                <a:rPr lang="ar-DZ" sz="1200" b="0" i="0" u="none" strike="noStrike" cap="none" dirty="0" smtClean="0">
                  <a:solidFill>
                    <a:srgbClr val="221F1F"/>
                  </a:solidFill>
                  <a:latin typeface="Simplified Arabic" pitchFamily="18" charset="-78"/>
                  <a:ea typeface="Open Sans"/>
                  <a:cs typeface="Simplified Arabic" pitchFamily="18" charset="-78"/>
                  <a:sym typeface="Open Sans"/>
                </a:rPr>
                <a:t>برامج التبادل الدولي والحركات العلمية</a:t>
              </a:r>
              <a:endParaRPr sz="1200" dirty="0">
                <a:latin typeface="Simplified Arabic" pitchFamily="18" charset="-78"/>
                <a:cs typeface="Simplified Arabic" pitchFamily="18" charset="-78"/>
              </a:endParaRPr>
            </a:p>
          </p:txBody>
        </p:sp>
        <p:sp>
          <p:nvSpPr>
            <p:cNvPr id="56" name="Google Shape;201;p16"/>
            <p:cNvSpPr txBox="1"/>
            <p:nvPr/>
          </p:nvSpPr>
          <p:spPr>
            <a:xfrm>
              <a:off x="1571604" y="4496907"/>
              <a:ext cx="1820254" cy="212366"/>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ar-DZ" sz="1200" b="0" i="0" u="none" strike="noStrike" cap="none" dirty="0" smtClean="0">
                  <a:solidFill>
                    <a:srgbClr val="221F1F"/>
                  </a:solidFill>
                  <a:latin typeface="Simplified Arabic" pitchFamily="18" charset="-78"/>
                  <a:ea typeface="Open Sans"/>
                  <a:cs typeface="Simplified Arabic" pitchFamily="18" charset="-78"/>
                  <a:sym typeface="Open Sans"/>
                </a:rPr>
                <a:t>بناء اتجاهات حول مميزات كل منطقة</a:t>
              </a:r>
              <a:endParaRPr sz="1200" dirty="0">
                <a:latin typeface="Simplified Arabic" pitchFamily="18" charset="-78"/>
                <a:cs typeface="Simplified Arabic" pitchFamily="18" charset="-78"/>
              </a:endParaRPr>
            </a:p>
          </p:txBody>
        </p:sp>
        <p:sp>
          <p:nvSpPr>
            <p:cNvPr id="59" name="Google Shape;204;p16"/>
            <p:cNvSpPr txBox="1"/>
            <p:nvPr/>
          </p:nvSpPr>
          <p:spPr>
            <a:xfrm>
              <a:off x="6143636" y="4496907"/>
              <a:ext cx="1896461" cy="212366"/>
            </a:xfrm>
            <a:prstGeom prst="rect">
              <a:avLst/>
            </a:prstGeom>
            <a:noFill/>
            <a:ln>
              <a:noFill/>
            </a:ln>
          </p:spPr>
          <p:txBody>
            <a:bodyPr spcFirstLastPara="1" wrap="square" lIns="0" tIns="0" rIns="0" bIns="0" anchor="t" anchorCtr="0">
              <a:spAutoFit/>
            </a:bodyPr>
            <a:lstStyle/>
            <a:p>
              <a:pPr marL="0" marR="0" lvl="0" indent="0" algn="r" rtl="0">
                <a:lnSpc>
                  <a:spcPct val="115000"/>
                </a:lnSpc>
                <a:spcBef>
                  <a:spcPts val="0"/>
                </a:spcBef>
                <a:spcAft>
                  <a:spcPts val="0"/>
                </a:spcAft>
                <a:buNone/>
              </a:pPr>
              <a:r>
                <a:rPr lang="ar-DZ" sz="1200" b="0" i="0" u="none" strike="noStrike" cap="none" dirty="0" smtClean="0">
                  <a:solidFill>
                    <a:srgbClr val="221F1F"/>
                  </a:solidFill>
                  <a:latin typeface="Simplified Arabic" pitchFamily="18" charset="-78"/>
                  <a:ea typeface="Open Sans"/>
                  <a:cs typeface="Simplified Arabic" pitchFamily="18" charset="-78"/>
                  <a:sym typeface="Open Sans"/>
                </a:rPr>
                <a:t>الزيارات </a:t>
              </a:r>
              <a:r>
                <a:rPr lang="ar-DZ" sz="1200" b="0" i="0" u="none" strike="noStrike" cap="none" dirty="0" err="1" smtClean="0">
                  <a:solidFill>
                    <a:srgbClr val="221F1F"/>
                  </a:solidFill>
                  <a:latin typeface="Simplified Arabic" pitchFamily="18" charset="-78"/>
                  <a:ea typeface="Open Sans"/>
                  <a:cs typeface="Simplified Arabic" pitchFamily="18" charset="-78"/>
                  <a:sym typeface="Open Sans"/>
                </a:rPr>
                <a:t>والخرجات</a:t>
              </a:r>
              <a:r>
                <a:rPr lang="ar-DZ" sz="1200" b="0" i="0" u="none" strike="noStrike" cap="none" dirty="0" smtClean="0">
                  <a:solidFill>
                    <a:srgbClr val="221F1F"/>
                  </a:solidFill>
                  <a:latin typeface="Simplified Arabic" pitchFamily="18" charset="-78"/>
                  <a:ea typeface="Open Sans"/>
                  <a:cs typeface="Simplified Arabic" pitchFamily="18" charset="-78"/>
                  <a:sym typeface="Open Sans"/>
                </a:rPr>
                <a:t> الميدانية</a:t>
              </a:r>
              <a:endParaRPr sz="1200" dirty="0">
                <a:latin typeface="Simplified Arabic" pitchFamily="18" charset="-78"/>
                <a:cs typeface="Simplified Arabic" pitchFamily="18" charset="-78"/>
              </a:endParaRPr>
            </a:p>
          </p:txBody>
        </p:sp>
      </p:grpSp>
      <p:sp>
        <p:nvSpPr>
          <p:cNvPr id="95" name="Google Shape;155;p16"/>
          <p:cNvSpPr/>
          <p:nvPr/>
        </p:nvSpPr>
        <p:spPr>
          <a:xfrm>
            <a:off x="928662" y="1571612"/>
            <a:ext cx="284807" cy="237694"/>
          </a:xfrm>
          <a:custGeom>
            <a:avLst/>
            <a:gdLst/>
            <a:ahLst/>
            <a:cxnLst/>
            <a:rect l="l" t="t" r="r" b="b"/>
            <a:pathLst>
              <a:path w="224494" h="224494" extrusionOk="0">
                <a:moveTo>
                  <a:pt x="0" y="0"/>
                </a:moveTo>
                <a:lnTo>
                  <a:pt x="224494" y="0"/>
                </a:lnTo>
                <a:lnTo>
                  <a:pt x="224494" y="224494"/>
                </a:lnTo>
                <a:lnTo>
                  <a:pt x="0" y="224494"/>
                </a:lnTo>
                <a:close/>
              </a:path>
            </a:pathLst>
          </a:custGeom>
          <a:solidFill>
            <a:srgbClr val="7FAC00"/>
          </a:solidFill>
          <a:ln>
            <a:noFill/>
          </a:ln>
        </p:spPr>
        <p:txBody>
          <a:bodyPr/>
          <a:lstStyle/>
          <a:p>
            <a:r>
              <a:rPr lang="en-US" sz="1200" b="1" dirty="0" smtClean="0">
                <a:solidFill>
                  <a:srgbClr val="FFFFFF"/>
                </a:solidFill>
                <a:latin typeface="Simplified Arabic" pitchFamily="18" charset="-78"/>
                <a:ea typeface="Open Sans ExtraBold"/>
                <a:cs typeface="Simplified Arabic" pitchFamily="18" charset="-78"/>
                <a:sym typeface="Open Sans ExtraBold"/>
              </a:rPr>
              <a:t>1</a:t>
            </a:r>
            <a:endParaRPr lang="fr-FR" sz="1200" dirty="0"/>
          </a:p>
        </p:txBody>
      </p:sp>
      <p:sp>
        <p:nvSpPr>
          <p:cNvPr id="96" name="Google Shape;155;p16"/>
          <p:cNvSpPr/>
          <p:nvPr/>
        </p:nvSpPr>
        <p:spPr>
          <a:xfrm>
            <a:off x="8215338" y="2214554"/>
            <a:ext cx="284807" cy="237694"/>
          </a:xfrm>
          <a:custGeom>
            <a:avLst/>
            <a:gdLst/>
            <a:ahLst/>
            <a:cxnLst/>
            <a:rect l="l" t="t" r="r" b="b"/>
            <a:pathLst>
              <a:path w="224494" h="224494" extrusionOk="0">
                <a:moveTo>
                  <a:pt x="0" y="0"/>
                </a:moveTo>
                <a:lnTo>
                  <a:pt x="224494" y="0"/>
                </a:lnTo>
                <a:lnTo>
                  <a:pt x="224494" y="224494"/>
                </a:lnTo>
                <a:lnTo>
                  <a:pt x="0" y="224494"/>
                </a:lnTo>
                <a:close/>
              </a:path>
            </a:pathLst>
          </a:custGeom>
          <a:solidFill>
            <a:srgbClr val="00A8BF"/>
          </a:solidFill>
          <a:ln>
            <a:noFill/>
          </a:ln>
        </p:spPr>
        <p:txBody>
          <a:bodyPr/>
          <a:lstStyle/>
          <a:p>
            <a:r>
              <a:rPr lang="ar-DZ" sz="1200" b="1" dirty="0" smtClean="0">
                <a:solidFill>
                  <a:srgbClr val="FFFFFF"/>
                </a:solidFill>
                <a:latin typeface="Simplified Arabic" pitchFamily="18" charset="-78"/>
                <a:ea typeface="Open Sans ExtraBold"/>
                <a:cs typeface="Simplified Arabic" pitchFamily="18" charset="-78"/>
                <a:sym typeface="Open Sans ExtraBold"/>
              </a:rPr>
              <a:t>2</a:t>
            </a:r>
            <a:endParaRPr lang="fr-FR" sz="1200" dirty="0"/>
          </a:p>
        </p:txBody>
      </p:sp>
      <p:sp>
        <p:nvSpPr>
          <p:cNvPr id="97" name="Google Shape;155;p16"/>
          <p:cNvSpPr/>
          <p:nvPr/>
        </p:nvSpPr>
        <p:spPr>
          <a:xfrm>
            <a:off x="8215338" y="2928934"/>
            <a:ext cx="284807" cy="237694"/>
          </a:xfrm>
          <a:custGeom>
            <a:avLst/>
            <a:gdLst/>
            <a:ahLst/>
            <a:cxnLst/>
            <a:rect l="l" t="t" r="r" b="b"/>
            <a:pathLst>
              <a:path w="224494" h="224494" extrusionOk="0">
                <a:moveTo>
                  <a:pt x="0" y="0"/>
                </a:moveTo>
                <a:lnTo>
                  <a:pt x="224494" y="0"/>
                </a:lnTo>
                <a:lnTo>
                  <a:pt x="224494" y="224494"/>
                </a:lnTo>
                <a:lnTo>
                  <a:pt x="0" y="224494"/>
                </a:lnTo>
                <a:close/>
              </a:path>
            </a:pathLst>
          </a:custGeom>
          <a:solidFill>
            <a:srgbClr val="00A8BF"/>
          </a:solidFill>
          <a:ln>
            <a:noFill/>
          </a:ln>
        </p:spPr>
        <p:txBody>
          <a:bodyPr/>
          <a:lstStyle/>
          <a:p>
            <a:r>
              <a:rPr lang="ar-DZ" sz="1200" b="1" dirty="0" smtClean="0">
                <a:solidFill>
                  <a:srgbClr val="FFFFFF"/>
                </a:solidFill>
                <a:latin typeface="Simplified Arabic" pitchFamily="18" charset="-78"/>
                <a:ea typeface="Open Sans ExtraBold"/>
                <a:cs typeface="Simplified Arabic" pitchFamily="18" charset="-78"/>
                <a:sym typeface="Open Sans ExtraBold"/>
              </a:rPr>
              <a:t>3</a:t>
            </a:r>
            <a:endParaRPr lang="fr-FR" sz="1200" dirty="0"/>
          </a:p>
        </p:txBody>
      </p:sp>
      <p:sp>
        <p:nvSpPr>
          <p:cNvPr id="98" name="Google Shape;155;p16"/>
          <p:cNvSpPr/>
          <p:nvPr/>
        </p:nvSpPr>
        <p:spPr>
          <a:xfrm>
            <a:off x="8215338" y="3571876"/>
            <a:ext cx="284807" cy="237694"/>
          </a:xfrm>
          <a:custGeom>
            <a:avLst/>
            <a:gdLst/>
            <a:ahLst/>
            <a:cxnLst/>
            <a:rect l="l" t="t" r="r" b="b"/>
            <a:pathLst>
              <a:path w="224494" h="224494" extrusionOk="0">
                <a:moveTo>
                  <a:pt x="0" y="0"/>
                </a:moveTo>
                <a:lnTo>
                  <a:pt x="224494" y="0"/>
                </a:lnTo>
                <a:lnTo>
                  <a:pt x="224494" y="224494"/>
                </a:lnTo>
                <a:lnTo>
                  <a:pt x="0" y="224494"/>
                </a:lnTo>
                <a:close/>
              </a:path>
            </a:pathLst>
          </a:custGeom>
          <a:solidFill>
            <a:srgbClr val="00A8BF"/>
          </a:solidFill>
          <a:ln>
            <a:noFill/>
          </a:ln>
        </p:spPr>
        <p:txBody>
          <a:bodyPr/>
          <a:lstStyle/>
          <a:p>
            <a:r>
              <a:rPr lang="ar-DZ" sz="1200" b="1" dirty="0" smtClean="0">
                <a:solidFill>
                  <a:srgbClr val="FFFFFF"/>
                </a:solidFill>
                <a:latin typeface="Simplified Arabic" pitchFamily="18" charset="-78"/>
                <a:ea typeface="Open Sans ExtraBold"/>
                <a:cs typeface="Simplified Arabic" pitchFamily="18" charset="-78"/>
                <a:sym typeface="Open Sans ExtraBold"/>
              </a:rPr>
              <a:t>4</a:t>
            </a:r>
            <a:endParaRPr lang="fr-FR" sz="1200" dirty="0"/>
          </a:p>
        </p:txBody>
      </p:sp>
      <p:sp>
        <p:nvSpPr>
          <p:cNvPr id="99" name="Google Shape;155;p16"/>
          <p:cNvSpPr/>
          <p:nvPr/>
        </p:nvSpPr>
        <p:spPr>
          <a:xfrm>
            <a:off x="928662" y="2214554"/>
            <a:ext cx="284807" cy="237694"/>
          </a:xfrm>
          <a:custGeom>
            <a:avLst/>
            <a:gdLst/>
            <a:ahLst/>
            <a:cxnLst/>
            <a:rect l="l" t="t" r="r" b="b"/>
            <a:pathLst>
              <a:path w="224494" h="224494" extrusionOk="0">
                <a:moveTo>
                  <a:pt x="0" y="0"/>
                </a:moveTo>
                <a:lnTo>
                  <a:pt x="224494" y="0"/>
                </a:lnTo>
                <a:lnTo>
                  <a:pt x="224494" y="224494"/>
                </a:lnTo>
                <a:lnTo>
                  <a:pt x="0" y="224494"/>
                </a:lnTo>
                <a:close/>
              </a:path>
            </a:pathLst>
          </a:custGeom>
          <a:solidFill>
            <a:srgbClr val="7FAC00"/>
          </a:solidFill>
          <a:ln>
            <a:noFill/>
          </a:ln>
        </p:spPr>
        <p:txBody>
          <a:bodyPr/>
          <a:lstStyle/>
          <a:p>
            <a:r>
              <a:rPr lang="ar-DZ" sz="1200" b="1" dirty="0" smtClean="0">
                <a:solidFill>
                  <a:srgbClr val="FFFFFF"/>
                </a:solidFill>
                <a:latin typeface="Simplified Arabic" pitchFamily="18" charset="-78"/>
                <a:ea typeface="Open Sans ExtraBold"/>
                <a:cs typeface="Simplified Arabic" pitchFamily="18" charset="-78"/>
                <a:sym typeface="Open Sans ExtraBold"/>
              </a:rPr>
              <a:t>2</a:t>
            </a:r>
            <a:endParaRPr lang="fr-FR" sz="1200" dirty="0"/>
          </a:p>
        </p:txBody>
      </p:sp>
      <p:sp>
        <p:nvSpPr>
          <p:cNvPr id="100" name="Google Shape;155;p16"/>
          <p:cNvSpPr/>
          <p:nvPr/>
        </p:nvSpPr>
        <p:spPr>
          <a:xfrm>
            <a:off x="928662" y="2928934"/>
            <a:ext cx="284807" cy="237694"/>
          </a:xfrm>
          <a:custGeom>
            <a:avLst/>
            <a:gdLst/>
            <a:ahLst/>
            <a:cxnLst/>
            <a:rect l="l" t="t" r="r" b="b"/>
            <a:pathLst>
              <a:path w="224494" h="224494" extrusionOk="0">
                <a:moveTo>
                  <a:pt x="0" y="0"/>
                </a:moveTo>
                <a:lnTo>
                  <a:pt x="224494" y="0"/>
                </a:lnTo>
                <a:lnTo>
                  <a:pt x="224494" y="224494"/>
                </a:lnTo>
                <a:lnTo>
                  <a:pt x="0" y="224494"/>
                </a:lnTo>
                <a:close/>
              </a:path>
            </a:pathLst>
          </a:custGeom>
          <a:solidFill>
            <a:srgbClr val="7FAC00"/>
          </a:solidFill>
          <a:ln>
            <a:noFill/>
          </a:ln>
        </p:spPr>
        <p:txBody>
          <a:bodyPr/>
          <a:lstStyle/>
          <a:p>
            <a:r>
              <a:rPr lang="ar-DZ" sz="1200" b="1" dirty="0" smtClean="0">
                <a:solidFill>
                  <a:srgbClr val="FFFFFF"/>
                </a:solidFill>
                <a:latin typeface="Simplified Arabic" pitchFamily="18" charset="-78"/>
                <a:ea typeface="Open Sans ExtraBold"/>
                <a:cs typeface="Simplified Arabic" pitchFamily="18" charset="-78"/>
                <a:sym typeface="Open Sans ExtraBold"/>
              </a:rPr>
              <a:t>3</a:t>
            </a:r>
            <a:endParaRPr lang="fr-FR" sz="1200" dirty="0"/>
          </a:p>
        </p:txBody>
      </p:sp>
      <p:sp>
        <p:nvSpPr>
          <p:cNvPr id="101" name="Google Shape;155;p16"/>
          <p:cNvSpPr/>
          <p:nvPr/>
        </p:nvSpPr>
        <p:spPr>
          <a:xfrm>
            <a:off x="928662" y="3571876"/>
            <a:ext cx="284807" cy="237694"/>
          </a:xfrm>
          <a:custGeom>
            <a:avLst/>
            <a:gdLst/>
            <a:ahLst/>
            <a:cxnLst/>
            <a:rect l="l" t="t" r="r" b="b"/>
            <a:pathLst>
              <a:path w="224494" h="224494" extrusionOk="0">
                <a:moveTo>
                  <a:pt x="0" y="0"/>
                </a:moveTo>
                <a:lnTo>
                  <a:pt x="224494" y="0"/>
                </a:lnTo>
                <a:lnTo>
                  <a:pt x="224494" y="224494"/>
                </a:lnTo>
                <a:lnTo>
                  <a:pt x="0" y="224494"/>
                </a:lnTo>
                <a:close/>
              </a:path>
            </a:pathLst>
          </a:custGeom>
          <a:solidFill>
            <a:srgbClr val="7FAC00"/>
          </a:solidFill>
          <a:ln>
            <a:noFill/>
          </a:ln>
        </p:spPr>
        <p:txBody>
          <a:bodyPr/>
          <a:lstStyle/>
          <a:p>
            <a:r>
              <a:rPr lang="ar-DZ" sz="1200" b="1" dirty="0" smtClean="0">
                <a:solidFill>
                  <a:srgbClr val="FFFFFF"/>
                </a:solidFill>
                <a:latin typeface="Simplified Arabic" pitchFamily="18" charset="-78"/>
                <a:ea typeface="Open Sans ExtraBold"/>
                <a:cs typeface="Simplified Arabic" pitchFamily="18" charset="-78"/>
                <a:sym typeface="Open Sans ExtraBold"/>
              </a:rPr>
              <a:t>4</a:t>
            </a:r>
            <a:endParaRPr lang="fr-FR"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9966FF">
              <a:alpha val="62000"/>
            </a:srgbClr>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428596" y="357166"/>
            <a:ext cx="8429684" cy="6143668"/>
          </a:xfrm>
          <a:prstGeom prst="rect">
            <a:avLst/>
          </a:prstGeom>
          <a:solidFill>
            <a:schemeClr val="bg1"/>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Forme libre 8"/>
          <p:cNvSpPr/>
          <p:nvPr/>
        </p:nvSpPr>
        <p:spPr>
          <a:xfrm>
            <a:off x="8444753" y="5764306"/>
            <a:ext cx="744071" cy="1102659"/>
          </a:xfrm>
          <a:custGeom>
            <a:avLst/>
            <a:gdLst>
              <a:gd name="connsiteX0" fmla="*/ 681318 w 744071"/>
              <a:gd name="connsiteY0" fmla="*/ 152400 h 1102659"/>
              <a:gd name="connsiteX1" fmla="*/ 358588 w 744071"/>
              <a:gd name="connsiteY1" fmla="*/ 152400 h 1102659"/>
              <a:gd name="connsiteX2" fmla="*/ 304800 w 744071"/>
              <a:gd name="connsiteY2" fmla="*/ 206188 h 1102659"/>
              <a:gd name="connsiteX3" fmla="*/ 251012 w 744071"/>
              <a:gd name="connsiteY3" fmla="*/ 421341 h 1102659"/>
              <a:gd name="connsiteX4" fmla="*/ 233082 w 744071"/>
              <a:gd name="connsiteY4" fmla="*/ 475129 h 1102659"/>
              <a:gd name="connsiteX5" fmla="*/ 125506 w 744071"/>
              <a:gd name="connsiteY5" fmla="*/ 510988 h 1102659"/>
              <a:gd name="connsiteX6" fmla="*/ 35859 w 744071"/>
              <a:gd name="connsiteY6" fmla="*/ 600635 h 1102659"/>
              <a:gd name="connsiteX7" fmla="*/ 0 w 744071"/>
              <a:gd name="connsiteY7" fmla="*/ 708212 h 1102659"/>
              <a:gd name="connsiteX8" fmla="*/ 35859 w 744071"/>
              <a:gd name="connsiteY8" fmla="*/ 959223 h 1102659"/>
              <a:gd name="connsiteX9" fmla="*/ 53788 w 744071"/>
              <a:gd name="connsiteY9" fmla="*/ 1030941 h 1102659"/>
              <a:gd name="connsiteX10" fmla="*/ 107576 w 744071"/>
              <a:gd name="connsiteY10" fmla="*/ 1066800 h 1102659"/>
              <a:gd name="connsiteX11" fmla="*/ 215153 w 744071"/>
              <a:gd name="connsiteY11" fmla="*/ 1102659 h 1102659"/>
              <a:gd name="connsiteX12" fmla="*/ 484094 w 744071"/>
              <a:gd name="connsiteY12" fmla="*/ 1084729 h 1102659"/>
              <a:gd name="connsiteX13" fmla="*/ 735106 w 744071"/>
              <a:gd name="connsiteY13" fmla="*/ 1066800 h 1102659"/>
              <a:gd name="connsiteX14" fmla="*/ 735106 w 744071"/>
              <a:gd name="connsiteY14" fmla="*/ 1066800 h 1102659"/>
              <a:gd name="connsiteX15" fmla="*/ 681318 w 744071"/>
              <a:gd name="connsiteY15" fmla="*/ 152400 h 1102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44071" h="1102659">
                <a:moveTo>
                  <a:pt x="681318" y="152400"/>
                </a:moveTo>
                <a:cubicBezTo>
                  <a:pt x="618565" y="0"/>
                  <a:pt x="476754" y="116041"/>
                  <a:pt x="358588" y="152400"/>
                </a:cubicBezTo>
                <a:cubicBezTo>
                  <a:pt x="334353" y="159857"/>
                  <a:pt x="322729" y="188259"/>
                  <a:pt x="304800" y="206188"/>
                </a:cubicBezTo>
                <a:cubicBezTo>
                  <a:pt x="232339" y="423571"/>
                  <a:pt x="299301" y="204042"/>
                  <a:pt x="251012" y="421341"/>
                </a:cubicBezTo>
                <a:cubicBezTo>
                  <a:pt x="246912" y="439790"/>
                  <a:pt x="248461" y="464144"/>
                  <a:pt x="233082" y="475129"/>
                </a:cubicBezTo>
                <a:cubicBezTo>
                  <a:pt x="202324" y="497099"/>
                  <a:pt x="125506" y="510988"/>
                  <a:pt x="125506" y="510988"/>
                </a:cubicBezTo>
                <a:cubicBezTo>
                  <a:pt x="76437" y="543701"/>
                  <a:pt x="61023" y="544017"/>
                  <a:pt x="35859" y="600635"/>
                </a:cubicBezTo>
                <a:cubicBezTo>
                  <a:pt x="20507" y="635176"/>
                  <a:pt x="0" y="708212"/>
                  <a:pt x="0" y="708212"/>
                </a:cubicBezTo>
                <a:cubicBezTo>
                  <a:pt x="15664" y="849189"/>
                  <a:pt x="10485" y="845043"/>
                  <a:pt x="35859" y="959223"/>
                </a:cubicBezTo>
                <a:cubicBezTo>
                  <a:pt x="41205" y="983278"/>
                  <a:pt x="40119" y="1010438"/>
                  <a:pt x="53788" y="1030941"/>
                </a:cubicBezTo>
                <a:cubicBezTo>
                  <a:pt x="65741" y="1048870"/>
                  <a:pt x="87885" y="1058048"/>
                  <a:pt x="107576" y="1066800"/>
                </a:cubicBezTo>
                <a:cubicBezTo>
                  <a:pt x="142117" y="1082152"/>
                  <a:pt x="215153" y="1102659"/>
                  <a:pt x="215153" y="1102659"/>
                </a:cubicBezTo>
                <a:lnTo>
                  <a:pt x="484094" y="1084729"/>
                </a:lnTo>
                <a:cubicBezTo>
                  <a:pt x="739535" y="1065807"/>
                  <a:pt x="622568" y="1066800"/>
                  <a:pt x="735106" y="1066800"/>
                </a:cubicBezTo>
                <a:lnTo>
                  <a:pt x="735106" y="1066800"/>
                </a:lnTo>
                <a:cubicBezTo>
                  <a:pt x="716667" y="200217"/>
                  <a:pt x="744071" y="304800"/>
                  <a:pt x="681318" y="152400"/>
                </a:cubicBezTo>
                <a:close/>
              </a:path>
            </a:pathLst>
          </a:custGeom>
          <a:solidFill>
            <a:srgbClr val="9966FF"/>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9"/>
          <p:cNvSpPr/>
          <p:nvPr/>
        </p:nvSpPr>
        <p:spPr>
          <a:xfrm>
            <a:off x="0" y="-23905"/>
            <a:ext cx="1161707" cy="920376"/>
          </a:xfrm>
          <a:custGeom>
            <a:avLst/>
            <a:gdLst>
              <a:gd name="connsiteX0" fmla="*/ 932329 w 1161707"/>
              <a:gd name="connsiteY0" fmla="*/ 23905 h 920376"/>
              <a:gd name="connsiteX1" fmla="*/ 1039906 w 1161707"/>
              <a:gd name="connsiteY1" fmla="*/ 113552 h 920376"/>
              <a:gd name="connsiteX2" fmla="*/ 1093694 w 1161707"/>
              <a:gd name="connsiteY2" fmla="*/ 131481 h 920376"/>
              <a:gd name="connsiteX3" fmla="*/ 1111624 w 1161707"/>
              <a:gd name="connsiteY3" fmla="*/ 490070 h 920376"/>
              <a:gd name="connsiteX4" fmla="*/ 1004047 w 1161707"/>
              <a:gd name="connsiteY4" fmla="*/ 543858 h 920376"/>
              <a:gd name="connsiteX5" fmla="*/ 950259 w 1161707"/>
              <a:gd name="connsiteY5" fmla="*/ 579717 h 920376"/>
              <a:gd name="connsiteX6" fmla="*/ 699247 w 1161707"/>
              <a:gd name="connsiteY6" fmla="*/ 633505 h 920376"/>
              <a:gd name="connsiteX7" fmla="*/ 645459 w 1161707"/>
              <a:gd name="connsiteY7" fmla="*/ 669364 h 920376"/>
              <a:gd name="connsiteX8" fmla="*/ 573741 w 1161707"/>
              <a:gd name="connsiteY8" fmla="*/ 759011 h 920376"/>
              <a:gd name="connsiteX9" fmla="*/ 555812 w 1161707"/>
              <a:gd name="connsiteY9" fmla="*/ 812799 h 920376"/>
              <a:gd name="connsiteX10" fmla="*/ 304800 w 1161707"/>
              <a:gd name="connsiteY10" fmla="*/ 884517 h 920376"/>
              <a:gd name="connsiteX11" fmla="*/ 233082 w 1161707"/>
              <a:gd name="connsiteY11" fmla="*/ 920376 h 920376"/>
              <a:gd name="connsiteX12" fmla="*/ 35859 w 1161707"/>
              <a:gd name="connsiteY12" fmla="*/ 920376 h 920376"/>
              <a:gd name="connsiteX13" fmla="*/ 0 w 1161707"/>
              <a:gd name="connsiteY13" fmla="*/ 23905 h 920376"/>
              <a:gd name="connsiteX14" fmla="*/ 286871 w 1161707"/>
              <a:gd name="connsiteY14" fmla="*/ 5976 h 920376"/>
              <a:gd name="connsiteX15" fmla="*/ 1004047 w 1161707"/>
              <a:gd name="connsiteY15" fmla="*/ 23905 h 920376"/>
              <a:gd name="connsiteX16" fmla="*/ 932329 w 1161707"/>
              <a:gd name="connsiteY16" fmla="*/ 23905 h 92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1707" h="920376">
                <a:moveTo>
                  <a:pt x="932329" y="23905"/>
                </a:moveTo>
                <a:cubicBezTo>
                  <a:pt x="971980" y="63556"/>
                  <a:pt x="989984" y="88591"/>
                  <a:pt x="1039906" y="113552"/>
                </a:cubicBezTo>
                <a:cubicBezTo>
                  <a:pt x="1056810" y="122004"/>
                  <a:pt x="1075765" y="125505"/>
                  <a:pt x="1093694" y="131481"/>
                </a:cubicBezTo>
                <a:cubicBezTo>
                  <a:pt x="1142804" y="278811"/>
                  <a:pt x="1161707" y="289739"/>
                  <a:pt x="1111624" y="490070"/>
                </a:cubicBezTo>
                <a:cubicBezTo>
                  <a:pt x="1105305" y="515348"/>
                  <a:pt x="1022854" y="537589"/>
                  <a:pt x="1004047" y="543858"/>
                </a:cubicBezTo>
                <a:cubicBezTo>
                  <a:pt x="986118" y="555811"/>
                  <a:pt x="969950" y="570965"/>
                  <a:pt x="950259" y="579717"/>
                </a:cubicBezTo>
                <a:cubicBezTo>
                  <a:pt x="850288" y="624148"/>
                  <a:pt x="812222" y="619383"/>
                  <a:pt x="699247" y="633505"/>
                </a:cubicBezTo>
                <a:cubicBezTo>
                  <a:pt x="681318" y="645458"/>
                  <a:pt x="658920" y="652538"/>
                  <a:pt x="645459" y="669364"/>
                </a:cubicBezTo>
                <a:cubicBezTo>
                  <a:pt x="546484" y="793082"/>
                  <a:pt x="727890" y="656244"/>
                  <a:pt x="573741" y="759011"/>
                </a:cubicBezTo>
                <a:cubicBezTo>
                  <a:pt x="567765" y="776940"/>
                  <a:pt x="567618" y="798041"/>
                  <a:pt x="555812" y="812799"/>
                </a:cubicBezTo>
                <a:cubicBezTo>
                  <a:pt x="506162" y="874862"/>
                  <a:pt x="337994" y="878482"/>
                  <a:pt x="304800" y="884517"/>
                </a:cubicBezTo>
                <a:cubicBezTo>
                  <a:pt x="280894" y="896470"/>
                  <a:pt x="301811" y="905435"/>
                  <a:pt x="233082" y="920376"/>
                </a:cubicBezTo>
                <a:lnTo>
                  <a:pt x="35859" y="920376"/>
                </a:lnTo>
                <a:lnTo>
                  <a:pt x="0" y="23905"/>
                </a:lnTo>
                <a:cubicBezTo>
                  <a:pt x="95624" y="17929"/>
                  <a:pt x="137459" y="0"/>
                  <a:pt x="286871" y="5976"/>
                </a:cubicBezTo>
                <a:lnTo>
                  <a:pt x="1004047" y="23905"/>
                </a:lnTo>
                <a:lnTo>
                  <a:pt x="932329" y="23905"/>
                </a:lnTo>
                <a:close/>
              </a:path>
            </a:pathLst>
          </a:custGeom>
          <a:solidFill>
            <a:srgbClr val="9966FF"/>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7"/>
          <p:cNvGrpSpPr/>
          <p:nvPr/>
        </p:nvGrpSpPr>
        <p:grpSpPr>
          <a:xfrm>
            <a:off x="5572132" y="500042"/>
            <a:ext cx="3129010" cy="571504"/>
            <a:chOff x="5643570" y="2143116"/>
            <a:chExt cx="3129010" cy="571504"/>
          </a:xfrm>
        </p:grpSpPr>
        <p:sp>
          <p:nvSpPr>
            <p:cNvPr id="19" name="Rectangle à coins arrondis 18"/>
            <p:cNvSpPr/>
            <p:nvPr/>
          </p:nvSpPr>
          <p:spPr>
            <a:xfrm>
              <a:off x="5643570" y="2357430"/>
              <a:ext cx="2786082" cy="285752"/>
            </a:xfrm>
            <a:prstGeom prst="roundRect">
              <a:avLst/>
            </a:prstGeom>
            <a:solidFill>
              <a:schemeClr val="bg1"/>
            </a:solidFill>
            <a:ln w="57150">
              <a:solidFill>
                <a:srgbClr val="E575FF"/>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cap="all" dirty="0" smtClean="0">
                  <a:ln w="9000" cmpd="sng">
                    <a:solidFill>
                      <a:srgbClr val="FF0000"/>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أمثلة ونماذج عن المشاريع والمبادرات:</a:t>
              </a:r>
              <a:endParaRPr lang="fr-FR" sz="1400" dirty="0">
                <a:ln w="9000" cmpd="sng">
                  <a:solidFill>
                    <a:srgbClr val="FF0000"/>
                  </a:solidFill>
                  <a:prstDash val="solid"/>
                </a:ln>
                <a:solidFill>
                  <a:sysClr val="windowText" lastClr="000000"/>
                </a:solidFill>
                <a:latin typeface="Simplified Arabic" pitchFamily="18" charset="-78"/>
                <a:cs typeface="Simplified Arabic" pitchFamily="18" charset="-78"/>
              </a:endParaRPr>
            </a:p>
          </p:txBody>
        </p:sp>
        <p:sp>
          <p:nvSpPr>
            <p:cNvPr id="20" name="Étoile à 7 branches 19"/>
            <p:cNvSpPr/>
            <p:nvPr/>
          </p:nvSpPr>
          <p:spPr>
            <a:xfrm>
              <a:off x="8286776" y="2143116"/>
              <a:ext cx="485804" cy="571504"/>
            </a:xfrm>
            <a:prstGeom prst="star7">
              <a:avLst/>
            </a:prstGeom>
            <a:solidFill>
              <a:srgbClr val="E575FF"/>
            </a:solidFill>
            <a:ln>
              <a:solidFill>
                <a:srgbClr val="E575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ysClr val="windowText" lastClr="000000"/>
                  </a:solidFill>
                  <a:effectLst>
                    <a:reflection blurRad="12700" stA="28000" endPos="45000" dist="1000" dir="5400000" sy="-100000" algn="bl" rotWithShape="0"/>
                  </a:effectLst>
                </a:rPr>
                <a:t>4</a:t>
              </a:r>
              <a:endParaRPr lang="fr-FR" dirty="0">
                <a:ln w="9000" cmpd="sng">
                  <a:solidFill>
                    <a:srgbClr val="FF0000"/>
                  </a:solidFill>
                  <a:prstDash val="solid"/>
                </a:ln>
                <a:solidFill>
                  <a:sysClr val="windowText" lastClr="000000"/>
                </a:solidFill>
              </a:endParaRPr>
            </a:p>
          </p:txBody>
        </p:sp>
      </p:grpSp>
      <p:sp>
        <p:nvSpPr>
          <p:cNvPr id="53" name="Google Shape;2743;p66"/>
          <p:cNvSpPr/>
          <p:nvPr/>
        </p:nvSpPr>
        <p:spPr>
          <a:xfrm rot="5400000">
            <a:off x="5575847" y="139137"/>
            <a:ext cx="1427104" cy="4434930"/>
          </a:xfrm>
          <a:custGeom>
            <a:avLst/>
            <a:gdLst/>
            <a:ahLst/>
            <a:cxnLst/>
            <a:rect l="l" t="t" r="r" b="b"/>
            <a:pathLst>
              <a:path w="56141" h="69770" extrusionOk="0">
                <a:moveTo>
                  <a:pt x="26073" y="0"/>
                </a:moveTo>
                <a:cubicBezTo>
                  <a:pt x="23450" y="0"/>
                  <a:pt x="20833" y="390"/>
                  <a:pt x="18514" y="1550"/>
                </a:cubicBezTo>
                <a:cubicBezTo>
                  <a:pt x="15278" y="3151"/>
                  <a:pt x="12777" y="6586"/>
                  <a:pt x="13144" y="10156"/>
                </a:cubicBezTo>
                <a:cubicBezTo>
                  <a:pt x="13244" y="11323"/>
                  <a:pt x="13677" y="12491"/>
                  <a:pt x="13410" y="13625"/>
                </a:cubicBezTo>
                <a:cubicBezTo>
                  <a:pt x="12943" y="15593"/>
                  <a:pt x="10775" y="16527"/>
                  <a:pt x="9074" y="17561"/>
                </a:cubicBezTo>
                <a:cubicBezTo>
                  <a:pt x="2202" y="21664"/>
                  <a:pt x="1" y="31905"/>
                  <a:pt x="4571" y="38476"/>
                </a:cubicBezTo>
                <a:cubicBezTo>
                  <a:pt x="5838" y="40277"/>
                  <a:pt x="7573" y="42079"/>
                  <a:pt x="7273" y="44247"/>
                </a:cubicBezTo>
                <a:cubicBezTo>
                  <a:pt x="7139" y="45147"/>
                  <a:pt x="6639" y="45948"/>
                  <a:pt x="6272" y="46782"/>
                </a:cubicBezTo>
                <a:cubicBezTo>
                  <a:pt x="4237" y="51519"/>
                  <a:pt x="6272" y="58657"/>
                  <a:pt x="9541" y="62660"/>
                </a:cubicBezTo>
                <a:cubicBezTo>
                  <a:pt x="14655" y="68882"/>
                  <a:pt x="22562" y="69769"/>
                  <a:pt x="30691" y="69769"/>
                </a:cubicBezTo>
                <a:cubicBezTo>
                  <a:pt x="32848" y="69769"/>
                  <a:pt x="35020" y="69707"/>
                  <a:pt x="37161" y="69665"/>
                </a:cubicBezTo>
                <a:cubicBezTo>
                  <a:pt x="49870" y="69431"/>
                  <a:pt x="54640" y="57790"/>
                  <a:pt x="55874" y="47649"/>
                </a:cubicBezTo>
                <a:cubicBezTo>
                  <a:pt x="56141" y="45481"/>
                  <a:pt x="56108" y="43246"/>
                  <a:pt x="55274" y="41211"/>
                </a:cubicBezTo>
                <a:cubicBezTo>
                  <a:pt x="54740" y="39844"/>
                  <a:pt x="53839" y="38643"/>
                  <a:pt x="53205" y="37308"/>
                </a:cubicBezTo>
                <a:cubicBezTo>
                  <a:pt x="49770" y="29903"/>
                  <a:pt x="55707" y="20930"/>
                  <a:pt x="53172" y="13124"/>
                </a:cubicBezTo>
                <a:cubicBezTo>
                  <a:pt x="51871" y="9022"/>
                  <a:pt x="48335" y="5953"/>
                  <a:pt x="44399" y="4151"/>
                </a:cubicBezTo>
                <a:cubicBezTo>
                  <a:pt x="40496" y="2383"/>
                  <a:pt x="36193" y="1716"/>
                  <a:pt x="31924" y="1049"/>
                </a:cubicBezTo>
                <a:lnTo>
                  <a:pt x="29055" y="149"/>
                </a:lnTo>
                <a:cubicBezTo>
                  <a:pt x="28071" y="57"/>
                  <a:pt x="27072" y="0"/>
                  <a:pt x="26073" y="0"/>
                </a:cubicBezTo>
                <a:close/>
              </a:path>
            </a:pathLst>
          </a:custGeom>
          <a:solidFill>
            <a:srgbClr val="DFFF85"/>
          </a:solidFill>
          <a:ln w="3810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748;p66"/>
          <p:cNvSpPr txBox="1">
            <a:spLocks/>
          </p:cNvSpPr>
          <p:nvPr/>
        </p:nvSpPr>
        <p:spPr>
          <a:xfrm>
            <a:off x="4286248" y="2143116"/>
            <a:ext cx="3853800" cy="504000"/>
          </a:xfrm>
          <a:prstGeom prst="rect">
            <a:avLst/>
          </a:prstGeom>
        </p:spPr>
        <p:txBody>
          <a:bodyPr spcFirstLastPara="1" vert="horz" wrap="square" lIns="91425" tIns="91425" rIns="91425" bIns="91425" rtlCol="0" anchor="ctr" anchorCtr="0">
            <a:noAutofit/>
          </a:bodyPr>
          <a:lstStyle/>
          <a:p>
            <a:pPr marL="0" marR="0" lvl="0" indent="0" algn="r" defTabSz="914400" rtl="1" eaLnBrk="1" fontAlgn="auto" latinLnBrk="0" hangingPunct="1">
              <a:lnSpc>
                <a:spcPct val="100000"/>
              </a:lnSpc>
              <a:spcBef>
                <a:spcPts val="0"/>
              </a:spcBef>
              <a:spcAft>
                <a:spcPts val="0"/>
              </a:spcAft>
              <a:buClrTx/>
              <a:buSzTx/>
              <a:buFont typeface="Arial" pitchFamily="34" charset="0"/>
              <a:buNone/>
              <a:tabLst/>
              <a:defRPr/>
            </a:pPr>
            <a:r>
              <a:rPr kumimoji="0" lang="ar-DZ" sz="1400" b="1" i="0" u="none" strike="noStrike" kern="1200" cap="all" normalizeH="0" baseline="0" noProof="0" dirty="0" smtClean="0">
                <a:ln w="9000" cmpd="sng">
                  <a:solidFill>
                    <a:srgbClr val="7FAC00"/>
                  </a:solidFill>
                  <a:prstDash val="solid"/>
                </a:ln>
                <a:effectLst>
                  <a:reflection blurRad="12700" stA="28000" endPos="45000" dist="1000" dir="5400000" sy="-100000" algn="bl" rotWithShape="0"/>
                </a:effectLst>
                <a:uLnTx/>
                <a:uFillTx/>
                <a:latin typeface="Simplified Arabic" pitchFamily="18" charset="-78"/>
                <a:cs typeface="Simplified Arabic" pitchFamily="18" charset="-78"/>
              </a:rPr>
              <a:t>الجمعيات الشبابية،</a:t>
            </a:r>
            <a:r>
              <a:rPr kumimoji="0" lang="ar-DZ" sz="1400" b="1" i="0" u="none" strike="noStrike" kern="1200" cap="all" normalizeH="0" noProof="0" dirty="0" smtClean="0">
                <a:ln w="9000" cmpd="sng">
                  <a:solidFill>
                    <a:srgbClr val="7FAC00"/>
                  </a:solidFill>
                  <a:prstDash val="solid"/>
                </a:ln>
                <a:effectLst>
                  <a:reflection blurRad="12700" stA="28000" endPos="45000" dist="1000" dir="5400000" sy="-100000" algn="bl" rotWithShape="0"/>
                </a:effectLst>
                <a:uLnTx/>
                <a:uFillTx/>
                <a:latin typeface="Simplified Arabic" pitchFamily="18" charset="-78"/>
                <a:cs typeface="Simplified Arabic" pitchFamily="18" charset="-78"/>
              </a:rPr>
              <a:t> جمعية </a:t>
            </a:r>
            <a:r>
              <a:rPr kumimoji="0" lang="fr-FR" sz="1400" b="1" i="0" u="none" strike="noStrike" kern="1200" cap="all" normalizeH="0" noProof="0" dirty="0" smtClean="0">
                <a:ln w="9000" cmpd="sng">
                  <a:solidFill>
                    <a:srgbClr val="7FAC00"/>
                  </a:solidFill>
                  <a:prstDash val="solid"/>
                </a:ln>
                <a:effectLst>
                  <a:reflection blurRad="12700" stA="28000" endPos="45000" dist="1000" dir="5400000" sy="-100000" algn="bl" rotWithShape="0"/>
                </a:effectLst>
                <a:uLnTx/>
                <a:uFillTx/>
                <a:latin typeface="Simplified Arabic" pitchFamily="18" charset="-78"/>
                <a:cs typeface="Simplified Arabic" pitchFamily="18" charset="-78"/>
              </a:rPr>
              <a:t>AGORA</a:t>
            </a:r>
            <a:r>
              <a:rPr kumimoji="0" lang="ar-DZ" sz="1400" b="1" i="0" u="none" strike="noStrike" kern="1200" cap="all" normalizeH="0" noProof="0" dirty="0" smtClean="0">
                <a:ln w="9000" cmpd="sng">
                  <a:solidFill>
                    <a:srgbClr val="7FAC00"/>
                  </a:solidFill>
                  <a:prstDash val="solid"/>
                </a:ln>
                <a:effectLst>
                  <a:reflection blurRad="12700" stA="28000" endPos="45000" dist="1000" dir="5400000" sy="-100000" algn="bl" rotWithShape="0"/>
                </a:effectLst>
                <a:uLnTx/>
                <a:uFillTx/>
                <a:latin typeface="Simplified Arabic" pitchFamily="18" charset="-78"/>
                <a:cs typeface="Simplified Arabic" pitchFamily="18" charset="-78"/>
              </a:rPr>
              <a:t>: </a:t>
            </a:r>
            <a:r>
              <a:rPr kumimoji="0" lang="ar-DZ" sz="1400" b="0" i="0" u="none" strike="noStrike" kern="1200" cap="none" spc="0" normalizeH="0" noProof="0" dirty="0" smtClean="0">
                <a:ln>
                  <a:noFill/>
                </a:ln>
                <a:solidFill>
                  <a:schemeClr val="tx1"/>
                </a:solidFill>
                <a:effectLst/>
                <a:uLnTx/>
                <a:uFillTx/>
                <a:latin typeface="Simplified Arabic" pitchFamily="18" charset="-78"/>
                <a:cs typeface="Simplified Arabic" pitchFamily="18" charset="-78"/>
              </a:rPr>
              <a:t>وتسعى لتكوين ودعم المبادرات الشبابية، وتعزيز مشاركة المرأة في العمل النقابي، فضلا عن تعزيز التنوع الثقافي بولاية </a:t>
            </a:r>
            <a:r>
              <a:rPr kumimoji="0" lang="ar-DZ" sz="1400" b="0" i="0" u="none" strike="noStrike" kern="1200" cap="none" spc="0" normalizeH="0" noProof="0" dirty="0" err="1" smtClean="0">
                <a:ln>
                  <a:noFill/>
                </a:ln>
                <a:solidFill>
                  <a:schemeClr val="tx1"/>
                </a:solidFill>
                <a:effectLst/>
                <a:uLnTx/>
                <a:uFillTx/>
                <a:latin typeface="Simplified Arabic" pitchFamily="18" charset="-78"/>
                <a:cs typeface="Simplified Arabic" pitchFamily="18" charset="-78"/>
              </a:rPr>
              <a:t>بجاية</a:t>
            </a:r>
            <a:r>
              <a:rPr kumimoji="0" lang="ar-DZ" sz="1400" b="0" i="0" u="none" strike="noStrike" kern="1200" cap="none" spc="0" normalizeH="0" noProof="0" dirty="0" smtClean="0">
                <a:ln>
                  <a:noFill/>
                </a:ln>
                <a:solidFill>
                  <a:schemeClr val="tx1"/>
                </a:solidFill>
                <a:effectLst/>
                <a:uLnTx/>
                <a:uFillTx/>
                <a:latin typeface="Simplified Arabic" pitchFamily="18" charset="-78"/>
                <a:cs typeface="Simplified Arabic" pitchFamily="18" charset="-78"/>
              </a:rPr>
              <a:t> ونشر الوعي الديمقراطي. </a:t>
            </a:r>
            <a:endParaRPr kumimoji="0" lang="fr-FR" sz="1400" b="0"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57" name="Google Shape;2742;p66"/>
          <p:cNvSpPr/>
          <p:nvPr/>
        </p:nvSpPr>
        <p:spPr>
          <a:xfrm rot="16200000">
            <a:off x="5785713" y="2429601"/>
            <a:ext cx="1462900" cy="4461830"/>
          </a:xfrm>
          <a:custGeom>
            <a:avLst/>
            <a:gdLst/>
            <a:ahLst/>
            <a:cxnLst/>
            <a:rect l="l" t="t" r="r" b="b"/>
            <a:pathLst>
              <a:path w="56141" h="69770" extrusionOk="0">
                <a:moveTo>
                  <a:pt x="26073" y="0"/>
                </a:moveTo>
                <a:cubicBezTo>
                  <a:pt x="23450" y="0"/>
                  <a:pt x="20833" y="390"/>
                  <a:pt x="18514" y="1550"/>
                </a:cubicBezTo>
                <a:cubicBezTo>
                  <a:pt x="15278" y="3151"/>
                  <a:pt x="12777" y="6586"/>
                  <a:pt x="13144" y="10156"/>
                </a:cubicBezTo>
                <a:cubicBezTo>
                  <a:pt x="13244" y="11323"/>
                  <a:pt x="13677" y="12491"/>
                  <a:pt x="13410" y="13625"/>
                </a:cubicBezTo>
                <a:cubicBezTo>
                  <a:pt x="12943" y="15593"/>
                  <a:pt x="10775" y="16527"/>
                  <a:pt x="9074" y="17561"/>
                </a:cubicBezTo>
                <a:cubicBezTo>
                  <a:pt x="2202" y="21664"/>
                  <a:pt x="1" y="31905"/>
                  <a:pt x="4571" y="38476"/>
                </a:cubicBezTo>
                <a:cubicBezTo>
                  <a:pt x="5838" y="40277"/>
                  <a:pt x="7573" y="42079"/>
                  <a:pt x="7273" y="44247"/>
                </a:cubicBezTo>
                <a:cubicBezTo>
                  <a:pt x="7139" y="45147"/>
                  <a:pt x="6639" y="45948"/>
                  <a:pt x="6272" y="46782"/>
                </a:cubicBezTo>
                <a:cubicBezTo>
                  <a:pt x="4237" y="51519"/>
                  <a:pt x="6272" y="58657"/>
                  <a:pt x="9541" y="62660"/>
                </a:cubicBezTo>
                <a:cubicBezTo>
                  <a:pt x="14655" y="68882"/>
                  <a:pt x="22562" y="69769"/>
                  <a:pt x="30691" y="69769"/>
                </a:cubicBezTo>
                <a:cubicBezTo>
                  <a:pt x="32848" y="69769"/>
                  <a:pt x="35020" y="69707"/>
                  <a:pt x="37161" y="69665"/>
                </a:cubicBezTo>
                <a:cubicBezTo>
                  <a:pt x="49870" y="69431"/>
                  <a:pt x="54640" y="57790"/>
                  <a:pt x="55874" y="47649"/>
                </a:cubicBezTo>
                <a:cubicBezTo>
                  <a:pt x="56141" y="45481"/>
                  <a:pt x="56108" y="43246"/>
                  <a:pt x="55274" y="41211"/>
                </a:cubicBezTo>
                <a:cubicBezTo>
                  <a:pt x="54740" y="39844"/>
                  <a:pt x="53839" y="38643"/>
                  <a:pt x="53205" y="37308"/>
                </a:cubicBezTo>
                <a:cubicBezTo>
                  <a:pt x="49770" y="29903"/>
                  <a:pt x="55707" y="20930"/>
                  <a:pt x="53172" y="13124"/>
                </a:cubicBezTo>
                <a:cubicBezTo>
                  <a:pt x="51871" y="9022"/>
                  <a:pt x="48335" y="5953"/>
                  <a:pt x="44399" y="4151"/>
                </a:cubicBezTo>
                <a:cubicBezTo>
                  <a:pt x="40496" y="2383"/>
                  <a:pt x="36193" y="1716"/>
                  <a:pt x="31924" y="1049"/>
                </a:cubicBezTo>
                <a:lnTo>
                  <a:pt x="29055" y="149"/>
                </a:lnTo>
                <a:cubicBezTo>
                  <a:pt x="28071" y="57"/>
                  <a:pt x="27072" y="0"/>
                  <a:pt x="26073" y="0"/>
                </a:cubicBezTo>
                <a:close/>
              </a:path>
            </a:pathLst>
          </a:custGeom>
          <a:solidFill>
            <a:srgbClr val="FFE181"/>
          </a:solidFill>
          <a:ln w="3810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2741;p66"/>
          <p:cNvSpPr/>
          <p:nvPr/>
        </p:nvSpPr>
        <p:spPr>
          <a:xfrm rot="5252967">
            <a:off x="2244955" y="3312289"/>
            <a:ext cx="1486991" cy="4631736"/>
          </a:xfrm>
          <a:custGeom>
            <a:avLst/>
            <a:gdLst/>
            <a:ahLst/>
            <a:cxnLst/>
            <a:rect l="l" t="t" r="r" b="b"/>
            <a:pathLst>
              <a:path w="56141" h="69770" extrusionOk="0">
                <a:moveTo>
                  <a:pt x="26073" y="0"/>
                </a:moveTo>
                <a:cubicBezTo>
                  <a:pt x="23450" y="0"/>
                  <a:pt x="20833" y="390"/>
                  <a:pt x="18514" y="1550"/>
                </a:cubicBezTo>
                <a:cubicBezTo>
                  <a:pt x="15278" y="3151"/>
                  <a:pt x="12777" y="6586"/>
                  <a:pt x="13144" y="10156"/>
                </a:cubicBezTo>
                <a:cubicBezTo>
                  <a:pt x="13244" y="11323"/>
                  <a:pt x="13677" y="12491"/>
                  <a:pt x="13410" y="13625"/>
                </a:cubicBezTo>
                <a:cubicBezTo>
                  <a:pt x="12943" y="15593"/>
                  <a:pt x="10775" y="16527"/>
                  <a:pt x="9074" y="17561"/>
                </a:cubicBezTo>
                <a:cubicBezTo>
                  <a:pt x="2202" y="21664"/>
                  <a:pt x="1" y="31905"/>
                  <a:pt x="4571" y="38476"/>
                </a:cubicBezTo>
                <a:cubicBezTo>
                  <a:pt x="5838" y="40277"/>
                  <a:pt x="7573" y="42079"/>
                  <a:pt x="7273" y="44247"/>
                </a:cubicBezTo>
                <a:cubicBezTo>
                  <a:pt x="7139" y="45147"/>
                  <a:pt x="6639" y="45948"/>
                  <a:pt x="6272" y="46782"/>
                </a:cubicBezTo>
                <a:cubicBezTo>
                  <a:pt x="4237" y="51519"/>
                  <a:pt x="6272" y="58657"/>
                  <a:pt x="9541" y="62660"/>
                </a:cubicBezTo>
                <a:cubicBezTo>
                  <a:pt x="14655" y="68882"/>
                  <a:pt x="22562" y="69769"/>
                  <a:pt x="30691" y="69769"/>
                </a:cubicBezTo>
                <a:cubicBezTo>
                  <a:pt x="32848" y="69769"/>
                  <a:pt x="35020" y="69707"/>
                  <a:pt x="37161" y="69665"/>
                </a:cubicBezTo>
                <a:cubicBezTo>
                  <a:pt x="49870" y="69431"/>
                  <a:pt x="54640" y="57790"/>
                  <a:pt x="55874" y="47649"/>
                </a:cubicBezTo>
                <a:cubicBezTo>
                  <a:pt x="56141" y="45481"/>
                  <a:pt x="56108" y="43246"/>
                  <a:pt x="55274" y="41211"/>
                </a:cubicBezTo>
                <a:cubicBezTo>
                  <a:pt x="54740" y="39844"/>
                  <a:pt x="53839" y="38643"/>
                  <a:pt x="53205" y="37308"/>
                </a:cubicBezTo>
                <a:cubicBezTo>
                  <a:pt x="49770" y="29903"/>
                  <a:pt x="55707" y="20930"/>
                  <a:pt x="53172" y="13124"/>
                </a:cubicBezTo>
                <a:cubicBezTo>
                  <a:pt x="51871" y="9022"/>
                  <a:pt x="48335" y="5953"/>
                  <a:pt x="44399" y="4151"/>
                </a:cubicBezTo>
                <a:cubicBezTo>
                  <a:pt x="40496" y="2383"/>
                  <a:pt x="36193" y="1716"/>
                  <a:pt x="31924" y="1049"/>
                </a:cubicBezTo>
                <a:lnTo>
                  <a:pt x="29055" y="149"/>
                </a:lnTo>
                <a:cubicBezTo>
                  <a:pt x="28071" y="57"/>
                  <a:pt x="27072" y="0"/>
                  <a:pt x="26073" y="0"/>
                </a:cubicBezTo>
                <a:close/>
              </a:path>
            </a:pathLst>
          </a:custGeom>
          <a:solidFill>
            <a:schemeClr val="accent4">
              <a:lumMod val="40000"/>
              <a:lumOff val="60000"/>
            </a:schemeClr>
          </a:solidFill>
          <a:ln w="3810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742;p66"/>
          <p:cNvSpPr/>
          <p:nvPr/>
        </p:nvSpPr>
        <p:spPr>
          <a:xfrm rot="16056816">
            <a:off x="2028021" y="-907165"/>
            <a:ext cx="1462900" cy="4461830"/>
          </a:xfrm>
          <a:custGeom>
            <a:avLst/>
            <a:gdLst/>
            <a:ahLst/>
            <a:cxnLst/>
            <a:rect l="l" t="t" r="r" b="b"/>
            <a:pathLst>
              <a:path w="56141" h="69770" extrusionOk="0">
                <a:moveTo>
                  <a:pt x="26073" y="0"/>
                </a:moveTo>
                <a:cubicBezTo>
                  <a:pt x="23450" y="0"/>
                  <a:pt x="20833" y="390"/>
                  <a:pt x="18514" y="1550"/>
                </a:cubicBezTo>
                <a:cubicBezTo>
                  <a:pt x="15278" y="3151"/>
                  <a:pt x="12777" y="6586"/>
                  <a:pt x="13144" y="10156"/>
                </a:cubicBezTo>
                <a:cubicBezTo>
                  <a:pt x="13244" y="11323"/>
                  <a:pt x="13677" y="12491"/>
                  <a:pt x="13410" y="13625"/>
                </a:cubicBezTo>
                <a:cubicBezTo>
                  <a:pt x="12943" y="15593"/>
                  <a:pt x="10775" y="16527"/>
                  <a:pt x="9074" y="17561"/>
                </a:cubicBezTo>
                <a:cubicBezTo>
                  <a:pt x="2202" y="21664"/>
                  <a:pt x="1" y="31905"/>
                  <a:pt x="4571" y="38476"/>
                </a:cubicBezTo>
                <a:cubicBezTo>
                  <a:pt x="5838" y="40277"/>
                  <a:pt x="7573" y="42079"/>
                  <a:pt x="7273" y="44247"/>
                </a:cubicBezTo>
                <a:cubicBezTo>
                  <a:pt x="7139" y="45147"/>
                  <a:pt x="6639" y="45948"/>
                  <a:pt x="6272" y="46782"/>
                </a:cubicBezTo>
                <a:cubicBezTo>
                  <a:pt x="4237" y="51519"/>
                  <a:pt x="6272" y="58657"/>
                  <a:pt x="9541" y="62660"/>
                </a:cubicBezTo>
                <a:cubicBezTo>
                  <a:pt x="14655" y="68882"/>
                  <a:pt x="22562" y="69769"/>
                  <a:pt x="30691" y="69769"/>
                </a:cubicBezTo>
                <a:cubicBezTo>
                  <a:pt x="32848" y="69769"/>
                  <a:pt x="35020" y="69707"/>
                  <a:pt x="37161" y="69665"/>
                </a:cubicBezTo>
                <a:cubicBezTo>
                  <a:pt x="49870" y="69431"/>
                  <a:pt x="54640" y="57790"/>
                  <a:pt x="55874" y="47649"/>
                </a:cubicBezTo>
                <a:cubicBezTo>
                  <a:pt x="56141" y="45481"/>
                  <a:pt x="56108" y="43246"/>
                  <a:pt x="55274" y="41211"/>
                </a:cubicBezTo>
                <a:cubicBezTo>
                  <a:pt x="54740" y="39844"/>
                  <a:pt x="53839" y="38643"/>
                  <a:pt x="53205" y="37308"/>
                </a:cubicBezTo>
                <a:cubicBezTo>
                  <a:pt x="49770" y="29903"/>
                  <a:pt x="55707" y="20930"/>
                  <a:pt x="53172" y="13124"/>
                </a:cubicBezTo>
                <a:cubicBezTo>
                  <a:pt x="51871" y="9022"/>
                  <a:pt x="48335" y="5953"/>
                  <a:pt x="44399" y="4151"/>
                </a:cubicBezTo>
                <a:cubicBezTo>
                  <a:pt x="40496" y="2383"/>
                  <a:pt x="36193" y="1716"/>
                  <a:pt x="31924" y="1049"/>
                </a:cubicBezTo>
                <a:lnTo>
                  <a:pt x="29055" y="149"/>
                </a:lnTo>
                <a:cubicBezTo>
                  <a:pt x="28071" y="57"/>
                  <a:pt x="27072" y="0"/>
                  <a:pt x="26073" y="0"/>
                </a:cubicBezTo>
                <a:close/>
              </a:path>
            </a:pathLst>
          </a:custGeom>
          <a:solidFill>
            <a:schemeClr val="accent5">
              <a:lumMod val="40000"/>
              <a:lumOff val="60000"/>
            </a:schemeClr>
          </a:solidFill>
          <a:ln w="3810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2741;p66"/>
          <p:cNvSpPr/>
          <p:nvPr/>
        </p:nvSpPr>
        <p:spPr>
          <a:xfrm rot="5252967">
            <a:off x="2102078" y="1240587"/>
            <a:ext cx="1486991" cy="4631736"/>
          </a:xfrm>
          <a:custGeom>
            <a:avLst/>
            <a:gdLst/>
            <a:ahLst/>
            <a:cxnLst/>
            <a:rect l="l" t="t" r="r" b="b"/>
            <a:pathLst>
              <a:path w="56141" h="69770" extrusionOk="0">
                <a:moveTo>
                  <a:pt x="26073" y="0"/>
                </a:moveTo>
                <a:cubicBezTo>
                  <a:pt x="23450" y="0"/>
                  <a:pt x="20833" y="390"/>
                  <a:pt x="18514" y="1550"/>
                </a:cubicBezTo>
                <a:cubicBezTo>
                  <a:pt x="15278" y="3151"/>
                  <a:pt x="12777" y="6586"/>
                  <a:pt x="13144" y="10156"/>
                </a:cubicBezTo>
                <a:cubicBezTo>
                  <a:pt x="13244" y="11323"/>
                  <a:pt x="13677" y="12491"/>
                  <a:pt x="13410" y="13625"/>
                </a:cubicBezTo>
                <a:cubicBezTo>
                  <a:pt x="12943" y="15593"/>
                  <a:pt x="10775" y="16527"/>
                  <a:pt x="9074" y="17561"/>
                </a:cubicBezTo>
                <a:cubicBezTo>
                  <a:pt x="2202" y="21664"/>
                  <a:pt x="1" y="31905"/>
                  <a:pt x="4571" y="38476"/>
                </a:cubicBezTo>
                <a:cubicBezTo>
                  <a:pt x="5838" y="40277"/>
                  <a:pt x="7573" y="42079"/>
                  <a:pt x="7273" y="44247"/>
                </a:cubicBezTo>
                <a:cubicBezTo>
                  <a:pt x="7139" y="45147"/>
                  <a:pt x="6639" y="45948"/>
                  <a:pt x="6272" y="46782"/>
                </a:cubicBezTo>
                <a:cubicBezTo>
                  <a:pt x="4237" y="51519"/>
                  <a:pt x="6272" y="58657"/>
                  <a:pt x="9541" y="62660"/>
                </a:cubicBezTo>
                <a:cubicBezTo>
                  <a:pt x="14655" y="68882"/>
                  <a:pt x="22562" y="69769"/>
                  <a:pt x="30691" y="69769"/>
                </a:cubicBezTo>
                <a:cubicBezTo>
                  <a:pt x="32848" y="69769"/>
                  <a:pt x="35020" y="69707"/>
                  <a:pt x="37161" y="69665"/>
                </a:cubicBezTo>
                <a:cubicBezTo>
                  <a:pt x="49870" y="69431"/>
                  <a:pt x="54640" y="57790"/>
                  <a:pt x="55874" y="47649"/>
                </a:cubicBezTo>
                <a:cubicBezTo>
                  <a:pt x="56141" y="45481"/>
                  <a:pt x="56108" y="43246"/>
                  <a:pt x="55274" y="41211"/>
                </a:cubicBezTo>
                <a:cubicBezTo>
                  <a:pt x="54740" y="39844"/>
                  <a:pt x="53839" y="38643"/>
                  <a:pt x="53205" y="37308"/>
                </a:cubicBezTo>
                <a:cubicBezTo>
                  <a:pt x="49770" y="29903"/>
                  <a:pt x="55707" y="20930"/>
                  <a:pt x="53172" y="13124"/>
                </a:cubicBezTo>
                <a:cubicBezTo>
                  <a:pt x="51871" y="9022"/>
                  <a:pt x="48335" y="5953"/>
                  <a:pt x="44399" y="4151"/>
                </a:cubicBezTo>
                <a:cubicBezTo>
                  <a:pt x="40496" y="2383"/>
                  <a:pt x="36193" y="1716"/>
                  <a:pt x="31924" y="1049"/>
                </a:cubicBezTo>
                <a:lnTo>
                  <a:pt x="29055" y="149"/>
                </a:lnTo>
                <a:cubicBezTo>
                  <a:pt x="28071" y="57"/>
                  <a:pt x="27072" y="0"/>
                  <a:pt x="26073" y="0"/>
                </a:cubicBezTo>
                <a:close/>
              </a:path>
            </a:pathLst>
          </a:custGeom>
          <a:solidFill>
            <a:srgbClr val="FFAFAF"/>
          </a:solidFill>
          <a:ln w="3810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748;p66"/>
          <p:cNvSpPr txBox="1">
            <a:spLocks/>
          </p:cNvSpPr>
          <p:nvPr/>
        </p:nvSpPr>
        <p:spPr>
          <a:xfrm>
            <a:off x="928662" y="1071546"/>
            <a:ext cx="3853800" cy="504000"/>
          </a:xfrm>
          <a:prstGeom prst="rect">
            <a:avLst/>
          </a:prstGeom>
        </p:spPr>
        <p:txBody>
          <a:bodyPr spcFirstLastPara="1" vert="horz" wrap="square" lIns="91425" tIns="91425" rIns="91425" bIns="91425" rtlCol="0" anchor="ctr" anchorCtr="0">
            <a:noAutofit/>
          </a:bodyPr>
          <a:lstStyle/>
          <a:p>
            <a:pPr marL="0" marR="0" lvl="0" indent="0" algn="r" defTabSz="914400" rtl="1" eaLnBrk="1" fontAlgn="auto" latinLnBrk="0" hangingPunct="1">
              <a:lnSpc>
                <a:spcPct val="100000"/>
              </a:lnSpc>
              <a:spcBef>
                <a:spcPts val="0"/>
              </a:spcBef>
              <a:spcAft>
                <a:spcPts val="0"/>
              </a:spcAft>
              <a:buClrTx/>
              <a:buSzTx/>
              <a:buFont typeface="Arial" pitchFamily="34" charset="0"/>
              <a:buNone/>
              <a:tabLst/>
              <a:defRPr/>
            </a:pPr>
            <a:r>
              <a:rPr kumimoji="0" lang="ar-DZ" sz="1400" b="1" i="0" u="none" strike="noStrike" kern="1200" cap="all" normalizeH="0" baseline="0" noProof="0" dirty="0" smtClean="0">
                <a:ln w="9000" cmpd="sng">
                  <a:solidFill>
                    <a:srgbClr val="0000FF"/>
                  </a:solidFill>
                  <a:prstDash val="solid"/>
                </a:ln>
                <a:effectLst>
                  <a:reflection blurRad="12700" stA="28000" endPos="45000" dist="1000" dir="5400000" sy="-100000" algn="bl" rotWithShape="0"/>
                </a:effectLst>
                <a:uLnTx/>
                <a:uFillTx/>
                <a:latin typeface="Simplified Arabic" pitchFamily="18" charset="-78"/>
                <a:cs typeface="Simplified Arabic" pitchFamily="18" charset="-78"/>
              </a:rPr>
              <a:t>التبادل الثقافي والعلمي: </a:t>
            </a:r>
            <a:r>
              <a:rPr kumimoji="0" lang="ar-DZ" sz="1400" b="0" i="0" u="none" strike="noStrike" kern="1200" cap="none" spc="0" normalizeH="0" baseline="0" noProof="0" dirty="0" smtClean="0">
                <a:ln>
                  <a:noFill/>
                </a:ln>
                <a:solidFill>
                  <a:schemeClr val="tx1"/>
                </a:solidFill>
                <a:effectLst/>
                <a:uLnTx/>
                <a:uFillTx/>
                <a:latin typeface="Simplified Arabic" pitchFamily="18" charset="-78"/>
                <a:cs typeface="Simplified Arabic" pitchFamily="18" charset="-78"/>
              </a:rPr>
              <a:t>كالتبادل الطلابي والحركات قصيرة المدى والملتقيات والندوات المحلية والدولية</a:t>
            </a:r>
            <a:endParaRPr kumimoji="0" lang="fr-FR" sz="1400" b="0"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69" name="Google Shape;2748;p66"/>
          <p:cNvSpPr txBox="1">
            <a:spLocks/>
          </p:cNvSpPr>
          <p:nvPr/>
        </p:nvSpPr>
        <p:spPr>
          <a:xfrm>
            <a:off x="642910" y="3357562"/>
            <a:ext cx="4068114" cy="504000"/>
          </a:xfrm>
          <a:prstGeom prst="rect">
            <a:avLst/>
          </a:prstGeom>
        </p:spPr>
        <p:txBody>
          <a:bodyPr spcFirstLastPara="1" vert="horz" wrap="square" lIns="91425" tIns="91425" rIns="91425" bIns="91425" rtlCol="0" anchor="ctr" anchorCtr="0">
            <a:noAutofit/>
          </a:bodyPr>
          <a:lstStyle/>
          <a:p>
            <a:pPr marL="0" marR="0" lvl="0" indent="0" algn="justLow" defTabSz="914400" rtl="1" eaLnBrk="1" fontAlgn="auto" latinLnBrk="0" hangingPunct="1">
              <a:lnSpc>
                <a:spcPct val="100000"/>
              </a:lnSpc>
              <a:spcBef>
                <a:spcPts val="0"/>
              </a:spcBef>
              <a:spcAft>
                <a:spcPts val="0"/>
              </a:spcAft>
              <a:buClrTx/>
              <a:buSzTx/>
              <a:buFont typeface="Arial" pitchFamily="34" charset="0"/>
              <a:buNone/>
              <a:tabLst/>
              <a:defRPr/>
            </a:pPr>
            <a:r>
              <a:rPr kumimoji="0" lang="ar-DZ" sz="1400" b="1" i="0" u="none" strike="noStrike" kern="1200" cap="all" normalizeH="0" baseline="0" noProof="0" dirty="0" smtClean="0">
                <a:ln w="9000" cmpd="sng">
                  <a:solidFill>
                    <a:srgbClr val="FF0000"/>
                  </a:solidFill>
                  <a:prstDash val="solid"/>
                </a:ln>
                <a:effectLst>
                  <a:reflection blurRad="12700" stA="28000" endPos="45000" dist="1000" dir="5400000" sy="-100000" algn="bl" rotWithShape="0"/>
                </a:effectLst>
                <a:uLnTx/>
                <a:uFillTx/>
                <a:latin typeface="Simplified Arabic" pitchFamily="18" charset="-78"/>
                <a:cs typeface="Simplified Arabic" pitchFamily="18" charset="-78"/>
              </a:rPr>
              <a:t>برامج اقتصادية اجتماعية وتضامنية </a:t>
            </a:r>
            <a:r>
              <a:rPr kumimoji="0" lang="fr-FR" sz="1400" b="1" i="0" u="none" strike="noStrike" kern="1200" cap="all" normalizeH="0" baseline="0" noProof="0" dirty="0" smtClean="0">
                <a:ln w="9000" cmpd="sng">
                  <a:solidFill>
                    <a:srgbClr val="FF0000"/>
                  </a:solidFill>
                  <a:prstDash val="solid"/>
                </a:ln>
                <a:effectLst>
                  <a:reflection blurRad="12700" stA="28000" endPos="45000" dist="1000" dir="5400000" sy="-100000" algn="bl" rotWithShape="0"/>
                </a:effectLst>
                <a:uLnTx/>
                <a:uFillTx/>
                <a:latin typeface="Simplified Arabic" pitchFamily="18" charset="-78"/>
                <a:cs typeface="Simplified Arabic" pitchFamily="18" charset="-78"/>
              </a:rPr>
              <a:t>NESDA</a:t>
            </a:r>
            <a:r>
              <a:rPr kumimoji="0" lang="ar-DZ" sz="1400" b="1" i="0" u="none" strike="noStrike" kern="1200" cap="all" normalizeH="0" baseline="0" noProof="0" dirty="0" smtClean="0">
                <a:ln w="9000" cmpd="sng">
                  <a:solidFill>
                    <a:srgbClr val="FF0000"/>
                  </a:solidFill>
                  <a:prstDash val="solid"/>
                </a:ln>
                <a:effectLst>
                  <a:reflection blurRad="12700" stA="28000" endPos="45000" dist="1000" dir="5400000" sy="-100000" algn="bl" rotWithShape="0"/>
                </a:effectLst>
                <a:uLnTx/>
                <a:uFillTx/>
                <a:latin typeface="Simplified Arabic" pitchFamily="18" charset="-78"/>
                <a:cs typeface="Simplified Arabic" pitchFamily="18" charset="-78"/>
              </a:rPr>
              <a:t>: </a:t>
            </a:r>
            <a:r>
              <a:rPr kumimoji="0" lang="ar-DZ" sz="1400" b="0" i="0" u="none" strike="noStrike" kern="1200" cap="none" spc="0" normalizeH="0" baseline="0" noProof="0" dirty="0" smtClean="0">
                <a:ln>
                  <a:noFill/>
                </a:ln>
                <a:solidFill>
                  <a:schemeClr val="tx1"/>
                </a:solidFill>
                <a:effectLst/>
                <a:uLnTx/>
                <a:uFillTx/>
                <a:latin typeface="Simplified Arabic" pitchFamily="18" charset="-78"/>
                <a:cs typeface="Simplified Arabic" pitchFamily="18" charset="-78"/>
              </a:rPr>
              <a:t>وذلك لترقية روح </a:t>
            </a:r>
            <a:r>
              <a:rPr kumimoji="0" lang="ar-DZ" sz="1400" b="0" i="0" u="none" strike="noStrike" kern="1200" cap="none" spc="0" normalizeH="0" baseline="0" noProof="0" dirty="0" err="1" smtClean="0">
                <a:ln>
                  <a:noFill/>
                </a:ln>
                <a:solidFill>
                  <a:schemeClr val="tx1"/>
                </a:solidFill>
                <a:effectLst/>
                <a:uLnTx/>
                <a:uFillTx/>
                <a:latin typeface="Simplified Arabic" pitchFamily="18" charset="-78"/>
                <a:cs typeface="Simplified Arabic" pitchFamily="18" charset="-78"/>
              </a:rPr>
              <a:t>المقاولاتية</a:t>
            </a:r>
            <a:r>
              <a:rPr lang="ar-DZ" sz="1400" dirty="0" smtClean="0">
                <a:latin typeface="Simplified Arabic" pitchFamily="18" charset="-78"/>
                <a:cs typeface="Simplified Arabic" pitchFamily="18" charset="-78"/>
              </a:rPr>
              <a:t>، وتعزيز مهارات المؤسسات المصغرة، حيث تسعى </a:t>
            </a:r>
            <a:r>
              <a:rPr lang="ar-DZ" sz="1400" b="1" dirty="0" smtClean="0">
                <a:solidFill>
                  <a:srgbClr val="002060"/>
                </a:solidFill>
                <a:latin typeface="Simplified Arabic" pitchFamily="18" charset="-78"/>
                <a:cs typeface="Simplified Arabic" pitchFamily="18" charset="-78"/>
              </a:rPr>
              <a:t>الوكالة الوطنية لدعم وتنمية </a:t>
            </a:r>
            <a:r>
              <a:rPr lang="ar-DZ" sz="1400" b="1" dirty="0" err="1" smtClean="0">
                <a:solidFill>
                  <a:srgbClr val="002060"/>
                </a:solidFill>
                <a:latin typeface="Simplified Arabic" pitchFamily="18" charset="-78"/>
                <a:cs typeface="Simplified Arabic" pitchFamily="18" charset="-78"/>
              </a:rPr>
              <a:t>المقاولاتية</a:t>
            </a:r>
            <a:r>
              <a:rPr lang="ar-DZ" sz="1400" dirty="0" smtClean="0">
                <a:latin typeface="Simplified Arabic" pitchFamily="18" charset="-78"/>
                <a:cs typeface="Simplified Arabic" pitchFamily="18" charset="-78"/>
              </a:rPr>
              <a:t> بتطوير قدرات الشباب عبر إبرام علاقات تعاون مع هيئات إقليمية ودولية وتوسيع فرص التبادل والابتكار.</a:t>
            </a:r>
            <a:endParaRPr kumimoji="0" lang="fr-FR" sz="1400" b="0"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70" name="Google Shape;2748;p66"/>
          <p:cNvSpPr txBox="1">
            <a:spLocks/>
          </p:cNvSpPr>
          <p:nvPr/>
        </p:nvSpPr>
        <p:spPr>
          <a:xfrm>
            <a:off x="4643438" y="4357694"/>
            <a:ext cx="3853800" cy="504000"/>
          </a:xfrm>
          <a:prstGeom prst="rect">
            <a:avLst/>
          </a:prstGeom>
        </p:spPr>
        <p:txBody>
          <a:bodyPr spcFirstLastPara="1" vert="horz" wrap="square" lIns="91425" tIns="91425" rIns="91425" bIns="91425" rtlCol="0" anchor="ctr" anchorCtr="0">
            <a:noAutofit/>
          </a:bodyPr>
          <a:lstStyle/>
          <a:p>
            <a:pPr lvl="0" algn="r" rtl="1"/>
            <a:r>
              <a:rPr kumimoji="0" lang="ar-DZ" sz="1400" b="1" i="0" u="none" strike="noStrike" kern="1200" cap="all" normalizeH="0" baseline="0" noProof="0" dirty="0" smtClean="0">
                <a:ln w="9000" cmpd="sng">
                  <a:solidFill>
                    <a:schemeClr val="accent6">
                      <a:lumMod val="75000"/>
                    </a:schemeClr>
                  </a:solidFill>
                  <a:prstDash val="solid"/>
                </a:ln>
                <a:effectLst>
                  <a:reflection blurRad="12700" stA="28000" endPos="45000" dist="1000" dir="5400000" sy="-100000" algn="bl" rotWithShape="0"/>
                </a:effectLst>
                <a:uLnTx/>
                <a:uFillTx/>
                <a:latin typeface="Simplified Arabic" pitchFamily="18" charset="-78"/>
                <a:cs typeface="Simplified Arabic" pitchFamily="18" charset="-78"/>
              </a:rPr>
              <a:t>المرصد الوطني لمكافحة التمييز وخطاب الكراهية: </a:t>
            </a:r>
            <a:r>
              <a:rPr kumimoji="0" lang="ar-DZ" sz="1400" b="0" i="0" u="none" strike="noStrike" kern="1200" cap="none" spc="0" normalizeH="0" baseline="0" noProof="0" dirty="0" smtClean="0">
                <a:ln>
                  <a:noFill/>
                </a:ln>
                <a:solidFill>
                  <a:schemeClr val="tx1"/>
                </a:solidFill>
                <a:effectLst/>
                <a:uLnTx/>
                <a:uFillTx/>
                <a:latin typeface="Simplified Arabic" pitchFamily="18" charset="-78"/>
                <a:cs typeface="Simplified Arabic" pitchFamily="18" charset="-78"/>
              </a:rPr>
              <a:t>تطبيق نص القانون 05</a:t>
            </a:r>
            <a:r>
              <a:rPr kumimoji="0" lang="ar-DZ" sz="1400" b="0" i="0" u="none" strike="noStrike" kern="1200" cap="none" spc="0" normalizeH="0" noProof="0" dirty="0" smtClean="0">
                <a:ln>
                  <a:noFill/>
                </a:ln>
                <a:solidFill>
                  <a:schemeClr val="tx1"/>
                </a:solidFill>
                <a:effectLst/>
                <a:uLnTx/>
                <a:uFillTx/>
                <a:latin typeface="Simplified Arabic" pitchFamily="18" charset="-78"/>
                <a:cs typeface="Simplified Arabic" pitchFamily="18" charset="-78"/>
              </a:rPr>
              <a:t> / 20 الذي تضمن تحديد مفهوم التحريض على العنف وخطاب الكراهية وص</a:t>
            </a:r>
            <a:r>
              <a:rPr lang="ar-DZ" sz="1400" dirty="0" smtClean="0">
                <a:latin typeface="Simplified Arabic" pitchFamily="18" charset="-78"/>
                <a:cs typeface="Simplified Arabic" pitchFamily="18" charset="-78"/>
              </a:rPr>
              <a:t> ور تشكلهما وأسباب تجريمهما ولآليات الوقاية من التمييز وذلك بتعزيز دور المؤسسات الوطنية الحقوقية. </a:t>
            </a:r>
            <a:endParaRPr kumimoji="0" lang="fr-FR" sz="1400" b="0"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72" name="Google Shape;2748;p66"/>
          <p:cNvSpPr txBox="1">
            <a:spLocks/>
          </p:cNvSpPr>
          <p:nvPr/>
        </p:nvSpPr>
        <p:spPr>
          <a:xfrm>
            <a:off x="1000100" y="5429264"/>
            <a:ext cx="3853800" cy="504000"/>
          </a:xfrm>
          <a:prstGeom prst="rect">
            <a:avLst/>
          </a:prstGeom>
        </p:spPr>
        <p:txBody>
          <a:bodyPr spcFirstLastPara="1" vert="horz" wrap="square" lIns="91425" tIns="91425" rIns="91425" bIns="91425" rtlCol="0" anchor="ctr" anchorCtr="0">
            <a:noAutofit/>
          </a:bodyPr>
          <a:lstStyle/>
          <a:p>
            <a:pPr marL="0" marR="0" lvl="0" indent="0" algn="justLow" defTabSz="914400" rtl="1" eaLnBrk="1" fontAlgn="auto" latinLnBrk="0" hangingPunct="1">
              <a:lnSpc>
                <a:spcPct val="100000"/>
              </a:lnSpc>
              <a:spcBef>
                <a:spcPts val="0"/>
              </a:spcBef>
              <a:spcAft>
                <a:spcPts val="0"/>
              </a:spcAft>
              <a:buClrTx/>
              <a:buSzTx/>
              <a:buFont typeface="Arial" pitchFamily="34" charset="0"/>
              <a:buNone/>
              <a:tabLst/>
              <a:defRPr/>
            </a:pPr>
            <a:r>
              <a:rPr kumimoji="0" lang="ar-DZ" sz="1400" b="1" i="0" u="none" strike="noStrike" kern="1200" cap="all" normalizeH="0" baseline="0" noProof="0" dirty="0" smtClean="0">
                <a:ln w="9000" cmpd="sng">
                  <a:solidFill>
                    <a:srgbClr val="9900CC"/>
                  </a:solidFill>
                  <a:prstDash val="solid"/>
                </a:ln>
                <a:effectLst>
                  <a:reflection blurRad="12700" stA="28000" endPos="45000" dist="1000" dir="5400000" sy="-100000" algn="bl" rotWithShape="0"/>
                </a:effectLst>
                <a:uLnTx/>
                <a:uFillTx/>
                <a:latin typeface="Simplified Arabic" pitchFamily="18" charset="-78"/>
                <a:cs typeface="Simplified Arabic" pitchFamily="18" charset="-78"/>
              </a:rPr>
              <a:t>مبادرات التعاون الدولي والحوار الإقليمي: </a:t>
            </a:r>
            <a:r>
              <a:rPr kumimoji="0" lang="ar-DZ" sz="1400" b="1" i="0" u="none" strike="noStrike" kern="1200" cap="none" spc="0" normalizeH="0" baseline="0" noProof="0" dirty="0" smtClean="0">
                <a:ln>
                  <a:noFill/>
                </a:ln>
                <a:effectLst/>
                <a:uLnTx/>
                <a:uFillTx/>
                <a:latin typeface="Simplified Arabic" pitchFamily="18" charset="-78"/>
                <a:cs typeface="Simplified Arabic" pitchFamily="18" charset="-78"/>
              </a:rPr>
              <a:t>برامج بالتعاون مع الاتحاد الإفريقي والاتحاد الأوربي</a:t>
            </a:r>
            <a:r>
              <a:rPr kumimoji="0" lang="ar-DZ" sz="1400" b="1" i="0" u="none" strike="noStrike" kern="1200" cap="none" spc="0" normalizeH="0" noProof="0" dirty="0" smtClean="0">
                <a:ln>
                  <a:noFill/>
                </a:ln>
                <a:effectLst/>
                <a:uLnTx/>
                <a:uFillTx/>
                <a:latin typeface="Simplified Arabic" pitchFamily="18" charset="-78"/>
                <a:cs typeface="Simplified Arabic" pitchFamily="18" charset="-78"/>
              </a:rPr>
              <a:t> تهدف إلى تعزيز الحوار والتعاون </a:t>
            </a:r>
            <a:r>
              <a:rPr lang="ar-DZ" sz="1400" b="1" dirty="0" err="1" smtClean="0">
                <a:latin typeface="Simplified Arabic" pitchFamily="18" charset="-78"/>
                <a:cs typeface="Simplified Arabic" pitchFamily="18" charset="-78"/>
              </a:rPr>
              <a:t>و</a:t>
            </a:r>
            <a:r>
              <a:rPr kumimoji="0" lang="ar-DZ" sz="1400" b="1" i="0" u="none" strike="noStrike" kern="1200" cap="none" spc="0" normalizeH="0" noProof="0" dirty="0" smtClean="0">
                <a:ln>
                  <a:noFill/>
                </a:ln>
                <a:effectLst/>
                <a:uLnTx/>
                <a:uFillTx/>
                <a:latin typeface="Simplified Arabic" pitchFamily="18" charset="-78"/>
                <a:cs typeface="Simplified Arabic" pitchFamily="18" charset="-78"/>
              </a:rPr>
              <a:t>نشر قيم السلم والتعايش وتقليل التمييز بين الشعوب.</a:t>
            </a:r>
            <a:endParaRPr kumimoji="0" lang="fr-FR" sz="1400" b="1" i="0" u="none" strike="noStrike" kern="1200" cap="none" spc="0" normalizeH="0" baseline="0" noProof="0" dirty="0">
              <a:ln>
                <a:noFill/>
              </a:ln>
              <a:effectLst/>
              <a:uLnTx/>
              <a:uFillTx/>
              <a:latin typeface="Simplified Arabic" pitchFamily="18" charset="-78"/>
              <a:cs typeface="Simplified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929058" y="0"/>
            <a:ext cx="5214942" cy="6858000"/>
          </a:xfrm>
          <a:prstGeom prst="rect">
            <a:avLst/>
          </a:prstGeom>
          <a:solidFill>
            <a:srgbClr val="9966FF">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2" name="Picture 4" descr="E:\Nouveau dossier (13)\Nouveau dossier (2)\kisspng-portable-network-graphics-clip-art-image-picsart-p-free-photo-editing-effects-master-effetcs-glowing-5c51caba953503.8597233515488641866112.png"/>
          <p:cNvPicPr>
            <a:picLocks noChangeAspect="1" noChangeArrowheads="1"/>
          </p:cNvPicPr>
          <p:nvPr/>
        </p:nvPicPr>
        <p:blipFill>
          <a:blip r:embed="rId2"/>
          <a:srcRect/>
          <a:stretch>
            <a:fillRect/>
          </a:stretch>
        </p:blipFill>
        <p:spPr bwMode="auto">
          <a:xfrm>
            <a:off x="1928794" y="1142984"/>
            <a:ext cx="4762500" cy="4762500"/>
          </a:xfrm>
          <a:prstGeom prst="rect">
            <a:avLst/>
          </a:prstGeom>
          <a:noFill/>
        </p:spPr>
      </p:pic>
      <p:sp>
        <p:nvSpPr>
          <p:cNvPr id="4" name="Google Shape;2748;p66"/>
          <p:cNvSpPr txBox="1">
            <a:spLocks/>
          </p:cNvSpPr>
          <p:nvPr/>
        </p:nvSpPr>
        <p:spPr>
          <a:xfrm>
            <a:off x="4857752" y="1071546"/>
            <a:ext cx="3853800" cy="4143404"/>
          </a:xfrm>
          <a:prstGeom prst="rect">
            <a:avLst/>
          </a:prstGeom>
        </p:spPr>
        <p:txBody>
          <a:bodyPr spcFirstLastPara="1" vert="horz" wrap="square" lIns="91425" tIns="91425" rIns="91425" bIns="91425" rtlCol="0" anchor="ctr" anchorCtr="0">
            <a:noAutofit/>
          </a:bodyPr>
          <a:lstStyle/>
          <a:p>
            <a:pPr marL="0" marR="0" lvl="0" indent="0" algn="justLow" defTabSz="914400" rtl="1" eaLnBrk="1" fontAlgn="auto" latinLnBrk="0" hangingPunct="1">
              <a:lnSpc>
                <a:spcPct val="100000"/>
              </a:lnSpc>
              <a:spcBef>
                <a:spcPts val="0"/>
              </a:spcBef>
              <a:spcAft>
                <a:spcPts val="0"/>
              </a:spcAft>
              <a:buClrTx/>
              <a:buSzTx/>
              <a:buFont typeface="Arial" pitchFamily="34" charset="0"/>
              <a:buNone/>
              <a:tabLst/>
              <a:defRPr/>
            </a:pPr>
            <a:r>
              <a:rPr kumimoji="0" lang="ar-DZ" sz="1400" b="1" i="0" u="none" strike="noStrike" kern="1200" cap="all" normalizeH="0" baseline="0" noProof="0" dirty="0" smtClean="0">
                <a:ln w="9000" cmpd="sng">
                  <a:solidFill>
                    <a:srgbClr val="0000FF"/>
                  </a:solidFill>
                  <a:prstDash val="solid"/>
                </a:ln>
                <a:effectLst>
                  <a:reflection blurRad="12700" stA="28000" endPos="45000" dist="1000" dir="5400000" sy="-100000" algn="bl" rotWithShape="0"/>
                </a:effectLst>
                <a:uLnTx/>
                <a:uFillTx/>
                <a:latin typeface="Simplified Arabic" pitchFamily="18" charset="-78"/>
                <a:cs typeface="Simplified Arabic" pitchFamily="18" charset="-78"/>
              </a:rPr>
              <a:t>خلاصة: </a:t>
            </a:r>
            <a:r>
              <a:rPr lang="ar-DZ" sz="1400" dirty="0" smtClean="0">
                <a:latin typeface="Simplified Arabic" pitchFamily="18" charset="-78"/>
                <a:cs typeface="Simplified Arabic" pitchFamily="18" charset="-78"/>
              </a:rPr>
              <a:t>يتجلى التمييز والتصور النمطي في المجتمع عبر ممارسات وأفكار تؤثر على التعايش في ظل التعدد الثقافي الذي يزخر </a:t>
            </a:r>
            <a:r>
              <a:rPr lang="ar-DZ" sz="1400" dirty="0" err="1" smtClean="0">
                <a:latin typeface="Simplified Arabic" pitchFamily="18" charset="-78"/>
                <a:cs typeface="Simplified Arabic" pitchFamily="18" charset="-78"/>
              </a:rPr>
              <a:t>به</a:t>
            </a:r>
            <a:r>
              <a:rPr lang="ar-DZ" sz="1400" dirty="0" smtClean="0">
                <a:latin typeface="Simplified Arabic" pitchFamily="18" charset="-78"/>
                <a:cs typeface="Simplified Arabic" pitchFamily="18" charset="-78"/>
              </a:rPr>
              <a:t> المجتمع الجزائري.</a:t>
            </a:r>
          </a:p>
          <a:p>
            <a:pPr marL="0" marR="0" lvl="0" indent="0" algn="justLow" defTabSz="914400" rtl="1" eaLnBrk="1" fontAlgn="auto" latinLnBrk="0" hangingPunct="1">
              <a:lnSpc>
                <a:spcPct val="100000"/>
              </a:lnSpc>
              <a:spcBef>
                <a:spcPts val="0"/>
              </a:spcBef>
              <a:spcAft>
                <a:spcPts val="0"/>
              </a:spcAft>
              <a:buClrTx/>
              <a:buSzTx/>
              <a:buFont typeface="Arial" pitchFamily="34" charset="0"/>
              <a:buNone/>
              <a:tabLst/>
              <a:defRPr/>
            </a:pPr>
            <a:r>
              <a:rPr kumimoji="0" lang="ar-DZ" sz="1400" b="0" i="0" u="none" strike="noStrike" kern="1200" cap="none" spc="0" normalizeH="0" baseline="0" noProof="0" dirty="0" smtClean="0">
                <a:ln>
                  <a:noFill/>
                </a:ln>
                <a:solidFill>
                  <a:schemeClr val="tx1"/>
                </a:solidFill>
                <a:effectLst/>
                <a:uLnTx/>
                <a:uFillTx/>
                <a:latin typeface="Simplified Arabic" pitchFamily="18" charset="-78"/>
                <a:cs typeface="Simplified Arabic" pitchFamily="18" charset="-78"/>
              </a:rPr>
              <a:t>وتتمثل</a:t>
            </a:r>
            <a:r>
              <a:rPr kumimoji="0" lang="ar-DZ" sz="1400" b="0" i="0" u="none" strike="noStrike" kern="1200" cap="none" spc="0" normalizeH="0" noProof="0" dirty="0" smtClean="0">
                <a:ln>
                  <a:noFill/>
                </a:ln>
                <a:solidFill>
                  <a:schemeClr val="tx1"/>
                </a:solidFill>
                <a:effectLst/>
                <a:uLnTx/>
                <a:uFillTx/>
                <a:latin typeface="Simplified Arabic" pitchFamily="18" charset="-78"/>
                <a:cs typeface="Simplified Arabic" pitchFamily="18" charset="-78"/>
              </a:rPr>
              <a:t> استراتيجيات مكافحتها في سن قوانين رادعة وتفعيل دور الإعلام من خلال تغطية جميع الفئات والحرص على تقديم الجانب الإيجابي </a:t>
            </a:r>
            <a:r>
              <a:rPr kumimoji="0" lang="ar-DZ" sz="1400" b="0" i="0" u="none" strike="noStrike" kern="1200" cap="none" spc="0" normalizeH="0" noProof="0" dirty="0" err="1" smtClean="0">
                <a:ln>
                  <a:noFill/>
                </a:ln>
                <a:solidFill>
                  <a:schemeClr val="tx1"/>
                </a:solidFill>
                <a:effectLst/>
                <a:uLnTx/>
                <a:uFillTx/>
                <a:latin typeface="Simplified Arabic" pitchFamily="18" charset="-78"/>
                <a:cs typeface="Simplified Arabic" pitchFamily="18" charset="-78"/>
              </a:rPr>
              <a:t>والقيمي</a:t>
            </a:r>
            <a:r>
              <a:rPr kumimoji="0" lang="ar-DZ" sz="1400" b="0" i="0" u="none" strike="noStrike" kern="1200" cap="none" spc="0" normalizeH="0" noProof="0" dirty="0" smtClean="0">
                <a:ln>
                  <a:noFill/>
                </a:ln>
                <a:solidFill>
                  <a:schemeClr val="tx1"/>
                </a:solidFill>
                <a:effectLst/>
                <a:uLnTx/>
                <a:uFillTx/>
                <a:latin typeface="Simplified Arabic" pitchFamily="18" charset="-78"/>
                <a:cs typeface="Simplified Arabic" pitchFamily="18" charset="-78"/>
              </a:rPr>
              <a:t> لكل فئة والدعوة على المحافظة على هذا التنوع والتعايش معه، فضلا عن الدور التربوي الذي يعد اللبنة الأساسية لتنشئة النشء </a:t>
            </a:r>
            <a:r>
              <a:rPr lang="ar-DZ" sz="1400" dirty="0" smtClean="0">
                <a:latin typeface="Simplified Arabic" pitchFamily="18" charset="-78"/>
                <a:cs typeface="Simplified Arabic" pitchFamily="18" charset="-78"/>
              </a:rPr>
              <a:t>على احترام وتقبل الآخر واحترام حقوق الإنسان، ولا ننكر دور الجمعيات في تنمية حس المسؤولية الفردية والجامعية وتنمية الوعي الوطني وتشكيل الممارسات الديمقراطية والمبادرات الإنسانية.</a:t>
            </a:r>
          </a:p>
          <a:p>
            <a:pPr marL="0" marR="0" lvl="0" indent="0" algn="justLow" defTabSz="914400" rtl="1" eaLnBrk="1" fontAlgn="auto" latinLnBrk="0" hangingPunct="1">
              <a:lnSpc>
                <a:spcPct val="100000"/>
              </a:lnSpc>
              <a:spcBef>
                <a:spcPts val="0"/>
              </a:spcBef>
              <a:spcAft>
                <a:spcPts val="0"/>
              </a:spcAft>
              <a:buClrTx/>
              <a:buSzTx/>
              <a:buFont typeface="Arial" pitchFamily="34" charset="0"/>
              <a:buNone/>
              <a:tabLst/>
              <a:defRPr/>
            </a:pPr>
            <a:r>
              <a:rPr kumimoji="0" lang="ar-DZ" sz="1400" b="0" i="0" u="none" strike="noStrike" kern="1200" cap="none" spc="0" normalizeH="0" baseline="0" noProof="0" dirty="0" smtClean="0">
                <a:ln>
                  <a:noFill/>
                </a:ln>
                <a:solidFill>
                  <a:schemeClr val="tx1"/>
                </a:solidFill>
                <a:effectLst/>
                <a:uLnTx/>
                <a:uFillTx/>
                <a:latin typeface="Simplified Arabic" pitchFamily="18" charset="-78"/>
                <a:cs typeface="Simplified Arabic" pitchFamily="18" charset="-78"/>
              </a:rPr>
              <a:t>كما</a:t>
            </a:r>
            <a:r>
              <a:rPr kumimoji="0" lang="ar-DZ" sz="1400" b="0" i="0" u="none" strike="noStrike" kern="1200" cap="none" spc="0" normalizeH="0" noProof="0" dirty="0" smtClean="0">
                <a:ln>
                  <a:noFill/>
                </a:ln>
                <a:solidFill>
                  <a:schemeClr val="tx1"/>
                </a:solidFill>
                <a:effectLst/>
                <a:uLnTx/>
                <a:uFillTx/>
                <a:latin typeface="Simplified Arabic" pitchFamily="18" charset="-78"/>
                <a:cs typeface="Simplified Arabic" pitchFamily="18" charset="-78"/>
              </a:rPr>
              <a:t> تعزز قيم التسامح والفهم من خلال تشكيل الوعي بحقوق الإنسان وتعويد السلوك على قيم المواطنة الفعالة. ومن النماذج على المشاريع والمبادرات لمكافحة التمييز والتصور النمطي جمعية أغورا  والمرصد الوطني لمكافحة التمييز وخطاب الكراهية  والوكالة الوطنية لدعم وتنمية </a:t>
            </a:r>
            <a:r>
              <a:rPr kumimoji="0" lang="ar-DZ" sz="1400" b="0" i="0" u="none" strike="noStrike" kern="1200" cap="none" spc="0" normalizeH="0" noProof="0" dirty="0" err="1" smtClean="0">
                <a:ln>
                  <a:noFill/>
                </a:ln>
                <a:solidFill>
                  <a:schemeClr val="tx1"/>
                </a:solidFill>
                <a:effectLst/>
                <a:uLnTx/>
                <a:uFillTx/>
                <a:latin typeface="Simplified Arabic" pitchFamily="18" charset="-78"/>
                <a:cs typeface="Simplified Arabic" pitchFamily="18" charset="-78"/>
              </a:rPr>
              <a:t>المقاولاتية</a:t>
            </a:r>
            <a:r>
              <a:rPr lang="ar-DZ" sz="1400" dirty="0" smtClean="0">
                <a:latin typeface="Simplified Arabic" pitchFamily="18" charset="-78"/>
                <a:cs typeface="Simplified Arabic" pitchFamily="18" charset="-78"/>
              </a:rPr>
              <a:t>.</a:t>
            </a:r>
            <a:endParaRPr kumimoji="0" lang="fr-FR" sz="1400" b="0"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518</TotalTime>
  <Words>649</Words>
  <Application>Microsoft Office PowerPoint</Application>
  <PresentationFormat>Affichage à l'écran (4:3)</PresentationFormat>
  <Paragraphs>67</Paragraphs>
  <Slides>5</Slides>
  <Notes>1</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Thème Office</vt:lpstr>
      <vt:lpstr>Diapositive 1</vt:lpstr>
      <vt:lpstr>Diapositive 2</vt:lpstr>
      <vt:lpstr>Diapositive 3</vt:lpstr>
      <vt:lpstr>Diapositive 4</vt:lpstr>
      <vt:lpstr>Diapositive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client</dc:creator>
  <cp:lastModifiedBy>client</cp:lastModifiedBy>
  <cp:revision>8</cp:revision>
  <dcterms:created xsi:type="dcterms:W3CDTF">2026-04-15T14:43:27Z</dcterms:created>
  <dcterms:modified xsi:type="dcterms:W3CDTF">2026-04-17T13:47:58Z</dcterms:modified>
</cp:coreProperties>
</file>