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73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3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FC3587-16C0-1647-8049-1C609158B6A9}" type="doc">
      <dgm:prSet loTypeId="urn:microsoft.com/office/officeart/2005/8/layout/hierarchy1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5B93BB7-46C5-4746-9E80-E92D7CFE78EB}">
      <dgm:prSet phldrT="[Text]"/>
      <dgm:spPr/>
      <dgm:t>
        <a:bodyPr/>
        <a:lstStyle/>
        <a:p>
          <a:r>
            <a:rPr lang="en-US" dirty="0" smtClean="0"/>
            <a:t>Stress</a:t>
          </a:r>
          <a:endParaRPr lang="en-US" dirty="0"/>
        </a:p>
      </dgm:t>
    </dgm:pt>
    <dgm:pt modelId="{8805E71F-FBFF-6947-8C08-0153012DE66D}" type="parTrans" cxnId="{25CE249F-5381-794C-A884-F1DA1F8B93C9}">
      <dgm:prSet/>
      <dgm:spPr/>
      <dgm:t>
        <a:bodyPr/>
        <a:lstStyle/>
        <a:p>
          <a:endParaRPr lang="en-US"/>
        </a:p>
      </dgm:t>
    </dgm:pt>
    <dgm:pt modelId="{3ED4B24F-DDC3-B64A-A061-958EC4E2D705}" type="sibTrans" cxnId="{25CE249F-5381-794C-A884-F1DA1F8B93C9}">
      <dgm:prSet/>
      <dgm:spPr/>
      <dgm:t>
        <a:bodyPr/>
        <a:lstStyle/>
        <a:p>
          <a:endParaRPr lang="en-US"/>
        </a:p>
      </dgm:t>
    </dgm:pt>
    <dgm:pt modelId="{69693113-D287-A74B-B5B3-8AA16880B080}">
      <dgm:prSet phldrT="[Text]"/>
      <dgm:spPr/>
      <dgm:t>
        <a:bodyPr/>
        <a:lstStyle/>
        <a:p>
          <a:r>
            <a:rPr lang="en-US" dirty="0" smtClean="0"/>
            <a:t>Production</a:t>
          </a:r>
          <a:endParaRPr lang="en-US" dirty="0"/>
        </a:p>
      </dgm:t>
    </dgm:pt>
    <dgm:pt modelId="{6A86A4E7-6D6A-C841-9482-90AB8AA44111}" type="parTrans" cxnId="{D3E5DF1E-E6A0-3748-BE18-DA1EC8EF10C5}">
      <dgm:prSet/>
      <dgm:spPr/>
      <dgm:t>
        <a:bodyPr/>
        <a:lstStyle/>
        <a:p>
          <a:endParaRPr lang="en-US"/>
        </a:p>
      </dgm:t>
    </dgm:pt>
    <dgm:pt modelId="{B4CDF371-139F-934F-99ED-F422200F57E6}" type="sibTrans" cxnId="{D3E5DF1E-E6A0-3748-BE18-DA1EC8EF10C5}">
      <dgm:prSet/>
      <dgm:spPr/>
      <dgm:t>
        <a:bodyPr/>
        <a:lstStyle/>
        <a:p>
          <a:endParaRPr lang="en-US"/>
        </a:p>
      </dgm:t>
    </dgm:pt>
    <dgm:pt modelId="{3DA9484B-1A5C-FA40-A538-9DBF545F074F}">
      <dgm:prSet phldrT="[Text]"/>
      <dgm:spPr/>
      <dgm:t>
        <a:bodyPr/>
        <a:lstStyle/>
        <a:p>
          <a:r>
            <a:rPr lang="en-US" dirty="0" smtClean="0"/>
            <a:t>depend on the</a:t>
          </a:r>
        </a:p>
        <a:p>
          <a:r>
            <a:rPr lang="en-US" dirty="0" smtClean="0"/>
            <a:t>speaker using more muscular energy than is used for unstressed syllables</a:t>
          </a:r>
          <a:endParaRPr lang="en-US" dirty="0"/>
        </a:p>
      </dgm:t>
    </dgm:pt>
    <dgm:pt modelId="{D58F1A4C-746E-7B41-BA49-7C60E42778BD}" type="parTrans" cxnId="{56D1F659-9947-8B49-BECF-0B8D212AFFD3}">
      <dgm:prSet/>
      <dgm:spPr/>
      <dgm:t>
        <a:bodyPr/>
        <a:lstStyle/>
        <a:p>
          <a:endParaRPr lang="en-US"/>
        </a:p>
      </dgm:t>
    </dgm:pt>
    <dgm:pt modelId="{B7E7526A-E31F-ED47-A33B-B775E4C2DE09}" type="sibTrans" cxnId="{56D1F659-9947-8B49-BECF-0B8D212AFFD3}">
      <dgm:prSet/>
      <dgm:spPr/>
      <dgm:t>
        <a:bodyPr/>
        <a:lstStyle/>
        <a:p>
          <a:endParaRPr lang="en-US"/>
        </a:p>
      </dgm:t>
    </dgm:pt>
    <dgm:pt modelId="{826DB07C-3D8F-4D4F-8717-A2151349028C}">
      <dgm:prSet phldrT="[Text]"/>
      <dgm:spPr/>
      <dgm:t>
        <a:bodyPr/>
        <a:lstStyle/>
        <a:p>
          <a:r>
            <a:rPr lang="en-US" dirty="0" smtClean="0"/>
            <a:t>Perception</a:t>
          </a:r>
          <a:endParaRPr lang="en-US" dirty="0"/>
        </a:p>
      </dgm:t>
    </dgm:pt>
    <dgm:pt modelId="{EC89FC0E-35A7-7E43-A63F-33250AD71474}" type="parTrans" cxnId="{401E07DA-7FC7-054E-8BD2-DA47CDF62D11}">
      <dgm:prSet/>
      <dgm:spPr/>
      <dgm:t>
        <a:bodyPr/>
        <a:lstStyle/>
        <a:p>
          <a:endParaRPr lang="en-US"/>
        </a:p>
      </dgm:t>
    </dgm:pt>
    <dgm:pt modelId="{C107D4AF-0FF0-2143-A8F2-F703D8947D30}" type="sibTrans" cxnId="{401E07DA-7FC7-054E-8BD2-DA47CDF62D11}">
      <dgm:prSet/>
      <dgm:spPr/>
      <dgm:t>
        <a:bodyPr/>
        <a:lstStyle/>
        <a:p>
          <a:endParaRPr lang="en-US"/>
        </a:p>
      </dgm:t>
    </dgm:pt>
    <dgm:pt modelId="{FB978381-6C50-384A-82F7-D169E933EF86}">
      <dgm:prSet phldrT="[Text]"/>
      <dgm:spPr/>
      <dgm:t>
        <a:bodyPr/>
        <a:lstStyle/>
        <a:p>
          <a:r>
            <a:rPr lang="en-US" dirty="0" smtClean="0"/>
            <a:t>What makes a syllable </a:t>
          </a:r>
          <a:r>
            <a:rPr lang="en-US" dirty="0" err="1" smtClean="0"/>
            <a:t>recognisably</a:t>
          </a:r>
          <a:r>
            <a:rPr lang="en-US" dirty="0" smtClean="0"/>
            <a:t> stressed is its </a:t>
          </a:r>
          <a:r>
            <a:rPr lang="en-US" b="1" dirty="0" smtClean="0">
              <a:solidFill>
                <a:srgbClr val="0000FF"/>
              </a:solidFill>
            </a:rPr>
            <a:t>prominence</a:t>
          </a:r>
        </a:p>
        <a:p>
          <a:endParaRPr lang="en-US" dirty="0"/>
        </a:p>
      </dgm:t>
    </dgm:pt>
    <dgm:pt modelId="{4CECA771-02DC-5F46-A51C-36F4CD30A29A}" type="parTrans" cxnId="{BF2E09B9-9AF3-6140-B7B4-A99F8AB08BDF}">
      <dgm:prSet/>
      <dgm:spPr/>
      <dgm:t>
        <a:bodyPr/>
        <a:lstStyle/>
        <a:p>
          <a:endParaRPr lang="en-US"/>
        </a:p>
      </dgm:t>
    </dgm:pt>
    <dgm:pt modelId="{CB7F317E-19D5-6942-AF9E-357AF72E708C}" type="sibTrans" cxnId="{BF2E09B9-9AF3-6140-B7B4-A99F8AB08BDF}">
      <dgm:prSet/>
      <dgm:spPr/>
      <dgm:t>
        <a:bodyPr/>
        <a:lstStyle/>
        <a:p>
          <a:endParaRPr lang="en-US"/>
        </a:p>
      </dgm:t>
    </dgm:pt>
    <dgm:pt modelId="{5E8FE9F4-35EE-F541-8E09-04D8843489EB}" type="pres">
      <dgm:prSet presAssocID="{76FC3587-16C0-1647-8049-1C609158B6A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0627663-585A-2249-9530-98D15CFB0610}" type="pres">
      <dgm:prSet presAssocID="{45B93BB7-46C5-4746-9E80-E92D7CFE78EB}" presName="hierRoot1" presStyleCnt="0"/>
      <dgm:spPr/>
    </dgm:pt>
    <dgm:pt modelId="{4BBF704A-0600-B84E-B444-23F07E50F53E}" type="pres">
      <dgm:prSet presAssocID="{45B93BB7-46C5-4746-9E80-E92D7CFE78EB}" presName="composite" presStyleCnt="0"/>
      <dgm:spPr/>
    </dgm:pt>
    <dgm:pt modelId="{A4BBD834-C0B5-FE48-8B02-753148325CFE}" type="pres">
      <dgm:prSet presAssocID="{45B93BB7-46C5-4746-9E80-E92D7CFE78EB}" presName="background" presStyleLbl="node0" presStyleIdx="0" presStyleCnt="1"/>
      <dgm:spPr/>
    </dgm:pt>
    <dgm:pt modelId="{D1B55D2D-F22A-A343-A0D3-D92677403CFD}" type="pres">
      <dgm:prSet presAssocID="{45B93BB7-46C5-4746-9E80-E92D7CFE78EB}" presName="text" presStyleLbl="fgAcc0" presStyleIdx="0" presStyleCnt="1" custScaleX="2229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BE0A0C-8F4E-A248-8972-F76A13693030}" type="pres">
      <dgm:prSet presAssocID="{45B93BB7-46C5-4746-9E80-E92D7CFE78EB}" presName="hierChild2" presStyleCnt="0"/>
      <dgm:spPr/>
    </dgm:pt>
    <dgm:pt modelId="{EAF5BBEA-2452-7146-89D7-C204E5A242D5}" type="pres">
      <dgm:prSet presAssocID="{6A86A4E7-6D6A-C841-9482-90AB8AA44111}" presName="Name10" presStyleLbl="parChTrans1D2" presStyleIdx="0" presStyleCnt="2"/>
      <dgm:spPr/>
      <dgm:t>
        <a:bodyPr/>
        <a:lstStyle/>
        <a:p>
          <a:endParaRPr lang="en-US"/>
        </a:p>
      </dgm:t>
    </dgm:pt>
    <dgm:pt modelId="{DCA592E7-084A-444F-A589-C6EA065DD054}" type="pres">
      <dgm:prSet presAssocID="{69693113-D287-A74B-B5B3-8AA16880B080}" presName="hierRoot2" presStyleCnt="0"/>
      <dgm:spPr/>
    </dgm:pt>
    <dgm:pt modelId="{0B3D474B-A719-BC48-9991-FA8A3EE9AB57}" type="pres">
      <dgm:prSet presAssocID="{69693113-D287-A74B-B5B3-8AA16880B080}" presName="composite2" presStyleCnt="0"/>
      <dgm:spPr/>
    </dgm:pt>
    <dgm:pt modelId="{9FF55BB3-BD15-1443-9FA3-EB69F3F56856}" type="pres">
      <dgm:prSet presAssocID="{69693113-D287-A74B-B5B3-8AA16880B080}" presName="background2" presStyleLbl="node2" presStyleIdx="0" presStyleCnt="2"/>
      <dgm:spPr/>
    </dgm:pt>
    <dgm:pt modelId="{9A4C8F73-FEA9-0844-A359-6420F3ECD446}" type="pres">
      <dgm:prSet presAssocID="{69693113-D287-A74B-B5B3-8AA16880B080}" presName="text2" presStyleLbl="fgAcc2" presStyleIdx="0" presStyleCnt="2" custScaleX="1659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74DD7F-16FA-6C4F-B04E-187953C880FC}" type="pres">
      <dgm:prSet presAssocID="{69693113-D287-A74B-B5B3-8AA16880B080}" presName="hierChild3" presStyleCnt="0"/>
      <dgm:spPr/>
    </dgm:pt>
    <dgm:pt modelId="{861E295D-FBB7-F74B-830A-C61E4E9AF9DB}" type="pres">
      <dgm:prSet presAssocID="{D58F1A4C-746E-7B41-BA49-7C60E42778BD}" presName="Name17" presStyleLbl="parChTrans1D3" presStyleIdx="0" presStyleCnt="2"/>
      <dgm:spPr/>
      <dgm:t>
        <a:bodyPr/>
        <a:lstStyle/>
        <a:p>
          <a:endParaRPr lang="en-US"/>
        </a:p>
      </dgm:t>
    </dgm:pt>
    <dgm:pt modelId="{54D0E17F-36B9-1B42-AC9C-75A95AD3F08F}" type="pres">
      <dgm:prSet presAssocID="{3DA9484B-1A5C-FA40-A538-9DBF545F074F}" presName="hierRoot3" presStyleCnt="0"/>
      <dgm:spPr/>
    </dgm:pt>
    <dgm:pt modelId="{96B7E094-EF26-5646-8DA8-1FC100F37EBC}" type="pres">
      <dgm:prSet presAssocID="{3DA9484B-1A5C-FA40-A538-9DBF545F074F}" presName="composite3" presStyleCnt="0"/>
      <dgm:spPr/>
    </dgm:pt>
    <dgm:pt modelId="{65ECF496-D1DD-D647-8042-F06FAC256980}" type="pres">
      <dgm:prSet presAssocID="{3DA9484B-1A5C-FA40-A538-9DBF545F074F}" presName="background3" presStyleLbl="node3" presStyleIdx="0" presStyleCnt="2"/>
      <dgm:spPr/>
    </dgm:pt>
    <dgm:pt modelId="{E9B96A5D-899B-F345-9634-D69FCCF0C528}" type="pres">
      <dgm:prSet presAssocID="{3DA9484B-1A5C-FA40-A538-9DBF545F074F}" presName="text3" presStyleLbl="fgAcc3" presStyleIdx="0" presStyleCnt="2" custScaleX="216078" custScaleY="2567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8B894F-A8FA-7340-9F19-71D74B110F5B}" type="pres">
      <dgm:prSet presAssocID="{3DA9484B-1A5C-FA40-A538-9DBF545F074F}" presName="hierChild4" presStyleCnt="0"/>
      <dgm:spPr/>
    </dgm:pt>
    <dgm:pt modelId="{397BA49D-7B71-504E-A78C-D962CC0450F5}" type="pres">
      <dgm:prSet presAssocID="{EC89FC0E-35A7-7E43-A63F-33250AD71474}" presName="Name10" presStyleLbl="parChTrans1D2" presStyleIdx="1" presStyleCnt="2"/>
      <dgm:spPr/>
      <dgm:t>
        <a:bodyPr/>
        <a:lstStyle/>
        <a:p>
          <a:endParaRPr lang="en-US"/>
        </a:p>
      </dgm:t>
    </dgm:pt>
    <dgm:pt modelId="{BFD375D6-4A44-F840-B36A-90E14C0CA4B9}" type="pres">
      <dgm:prSet presAssocID="{826DB07C-3D8F-4D4F-8717-A2151349028C}" presName="hierRoot2" presStyleCnt="0"/>
      <dgm:spPr/>
    </dgm:pt>
    <dgm:pt modelId="{77180668-E9B0-7B4D-AE9D-B98679A317BF}" type="pres">
      <dgm:prSet presAssocID="{826DB07C-3D8F-4D4F-8717-A2151349028C}" presName="composite2" presStyleCnt="0"/>
      <dgm:spPr/>
    </dgm:pt>
    <dgm:pt modelId="{4C49E5D1-54BD-B149-BB68-FE79E7857E5B}" type="pres">
      <dgm:prSet presAssocID="{826DB07C-3D8F-4D4F-8717-A2151349028C}" presName="background2" presStyleLbl="node2" presStyleIdx="1" presStyleCnt="2"/>
      <dgm:spPr/>
    </dgm:pt>
    <dgm:pt modelId="{CFDCE193-709A-7D4A-AFEE-CCF0D0D477D2}" type="pres">
      <dgm:prSet presAssocID="{826DB07C-3D8F-4D4F-8717-A2151349028C}" presName="text2" presStyleLbl="fgAcc2" presStyleIdx="1" presStyleCnt="2" custScaleX="1618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07EA14-2513-0543-A7B8-28AD6B3E1406}" type="pres">
      <dgm:prSet presAssocID="{826DB07C-3D8F-4D4F-8717-A2151349028C}" presName="hierChild3" presStyleCnt="0"/>
      <dgm:spPr/>
    </dgm:pt>
    <dgm:pt modelId="{8FC07D34-A9AB-5144-826B-C1742F6C2813}" type="pres">
      <dgm:prSet presAssocID="{4CECA771-02DC-5F46-A51C-36F4CD30A29A}" presName="Name17" presStyleLbl="parChTrans1D3" presStyleIdx="1" presStyleCnt="2"/>
      <dgm:spPr/>
      <dgm:t>
        <a:bodyPr/>
        <a:lstStyle/>
        <a:p>
          <a:endParaRPr lang="en-US"/>
        </a:p>
      </dgm:t>
    </dgm:pt>
    <dgm:pt modelId="{83CF3F33-0A5C-C045-8689-4CBDE3754406}" type="pres">
      <dgm:prSet presAssocID="{FB978381-6C50-384A-82F7-D169E933EF86}" presName="hierRoot3" presStyleCnt="0"/>
      <dgm:spPr/>
    </dgm:pt>
    <dgm:pt modelId="{68FD500E-477B-ED47-A6BE-F18268E929FC}" type="pres">
      <dgm:prSet presAssocID="{FB978381-6C50-384A-82F7-D169E933EF86}" presName="composite3" presStyleCnt="0"/>
      <dgm:spPr/>
    </dgm:pt>
    <dgm:pt modelId="{811F2E5D-B855-7545-906B-9B31B953B8B4}" type="pres">
      <dgm:prSet presAssocID="{FB978381-6C50-384A-82F7-D169E933EF86}" presName="background3" presStyleLbl="node3" presStyleIdx="1" presStyleCnt="2"/>
      <dgm:spPr/>
    </dgm:pt>
    <dgm:pt modelId="{88BA36EA-6633-E444-82B3-60369900A1A7}" type="pres">
      <dgm:prSet presAssocID="{FB978381-6C50-384A-82F7-D169E933EF86}" presName="text3" presStyleLbl="fgAcc3" presStyleIdx="1" presStyleCnt="2" custScaleX="212988" custScaleY="2717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B61BB9-66A2-C041-BBB8-80F26D3FFC76}" type="pres">
      <dgm:prSet presAssocID="{FB978381-6C50-384A-82F7-D169E933EF86}" presName="hierChild4" presStyleCnt="0"/>
      <dgm:spPr/>
    </dgm:pt>
  </dgm:ptLst>
  <dgm:cxnLst>
    <dgm:cxn modelId="{BF2E09B9-9AF3-6140-B7B4-A99F8AB08BDF}" srcId="{826DB07C-3D8F-4D4F-8717-A2151349028C}" destId="{FB978381-6C50-384A-82F7-D169E933EF86}" srcOrd="0" destOrd="0" parTransId="{4CECA771-02DC-5F46-A51C-36F4CD30A29A}" sibTransId="{CB7F317E-19D5-6942-AF9E-357AF72E708C}"/>
    <dgm:cxn modelId="{4F7F498C-2766-3045-ABE8-2049F099FC8B}" type="presOf" srcId="{69693113-D287-A74B-B5B3-8AA16880B080}" destId="{9A4C8F73-FEA9-0844-A359-6420F3ECD446}" srcOrd="0" destOrd="0" presId="urn:microsoft.com/office/officeart/2005/8/layout/hierarchy1"/>
    <dgm:cxn modelId="{8E86AB8B-01E3-1148-8B3F-F8BC18422FBF}" type="presOf" srcId="{EC89FC0E-35A7-7E43-A63F-33250AD71474}" destId="{397BA49D-7B71-504E-A78C-D962CC0450F5}" srcOrd="0" destOrd="0" presId="urn:microsoft.com/office/officeart/2005/8/layout/hierarchy1"/>
    <dgm:cxn modelId="{F3F22D14-C76D-734B-8A5B-38A38F3D224D}" type="presOf" srcId="{6A86A4E7-6D6A-C841-9482-90AB8AA44111}" destId="{EAF5BBEA-2452-7146-89D7-C204E5A242D5}" srcOrd="0" destOrd="0" presId="urn:microsoft.com/office/officeart/2005/8/layout/hierarchy1"/>
    <dgm:cxn modelId="{F1A182CC-1D61-7349-9683-F44923B1D655}" type="presOf" srcId="{FB978381-6C50-384A-82F7-D169E933EF86}" destId="{88BA36EA-6633-E444-82B3-60369900A1A7}" srcOrd="0" destOrd="0" presId="urn:microsoft.com/office/officeart/2005/8/layout/hierarchy1"/>
    <dgm:cxn modelId="{56D1F659-9947-8B49-BECF-0B8D212AFFD3}" srcId="{69693113-D287-A74B-B5B3-8AA16880B080}" destId="{3DA9484B-1A5C-FA40-A538-9DBF545F074F}" srcOrd="0" destOrd="0" parTransId="{D58F1A4C-746E-7B41-BA49-7C60E42778BD}" sibTransId="{B7E7526A-E31F-ED47-A33B-B775E4C2DE09}"/>
    <dgm:cxn modelId="{3D47A570-128F-5549-BBFB-71A6039FCBD6}" type="presOf" srcId="{45B93BB7-46C5-4746-9E80-E92D7CFE78EB}" destId="{D1B55D2D-F22A-A343-A0D3-D92677403CFD}" srcOrd="0" destOrd="0" presId="urn:microsoft.com/office/officeart/2005/8/layout/hierarchy1"/>
    <dgm:cxn modelId="{424E0435-A359-DC46-9063-542980543B96}" type="presOf" srcId="{826DB07C-3D8F-4D4F-8717-A2151349028C}" destId="{CFDCE193-709A-7D4A-AFEE-CCF0D0D477D2}" srcOrd="0" destOrd="0" presId="urn:microsoft.com/office/officeart/2005/8/layout/hierarchy1"/>
    <dgm:cxn modelId="{00B036ED-2AED-AD46-8E1D-37F8D2940651}" type="presOf" srcId="{4CECA771-02DC-5F46-A51C-36F4CD30A29A}" destId="{8FC07D34-A9AB-5144-826B-C1742F6C2813}" srcOrd="0" destOrd="0" presId="urn:microsoft.com/office/officeart/2005/8/layout/hierarchy1"/>
    <dgm:cxn modelId="{D3E5DF1E-E6A0-3748-BE18-DA1EC8EF10C5}" srcId="{45B93BB7-46C5-4746-9E80-E92D7CFE78EB}" destId="{69693113-D287-A74B-B5B3-8AA16880B080}" srcOrd="0" destOrd="0" parTransId="{6A86A4E7-6D6A-C841-9482-90AB8AA44111}" sibTransId="{B4CDF371-139F-934F-99ED-F422200F57E6}"/>
    <dgm:cxn modelId="{D42F8E73-7DA0-ED40-B30F-ED853DB300E4}" type="presOf" srcId="{3DA9484B-1A5C-FA40-A538-9DBF545F074F}" destId="{E9B96A5D-899B-F345-9634-D69FCCF0C528}" srcOrd="0" destOrd="0" presId="urn:microsoft.com/office/officeart/2005/8/layout/hierarchy1"/>
    <dgm:cxn modelId="{2BE501F1-A99B-2C4E-AE3B-E616D893876A}" type="presOf" srcId="{D58F1A4C-746E-7B41-BA49-7C60E42778BD}" destId="{861E295D-FBB7-F74B-830A-C61E4E9AF9DB}" srcOrd="0" destOrd="0" presId="urn:microsoft.com/office/officeart/2005/8/layout/hierarchy1"/>
    <dgm:cxn modelId="{401E07DA-7FC7-054E-8BD2-DA47CDF62D11}" srcId="{45B93BB7-46C5-4746-9E80-E92D7CFE78EB}" destId="{826DB07C-3D8F-4D4F-8717-A2151349028C}" srcOrd="1" destOrd="0" parTransId="{EC89FC0E-35A7-7E43-A63F-33250AD71474}" sibTransId="{C107D4AF-0FF0-2143-A8F2-F703D8947D30}"/>
    <dgm:cxn modelId="{9627B169-9720-1B4F-ADC8-4830FA420C3D}" type="presOf" srcId="{76FC3587-16C0-1647-8049-1C609158B6A9}" destId="{5E8FE9F4-35EE-F541-8E09-04D8843489EB}" srcOrd="0" destOrd="0" presId="urn:microsoft.com/office/officeart/2005/8/layout/hierarchy1"/>
    <dgm:cxn modelId="{25CE249F-5381-794C-A884-F1DA1F8B93C9}" srcId="{76FC3587-16C0-1647-8049-1C609158B6A9}" destId="{45B93BB7-46C5-4746-9E80-E92D7CFE78EB}" srcOrd="0" destOrd="0" parTransId="{8805E71F-FBFF-6947-8C08-0153012DE66D}" sibTransId="{3ED4B24F-DDC3-B64A-A061-958EC4E2D705}"/>
    <dgm:cxn modelId="{43CA13B5-D1F8-1A41-AD9C-DB7B368561F8}" type="presParOf" srcId="{5E8FE9F4-35EE-F541-8E09-04D8843489EB}" destId="{50627663-585A-2249-9530-98D15CFB0610}" srcOrd="0" destOrd="0" presId="urn:microsoft.com/office/officeart/2005/8/layout/hierarchy1"/>
    <dgm:cxn modelId="{340D7C27-1BC4-414F-94EE-B6921B2641BA}" type="presParOf" srcId="{50627663-585A-2249-9530-98D15CFB0610}" destId="{4BBF704A-0600-B84E-B444-23F07E50F53E}" srcOrd="0" destOrd="0" presId="urn:microsoft.com/office/officeart/2005/8/layout/hierarchy1"/>
    <dgm:cxn modelId="{2A5BE031-8289-3C42-983A-94D1216BEF5C}" type="presParOf" srcId="{4BBF704A-0600-B84E-B444-23F07E50F53E}" destId="{A4BBD834-C0B5-FE48-8B02-753148325CFE}" srcOrd="0" destOrd="0" presId="urn:microsoft.com/office/officeart/2005/8/layout/hierarchy1"/>
    <dgm:cxn modelId="{9F947165-AE55-2446-8530-3D5EA9811E58}" type="presParOf" srcId="{4BBF704A-0600-B84E-B444-23F07E50F53E}" destId="{D1B55D2D-F22A-A343-A0D3-D92677403CFD}" srcOrd="1" destOrd="0" presId="urn:microsoft.com/office/officeart/2005/8/layout/hierarchy1"/>
    <dgm:cxn modelId="{C8F2A914-C533-2B4D-9B92-5B8234041E43}" type="presParOf" srcId="{50627663-585A-2249-9530-98D15CFB0610}" destId="{21BE0A0C-8F4E-A248-8972-F76A13693030}" srcOrd="1" destOrd="0" presId="urn:microsoft.com/office/officeart/2005/8/layout/hierarchy1"/>
    <dgm:cxn modelId="{C84FF409-A137-6249-B60C-50B8387FC9AE}" type="presParOf" srcId="{21BE0A0C-8F4E-A248-8972-F76A13693030}" destId="{EAF5BBEA-2452-7146-89D7-C204E5A242D5}" srcOrd="0" destOrd="0" presId="urn:microsoft.com/office/officeart/2005/8/layout/hierarchy1"/>
    <dgm:cxn modelId="{C54B50DD-3205-2B42-8D79-8732ACDEE3B6}" type="presParOf" srcId="{21BE0A0C-8F4E-A248-8972-F76A13693030}" destId="{DCA592E7-084A-444F-A589-C6EA065DD054}" srcOrd="1" destOrd="0" presId="urn:microsoft.com/office/officeart/2005/8/layout/hierarchy1"/>
    <dgm:cxn modelId="{F0090424-1DD8-2247-9197-410C6C8F3E36}" type="presParOf" srcId="{DCA592E7-084A-444F-A589-C6EA065DD054}" destId="{0B3D474B-A719-BC48-9991-FA8A3EE9AB57}" srcOrd="0" destOrd="0" presId="urn:microsoft.com/office/officeart/2005/8/layout/hierarchy1"/>
    <dgm:cxn modelId="{1F0CFBBD-E530-504D-8D78-EF1486893197}" type="presParOf" srcId="{0B3D474B-A719-BC48-9991-FA8A3EE9AB57}" destId="{9FF55BB3-BD15-1443-9FA3-EB69F3F56856}" srcOrd="0" destOrd="0" presId="urn:microsoft.com/office/officeart/2005/8/layout/hierarchy1"/>
    <dgm:cxn modelId="{3B224E4C-9B33-6842-A273-B768A7C1674D}" type="presParOf" srcId="{0B3D474B-A719-BC48-9991-FA8A3EE9AB57}" destId="{9A4C8F73-FEA9-0844-A359-6420F3ECD446}" srcOrd="1" destOrd="0" presId="urn:microsoft.com/office/officeart/2005/8/layout/hierarchy1"/>
    <dgm:cxn modelId="{48BA1378-0017-3449-ADF5-64400FEA581F}" type="presParOf" srcId="{DCA592E7-084A-444F-A589-C6EA065DD054}" destId="{CA74DD7F-16FA-6C4F-B04E-187953C880FC}" srcOrd="1" destOrd="0" presId="urn:microsoft.com/office/officeart/2005/8/layout/hierarchy1"/>
    <dgm:cxn modelId="{70241EA0-99F8-F149-98E3-FF674172DC65}" type="presParOf" srcId="{CA74DD7F-16FA-6C4F-B04E-187953C880FC}" destId="{861E295D-FBB7-F74B-830A-C61E4E9AF9DB}" srcOrd="0" destOrd="0" presId="urn:microsoft.com/office/officeart/2005/8/layout/hierarchy1"/>
    <dgm:cxn modelId="{E2242B0E-9675-F24B-B042-57A71E2C5B43}" type="presParOf" srcId="{CA74DD7F-16FA-6C4F-B04E-187953C880FC}" destId="{54D0E17F-36B9-1B42-AC9C-75A95AD3F08F}" srcOrd="1" destOrd="0" presId="urn:microsoft.com/office/officeart/2005/8/layout/hierarchy1"/>
    <dgm:cxn modelId="{CE3A51B2-A3ED-FA44-8D87-E1C10102F1B3}" type="presParOf" srcId="{54D0E17F-36B9-1B42-AC9C-75A95AD3F08F}" destId="{96B7E094-EF26-5646-8DA8-1FC100F37EBC}" srcOrd="0" destOrd="0" presId="urn:microsoft.com/office/officeart/2005/8/layout/hierarchy1"/>
    <dgm:cxn modelId="{9AA37EC7-3FF5-4644-BE1F-F3E86468F688}" type="presParOf" srcId="{96B7E094-EF26-5646-8DA8-1FC100F37EBC}" destId="{65ECF496-D1DD-D647-8042-F06FAC256980}" srcOrd="0" destOrd="0" presId="urn:microsoft.com/office/officeart/2005/8/layout/hierarchy1"/>
    <dgm:cxn modelId="{74C4AFC5-AF16-EC46-BFDF-06FF9461E06D}" type="presParOf" srcId="{96B7E094-EF26-5646-8DA8-1FC100F37EBC}" destId="{E9B96A5D-899B-F345-9634-D69FCCF0C528}" srcOrd="1" destOrd="0" presId="urn:microsoft.com/office/officeart/2005/8/layout/hierarchy1"/>
    <dgm:cxn modelId="{FB195155-FBA8-4742-910D-C455AAAE64E0}" type="presParOf" srcId="{54D0E17F-36B9-1B42-AC9C-75A95AD3F08F}" destId="{968B894F-A8FA-7340-9F19-71D74B110F5B}" srcOrd="1" destOrd="0" presId="urn:microsoft.com/office/officeart/2005/8/layout/hierarchy1"/>
    <dgm:cxn modelId="{977008A6-2C6D-1B4A-99CF-B8CE1D71ABAF}" type="presParOf" srcId="{21BE0A0C-8F4E-A248-8972-F76A13693030}" destId="{397BA49D-7B71-504E-A78C-D962CC0450F5}" srcOrd="2" destOrd="0" presId="urn:microsoft.com/office/officeart/2005/8/layout/hierarchy1"/>
    <dgm:cxn modelId="{EDE2A33F-FD0E-C743-97E9-010E5CF7C03C}" type="presParOf" srcId="{21BE0A0C-8F4E-A248-8972-F76A13693030}" destId="{BFD375D6-4A44-F840-B36A-90E14C0CA4B9}" srcOrd="3" destOrd="0" presId="urn:microsoft.com/office/officeart/2005/8/layout/hierarchy1"/>
    <dgm:cxn modelId="{5DEAF85E-C77E-8F45-B326-B2E37396E695}" type="presParOf" srcId="{BFD375D6-4A44-F840-B36A-90E14C0CA4B9}" destId="{77180668-E9B0-7B4D-AE9D-B98679A317BF}" srcOrd="0" destOrd="0" presId="urn:microsoft.com/office/officeart/2005/8/layout/hierarchy1"/>
    <dgm:cxn modelId="{62885916-FB4B-D446-B766-6C2A77B77661}" type="presParOf" srcId="{77180668-E9B0-7B4D-AE9D-B98679A317BF}" destId="{4C49E5D1-54BD-B149-BB68-FE79E7857E5B}" srcOrd="0" destOrd="0" presId="urn:microsoft.com/office/officeart/2005/8/layout/hierarchy1"/>
    <dgm:cxn modelId="{683444E2-7037-ED43-8F05-B8C789BAAA72}" type="presParOf" srcId="{77180668-E9B0-7B4D-AE9D-B98679A317BF}" destId="{CFDCE193-709A-7D4A-AFEE-CCF0D0D477D2}" srcOrd="1" destOrd="0" presId="urn:microsoft.com/office/officeart/2005/8/layout/hierarchy1"/>
    <dgm:cxn modelId="{8145717B-BB31-3E44-A8D4-DDA8822EA0DE}" type="presParOf" srcId="{BFD375D6-4A44-F840-B36A-90E14C0CA4B9}" destId="{C307EA14-2513-0543-A7B8-28AD6B3E1406}" srcOrd="1" destOrd="0" presId="urn:microsoft.com/office/officeart/2005/8/layout/hierarchy1"/>
    <dgm:cxn modelId="{97558D95-8F6A-BF4E-BBC1-E75351192A17}" type="presParOf" srcId="{C307EA14-2513-0543-A7B8-28AD6B3E1406}" destId="{8FC07D34-A9AB-5144-826B-C1742F6C2813}" srcOrd="0" destOrd="0" presId="urn:microsoft.com/office/officeart/2005/8/layout/hierarchy1"/>
    <dgm:cxn modelId="{0055CEEB-85AB-1846-A24D-8A7059249EB3}" type="presParOf" srcId="{C307EA14-2513-0543-A7B8-28AD6B3E1406}" destId="{83CF3F33-0A5C-C045-8689-4CBDE3754406}" srcOrd="1" destOrd="0" presId="urn:microsoft.com/office/officeart/2005/8/layout/hierarchy1"/>
    <dgm:cxn modelId="{FC70CA65-832A-3A43-B668-F53A946E4775}" type="presParOf" srcId="{83CF3F33-0A5C-C045-8689-4CBDE3754406}" destId="{68FD500E-477B-ED47-A6BE-F18268E929FC}" srcOrd="0" destOrd="0" presId="urn:microsoft.com/office/officeart/2005/8/layout/hierarchy1"/>
    <dgm:cxn modelId="{8A8316A8-3759-6649-B6D1-8DE012627E6F}" type="presParOf" srcId="{68FD500E-477B-ED47-A6BE-F18268E929FC}" destId="{811F2E5D-B855-7545-906B-9B31B953B8B4}" srcOrd="0" destOrd="0" presId="urn:microsoft.com/office/officeart/2005/8/layout/hierarchy1"/>
    <dgm:cxn modelId="{2CBF8036-47AA-7949-A539-4488FD61EEA5}" type="presParOf" srcId="{68FD500E-477B-ED47-A6BE-F18268E929FC}" destId="{88BA36EA-6633-E444-82B3-60369900A1A7}" srcOrd="1" destOrd="0" presId="urn:microsoft.com/office/officeart/2005/8/layout/hierarchy1"/>
    <dgm:cxn modelId="{10E968E8-885C-EC42-B4E8-5AA1AB9AC851}" type="presParOf" srcId="{83CF3F33-0A5C-C045-8689-4CBDE3754406}" destId="{20B61BB9-66A2-C041-BBB8-80F26D3FFC7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C854E6-6BF5-224B-AD1F-D1AF94FECE0F}" type="doc">
      <dgm:prSet loTypeId="urn:microsoft.com/office/officeart/2005/8/layout/radial4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8861B70-5744-214C-B9DB-F654EAE50FBE}">
      <dgm:prSet phldrT="[Text]"/>
      <dgm:spPr/>
      <dgm:t>
        <a:bodyPr/>
        <a:lstStyle/>
        <a:p>
          <a:r>
            <a:rPr lang="en-US" dirty="0" smtClean="0"/>
            <a:t>Stress</a:t>
          </a:r>
          <a:endParaRPr lang="en-US" dirty="0"/>
        </a:p>
      </dgm:t>
    </dgm:pt>
    <dgm:pt modelId="{44EB8CA1-ABF1-BA49-8E49-BDB7FC61BBC7}" type="parTrans" cxnId="{EEC9ADA9-B41C-A744-A17A-D55B7BFA5458}">
      <dgm:prSet/>
      <dgm:spPr/>
      <dgm:t>
        <a:bodyPr/>
        <a:lstStyle/>
        <a:p>
          <a:endParaRPr lang="en-US"/>
        </a:p>
      </dgm:t>
    </dgm:pt>
    <dgm:pt modelId="{738C05AE-2731-5E41-8859-C25B6CA6985B}" type="sibTrans" cxnId="{EEC9ADA9-B41C-A744-A17A-D55B7BFA5458}">
      <dgm:prSet/>
      <dgm:spPr/>
      <dgm:t>
        <a:bodyPr/>
        <a:lstStyle/>
        <a:p>
          <a:endParaRPr lang="en-US"/>
        </a:p>
      </dgm:t>
    </dgm:pt>
    <dgm:pt modelId="{EAAE11AC-5A23-5B4F-BAA2-BD32F783E4BA}">
      <dgm:prSet phldrT="[Text]"/>
      <dgm:spPr/>
      <dgm:t>
        <a:bodyPr/>
        <a:lstStyle/>
        <a:p>
          <a:r>
            <a:rPr lang="en-US" dirty="0" smtClean="0"/>
            <a:t>Word Stress</a:t>
          </a:r>
        </a:p>
        <a:p>
          <a:r>
            <a:rPr lang="en-US" dirty="0" smtClean="0"/>
            <a:t>(lexical stress)</a:t>
          </a:r>
          <a:endParaRPr lang="en-US" dirty="0"/>
        </a:p>
      </dgm:t>
    </dgm:pt>
    <dgm:pt modelId="{2A22828C-DBA3-8F41-8C24-9AF796AA1909}" type="parTrans" cxnId="{0D7990C8-614B-0847-B409-46CEF0876214}">
      <dgm:prSet/>
      <dgm:spPr/>
      <dgm:t>
        <a:bodyPr/>
        <a:lstStyle/>
        <a:p>
          <a:endParaRPr lang="en-US"/>
        </a:p>
      </dgm:t>
    </dgm:pt>
    <dgm:pt modelId="{D45241ED-015E-C740-AD56-EA9E2FF6BE9F}" type="sibTrans" cxnId="{0D7990C8-614B-0847-B409-46CEF0876214}">
      <dgm:prSet/>
      <dgm:spPr/>
      <dgm:t>
        <a:bodyPr/>
        <a:lstStyle/>
        <a:p>
          <a:endParaRPr lang="en-US"/>
        </a:p>
      </dgm:t>
    </dgm:pt>
    <dgm:pt modelId="{851A8566-83DD-2345-9A0C-89A2BF6783B8}">
      <dgm:prSet phldrT="[Text]"/>
      <dgm:spPr/>
      <dgm:t>
        <a:bodyPr/>
        <a:lstStyle/>
        <a:p>
          <a:r>
            <a:rPr lang="en-US" dirty="0" smtClean="0"/>
            <a:t>Sentence Stress </a:t>
          </a:r>
          <a:r>
            <a:rPr lang="en-US" smtClean="0"/>
            <a:t>(ryht</a:t>
          </a:r>
          <a:endParaRPr lang="en-US" dirty="0"/>
        </a:p>
      </dgm:t>
    </dgm:pt>
    <dgm:pt modelId="{740E6FD6-F7D9-534A-A7D2-580ED268A2D3}" type="parTrans" cxnId="{7925E9AA-F9CD-014B-993B-301A72D47A10}">
      <dgm:prSet/>
      <dgm:spPr/>
      <dgm:t>
        <a:bodyPr/>
        <a:lstStyle/>
        <a:p>
          <a:endParaRPr lang="en-US"/>
        </a:p>
      </dgm:t>
    </dgm:pt>
    <dgm:pt modelId="{6E4B5D01-85DF-D54F-8A78-EF79B0E3F5A9}" type="sibTrans" cxnId="{7925E9AA-F9CD-014B-993B-301A72D47A10}">
      <dgm:prSet/>
      <dgm:spPr/>
      <dgm:t>
        <a:bodyPr/>
        <a:lstStyle/>
        <a:p>
          <a:endParaRPr lang="en-US"/>
        </a:p>
      </dgm:t>
    </dgm:pt>
    <dgm:pt modelId="{52E1D3B9-CFCF-5B4F-8F87-259F74E7FAD1}" type="pres">
      <dgm:prSet presAssocID="{A4C854E6-6BF5-224B-AD1F-D1AF94FECE0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3132C1-A847-774D-B9A7-07422127BA19}" type="pres">
      <dgm:prSet presAssocID="{98861B70-5744-214C-B9DB-F654EAE50FBE}" presName="centerShape" presStyleLbl="node0" presStyleIdx="0" presStyleCnt="1"/>
      <dgm:spPr/>
      <dgm:t>
        <a:bodyPr/>
        <a:lstStyle/>
        <a:p>
          <a:endParaRPr lang="en-US"/>
        </a:p>
      </dgm:t>
    </dgm:pt>
    <dgm:pt modelId="{E232A416-7342-9E4F-9E28-007EF79727E2}" type="pres">
      <dgm:prSet presAssocID="{2A22828C-DBA3-8F41-8C24-9AF796AA1909}" presName="parTrans" presStyleLbl="bgSibTrans2D1" presStyleIdx="0" presStyleCnt="2"/>
      <dgm:spPr/>
      <dgm:t>
        <a:bodyPr/>
        <a:lstStyle/>
        <a:p>
          <a:endParaRPr lang="en-US"/>
        </a:p>
      </dgm:t>
    </dgm:pt>
    <dgm:pt modelId="{D19E0FB3-4155-2747-A27F-0FBAC1F75276}" type="pres">
      <dgm:prSet presAssocID="{EAAE11AC-5A23-5B4F-BAA2-BD32F783E4B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5EB83-C1DB-9F4F-B816-CDD4EC4576AB}" type="pres">
      <dgm:prSet presAssocID="{740E6FD6-F7D9-534A-A7D2-580ED268A2D3}" presName="parTrans" presStyleLbl="bgSibTrans2D1" presStyleIdx="1" presStyleCnt="2"/>
      <dgm:spPr/>
      <dgm:t>
        <a:bodyPr/>
        <a:lstStyle/>
        <a:p>
          <a:endParaRPr lang="en-US"/>
        </a:p>
      </dgm:t>
    </dgm:pt>
    <dgm:pt modelId="{E4ABA643-C1E5-7541-89CB-44F603A3BF6B}" type="pres">
      <dgm:prSet presAssocID="{851A8566-83DD-2345-9A0C-89A2BF6783B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25E9AA-F9CD-014B-993B-301A72D47A10}" srcId="{98861B70-5744-214C-B9DB-F654EAE50FBE}" destId="{851A8566-83DD-2345-9A0C-89A2BF6783B8}" srcOrd="1" destOrd="0" parTransId="{740E6FD6-F7D9-534A-A7D2-580ED268A2D3}" sibTransId="{6E4B5D01-85DF-D54F-8A78-EF79B0E3F5A9}"/>
    <dgm:cxn modelId="{616AFE86-417B-5F47-95CA-0CAB902FB5A3}" type="presOf" srcId="{2A22828C-DBA3-8F41-8C24-9AF796AA1909}" destId="{E232A416-7342-9E4F-9E28-007EF79727E2}" srcOrd="0" destOrd="0" presId="urn:microsoft.com/office/officeart/2005/8/layout/radial4"/>
    <dgm:cxn modelId="{533861BB-5A2B-F543-96B8-EEC58E8D45D7}" type="presOf" srcId="{98861B70-5744-214C-B9DB-F654EAE50FBE}" destId="{383132C1-A847-774D-B9A7-07422127BA19}" srcOrd="0" destOrd="0" presId="urn:microsoft.com/office/officeart/2005/8/layout/radial4"/>
    <dgm:cxn modelId="{2322F3FE-B93E-0E42-BE35-E654FCC593F8}" type="presOf" srcId="{EAAE11AC-5A23-5B4F-BAA2-BD32F783E4BA}" destId="{D19E0FB3-4155-2747-A27F-0FBAC1F75276}" srcOrd="0" destOrd="0" presId="urn:microsoft.com/office/officeart/2005/8/layout/radial4"/>
    <dgm:cxn modelId="{0D7990C8-614B-0847-B409-46CEF0876214}" srcId="{98861B70-5744-214C-B9DB-F654EAE50FBE}" destId="{EAAE11AC-5A23-5B4F-BAA2-BD32F783E4BA}" srcOrd="0" destOrd="0" parTransId="{2A22828C-DBA3-8F41-8C24-9AF796AA1909}" sibTransId="{D45241ED-015E-C740-AD56-EA9E2FF6BE9F}"/>
    <dgm:cxn modelId="{DA7D54E0-B060-3D4D-BC69-FF0906A8A654}" type="presOf" srcId="{740E6FD6-F7D9-534A-A7D2-580ED268A2D3}" destId="{5FB5EB83-C1DB-9F4F-B816-CDD4EC4576AB}" srcOrd="0" destOrd="0" presId="urn:microsoft.com/office/officeart/2005/8/layout/radial4"/>
    <dgm:cxn modelId="{378A1DBB-09FE-6F4A-BBAD-8F8EF46075E5}" type="presOf" srcId="{A4C854E6-6BF5-224B-AD1F-D1AF94FECE0F}" destId="{52E1D3B9-CFCF-5B4F-8F87-259F74E7FAD1}" srcOrd="0" destOrd="0" presId="urn:microsoft.com/office/officeart/2005/8/layout/radial4"/>
    <dgm:cxn modelId="{EEC9ADA9-B41C-A744-A17A-D55B7BFA5458}" srcId="{A4C854E6-6BF5-224B-AD1F-D1AF94FECE0F}" destId="{98861B70-5744-214C-B9DB-F654EAE50FBE}" srcOrd="0" destOrd="0" parTransId="{44EB8CA1-ABF1-BA49-8E49-BDB7FC61BBC7}" sibTransId="{738C05AE-2731-5E41-8859-C25B6CA6985B}"/>
    <dgm:cxn modelId="{64CAB488-38C8-CB45-AD40-75C2798B08F4}" type="presOf" srcId="{851A8566-83DD-2345-9A0C-89A2BF6783B8}" destId="{E4ABA643-C1E5-7541-89CB-44F603A3BF6B}" srcOrd="0" destOrd="0" presId="urn:microsoft.com/office/officeart/2005/8/layout/radial4"/>
    <dgm:cxn modelId="{C87CC3B6-C2CA-EA4E-BCF5-379FE2565173}" type="presParOf" srcId="{52E1D3B9-CFCF-5B4F-8F87-259F74E7FAD1}" destId="{383132C1-A847-774D-B9A7-07422127BA19}" srcOrd="0" destOrd="0" presId="urn:microsoft.com/office/officeart/2005/8/layout/radial4"/>
    <dgm:cxn modelId="{42B1E829-9650-6B4B-B3A3-53AF25629C56}" type="presParOf" srcId="{52E1D3B9-CFCF-5B4F-8F87-259F74E7FAD1}" destId="{E232A416-7342-9E4F-9E28-007EF79727E2}" srcOrd="1" destOrd="0" presId="urn:microsoft.com/office/officeart/2005/8/layout/radial4"/>
    <dgm:cxn modelId="{F6C55825-A319-C14A-A5A8-D07197E70F8C}" type="presParOf" srcId="{52E1D3B9-CFCF-5B4F-8F87-259F74E7FAD1}" destId="{D19E0FB3-4155-2747-A27F-0FBAC1F75276}" srcOrd="2" destOrd="0" presId="urn:microsoft.com/office/officeart/2005/8/layout/radial4"/>
    <dgm:cxn modelId="{60A5F7DE-2F7E-E941-BE46-6F9DF896A986}" type="presParOf" srcId="{52E1D3B9-CFCF-5B4F-8F87-259F74E7FAD1}" destId="{5FB5EB83-C1DB-9F4F-B816-CDD4EC4576AB}" srcOrd="3" destOrd="0" presId="urn:microsoft.com/office/officeart/2005/8/layout/radial4"/>
    <dgm:cxn modelId="{D1B27A0C-4181-774D-9E97-FE2E8D064BCA}" type="presParOf" srcId="{52E1D3B9-CFCF-5B4F-8F87-259F74E7FAD1}" destId="{E4ABA643-C1E5-7541-89CB-44F603A3BF6B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C07D34-A9AB-5144-826B-C1742F6C2813}">
      <dsp:nvSpPr>
        <dsp:cNvPr id="0" name=""/>
        <dsp:cNvSpPr/>
      </dsp:nvSpPr>
      <dsp:spPr>
        <a:xfrm>
          <a:off x="4471565" y="1722748"/>
          <a:ext cx="91440" cy="3205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051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BA49D-7B71-504E-A78C-D962CC0450F5}">
      <dsp:nvSpPr>
        <dsp:cNvPr id="0" name=""/>
        <dsp:cNvSpPr/>
      </dsp:nvSpPr>
      <dsp:spPr>
        <a:xfrm>
          <a:off x="3201448" y="702415"/>
          <a:ext cx="1315837" cy="320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424"/>
              </a:lnTo>
              <a:lnTo>
                <a:pt x="1315837" y="218424"/>
              </a:lnTo>
              <a:lnTo>
                <a:pt x="1315837" y="32051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E295D-FBB7-F74B-830A-C61E4E9AF9DB}">
      <dsp:nvSpPr>
        <dsp:cNvPr id="0" name=""/>
        <dsp:cNvSpPr/>
      </dsp:nvSpPr>
      <dsp:spPr>
        <a:xfrm>
          <a:off x="1862356" y="1722748"/>
          <a:ext cx="91440" cy="3205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051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F5BBEA-2452-7146-89D7-C204E5A242D5}">
      <dsp:nvSpPr>
        <dsp:cNvPr id="0" name=""/>
        <dsp:cNvSpPr/>
      </dsp:nvSpPr>
      <dsp:spPr>
        <a:xfrm>
          <a:off x="1908076" y="702415"/>
          <a:ext cx="1293371" cy="320518"/>
        </a:xfrm>
        <a:custGeom>
          <a:avLst/>
          <a:gdLst/>
          <a:ahLst/>
          <a:cxnLst/>
          <a:rect l="0" t="0" r="0" b="0"/>
          <a:pathLst>
            <a:path>
              <a:moveTo>
                <a:pt x="1293371" y="0"/>
              </a:moveTo>
              <a:lnTo>
                <a:pt x="1293371" y="218424"/>
              </a:lnTo>
              <a:lnTo>
                <a:pt x="0" y="218424"/>
              </a:lnTo>
              <a:lnTo>
                <a:pt x="0" y="32051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BBD834-C0B5-FE48-8B02-753148325CFE}">
      <dsp:nvSpPr>
        <dsp:cNvPr id="0" name=""/>
        <dsp:cNvSpPr/>
      </dsp:nvSpPr>
      <dsp:spPr>
        <a:xfrm>
          <a:off x="1973091" y="2600"/>
          <a:ext cx="2456713" cy="6998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B55D2D-F22A-A343-A0D3-D92677403CFD}">
      <dsp:nvSpPr>
        <dsp:cNvPr id="0" name=""/>
        <dsp:cNvSpPr/>
      </dsp:nvSpPr>
      <dsp:spPr>
        <a:xfrm>
          <a:off x="2095543" y="118930"/>
          <a:ext cx="2456713" cy="699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Stress</a:t>
          </a:r>
          <a:endParaRPr lang="en-US" sz="1700" kern="1200" dirty="0"/>
        </a:p>
      </dsp:txBody>
      <dsp:txXfrm>
        <a:off x="2116040" y="139427"/>
        <a:ext cx="2415719" cy="658820"/>
      </dsp:txXfrm>
    </dsp:sp>
    <dsp:sp modelId="{9FF55BB3-BD15-1443-9FA3-EB69F3F56856}">
      <dsp:nvSpPr>
        <dsp:cNvPr id="0" name=""/>
        <dsp:cNvSpPr/>
      </dsp:nvSpPr>
      <dsp:spPr>
        <a:xfrm>
          <a:off x="993628" y="1022934"/>
          <a:ext cx="1828896" cy="6998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4C8F73-FEA9-0844-A359-6420F3ECD446}">
      <dsp:nvSpPr>
        <dsp:cNvPr id="0" name=""/>
        <dsp:cNvSpPr/>
      </dsp:nvSpPr>
      <dsp:spPr>
        <a:xfrm>
          <a:off x="1116080" y="1139263"/>
          <a:ext cx="1828896" cy="699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Production</a:t>
          </a:r>
          <a:endParaRPr lang="en-US" sz="1700" kern="1200" dirty="0"/>
        </a:p>
      </dsp:txBody>
      <dsp:txXfrm>
        <a:off x="1136577" y="1159760"/>
        <a:ext cx="1787902" cy="658820"/>
      </dsp:txXfrm>
    </dsp:sp>
    <dsp:sp modelId="{65ECF496-D1DD-D647-8042-F06FAC256980}">
      <dsp:nvSpPr>
        <dsp:cNvPr id="0" name=""/>
        <dsp:cNvSpPr/>
      </dsp:nvSpPr>
      <dsp:spPr>
        <a:xfrm>
          <a:off x="717410" y="2043267"/>
          <a:ext cx="2381331" cy="1796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B96A5D-899B-F345-9634-D69FCCF0C528}">
      <dsp:nvSpPr>
        <dsp:cNvPr id="0" name=""/>
        <dsp:cNvSpPr/>
      </dsp:nvSpPr>
      <dsp:spPr>
        <a:xfrm>
          <a:off x="839862" y="2159597"/>
          <a:ext cx="2381331" cy="17968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depend on the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speaker using more muscular energy than is used for unstressed syllables</a:t>
          </a:r>
          <a:endParaRPr lang="en-US" sz="1700" kern="1200" dirty="0"/>
        </a:p>
      </dsp:txBody>
      <dsp:txXfrm>
        <a:off x="892489" y="2212224"/>
        <a:ext cx="2276077" cy="1691569"/>
      </dsp:txXfrm>
    </dsp:sp>
    <dsp:sp modelId="{4C49E5D1-54BD-B149-BB68-FE79E7857E5B}">
      <dsp:nvSpPr>
        <dsp:cNvPr id="0" name=""/>
        <dsp:cNvSpPr/>
      </dsp:nvSpPr>
      <dsp:spPr>
        <a:xfrm>
          <a:off x="3625302" y="1022934"/>
          <a:ext cx="1783965" cy="6998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DCE193-709A-7D4A-AFEE-CCF0D0D477D2}">
      <dsp:nvSpPr>
        <dsp:cNvPr id="0" name=""/>
        <dsp:cNvSpPr/>
      </dsp:nvSpPr>
      <dsp:spPr>
        <a:xfrm>
          <a:off x="3747754" y="1139263"/>
          <a:ext cx="1783965" cy="699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Perception</a:t>
          </a:r>
          <a:endParaRPr lang="en-US" sz="1700" kern="1200" dirty="0"/>
        </a:p>
      </dsp:txBody>
      <dsp:txXfrm>
        <a:off x="3768251" y="1159760"/>
        <a:ext cx="1742971" cy="658820"/>
      </dsp:txXfrm>
    </dsp:sp>
    <dsp:sp modelId="{811F2E5D-B855-7545-906B-9B31B953B8B4}">
      <dsp:nvSpPr>
        <dsp:cNvPr id="0" name=""/>
        <dsp:cNvSpPr/>
      </dsp:nvSpPr>
      <dsp:spPr>
        <a:xfrm>
          <a:off x="3343646" y="2043267"/>
          <a:ext cx="2347277" cy="19018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BA36EA-6633-E444-82B3-60369900A1A7}">
      <dsp:nvSpPr>
        <dsp:cNvPr id="0" name=""/>
        <dsp:cNvSpPr/>
      </dsp:nvSpPr>
      <dsp:spPr>
        <a:xfrm>
          <a:off x="3466098" y="2159597"/>
          <a:ext cx="2347277" cy="1901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What makes a syllable </a:t>
          </a:r>
          <a:r>
            <a:rPr lang="en-US" sz="1700" kern="1200" dirty="0" err="1" smtClean="0"/>
            <a:t>recognisably</a:t>
          </a:r>
          <a:r>
            <a:rPr lang="en-US" sz="1700" kern="1200" dirty="0" smtClean="0"/>
            <a:t> stressed is its </a:t>
          </a:r>
          <a:r>
            <a:rPr lang="en-US" sz="1700" b="1" kern="1200" dirty="0" smtClean="0">
              <a:solidFill>
                <a:srgbClr val="0000FF"/>
              </a:solidFill>
            </a:rPr>
            <a:t>prominence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3521800" y="2215299"/>
        <a:ext cx="2235873" cy="17903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132C1-A847-774D-B9A7-07422127BA19}">
      <dsp:nvSpPr>
        <dsp:cNvPr id="0" name=""/>
        <dsp:cNvSpPr/>
      </dsp:nvSpPr>
      <dsp:spPr>
        <a:xfrm>
          <a:off x="2085974" y="1314124"/>
          <a:ext cx="1924050" cy="192405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Stress</a:t>
          </a:r>
          <a:endParaRPr lang="en-US" sz="3400" kern="1200" dirty="0"/>
        </a:p>
      </dsp:txBody>
      <dsp:txXfrm>
        <a:off x="2367745" y="1595895"/>
        <a:ext cx="1360508" cy="1360508"/>
      </dsp:txXfrm>
    </dsp:sp>
    <dsp:sp modelId="{E232A416-7342-9E4F-9E28-007EF79727E2}">
      <dsp:nvSpPr>
        <dsp:cNvPr id="0" name=""/>
        <dsp:cNvSpPr/>
      </dsp:nvSpPr>
      <dsp:spPr>
        <a:xfrm rot="12900000">
          <a:off x="775373" y="953630"/>
          <a:ext cx="1550879" cy="54835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9E0FB3-4155-2747-A27F-0FBAC1F75276}">
      <dsp:nvSpPr>
        <dsp:cNvPr id="0" name=""/>
        <dsp:cNvSpPr/>
      </dsp:nvSpPr>
      <dsp:spPr>
        <a:xfrm>
          <a:off x="1686" y="51894"/>
          <a:ext cx="1827847" cy="14622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Word Stress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(lexical stress)</a:t>
          </a:r>
          <a:endParaRPr lang="en-US" sz="2100" kern="1200" dirty="0"/>
        </a:p>
      </dsp:txBody>
      <dsp:txXfrm>
        <a:off x="44515" y="94723"/>
        <a:ext cx="1742189" cy="1376620"/>
      </dsp:txXfrm>
    </dsp:sp>
    <dsp:sp modelId="{5FB5EB83-C1DB-9F4F-B816-CDD4EC4576AB}">
      <dsp:nvSpPr>
        <dsp:cNvPr id="0" name=""/>
        <dsp:cNvSpPr/>
      </dsp:nvSpPr>
      <dsp:spPr>
        <a:xfrm rot="19500000">
          <a:off x="3769747" y="953630"/>
          <a:ext cx="1550879" cy="54835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-1080000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3">
                <a:hueOff val="-1080000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ABA643-C1E5-7541-89CB-44F603A3BF6B}">
      <dsp:nvSpPr>
        <dsp:cNvPr id="0" name=""/>
        <dsp:cNvSpPr/>
      </dsp:nvSpPr>
      <dsp:spPr>
        <a:xfrm>
          <a:off x="4266466" y="51894"/>
          <a:ext cx="1827847" cy="14622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1080000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3">
                <a:hueOff val="-1080000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Sentence Stress </a:t>
          </a:r>
          <a:r>
            <a:rPr lang="en-US" sz="2100" kern="1200" smtClean="0"/>
            <a:t>(ryht</a:t>
          </a:r>
          <a:endParaRPr lang="en-US" sz="2100" kern="1200" dirty="0"/>
        </a:p>
      </dsp:txBody>
      <dsp:txXfrm>
        <a:off x="4309295" y="94723"/>
        <a:ext cx="1742189" cy="1376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E622E03-8E61-B843-AD1C-0EAE017817FA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47CAFA4F-2150-E64F-9B2F-1BC35E6F5B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mailto:i.tiaiba@hotmail.fr" TargetMode="External"/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1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1.xml"/><Relationship Id="rId2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0554" y="1905102"/>
            <a:ext cx="6181611" cy="182869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5300" dirty="0" smtClean="0"/>
              <a:t>The </a:t>
            </a:r>
            <a:r>
              <a:rPr lang="en-US" sz="5300" dirty="0"/>
              <a:t>Stress in English</a:t>
            </a:r>
            <a:r>
              <a:rPr lang="en-US" sz="2200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1800" i="1" dirty="0" smtClean="0"/>
              <a:t>Lecturer</a:t>
            </a:r>
            <a:r>
              <a:rPr lang="en-US" sz="1800" i="1" dirty="0"/>
              <a:t>: </a:t>
            </a:r>
            <a:r>
              <a:rPr lang="en-US" sz="1800" i="1" dirty="0" err="1"/>
              <a:t>Ms</a:t>
            </a:r>
            <a:r>
              <a:rPr lang="en-US" sz="1800" i="1" dirty="0"/>
              <a:t> </a:t>
            </a:r>
            <a:r>
              <a:rPr lang="en-US" sz="1800" i="1" dirty="0" err="1"/>
              <a:t>Tiaiba</a:t>
            </a:r>
            <a:r>
              <a:rPr lang="en-US" sz="1800" i="1" dirty="0"/>
              <a:t> </a:t>
            </a:r>
            <a:r>
              <a:rPr lang="en-US" sz="1800" i="1" dirty="0" err="1"/>
              <a:t>Imane</a:t>
            </a:r>
            <a:endParaRPr lang="en-US" sz="1800" i="1" dirty="0"/>
          </a:p>
        </p:txBody>
      </p:sp>
      <p:pic>
        <p:nvPicPr>
          <p:cNvPr id="9" name="Picture Placeholder 8" descr="download.jpg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5" b="645"/>
          <a:stretch>
            <a:fillRect/>
          </a:stretch>
        </p:blipFill>
        <p:spPr/>
      </p:pic>
      <p:pic>
        <p:nvPicPr>
          <p:cNvPr id="10" name="Picture Placeholder 9" descr="Screen Shot 2020-03-28 at 3.04.57 PM.png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882" b="-29882"/>
          <a:stretch>
            <a:fillRect/>
          </a:stretch>
        </p:blipFill>
        <p:spPr>
          <a:xfrm>
            <a:off x="6802438" y="4535488"/>
            <a:ext cx="2057400" cy="2038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Subtitle 4"/>
          <p:cNvSpPr>
            <a:spLocks noGrp="1"/>
          </p:cNvSpPr>
          <p:nvPr>
            <p:ph type="subTitle" idx="4294967295"/>
          </p:nvPr>
        </p:nvSpPr>
        <p:spPr>
          <a:xfrm>
            <a:off x="1066800" y="5371838"/>
            <a:ext cx="4038600" cy="7493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Email: 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hlinkClick r:id="rId4"/>
              </a:rPr>
              <a:t>i.tiaiba@hotmail.fr</a:t>
            </a: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17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Stress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5416" y="1993712"/>
            <a:ext cx="729452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Stress Levels:</a:t>
            </a:r>
          </a:p>
          <a:p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</a:rPr>
              <a:t>There are three levels of stress within words</a:t>
            </a:r>
          </a:p>
          <a:p>
            <a:pPr marL="342900" indent="-342900">
              <a:buFont typeface="Wingdings" charset="2"/>
              <a:buChar char="q"/>
            </a:pPr>
            <a:r>
              <a:rPr lang="en-US" sz="2000" b="1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Primary stress (‘)</a:t>
            </a:r>
          </a:p>
          <a:p>
            <a:pPr marL="342900" indent="-342900">
              <a:buFont typeface="Wingdings" charset="2"/>
              <a:buChar char="q"/>
            </a:pPr>
            <a:r>
              <a:rPr lang="en-US" sz="2000" b="1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Secondary stress(,)</a:t>
            </a:r>
          </a:p>
          <a:p>
            <a:pPr marL="342900" indent="-342900">
              <a:buFont typeface="Wingdings" charset="2"/>
              <a:buChar char="q"/>
            </a:pPr>
            <a:r>
              <a:rPr lang="en-US" sz="2000" b="1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Unstressed ( </a:t>
            </a:r>
            <a:r>
              <a:rPr lang="en-US" sz="2000" b="1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presented without any mark)</a:t>
            </a:r>
            <a:endParaRPr lang="en-US" sz="2000" b="1" dirty="0" smtClean="0">
              <a:solidFill>
                <a:schemeClr val="accent2">
                  <a:lumMod val="50000"/>
                  <a:lumOff val="50000"/>
                </a:schemeClr>
              </a:solidFill>
            </a:endParaRPr>
          </a:p>
          <a:p>
            <a:endParaRPr lang="en-US" sz="2000" b="1" dirty="0" smtClean="0">
              <a:solidFill>
                <a:srgbClr val="0000FF"/>
              </a:solidFill>
            </a:endParaRPr>
          </a:p>
          <a:p>
            <a:r>
              <a:rPr lang="en-US" dirty="0" err="1" smtClean="0"/>
              <a:t>Eg</a:t>
            </a:r>
            <a:r>
              <a:rPr lang="en-US" dirty="0" smtClean="0"/>
              <a:t>: </a:t>
            </a:r>
          </a:p>
        </p:txBody>
      </p:sp>
      <p:pic>
        <p:nvPicPr>
          <p:cNvPr id="7" name="Picture 6" descr="Screen Shot 2020-03-28 at 11.16.2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551" y="4379705"/>
            <a:ext cx="3255884" cy="4572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H="1">
            <a:off x="1963911" y="4836905"/>
            <a:ext cx="826911" cy="11294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735861" y="4836905"/>
            <a:ext cx="0" cy="11294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016420" y="4836905"/>
            <a:ext cx="1727651" cy="11294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447092" y="5966368"/>
            <a:ext cx="567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Secondary            unstressed            primary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520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 Placement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79246" y="1875566"/>
            <a:ext cx="726499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In order to decide on stress placement, it is necessary to make use of some or all of the following information</a:t>
            </a:r>
            <a:r>
              <a:rPr lang="en-US" dirty="0" smtClean="0"/>
              <a:t>:</a:t>
            </a:r>
          </a:p>
          <a:p>
            <a:pPr algn="just"/>
            <a:endParaRPr lang="en-US" dirty="0"/>
          </a:p>
          <a:p>
            <a:pPr marL="285750" indent="-285750" algn="just">
              <a:buFont typeface="Wingdings" charset="2"/>
              <a:buChar char="Ø"/>
            </a:pPr>
            <a:r>
              <a:rPr lang="en-US" dirty="0" smtClean="0"/>
              <a:t> </a:t>
            </a:r>
            <a:r>
              <a:rPr lang="en-US" dirty="0"/>
              <a:t>Whether the word is morphologically simple, or whether it is complex as a result either of </a:t>
            </a:r>
            <a:r>
              <a:rPr lang="en-US" dirty="0" smtClean="0"/>
              <a:t>containing one </a:t>
            </a:r>
            <a:r>
              <a:rPr lang="en-US" dirty="0"/>
              <a:t>or more affixes (i.e. prefixes or suffixes) or of being a compound word.</a:t>
            </a:r>
          </a:p>
          <a:p>
            <a:pPr marL="285750" indent="-285750" algn="just">
              <a:buFont typeface="Wingdings" charset="2"/>
              <a:buChar char="Ø"/>
            </a:pPr>
            <a:r>
              <a:rPr lang="en-US" dirty="0" smtClean="0"/>
              <a:t> </a:t>
            </a:r>
            <a:r>
              <a:rPr lang="en-US" dirty="0"/>
              <a:t>What the grammatical category of the word is (noun, verb, adjective, etc.).</a:t>
            </a:r>
          </a:p>
          <a:p>
            <a:pPr marL="285750" indent="-285750" algn="just">
              <a:buFont typeface="Wingdings" charset="2"/>
              <a:buChar char="Ø"/>
            </a:pPr>
            <a:r>
              <a:rPr lang="en-US" dirty="0" smtClean="0"/>
              <a:t> </a:t>
            </a:r>
            <a:r>
              <a:rPr lang="en-US" dirty="0"/>
              <a:t>How many syllables the word has.</a:t>
            </a:r>
          </a:p>
          <a:p>
            <a:pPr marL="285750" indent="-285750" algn="just">
              <a:buFont typeface="Wingdings" charset="2"/>
              <a:buChar char="Ø"/>
            </a:pPr>
            <a:r>
              <a:rPr lang="en-US" dirty="0" smtClean="0"/>
              <a:t>What </a:t>
            </a:r>
            <a:r>
              <a:rPr lang="en-US" dirty="0"/>
              <a:t>the phonological structure of those syllables </a:t>
            </a:r>
            <a:r>
              <a:rPr lang="en-US" dirty="0" smtClean="0"/>
              <a:t>is (strong and weak syllables.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2144" y="5508552"/>
            <a:ext cx="7242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B050D7"/>
                </a:solidFill>
              </a:rPr>
              <a:t>N.B: </a:t>
            </a:r>
            <a:r>
              <a:rPr lang="en-US" i="1" dirty="0">
                <a:solidFill>
                  <a:srgbClr val="B050D7"/>
                </a:solidFill>
              </a:rPr>
              <a:t>t</a:t>
            </a:r>
            <a:r>
              <a:rPr lang="en-US" i="1" dirty="0" smtClean="0">
                <a:solidFill>
                  <a:srgbClr val="B050D7"/>
                </a:solidFill>
              </a:rPr>
              <a:t>he </a:t>
            </a:r>
            <a:r>
              <a:rPr lang="en-US" i="1" dirty="0">
                <a:solidFill>
                  <a:srgbClr val="B050D7"/>
                </a:solidFill>
              </a:rPr>
              <a:t>rules for complex words are different from</a:t>
            </a:r>
          </a:p>
          <a:p>
            <a:r>
              <a:rPr lang="en-US" i="1" dirty="0">
                <a:solidFill>
                  <a:srgbClr val="B050D7"/>
                </a:solidFill>
              </a:rPr>
              <a:t>those for simple words and these will be </a:t>
            </a:r>
            <a:r>
              <a:rPr lang="en-US" i="1" dirty="0" smtClean="0">
                <a:solidFill>
                  <a:srgbClr val="B050D7"/>
                </a:solidFill>
              </a:rPr>
              <a:t>dealt later.</a:t>
            </a:r>
            <a:endParaRPr lang="en-US" i="1" dirty="0">
              <a:solidFill>
                <a:srgbClr val="B050D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734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 in Simple Words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5507" y="1429998"/>
            <a:ext cx="68663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3366FF"/>
                </a:solidFill>
              </a:rPr>
              <a:t>One-syllable words: </a:t>
            </a:r>
          </a:p>
          <a:p>
            <a:endParaRPr lang="en-US" dirty="0" smtClean="0">
              <a:solidFill>
                <a:srgbClr val="3366FF"/>
              </a:solidFill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dirty="0" smtClean="0"/>
              <a:t>In isolation, the word is transcribed without showing the mark of the primary stress</a:t>
            </a:r>
          </a:p>
          <a:p>
            <a:pPr marL="285750" indent="-285750">
              <a:buFont typeface="Wingdings" charset="2"/>
              <a:buChar char="Ø"/>
            </a:pPr>
            <a:endParaRPr lang="en-US" dirty="0" smtClean="0"/>
          </a:p>
          <a:p>
            <a:r>
              <a:rPr lang="en-US" u="sng" dirty="0" smtClean="0">
                <a:solidFill>
                  <a:srgbClr val="3366FF"/>
                </a:solidFill>
              </a:rPr>
              <a:t>Two-syllables  words</a:t>
            </a:r>
          </a:p>
          <a:p>
            <a:pPr marL="285750" indent="-285750">
              <a:buFont typeface="Wingdings" charset="2"/>
              <a:buChar char="Ø"/>
            </a:pPr>
            <a:r>
              <a:rPr lang="en-US" i="1" u="sng" dirty="0" smtClean="0">
                <a:solidFill>
                  <a:srgbClr val="FF6600"/>
                </a:solidFill>
              </a:rPr>
              <a:t>Nouns</a:t>
            </a:r>
          </a:p>
          <a:p>
            <a:endParaRPr lang="en-US" dirty="0"/>
          </a:p>
          <a:p>
            <a:endParaRPr lang="en-US" dirty="0" smtClean="0"/>
          </a:p>
          <a:p>
            <a:pPr marL="285750" indent="-285750">
              <a:buFont typeface="Wingdings" charset="2"/>
              <a:buChar char="Ø"/>
            </a:pPr>
            <a:endParaRPr lang="en-US" dirty="0" smtClean="0"/>
          </a:p>
          <a:p>
            <a:pPr marL="285750" indent="-285750">
              <a:buFont typeface="Wingdings" charset="2"/>
              <a:buChar char="Ø"/>
            </a:pPr>
            <a:endParaRPr lang="en-US" dirty="0" smtClean="0"/>
          </a:p>
          <a:p>
            <a:pPr marL="285750" indent="-285750">
              <a:buFont typeface="Wingdings" charset="2"/>
              <a:buChar char="Ø"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763057"/>
              </p:ext>
            </p:extLst>
          </p:nvPr>
        </p:nvGraphicFramePr>
        <p:xfrm>
          <a:off x="915506" y="3647754"/>
          <a:ext cx="7139280" cy="2120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760"/>
                <a:gridCol w="2379760"/>
                <a:gridCol w="2379760"/>
              </a:tblGrid>
              <a:tr h="657432">
                <a:tc>
                  <a:txBody>
                    <a:bodyPr/>
                    <a:lstStyle/>
                    <a:p>
                      <a:r>
                        <a:rPr lang="en-US" dirty="0" smtClean="0"/>
                        <a:t>Nouns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Stress</a:t>
                      </a:r>
                      <a:r>
                        <a:rPr lang="en-US" baseline="0" dirty="0" smtClean="0"/>
                        <a:t> on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syllable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Stress on second Syllable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Stress is on the first syllable unless it is weak and the second syllable is strong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Screen Shot 2020-03-29 at 12.00.1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136" y="4394881"/>
            <a:ext cx="2109610" cy="1270000"/>
          </a:xfrm>
          <a:prstGeom prst="rect">
            <a:avLst/>
          </a:prstGeom>
        </p:spPr>
      </p:pic>
      <p:pic>
        <p:nvPicPr>
          <p:cNvPr id="7" name="Picture 6" descr="Screen Shot 2020-03-29 at 12.00.24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541" y="4377782"/>
            <a:ext cx="231140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778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 in Two-syllables words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4949" y="2879806"/>
            <a:ext cx="7752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050599"/>
              </p:ext>
            </p:extLst>
          </p:nvPr>
        </p:nvGraphicFramePr>
        <p:xfrm>
          <a:off x="498474" y="2879806"/>
          <a:ext cx="7139280" cy="1846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760"/>
                <a:gridCol w="2379760"/>
                <a:gridCol w="2379760"/>
              </a:tblGrid>
              <a:tr h="657432">
                <a:tc>
                  <a:txBody>
                    <a:bodyPr/>
                    <a:lstStyle/>
                    <a:p>
                      <a:r>
                        <a:rPr lang="en-US" dirty="0" smtClean="0"/>
                        <a:t>Adjectives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Stress</a:t>
                      </a:r>
                      <a:r>
                        <a:rPr lang="en-US" baseline="0" dirty="0" smtClean="0"/>
                        <a:t> on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syllable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Stress on second Syllable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Stress is on the second syllable except if it is weak or contains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Screen Shot 2020-03-29 at 12.07.3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261" y="4480109"/>
            <a:ext cx="330200" cy="215900"/>
          </a:xfrm>
          <a:prstGeom prst="rect">
            <a:avLst/>
          </a:prstGeom>
        </p:spPr>
      </p:pic>
      <p:pic>
        <p:nvPicPr>
          <p:cNvPr id="7" name="Picture 6" descr="Screen Shot 2020-03-29 at 12.08.13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772" y="3603450"/>
            <a:ext cx="2044700" cy="1126668"/>
          </a:xfrm>
          <a:prstGeom prst="rect">
            <a:avLst/>
          </a:prstGeom>
        </p:spPr>
      </p:pic>
      <p:pic>
        <p:nvPicPr>
          <p:cNvPr id="8" name="Picture 7" descr="Screen Shot 2020-03-29 at 12.08.19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586" y="3603450"/>
            <a:ext cx="2184400" cy="105471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34949" y="2185699"/>
            <a:ext cx="2314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i="1" u="sng" dirty="0" smtClean="0">
                <a:solidFill>
                  <a:srgbClr val="FF6600"/>
                </a:solidFill>
              </a:rPr>
              <a:t>Adjectives</a:t>
            </a:r>
            <a:endParaRPr lang="en-US" i="1" u="sng" dirty="0">
              <a:solidFill>
                <a:srgbClr val="FF66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8474" y="5183651"/>
            <a:ext cx="76967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6600"/>
                </a:solidFill>
              </a:rPr>
              <a:t>Exception: </a:t>
            </a:r>
            <a:r>
              <a:rPr lang="en-US" dirty="0"/>
              <a:t>As with most stress rules, there are exceptions; for example:</a:t>
            </a:r>
            <a:endParaRPr lang="en-US" dirty="0"/>
          </a:p>
        </p:txBody>
      </p:sp>
      <p:pic>
        <p:nvPicPr>
          <p:cNvPr id="11" name="Picture 10" descr="Screen Shot 2020-03-29 at 12.11.03 A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260" y="5450966"/>
            <a:ext cx="4334525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75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Stress in Two-syllables words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423395"/>
              </p:ext>
            </p:extLst>
          </p:nvPr>
        </p:nvGraphicFramePr>
        <p:xfrm>
          <a:off x="498474" y="2879806"/>
          <a:ext cx="7139280" cy="2126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760"/>
                <a:gridCol w="2379760"/>
                <a:gridCol w="2379760"/>
              </a:tblGrid>
              <a:tr h="757311">
                <a:tc>
                  <a:txBody>
                    <a:bodyPr/>
                    <a:lstStyle/>
                    <a:p>
                      <a:r>
                        <a:rPr lang="en-US" dirty="0" smtClean="0"/>
                        <a:t>Verbs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Stress</a:t>
                      </a:r>
                      <a:r>
                        <a:rPr lang="en-US" baseline="0" dirty="0" smtClean="0"/>
                        <a:t> on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syllable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Stress on second Syllable</a:t>
                      </a:r>
                      <a:endParaRPr lang="en-US" dirty="0"/>
                    </a:p>
                  </a:txBody>
                  <a:tcPr/>
                </a:tc>
              </a:tr>
              <a:tr h="1369315">
                <a:tc>
                  <a:txBody>
                    <a:bodyPr/>
                    <a:lstStyle/>
                    <a:p>
                      <a:r>
                        <a:rPr lang="en-US" dirty="0" smtClean="0"/>
                        <a:t>Stress is on the second syllable except if it is weak or contains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98474" y="2230004"/>
            <a:ext cx="2705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i="1" u="sng" dirty="0" smtClean="0">
                <a:solidFill>
                  <a:srgbClr val="FF6600"/>
                </a:solidFill>
              </a:rPr>
              <a:t>Verbs</a:t>
            </a:r>
            <a:endParaRPr lang="en-US" i="1" u="sng" dirty="0">
              <a:solidFill>
                <a:srgbClr val="FF6600"/>
              </a:solidFill>
            </a:endParaRPr>
          </a:p>
        </p:txBody>
      </p:sp>
      <p:pic>
        <p:nvPicPr>
          <p:cNvPr id="5" name="Picture 4" descr="Screen Shot 2020-03-29 at 12.13.2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015" y="3672618"/>
            <a:ext cx="4548059" cy="977900"/>
          </a:xfrm>
          <a:prstGeom prst="rect">
            <a:avLst/>
          </a:prstGeom>
        </p:spPr>
      </p:pic>
      <p:pic>
        <p:nvPicPr>
          <p:cNvPr id="6" name="Picture 5" descr="Screen Shot 2020-03-29 at 12.07.3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261" y="4595279"/>
            <a:ext cx="330200" cy="215900"/>
          </a:xfrm>
          <a:prstGeom prst="rect">
            <a:avLst/>
          </a:prstGeom>
        </p:spPr>
      </p:pic>
      <p:pic>
        <p:nvPicPr>
          <p:cNvPr id="7" name="Picture 6" descr="Screen Shot 2020-03-29 at 12.14.34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911" y="4537313"/>
            <a:ext cx="1621266" cy="33183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8474" y="5552857"/>
            <a:ext cx="8346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NB: </a:t>
            </a:r>
            <a:r>
              <a:rPr lang="en-US" dirty="0"/>
              <a:t>Other two-syllable words such as adverbs seem to behave like verbs and adjectives.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399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 in Three-syllables words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5416" y="2067553"/>
            <a:ext cx="7619385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FF6600"/>
                </a:solidFill>
              </a:rPr>
              <a:t>Verbs:</a:t>
            </a:r>
          </a:p>
          <a:p>
            <a:pPr marL="285750" indent="-285750">
              <a:buFont typeface="Wingdings" charset="2"/>
              <a:buChar char="Ø"/>
            </a:pPr>
            <a:r>
              <a:rPr lang="en-US" dirty="0" smtClean="0"/>
              <a:t>If </a:t>
            </a:r>
            <a:r>
              <a:rPr lang="en-US" dirty="0"/>
              <a:t>the final syllable is strong, then it will receive primary </a:t>
            </a:r>
            <a:r>
              <a:rPr lang="en-US" dirty="0" err="1" smtClean="0"/>
              <a:t>stress.eg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If the last syllable is weak, then it will be unstressed, and stress will be placed on the preceding (penultimate</a:t>
            </a:r>
            <a:r>
              <a:rPr lang="en-US" dirty="0" smtClean="0"/>
              <a:t>) syllable </a:t>
            </a:r>
            <a:r>
              <a:rPr lang="en-US" dirty="0"/>
              <a:t>if that syllable is </a:t>
            </a:r>
            <a:r>
              <a:rPr lang="en-US" dirty="0" smtClean="0"/>
              <a:t>strong. </a:t>
            </a:r>
            <a:r>
              <a:rPr lang="en-US" dirty="0" err="1" smtClean="0"/>
              <a:t>Eg</a:t>
            </a:r>
            <a:r>
              <a:rPr lang="en-US" dirty="0" smtClean="0"/>
              <a:t>:</a:t>
            </a:r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endParaRPr lang="en-US" dirty="0" smtClean="0"/>
          </a:p>
          <a:p>
            <a:pPr marL="285750" indent="-285750">
              <a:buFont typeface="Wingdings" charset="2"/>
              <a:buChar char="Ø"/>
            </a:pPr>
            <a:endParaRPr lang="en-US" dirty="0" smtClean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If both the second and third syllables are weak, then the stress falls on the initial </a:t>
            </a:r>
            <a:r>
              <a:rPr lang="en-US" dirty="0" smtClean="0"/>
              <a:t>syllable</a:t>
            </a:r>
          </a:p>
          <a:p>
            <a:pPr marL="285750" indent="-285750">
              <a:buFont typeface="Wingdings" charset="2"/>
              <a:buChar char="Ø"/>
            </a:pPr>
            <a:endParaRPr lang="en-US" dirty="0" smtClean="0"/>
          </a:p>
          <a:p>
            <a:pPr marL="285750" indent="-285750">
              <a:buFont typeface="Wingdings" charset="2"/>
              <a:buChar char="Ø"/>
            </a:pPr>
            <a:endParaRPr lang="en-US" dirty="0" smtClean="0"/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Screen Shot 2020-03-29 at 12.25.3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690" y="3028976"/>
            <a:ext cx="5295900" cy="381000"/>
          </a:xfrm>
          <a:prstGeom prst="rect">
            <a:avLst/>
          </a:prstGeom>
        </p:spPr>
      </p:pic>
      <p:pic>
        <p:nvPicPr>
          <p:cNvPr id="5" name="Picture 4" descr="Screen Shot 2020-03-29 at 12.28.3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957" y="4345126"/>
            <a:ext cx="5626100" cy="584200"/>
          </a:xfrm>
          <a:prstGeom prst="rect">
            <a:avLst/>
          </a:prstGeom>
        </p:spPr>
      </p:pic>
      <p:pic>
        <p:nvPicPr>
          <p:cNvPr id="7" name="Picture 6" descr="Screen Shot 2020-03-29 at 12.29.30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957" y="5883382"/>
            <a:ext cx="58928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271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Stress in Three-syllables words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8474" y="2082321"/>
            <a:ext cx="78149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 smtClean="0">
                <a:solidFill>
                  <a:srgbClr val="FF6600"/>
                </a:solidFill>
              </a:rPr>
              <a:t>Nouns</a:t>
            </a:r>
          </a:p>
          <a:p>
            <a:endParaRPr lang="en-US" i="1" u="sng" dirty="0" smtClean="0">
              <a:solidFill>
                <a:srgbClr val="FF6600"/>
              </a:solidFill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dirty="0" smtClean="0"/>
              <a:t>The </a:t>
            </a:r>
            <a:r>
              <a:rPr lang="en-US" dirty="0"/>
              <a:t>general tendency is for stress to fall on the first syllable unless it </a:t>
            </a:r>
            <a:r>
              <a:rPr lang="en-US" dirty="0" smtClean="0"/>
              <a:t>is weak. </a:t>
            </a:r>
            <a:r>
              <a:rPr lang="en-US" dirty="0" err="1" smtClean="0"/>
              <a:t>eg</a:t>
            </a:r>
            <a:r>
              <a:rPr lang="en-US" dirty="0" smtClean="0"/>
              <a:t>:</a:t>
            </a:r>
          </a:p>
          <a:p>
            <a:pPr marL="285750" indent="-285750">
              <a:buFont typeface="Wingdings" charset="2"/>
              <a:buChar char="Ø"/>
            </a:pPr>
            <a:endParaRPr lang="en-US" dirty="0" smtClean="0"/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endParaRPr lang="en-US" dirty="0" smtClean="0"/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However, in words with a weak first syllable the stress comes on the next syllable:</a:t>
            </a:r>
            <a:endParaRPr lang="en-US" dirty="0" smtClean="0"/>
          </a:p>
          <a:p>
            <a:pPr marL="285750" indent="-285750">
              <a:buFont typeface="Wingdings" charset="2"/>
              <a:buChar char="Ø"/>
            </a:pPr>
            <a:endParaRPr lang="en-US" dirty="0"/>
          </a:p>
        </p:txBody>
      </p:sp>
      <p:pic>
        <p:nvPicPr>
          <p:cNvPr id="7" name="Picture 6" descr="Screen Shot 2020-03-29 at 12.35.3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85" y="4944644"/>
            <a:ext cx="6045200" cy="1168400"/>
          </a:xfrm>
          <a:prstGeom prst="rect">
            <a:avLst/>
          </a:prstGeom>
        </p:spPr>
      </p:pic>
      <p:pic>
        <p:nvPicPr>
          <p:cNvPr id="8" name="Picture 7" descr="Screen Shot 2020-03-29 at 12.35.3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08" y="3322854"/>
            <a:ext cx="5943600" cy="896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808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Stress in Three-syllables words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9715" y="2333381"/>
            <a:ext cx="77670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u="sng" dirty="0" smtClean="0">
                <a:solidFill>
                  <a:srgbClr val="FF0000"/>
                </a:solidFill>
              </a:rPr>
              <a:t>Adjectives</a:t>
            </a:r>
          </a:p>
          <a:p>
            <a:r>
              <a:rPr lang="en-US" dirty="0" smtClean="0"/>
              <a:t>Follow the same rules of nouns (stress on the second syllable if it is strong, if it is weak then stress is on the first syllable)</a:t>
            </a:r>
          </a:p>
          <a:p>
            <a:endParaRPr lang="fr-FR" i="1" u="sng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 descr="Screen Shot 2020-03-29 at 12.46.2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27" y="3810709"/>
            <a:ext cx="684530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12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course and to whom it is addressed?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8474" y="2569673"/>
            <a:ext cx="7682028" cy="3631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This course is designated for second year university students at </a:t>
            </a:r>
            <a:r>
              <a:rPr lang="en-US" sz="20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Sétif2 University, Algeria who have accomplished the chapter of the syllable in the first term</a:t>
            </a:r>
            <a:endParaRPr lang="en-US" sz="2000" i="1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algn="just"/>
            <a:endParaRPr lang="en-US" sz="2000" i="1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algn="just"/>
            <a:r>
              <a:rPr lang="en-US" sz="20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The course is based mainly on the book on Peter Roach English Phonetics and Phonology (4</a:t>
            </a:r>
            <a:r>
              <a:rPr lang="en-US" sz="2000" i="1" baseline="30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</a:t>
            </a:r>
            <a:r>
              <a:rPr lang="en-US" sz="20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edition), and covered rules are related to RP pronunciation or BBC English.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80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40365" y="1772189"/>
            <a:ext cx="577360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latin typeface="Times New Roman"/>
                <a:cs typeface="Times New Roman"/>
              </a:rPr>
              <a:t>In this presentation, the </a:t>
            </a:r>
            <a:r>
              <a:rPr lang="en-US" sz="2000" dirty="0">
                <a:latin typeface="Times New Roman"/>
                <a:cs typeface="Times New Roman"/>
              </a:rPr>
              <a:t>following points are covered:</a:t>
            </a:r>
          </a:p>
          <a:p>
            <a:pPr marL="285750" indent="-285750" algn="just">
              <a:lnSpc>
                <a:spcPct val="120000"/>
              </a:lnSpc>
              <a:buFont typeface="Arial"/>
              <a:buChar char="•"/>
            </a:pPr>
            <a:r>
              <a:rPr lang="en-US" sz="2000" dirty="0">
                <a:solidFill>
                  <a:schemeClr val="accent2">
                    <a:lumMod val="90000"/>
                    <a:lumOff val="10000"/>
                  </a:schemeClr>
                </a:solidFill>
                <a:latin typeface="Times New Roman"/>
                <a:cs typeface="Times New Roman"/>
              </a:rPr>
              <a:t>Stress nature</a:t>
            </a:r>
          </a:p>
          <a:p>
            <a:pPr marL="285750" indent="-285750" algn="just">
              <a:lnSpc>
                <a:spcPct val="120000"/>
              </a:lnSpc>
              <a:buFont typeface="Arial"/>
              <a:buChar char="•"/>
            </a:pPr>
            <a:r>
              <a:rPr lang="en-US" sz="2000" dirty="0">
                <a:solidFill>
                  <a:schemeClr val="accent2">
                    <a:lumMod val="90000"/>
                    <a:lumOff val="10000"/>
                  </a:schemeClr>
                </a:solidFill>
                <a:latin typeface="Times New Roman"/>
                <a:cs typeface="Times New Roman"/>
              </a:rPr>
              <a:t>Stress patterns</a:t>
            </a:r>
          </a:p>
          <a:p>
            <a:pPr marL="285750" indent="-285750" algn="just">
              <a:lnSpc>
                <a:spcPct val="120000"/>
              </a:lnSpc>
              <a:buFont typeface="Arial"/>
              <a:buChar char="•"/>
            </a:pPr>
            <a:r>
              <a:rPr lang="en-US" sz="2000" dirty="0">
                <a:solidFill>
                  <a:schemeClr val="accent2">
                    <a:lumMod val="90000"/>
                    <a:lumOff val="10000"/>
                  </a:schemeClr>
                </a:solidFill>
                <a:latin typeface="Times New Roman"/>
                <a:cs typeface="Times New Roman"/>
              </a:rPr>
              <a:t>Stress levels</a:t>
            </a:r>
          </a:p>
          <a:p>
            <a:pPr marL="285750" indent="-285750" algn="just">
              <a:lnSpc>
                <a:spcPct val="120000"/>
              </a:lnSpc>
              <a:buFont typeface="Arial"/>
              <a:buChar char="•"/>
            </a:pPr>
            <a:r>
              <a:rPr lang="en-US" sz="2000" dirty="0">
                <a:solidFill>
                  <a:schemeClr val="accent2">
                    <a:lumMod val="90000"/>
                    <a:lumOff val="10000"/>
                  </a:schemeClr>
                </a:solidFill>
                <a:latin typeface="Times New Roman"/>
                <a:cs typeface="Times New Roman"/>
              </a:rPr>
              <a:t>Stress placements</a:t>
            </a:r>
          </a:p>
          <a:p>
            <a:pPr marL="285750" indent="-285750" algn="just">
              <a:lnSpc>
                <a:spcPct val="120000"/>
              </a:lnSpc>
              <a:buFont typeface="Arial"/>
              <a:buChar char="•"/>
            </a:pPr>
            <a:r>
              <a:rPr lang="en-US" sz="2000" dirty="0">
                <a:solidFill>
                  <a:schemeClr val="accent2">
                    <a:lumMod val="90000"/>
                    <a:lumOff val="10000"/>
                  </a:schemeClr>
                </a:solidFill>
                <a:latin typeface="Times New Roman"/>
                <a:cs typeface="Times New Roman"/>
              </a:rPr>
              <a:t>Stress in Simple words</a:t>
            </a:r>
            <a:r>
              <a:rPr lang="en-US" sz="2000" dirty="0" smtClean="0">
                <a:solidFill>
                  <a:schemeClr val="accent2">
                    <a:lumMod val="90000"/>
                    <a:lumOff val="10000"/>
                  </a:schemeClr>
                </a:solidFill>
                <a:latin typeface="Times New Roman"/>
                <a:cs typeface="Times New Roman"/>
              </a:rPr>
              <a:t>:</a:t>
            </a:r>
          </a:p>
          <a:p>
            <a:pPr marL="742950" lvl="1" indent="-285750" algn="just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accent2">
                    <a:lumMod val="90000"/>
                    <a:lumOff val="10000"/>
                  </a:schemeClr>
                </a:solidFill>
                <a:latin typeface="Times New Roman"/>
                <a:cs typeface="Times New Roman"/>
              </a:rPr>
              <a:t>One-syllable words</a:t>
            </a:r>
          </a:p>
          <a:p>
            <a:pPr marL="742950" lvl="1" indent="-285750" algn="just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accent2">
                    <a:lumMod val="90000"/>
                    <a:lumOff val="10000"/>
                  </a:schemeClr>
                </a:solidFill>
                <a:latin typeface="Times New Roman"/>
                <a:cs typeface="Times New Roman"/>
              </a:rPr>
              <a:t>Two-syllables words</a:t>
            </a:r>
          </a:p>
          <a:p>
            <a:pPr marL="742950" lvl="1" indent="-285750" algn="just">
              <a:lnSpc>
                <a:spcPct val="12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accent2">
                    <a:lumMod val="90000"/>
                    <a:lumOff val="10000"/>
                  </a:schemeClr>
                </a:solidFill>
                <a:latin typeface="Times New Roman"/>
                <a:cs typeface="Times New Roman"/>
              </a:rPr>
              <a:t>Three-syllables words</a:t>
            </a:r>
          </a:p>
          <a:p>
            <a:pPr lvl="1" algn="just">
              <a:lnSpc>
                <a:spcPct val="120000"/>
              </a:lnSpc>
            </a:pPr>
            <a:endParaRPr lang="en-US" sz="2000" dirty="0" smtClean="0">
              <a:solidFill>
                <a:schemeClr val="accent2">
                  <a:lumMod val="90000"/>
                  <a:lumOff val="10000"/>
                </a:schemeClr>
              </a:solidFill>
              <a:latin typeface="Times New Roman"/>
              <a:cs typeface="Times New Roman"/>
            </a:endParaRPr>
          </a:p>
          <a:p>
            <a:pPr marL="742950" lvl="1" indent="-285750" algn="just">
              <a:buFont typeface="Arial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056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Stress?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8473" y="2569673"/>
            <a:ext cx="78444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/>
          </a:p>
          <a:p>
            <a:pPr algn="just"/>
            <a:r>
              <a:rPr lang="en-US" dirty="0"/>
              <a:t>It is important to understand </a:t>
            </a:r>
            <a:r>
              <a:rPr lang="en-US" dirty="0" smtClean="0"/>
              <a:t>that there </a:t>
            </a:r>
            <a:r>
              <a:rPr lang="en-US" dirty="0"/>
              <a:t>are two different ways of approaching this </a:t>
            </a:r>
            <a:r>
              <a:rPr lang="en-US" dirty="0" smtClean="0"/>
              <a:t>question:</a:t>
            </a:r>
          </a:p>
          <a:p>
            <a:pPr marL="285750" indent="-285750" algn="just">
              <a:buFont typeface="Wingdings" charset="2"/>
              <a:buChar char="Ø"/>
            </a:pPr>
            <a:r>
              <a:rPr lang="en-US" dirty="0" smtClean="0"/>
              <a:t>One </a:t>
            </a:r>
            <a:r>
              <a:rPr lang="en-US" dirty="0"/>
              <a:t>is to consider what the speaker does in </a:t>
            </a:r>
            <a:r>
              <a:rPr lang="en-US" dirty="0" smtClean="0"/>
              <a:t>producing stressed </a:t>
            </a:r>
            <a:r>
              <a:rPr lang="en-US" dirty="0"/>
              <a:t>syllables </a:t>
            </a:r>
            <a:endParaRPr lang="en-US" dirty="0" smtClean="0"/>
          </a:p>
          <a:p>
            <a:pPr marL="285750" indent="-285750" algn="just">
              <a:buFont typeface="Wingdings" charset="2"/>
              <a:buChar char="Ø"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other is to consider what characteristics of sound make a syllable seem to a listener to </a:t>
            </a:r>
            <a:r>
              <a:rPr lang="en-US" dirty="0" smtClean="0"/>
              <a:t>be stressed</a:t>
            </a:r>
            <a:r>
              <a:rPr lang="en-US" dirty="0"/>
              <a:t>. </a:t>
            </a:r>
            <a:endParaRPr lang="en-US" dirty="0" smtClean="0"/>
          </a:p>
          <a:p>
            <a:pPr marL="285750" indent="-285750" algn="just">
              <a:buFont typeface="Wingdings" charset="2"/>
              <a:buChar char="Ø"/>
            </a:pPr>
            <a:r>
              <a:rPr lang="en-US" dirty="0" smtClean="0"/>
              <a:t> Stress can be approached from </a:t>
            </a:r>
            <a:r>
              <a:rPr lang="en-US" dirty="0"/>
              <a:t>the points of view of production and of perception; the two </a:t>
            </a:r>
            <a:r>
              <a:rPr lang="en-US" dirty="0" smtClean="0"/>
              <a:t>are obviously </a:t>
            </a:r>
            <a:r>
              <a:rPr lang="en-US" dirty="0"/>
              <a:t>closely related, but are not identical.</a:t>
            </a:r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37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Stress?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82415218"/>
              </p:ext>
            </p:extLst>
          </p:nvPr>
        </p:nvGraphicFramePr>
        <p:xfrm>
          <a:off x="1523999" y="1397000"/>
          <a:ext cx="6530787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90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stress?</a:t>
            </a:r>
            <a:endParaRPr lang="en-US" dirty="0"/>
          </a:p>
        </p:txBody>
      </p:sp>
      <p:pic>
        <p:nvPicPr>
          <p:cNvPr id="3" name="Picture 2" descr="Screen Shot 2020-03-28 at 11.28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234" y="3297418"/>
            <a:ext cx="5699773" cy="19860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5792" y="2097089"/>
            <a:ext cx="72797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Let’s consider these words: photograph, photographer, and photographic</a:t>
            </a:r>
          </a:p>
          <a:p>
            <a:endParaRPr lang="en-US" dirty="0" smtClean="0"/>
          </a:p>
          <a:p>
            <a:pPr marL="285750" indent="-285750">
              <a:buFont typeface="Wingdings" charset="2"/>
              <a:buChar char="u"/>
            </a:pPr>
            <a:r>
              <a:rPr lang="en-US" dirty="0" smtClean="0"/>
              <a:t>Do they sound the same when spoken?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6137" y="5436825"/>
            <a:ext cx="673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No. Because we accentuate (stress) ONE syllable in each word. And it is not always the same syllable.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575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makes a syllable prominent?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5416" y="2259540"/>
            <a:ext cx="7560320" cy="3859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dirty="0"/>
              <a:t>At least four different factors </a:t>
            </a:r>
            <a:r>
              <a:rPr lang="en-US" dirty="0" smtClean="0"/>
              <a:t>are important to make a make a syllable prominent:</a:t>
            </a:r>
          </a:p>
          <a:p>
            <a:pPr marL="400050" indent="-400050" algn="just">
              <a:lnSpc>
                <a:spcPct val="120000"/>
              </a:lnSpc>
              <a:buFont typeface="+mj-lt"/>
              <a:buAutoNum type="romanUcPeriod"/>
            </a:pPr>
            <a:r>
              <a:rPr lang="en-US" b="1" dirty="0">
                <a:solidFill>
                  <a:srgbClr val="0000FF"/>
                </a:solidFill>
              </a:rPr>
              <a:t>loudness </a:t>
            </a:r>
            <a:r>
              <a:rPr lang="en-US" b="1" dirty="0" smtClean="0">
                <a:solidFill>
                  <a:srgbClr val="0000FF"/>
                </a:solidFill>
              </a:rPr>
              <a:t>: </a:t>
            </a:r>
            <a:r>
              <a:rPr lang="en-US" dirty="0" smtClean="0"/>
              <a:t>stressed syllables are heard louder than unstressed syllables.</a:t>
            </a:r>
          </a:p>
          <a:p>
            <a:pPr marL="400050" indent="-400050" algn="just">
              <a:lnSpc>
                <a:spcPct val="120000"/>
              </a:lnSpc>
              <a:buFont typeface="+mj-lt"/>
              <a:buAutoNum type="romanUcPeriod"/>
            </a:pPr>
            <a:r>
              <a:rPr lang="en-US" b="1" dirty="0" smtClean="0">
                <a:solidFill>
                  <a:srgbClr val="0000FF"/>
                </a:solidFill>
              </a:rPr>
              <a:t>Length: </a:t>
            </a:r>
            <a:r>
              <a:rPr lang="en-US" dirty="0" smtClean="0"/>
              <a:t>stressed syllables are heard longer (even with short vowels)</a:t>
            </a:r>
          </a:p>
          <a:p>
            <a:pPr marL="400050" indent="-400050" algn="just">
              <a:lnSpc>
                <a:spcPct val="120000"/>
              </a:lnSpc>
              <a:buFont typeface="+mj-lt"/>
              <a:buAutoNum type="romanUcPeriod"/>
            </a:pPr>
            <a:r>
              <a:rPr lang="en-US" b="1" dirty="0" smtClean="0">
                <a:solidFill>
                  <a:srgbClr val="0000FF"/>
                </a:solidFill>
              </a:rPr>
              <a:t>Pitch: </a:t>
            </a:r>
            <a:r>
              <a:rPr lang="en-US" dirty="0"/>
              <a:t>is closely related to the frequency </a:t>
            </a:r>
            <a:r>
              <a:rPr lang="en-US" dirty="0" smtClean="0"/>
              <a:t>of vibration </a:t>
            </a:r>
            <a:r>
              <a:rPr lang="en-US" dirty="0"/>
              <a:t>of the vocal </a:t>
            </a:r>
            <a:r>
              <a:rPr lang="en-US" dirty="0" smtClean="0"/>
              <a:t>folds</a:t>
            </a:r>
            <a:endParaRPr lang="en-US" dirty="0"/>
          </a:p>
          <a:p>
            <a:r>
              <a:rPr lang="fr-FR" b="1" dirty="0" smtClean="0">
                <a:solidFill>
                  <a:srgbClr val="0000FF"/>
                </a:solidFill>
              </a:rPr>
              <a:t>Q</a:t>
            </a:r>
            <a:r>
              <a:rPr lang="en-US" b="1" dirty="0" err="1" smtClean="0">
                <a:solidFill>
                  <a:srgbClr val="0000FF"/>
                </a:solidFill>
              </a:rPr>
              <a:t>uality</a:t>
            </a:r>
            <a:r>
              <a:rPr lang="en-US" dirty="0" smtClean="0"/>
              <a:t>: vowels in stressed syllables are stronger than the </a:t>
            </a:r>
            <a:r>
              <a:rPr lang="en-US" dirty="0" err="1" smtClean="0"/>
              <a:t>neighbouring</a:t>
            </a:r>
            <a:r>
              <a:rPr lang="en-US" dirty="0" smtClean="0"/>
              <a:t> </a:t>
            </a:r>
            <a:r>
              <a:rPr lang="pl-PL" dirty="0" err="1" smtClean="0"/>
              <a:t>vowels</a:t>
            </a:r>
            <a:r>
              <a:rPr lang="pl-PL" dirty="0"/>
              <a:t> </a:t>
            </a:r>
            <a:r>
              <a:rPr lang="pl-PL" dirty="0" smtClean="0"/>
              <a:t>(</a:t>
            </a:r>
            <a:r>
              <a:rPr lang="en-US" dirty="0"/>
              <a:t>vowels in weak syllables </a:t>
            </a:r>
            <a:r>
              <a:rPr lang="en-US" dirty="0" smtClean="0"/>
              <a:t>that contain schwa,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smtClean="0"/>
              <a:t>u or syllabic consonants)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618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syllable prominent?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8474" y="2244772"/>
            <a:ext cx="7903522" cy="3074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20000"/>
              </a:lnSpc>
              <a:buFont typeface="Wingdings" charset="2"/>
              <a:buChar char="Ø"/>
            </a:pPr>
            <a:r>
              <a:rPr lang="en-US" dirty="0"/>
              <a:t>Prominence, then, is produced by four main factors: (</a:t>
            </a:r>
            <a:r>
              <a:rPr lang="en-US" dirty="0" err="1"/>
              <a:t>i</a:t>
            </a:r>
            <a:r>
              <a:rPr lang="en-US" dirty="0"/>
              <a:t>) loudness, (ii) length, (iii) pitch and (iv) quality</a:t>
            </a:r>
            <a:r>
              <a:rPr lang="en-US" dirty="0" smtClean="0"/>
              <a:t>.</a:t>
            </a:r>
          </a:p>
          <a:p>
            <a:pPr marL="285750" indent="-285750" algn="just">
              <a:lnSpc>
                <a:spcPct val="120000"/>
              </a:lnSpc>
              <a:buFont typeface="Wingdings" charset="2"/>
              <a:buChar char="Ø"/>
            </a:pPr>
            <a:r>
              <a:rPr lang="en-US" dirty="0" smtClean="0"/>
              <a:t>Generally these </a:t>
            </a:r>
            <a:r>
              <a:rPr lang="en-US" dirty="0"/>
              <a:t>four factors work together in combination, although syllables may sometimes be made prominent by </a:t>
            </a:r>
            <a:r>
              <a:rPr lang="en-US" dirty="0" smtClean="0"/>
              <a:t>means of </a:t>
            </a:r>
            <a:r>
              <a:rPr lang="en-US" dirty="0"/>
              <a:t>only one or two of them</a:t>
            </a:r>
            <a:r>
              <a:rPr lang="en-US" dirty="0" smtClean="0"/>
              <a:t>.</a:t>
            </a:r>
          </a:p>
          <a:p>
            <a:pPr marL="285750" indent="-285750" algn="just">
              <a:lnSpc>
                <a:spcPct val="120000"/>
              </a:lnSpc>
              <a:buFont typeface="Wingdings" charset="2"/>
              <a:buChar char="Ø"/>
            </a:pPr>
            <a:r>
              <a:rPr lang="en-US" dirty="0" smtClean="0"/>
              <a:t> </a:t>
            </a:r>
            <a:r>
              <a:rPr lang="en-US" dirty="0"/>
              <a:t>Experimental work has shown that these factors are not equally important; </a:t>
            </a:r>
            <a:r>
              <a:rPr lang="en-US" dirty="0" smtClean="0"/>
              <a:t>the strongest </a:t>
            </a:r>
            <a:r>
              <a:rPr lang="en-US" dirty="0"/>
              <a:t>effect is produced by pitch, and length is also a powerful factor. Loudness and quality have much </a:t>
            </a:r>
            <a:r>
              <a:rPr lang="en-US" dirty="0" smtClean="0"/>
              <a:t>less effect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642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 Patterns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67497628"/>
              </p:ext>
            </p:extLst>
          </p:nvPr>
        </p:nvGraphicFramePr>
        <p:xfrm>
          <a:off x="1524000" y="2170930"/>
          <a:ext cx="6096000" cy="3290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57467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Inspiration.thmx</Template>
  <TotalTime>572</TotalTime>
  <Words>929</Words>
  <Application>Microsoft Macintosh PowerPoint</Application>
  <PresentationFormat>On-screen Show (4:3)</PresentationFormat>
  <Paragraphs>128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Advantage</vt:lpstr>
      <vt:lpstr> The Stress in English  </vt:lpstr>
      <vt:lpstr>What is this course and to whom it is addressed?  </vt:lpstr>
      <vt:lpstr>Plan</vt:lpstr>
      <vt:lpstr>What is Stress? </vt:lpstr>
      <vt:lpstr>What is Stress?</vt:lpstr>
      <vt:lpstr>What is stress?</vt:lpstr>
      <vt:lpstr>What makes a syllable prominent?</vt:lpstr>
      <vt:lpstr>What makes a syllable prominent?</vt:lpstr>
      <vt:lpstr>Stress Patterns</vt:lpstr>
      <vt:lpstr>Word Stress</vt:lpstr>
      <vt:lpstr>Stress Placement</vt:lpstr>
      <vt:lpstr>Stress in Simple Words</vt:lpstr>
      <vt:lpstr>Stress in Two-syllables words</vt:lpstr>
      <vt:lpstr>Stress in Two-syllables words</vt:lpstr>
      <vt:lpstr>Stress in Three-syllables words</vt:lpstr>
      <vt:lpstr>Stress in Three-syllables words</vt:lpstr>
      <vt:lpstr>Stress in Three-syllables words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Lecturer: Ms Tiaiba Imane</dc:title>
  <dc:creator>Mac</dc:creator>
  <cp:lastModifiedBy>Mac</cp:lastModifiedBy>
  <cp:revision>42</cp:revision>
  <cp:lastPrinted>2020-03-28T16:41:07Z</cp:lastPrinted>
  <dcterms:created xsi:type="dcterms:W3CDTF">2020-03-28T13:56:35Z</dcterms:created>
  <dcterms:modified xsi:type="dcterms:W3CDTF">2020-03-28T23:49:25Z</dcterms:modified>
</cp:coreProperties>
</file>