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256" r:id="rId2"/>
    <p:sldId id="257" r:id="rId3"/>
    <p:sldId id="258" r:id="rId4"/>
    <p:sldId id="259" r:id="rId5"/>
    <p:sldId id="260" r:id="rId6"/>
    <p:sldId id="283" r:id="rId7"/>
    <p:sldId id="261" r:id="rId8"/>
    <p:sldId id="262" r:id="rId9"/>
    <p:sldId id="263" r:id="rId10"/>
    <p:sldId id="264" r:id="rId11"/>
    <p:sldId id="265" r:id="rId12"/>
    <p:sldId id="266" r:id="rId13"/>
    <p:sldId id="284" r:id="rId14"/>
    <p:sldId id="267" r:id="rId15"/>
    <p:sldId id="268" r:id="rId16"/>
    <p:sldId id="269" r:id="rId17"/>
    <p:sldId id="270" r:id="rId18"/>
    <p:sldId id="271" r:id="rId19"/>
    <p:sldId id="272" r:id="rId20"/>
    <p:sldId id="285" r:id="rId21"/>
    <p:sldId id="273" r:id="rId22"/>
    <p:sldId id="274" r:id="rId23"/>
    <p:sldId id="275" r:id="rId24"/>
    <p:sldId id="276" r:id="rId25"/>
    <p:sldId id="277" r:id="rId26"/>
    <p:sldId id="278" r:id="rId27"/>
    <p:sldId id="286" r:id="rId28"/>
    <p:sldId id="279" r:id="rId29"/>
    <p:sldId id="280" r:id="rId30"/>
    <p:sldId id="281" r:id="rId31"/>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92" d="100"/>
          <a:sy n="92" d="100"/>
        </p:scale>
        <p:origin x="75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3419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1A7A8A"/>
          </a:solidFill>
          <a:ln w="12700">
            <a:solidFill>
              <a:srgbClr val="1A7A8A"/>
            </a:solidFill>
            <a:prstDash val="solid"/>
          </a:ln>
        </p:spPr>
        <p:txBody>
          <a:bodyPr/>
          <a:lstStyle/>
          <a:p>
            <a:endParaRPr lang="fr-FR"/>
          </a:p>
        </p:txBody>
      </p:sp>
      <p:sp>
        <p:nvSpPr>
          <p:cNvPr id="3" name="Shape 1"/>
          <p:cNvSpPr/>
          <p:nvPr/>
        </p:nvSpPr>
        <p:spPr>
          <a:xfrm>
            <a:off x="320040" y="4389120"/>
            <a:ext cx="8823960" cy="754380"/>
          </a:xfrm>
          <a:prstGeom prst="rect">
            <a:avLst/>
          </a:prstGeom>
          <a:solidFill>
            <a:srgbClr val="D4A843"/>
          </a:solidFill>
          <a:ln w="12700">
            <a:solidFill>
              <a:srgbClr val="D4A843"/>
            </a:solidFill>
            <a:prstDash val="solid"/>
          </a:ln>
        </p:spPr>
        <p:txBody>
          <a:bodyPr/>
          <a:lstStyle/>
          <a:p>
            <a:endParaRPr lang="fr-FR"/>
          </a:p>
        </p:txBody>
      </p:sp>
      <p:sp>
        <p:nvSpPr>
          <p:cNvPr id="4" name="Shape 2"/>
          <p:cNvSpPr/>
          <p:nvPr/>
        </p:nvSpPr>
        <p:spPr>
          <a:xfrm>
            <a:off x="7132320" y="-731520"/>
            <a:ext cx="3200400" cy="3200400"/>
          </a:xfrm>
          <a:prstGeom prst="ellipse">
            <a:avLst/>
          </a:prstGeom>
          <a:solidFill>
            <a:srgbClr val="1A7A8A">
              <a:alpha val="20000"/>
            </a:srgbClr>
          </a:solidFill>
          <a:ln w="12700">
            <a:solidFill>
              <a:srgbClr val="1A7A8A">
                <a:alpha val="20000"/>
              </a:srgbClr>
            </a:solidFill>
            <a:prstDash val="solid"/>
          </a:ln>
        </p:spPr>
        <p:txBody>
          <a:bodyPr/>
          <a:lstStyle/>
          <a:p>
            <a:endParaRPr lang="fr-FR"/>
          </a:p>
        </p:txBody>
      </p:sp>
      <p:sp>
        <p:nvSpPr>
          <p:cNvPr id="6" name="Text 4"/>
          <p:cNvSpPr/>
          <p:nvPr/>
        </p:nvSpPr>
        <p:spPr>
          <a:xfrm>
            <a:off x="640080" y="1260418"/>
            <a:ext cx="8046720" cy="1228205"/>
          </a:xfrm>
          <a:prstGeom prst="rect">
            <a:avLst/>
          </a:prstGeom>
          <a:noFill/>
          <a:ln/>
        </p:spPr>
        <p:txBody>
          <a:bodyPr wrap="square" lIns="0" tIns="0" rIns="0" bIns="0" rtlCol="0" anchor="ctr"/>
          <a:lstStyle/>
          <a:p>
            <a:pPr marL="0" indent="0" algn="l">
              <a:buNone/>
            </a:pPr>
            <a:r>
              <a:rPr lang="fr-FR" sz="3600" b="1" noProof="0" dirty="0">
                <a:solidFill>
                  <a:srgbClr val="2AABB0"/>
                </a:solidFill>
                <a:latin typeface="Calibri" pitchFamily="34" charset="0"/>
                <a:ea typeface="Calibri" pitchFamily="34" charset="-122"/>
                <a:cs typeface="Calibri" pitchFamily="34" charset="-120"/>
              </a:rPr>
              <a:t>Quelques problèmes de Traduction et stratégies de résolution  </a:t>
            </a:r>
            <a:endParaRPr lang="fr-FR" sz="3600" noProof="0" dirty="0"/>
          </a:p>
        </p:txBody>
      </p:sp>
      <p:sp>
        <p:nvSpPr>
          <p:cNvPr id="7" name="Text 5"/>
          <p:cNvSpPr/>
          <p:nvPr/>
        </p:nvSpPr>
        <p:spPr>
          <a:xfrm>
            <a:off x="640080" y="2834640"/>
            <a:ext cx="8046720" cy="548640"/>
          </a:xfrm>
          <a:prstGeom prst="rect">
            <a:avLst/>
          </a:prstGeom>
          <a:noFill/>
          <a:ln/>
        </p:spPr>
        <p:txBody>
          <a:bodyPr wrap="square" lIns="0" tIns="0" rIns="0" bIns="0" rtlCol="0" anchor="ctr"/>
          <a:lstStyle/>
          <a:p>
            <a:pPr marL="0" indent="0" algn="l">
              <a:buNone/>
            </a:pPr>
            <a:r>
              <a:rPr lang="en-US" sz="1700" i="1" dirty="0">
                <a:solidFill>
                  <a:srgbClr val="D4A843"/>
                </a:solidFill>
                <a:latin typeface="Calibri" pitchFamily="34" charset="0"/>
                <a:ea typeface="Calibri" pitchFamily="34" charset="-122"/>
                <a:cs typeface="Calibri" pitchFamily="34" charset="-120"/>
              </a:rPr>
              <a:t>Marques d'oralité · Intraduisibles culturels · Jeux de mots · Métaphore</a:t>
            </a:r>
            <a:endParaRPr lang="en-US" sz="1700" dirty="0"/>
          </a:p>
        </p:txBody>
      </p:sp>
      <p:sp>
        <p:nvSpPr>
          <p:cNvPr id="8" name="Text 6"/>
          <p:cNvSpPr/>
          <p:nvPr/>
        </p:nvSpPr>
        <p:spPr>
          <a:xfrm>
            <a:off x="457200" y="4480560"/>
            <a:ext cx="7315200" cy="365760"/>
          </a:xfrm>
          <a:prstGeom prst="rect">
            <a:avLst/>
          </a:prstGeom>
          <a:noFill/>
          <a:ln/>
        </p:spPr>
        <p:txBody>
          <a:bodyPr wrap="square" lIns="0" tIns="0" rIns="0" bIns="0" rtlCol="0" anchor="ctr"/>
          <a:lstStyle/>
          <a:p>
            <a:pPr marL="0" indent="0" algn="l">
              <a:buNone/>
            </a:pPr>
            <a:r>
              <a:rPr lang="fr-FR" sz="1300" b="1" noProof="0" dirty="0">
                <a:solidFill>
                  <a:srgbClr val="1B2A4A"/>
                </a:solidFill>
                <a:latin typeface="Calibri" pitchFamily="34" charset="0"/>
                <a:ea typeface="Calibri" pitchFamily="34" charset="-122"/>
                <a:cs typeface="Calibri" pitchFamily="34" charset="-120"/>
              </a:rPr>
              <a:t>Cours du semestre 4</a:t>
            </a:r>
            <a:endParaRPr lang="fr-FR" sz="1300" noProof="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9">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ea typeface="Calibri" pitchFamily="34" charset="-122"/>
                <a:cs typeface="Calibri" pitchFamily="34" charset="-120"/>
              </a:rPr>
              <a:t>C2</a:t>
            </a:r>
            <a:endParaRPr lang="en-US" sz="1300" dirty="0"/>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en-US" sz="1800" b="1" dirty="0">
                <a:solidFill>
                  <a:srgbClr val="FFFFFF"/>
                </a:solidFill>
                <a:latin typeface="Calibri" pitchFamily="34" charset="0"/>
                <a:ea typeface="Calibri" pitchFamily="34" charset="-122"/>
                <a:cs typeface="Calibri" pitchFamily="34" charset="-120"/>
              </a:rPr>
              <a:t>1. Définition</a:t>
            </a:r>
            <a:endParaRPr lang="en-US" sz="1800" dirty="0"/>
          </a:p>
        </p:txBody>
      </p:sp>
      <p:sp>
        <p:nvSpPr>
          <p:cNvPr id="7" name="Shape 5"/>
          <p:cNvSpPr/>
          <p:nvPr/>
        </p:nvSpPr>
        <p:spPr>
          <a:xfrm>
            <a:off x="320040" y="868680"/>
            <a:ext cx="8503920" cy="3200400"/>
          </a:xfrm>
          <a:prstGeom prst="rect">
            <a:avLst/>
          </a:prstGeom>
          <a:solidFill>
            <a:srgbClr val="FFFFFF"/>
          </a:solidFill>
          <a:ln w="12700">
            <a:solidFill>
              <a:srgbClr val="1A7A8A"/>
            </a:solidFill>
            <a:prstDash val="solid"/>
          </a:ln>
          <a:effectLst>
            <a:outerShdw blurRad="63500" dist="25400" dir="8100000" algn="bl" rotWithShape="0">
              <a:srgbClr val="000000">
                <a:alpha val="12000"/>
              </a:srgbClr>
            </a:outerShdw>
          </a:effectLst>
        </p:spPr>
        <p:txBody>
          <a:bodyPr/>
          <a:lstStyle/>
          <a:p>
            <a:endParaRPr lang="fr-FR"/>
          </a:p>
        </p:txBody>
      </p:sp>
      <p:sp>
        <p:nvSpPr>
          <p:cNvPr id="8" name="Shape 6"/>
          <p:cNvSpPr/>
          <p:nvPr/>
        </p:nvSpPr>
        <p:spPr>
          <a:xfrm>
            <a:off x="320040" y="868680"/>
            <a:ext cx="8503920" cy="109728"/>
          </a:xfrm>
          <a:prstGeom prst="rect">
            <a:avLst/>
          </a:prstGeom>
          <a:solidFill>
            <a:srgbClr val="1A7A8A"/>
          </a:solidFill>
          <a:ln w="12700">
            <a:solidFill>
              <a:srgbClr val="1A7A8A"/>
            </a:solidFill>
            <a:prstDash val="solid"/>
          </a:ln>
        </p:spPr>
        <p:txBody>
          <a:bodyPr/>
          <a:lstStyle/>
          <a:p>
            <a:endParaRPr lang="fr-FR"/>
          </a:p>
        </p:txBody>
      </p:sp>
      <p:sp>
        <p:nvSpPr>
          <p:cNvPr id="9" name="Text 7"/>
          <p:cNvSpPr/>
          <p:nvPr/>
        </p:nvSpPr>
        <p:spPr>
          <a:xfrm>
            <a:off x="502920" y="960120"/>
            <a:ext cx="2743200" cy="365760"/>
          </a:xfrm>
          <a:prstGeom prst="rect">
            <a:avLst/>
          </a:prstGeom>
          <a:noFill/>
          <a:ln/>
        </p:spPr>
        <p:txBody>
          <a:bodyPr wrap="square" lIns="0" tIns="0" rIns="0" bIns="0" rtlCol="0" anchor="ctr"/>
          <a:lstStyle/>
          <a:p>
            <a:pPr marL="0" indent="0" algn="l">
              <a:buNone/>
            </a:pPr>
            <a:r>
              <a:rPr lang="en-US" sz="1200" b="1" kern="0" spc="100" dirty="0">
                <a:solidFill>
                  <a:srgbClr val="1A7A8A"/>
                </a:solidFill>
                <a:latin typeface="Calibri" pitchFamily="34" charset="0"/>
                <a:ea typeface="Calibri" pitchFamily="34" charset="-122"/>
                <a:cs typeface="Calibri" pitchFamily="34" charset="-120"/>
              </a:rPr>
              <a:t>Définition</a:t>
            </a:r>
            <a:endParaRPr lang="en-US" sz="1200" dirty="0"/>
          </a:p>
        </p:txBody>
      </p:sp>
      <p:sp>
        <p:nvSpPr>
          <p:cNvPr id="10" name="Text 8"/>
          <p:cNvSpPr/>
          <p:nvPr/>
        </p:nvSpPr>
        <p:spPr>
          <a:xfrm>
            <a:off x="502920" y="1371600"/>
            <a:ext cx="8229600" cy="2377440"/>
          </a:xfrm>
          <a:prstGeom prst="rect">
            <a:avLst/>
          </a:prstGeom>
          <a:noFill/>
          <a:ln/>
        </p:spPr>
        <p:txBody>
          <a:bodyPr wrap="square" lIns="0" tIns="0" rIns="0" bIns="0" rtlCol="0" anchor="t"/>
          <a:lstStyle/>
          <a:p>
            <a:pPr marL="0" indent="0" algn="just">
              <a:buNone/>
            </a:pPr>
            <a:r>
              <a:rPr lang="en-US" sz="1350" dirty="0">
                <a:solidFill>
                  <a:srgbClr val="1B2A4A"/>
                </a:solidFill>
                <a:latin typeface="Calibri" pitchFamily="34" charset="0"/>
                <a:ea typeface="Calibri" pitchFamily="34" charset="-122"/>
                <a:cs typeface="Calibri" pitchFamily="34" charset="-120"/>
              </a:rPr>
              <a:t>Les termes culturels désignent des réalités spécifiques à une culture qui peuvent être translatées mais rarement ou jamais traduites directement. Il s'agit de segments de texte sans équivalent satisfaisant car profondément ancrés dans une institution, un rituel ou une croyance spécifique.</a:t>
            </a:r>
            <a:endParaRPr lang="en-US" sz="1350" dirty="0"/>
          </a:p>
        </p:txBody>
      </p:sp>
      <p:sp>
        <p:nvSpPr>
          <p:cNvPr id="11" name="Shape 9"/>
          <p:cNvSpPr/>
          <p:nvPr/>
        </p:nvSpPr>
        <p:spPr>
          <a:xfrm>
            <a:off x="320040" y="4160520"/>
            <a:ext cx="8503920" cy="502920"/>
          </a:xfrm>
          <a:prstGeom prst="rect">
            <a:avLst/>
          </a:prstGeom>
          <a:solidFill>
            <a:srgbClr val="1B2A4A"/>
          </a:solidFill>
          <a:ln w="12700">
            <a:solidFill>
              <a:srgbClr val="1B2A4A"/>
            </a:solidFill>
            <a:prstDash val="solid"/>
          </a:ln>
        </p:spPr>
        <p:txBody>
          <a:bodyPr/>
          <a:lstStyle/>
          <a:p>
            <a:endParaRPr lang="fr-FR"/>
          </a:p>
        </p:txBody>
      </p:sp>
      <p:sp>
        <p:nvSpPr>
          <p:cNvPr id="12" name="Text 10"/>
          <p:cNvSpPr/>
          <p:nvPr/>
        </p:nvSpPr>
        <p:spPr>
          <a:xfrm>
            <a:off x="457200" y="4206240"/>
            <a:ext cx="8229600" cy="411480"/>
          </a:xfrm>
          <a:prstGeom prst="rect">
            <a:avLst/>
          </a:prstGeom>
          <a:noFill/>
          <a:ln/>
        </p:spPr>
        <p:txBody>
          <a:bodyPr wrap="square" lIns="0" tIns="0" rIns="0" bIns="0" rtlCol="0" anchor="ctr"/>
          <a:lstStyle/>
          <a:p>
            <a:pPr marL="0" indent="0" algn="l">
              <a:buNone/>
            </a:pPr>
            <a:r>
              <a:rPr lang="en-US" sz="1150" i="1" dirty="0">
                <a:solidFill>
                  <a:srgbClr val="D4A843"/>
                </a:solidFill>
                <a:latin typeface="Calibri" pitchFamily="34" charset="0"/>
                <a:ea typeface="Calibri" pitchFamily="34" charset="-122"/>
                <a:cs typeface="Calibri" pitchFamily="34" charset="-120"/>
              </a:rPr>
              <a:t>Peter Newmark (1988) — Définition des cultural words.</a:t>
            </a:r>
            <a:endParaRPr lang="en-US" sz="11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0">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ea typeface="Calibri" pitchFamily="34" charset="-122"/>
                <a:cs typeface="Calibri" pitchFamily="34" charset="-120"/>
              </a:rPr>
              <a:t>C2</a:t>
            </a:r>
            <a:endParaRPr lang="en-US" sz="1300" dirty="0"/>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en-US" sz="1800" b="1" dirty="0">
                <a:solidFill>
                  <a:srgbClr val="FFFFFF"/>
                </a:solidFill>
                <a:latin typeface="Calibri" pitchFamily="34" charset="0"/>
                <a:ea typeface="Calibri" pitchFamily="34" charset="-122"/>
                <a:cs typeface="Calibri" pitchFamily="34" charset="-120"/>
              </a:rPr>
              <a:t>2. Typologie des intraduisibles</a:t>
            </a:r>
            <a:endParaRPr lang="en-US" sz="1800" dirty="0"/>
          </a:p>
        </p:txBody>
      </p:sp>
      <p:sp>
        <p:nvSpPr>
          <p:cNvPr id="7" name="Shape 5"/>
          <p:cNvSpPr/>
          <p:nvPr/>
        </p:nvSpPr>
        <p:spPr>
          <a:xfrm>
            <a:off x="320040" y="822960"/>
            <a:ext cx="8503920" cy="512064"/>
          </a:xfrm>
          <a:prstGeom prst="rect">
            <a:avLst/>
          </a:prstGeom>
          <a:solidFill>
            <a:srgbClr val="FFFFFF"/>
          </a:solidFill>
          <a:ln w="12700">
            <a:solidFill>
              <a:srgbClr val="D0E4E8"/>
            </a:solidFill>
            <a:prstDash val="solid"/>
          </a:ln>
          <a:effectLst>
            <a:outerShdw blurRad="63500" dist="25400" dir="8100000" algn="bl" rotWithShape="0">
              <a:srgbClr val="000000">
                <a:alpha val="12000"/>
              </a:srgbClr>
            </a:outerShdw>
          </a:effectLst>
        </p:spPr>
        <p:txBody>
          <a:bodyPr/>
          <a:lstStyle/>
          <a:p>
            <a:endParaRPr lang="fr-FR"/>
          </a:p>
        </p:txBody>
      </p:sp>
      <p:sp>
        <p:nvSpPr>
          <p:cNvPr id="8" name="Shape 6"/>
          <p:cNvSpPr/>
          <p:nvPr/>
        </p:nvSpPr>
        <p:spPr>
          <a:xfrm>
            <a:off x="365760" y="914400"/>
            <a:ext cx="329184" cy="329184"/>
          </a:xfrm>
          <a:prstGeom prst="ellipse">
            <a:avLst/>
          </a:prstGeom>
          <a:solidFill>
            <a:srgbClr val="1A7A8A"/>
          </a:solidFill>
          <a:ln w="12700">
            <a:solidFill>
              <a:srgbClr val="1A7A8A"/>
            </a:solidFill>
            <a:prstDash val="solid"/>
          </a:ln>
        </p:spPr>
        <p:txBody>
          <a:bodyPr/>
          <a:lstStyle/>
          <a:p>
            <a:endParaRPr lang="fr-FR"/>
          </a:p>
        </p:txBody>
      </p:sp>
      <p:sp>
        <p:nvSpPr>
          <p:cNvPr id="9" name="Text 7"/>
          <p:cNvSpPr/>
          <p:nvPr/>
        </p:nvSpPr>
        <p:spPr>
          <a:xfrm>
            <a:off x="365760" y="914400"/>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10" name="Text 8"/>
          <p:cNvSpPr/>
          <p:nvPr/>
        </p:nvSpPr>
        <p:spPr>
          <a:xfrm>
            <a:off x="777240" y="896112"/>
            <a:ext cx="7863840" cy="402336"/>
          </a:xfrm>
          <a:prstGeom prst="rect">
            <a:avLst/>
          </a:prstGeom>
          <a:noFill/>
          <a:ln/>
        </p:spPr>
        <p:txBody>
          <a:bodyPr wrap="square" lIns="0" tIns="0" rIns="0" bIns="0" rtlCol="0" anchor="ctr"/>
          <a:lstStyle/>
          <a:p>
            <a:pPr marL="0" indent="0">
              <a:buNone/>
            </a:pPr>
            <a:r>
              <a:rPr lang="en-US" sz="1250" b="1" dirty="0">
                <a:solidFill>
                  <a:srgbClr val="1A7A8A"/>
                </a:solidFill>
                <a:latin typeface="Calibri" pitchFamily="34" charset="0"/>
                <a:ea typeface="Calibri" pitchFamily="34" charset="-122"/>
                <a:cs typeface="Calibri" pitchFamily="34" charset="-120"/>
              </a:rPr>
              <a:t>Écologie et vie quotidienne : </a:t>
            </a:r>
            <a:r>
              <a:rPr lang="en-US" sz="1250" dirty="0">
                <a:solidFill>
                  <a:srgbClr val="1B2A4A"/>
                </a:solidFill>
                <a:latin typeface="Calibri" pitchFamily="34" charset="0"/>
                <a:ea typeface="Calibri" pitchFamily="34" charset="-122"/>
                <a:cs typeface="Calibri" pitchFamily="34" charset="-120"/>
              </a:rPr>
              <a:t>Aliments (couscous), objets ou concepts géographiques (terroir).</a:t>
            </a:r>
            <a:endParaRPr lang="en-US" sz="1250" dirty="0"/>
          </a:p>
        </p:txBody>
      </p:sp>
      <p:sp>
        <p:nvSpPr>
          <p:cNvPr id="11" name="Shape 9"/>
          <p:cNvSpPr/>
          <p:nvPr/>
        </p:nvSpPr>
        <p:spPr>
          <a:xfrm>
            <a:off x="320040" y="1389888"/>
            <a:ext cx="8503920" cy="512064"/>
          </a:xfrm>
          <a:prstGeom prst="rect">
            <a:avLst/>
          </a:prstGeom>
          <a:solidFill>
            <a:srgbClr val="E8F4F5"/>
          </a:solidFill>
          <a:ln w="12700">
            <a:solidFill>
              <a:srgbClr val="D0E4E8"/>
            </a:solidFill>
            <a:prstDash val="solid"/>
          </a:ln>
        </p:spPr>
        <p:txBody>
          <a:bodyPr/>
          <a:lstStyle/>
          <a:p>
            <a:endParaRPr lang="fr-FR"/>
          </a:p>
        </p:txBody>
      </p:sp>
      <p:sp>
        <p:nvSpPr>
          <p:cNvPr id="12" name="Shape 10"/>
          <p:cNvSpPr/>
          <p:nvPr/>
        </p:nvSpPr>
        <p:spPr>
          <a:xfrm>
            <a:off x="365760" y="1481328"/>
            <a:ext cx="329184" cy="329184"/>
          </a:xfrm>
          <a:prstGeom prst="ellipse">
            <a:avLst/>
          </a:prstGeom>
          <a:solidFill>
            <a:srgbClr val="1A7A8A"/>
          </a:solidFill>
          <a:ln w="12700">
            <a:solidFill>
              <a:srgbClr val="1A7A8A"/>
            </a:solidFill>
            <a:prstDash val="solid"/>
          </a:ln>
        </p:spPr>
        <p:txBody>
          <a:bodyPr/>
          <a:lstStyle/>
          <a:p>
            <a:endParaRPr lang="fr-FR"/>
          </a:p>
        </p:txBody>
      </p:sp>
      <p:sp>
        <p:nvSpPr>
          <p:cNvPr id="13" name="Text 11"/>
          <p:cNvSpPr/>
          <p:nvPr/>
        </p:nvSpPr>
        <p:spPr>
          <a:xfrm>
            <a:off x="365760" y="1481328"/>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14" name="Text 12"/>
          <p:cNvSpPr/>
          <p:nvPr/>
        </p:nvSpPr>
        <p:spPr>
          <a:xfrm>
            <a:off x="777240" y="1463040"/>
            <a:ext cx="7863840" cy="402336"/>
          </a:xfrm>
          <a:prstGeom prst="rect">
            <a:avLst/>
          </a:prstGeom>
          <a:noFill/>
          <a:ln/>
        </p:spPr>
        <p:txBody>
          <a:bodyPr wrap="square" lIns="0" tIns="0" rIns="0" bIns="0" rtlCol="0" anchor="ctr"/>
          <a:lstStyle/>
          <a:p>
            <a:pPr marL="0" indent="0">
              <a:buNone/>
            </a:pPr>
            <a:r>
              <a:rPr lang="en-US" sz="1250" b="1" dirty="0">
                <a:solidFill>
                  <a:srgbClr val="1A7A8A"/>
                </a:solidFill>
                <a:latin typeface="Calibri" pitchFamily="34" charset="0"/>
                <a:ea typeface="Calibri" pitchFamily="34" charset="-122"/>
                <a:cs typeface="Calibri" pitchFamily="34" charset="-120"/>
              </a:rPr>
              <a:t>Institutions et pratiques sociales : </a:t>
            </a:r>
            <a:r>
              <a:rPr lang="en-US" sz="1250" dirty="0">
                <a:solidFill>
                  <a:srgbClr val="1B2A4A"/>
                </a:solidFill>
                <a:latin typeface="Calibri" pitchFamily="34" charset="0"/>
                <a:ea typeface="Calibri" pitchFamily="34" charset="-122"/>
                <a:cs typeface="Calibri" pitchFamily="34" charset="-120"/>
              </a:rPr>
              <a:t>Fêtes (Thanksgiving).</a:t>
            </a:r>
            <a:endParaRPr lang="en-US" sz="1250" dirty="0"/>
          </a:p>
        </p:txBody>
      </p:sp>
      <p:sp>
        <p:nvSpPr>
          <p:cNvPr id="15" name="Shape 13"/>
          <p:cNvSpPr/>
          <p:nvPr/>
        </p:nvSpPr>
        <p:spPr>
          <a:xfrm>
            <a:off x="320040" y="1956816"/>
            <a:ext cx="8503920" cy="512064"/>
          </a:xfrm>
          <a:prstGeom prst="rect">
            <a:avLst/>
          </a:prstGeom>
          <a:solidFill>
            <a:srgbClr val="FFFFFF"/>
          </a:solidFill>
          <a:ln w="12700">
            <a:solidFill>
              <a:srgbClr val="D0E4E8"/>
            </a:solidFill>
            <a:prstDash val="solid"/>
          </a:ln>
          <a:effectLst>
            <a:outerShdw blurRad="63500" dist="25400" dir="8100000" algn="bl" rotWithShape="0">
              <a:srgbClr val="000000">
                <a:alpha val="12000"/>
              </a:srgbClr>
            </a:outerShdw>
          </a:effectLst>
        </p:spPr>
        <p:txBody>
          <a:bodyPr/>
          <a:lstStyle/>
          <a:p>
            <a:endParaRPr lang="fr-FR"/>
          </a:p>
        </p:txBody>
      </p:sp>
      <p:sp>
        <p:nvSpPr>
          <p:cNvPr id="16" name="Shape 14"/>
          <p:cNvSpPr/>
          <p:nvPr/>
        </p:nvSpPr>
        <p:spPr>
          <a:xfrm>
            <a:off x="365760" y="2048256"/>
            <a:ext cx="329184" cy="329184"/>
          </a:xfrm>
          <a:prstGeom prst="ellipse">
            <a:avLst/>
          </a:prstGeom>
          <a:solidFill>
            <a:srgbClr val="1A7A8A"/>
          </a:solidFill>
          <a:ln w="12700">
            <a:solidFill>
              <a:srgbClr val="1A7A8A"/>
            </a:solidFill>
            <a:prstDash val="solid"/>
          </a:ln>
        </p:spPr>
        <p:txBody>
          <a:bodyPr/>
          <a:lstStyle/>
          <a:p>
            <a:endParaRPr lang="fr-FR"/>
          </a:p>
        </p:txBody>
      </p:sp>
      <p:sp>
        <p:nvSpPr>
          <p:cNvPr id="17" name="Text 15"/>
          <p:cNvSpPr/>
          <p:nvPr/>
        </p:nvSpPr>
        <p:spPr>
          <a:xfrm>
            <a:off x="365760" y="2048256"/>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18" name="Text 16"/>
          <p:cNvSpPr/>
          <p:nvPr/>
        </p:nvSpPr>
        <p:spPr>
          <a:xfrm>
            <a:off x="777240" y="2029968"/>
            <a:ext cx="7863840" cy="402336"/>
          </a:xfrm>
          <a:prstGeom prst="rect">
            <a:avLst/>
          </a:prstGeom>
          <a:noFill/>
          <a:ln/>
        </p:spPr>
        <p:txBody>
          <a:bodyPr wrap="square" lIns="0" tIns="0" rIns="0" bIns="0" rtlCol="0" anchor="ctr"/>
          <a:lstStyle/>
          <a:p>
            <a:pPr marL="0" indent="0">
              <a:buNone/>
            </a:pPr>
            <a:r>
              <a:rPr lang="en-US" sz="1250" b="1" dirty="0">
                <a:solidFill>
                  <a:srgbClr val="1A7A8A"/>
                </a:solidFill>
                <a:latin typeface="Calibri" pitchFamily="34" charset="0"/>
                <a:ea typeface="Calibri" pitchFamily="34" charset="-122"/>
                <a:cs typeface="Calibri" pitchFamily="34" charset="-120"/>
              </a:rPr>
              <a:t>Valeurs et concepts abstraits : </a:t>
            </a:r>
            <a:r>
              <a:rPr lang="en-US" sz="1250" dirty="0">
                <a:solidFill>
                  <a:srgbClr val="1B2A4A"/>
                </a:solidFill>
                <a:latin typeface="Calibri" pitchFamily="34" charset="0"/>
                <a:ea typeface="Calibri" pitchFamily="34" charset="-122"/>
                <a:cs typeface="Calibri" pitchFamily="34" charset="-120"/>
              </a:rPr>
              <a:t>Notions spirituelles ou sociales complexes (baraka, hchouma, maarifa).</a:t>
            </a:r>
            <a:endParaRPr lang="en-US" sz="1250" dirty="0"/>
          </a:p>
        </p:txBody>
      </p:sp>
      <p:sp>
        <p:nvSpPr>
          <p:cNvPr id="19" name="Shape 17"/>
          <p:cNvSpPr/>
          <p:nvPr/>
        </p:nvSpPr>
        <p:spPr>
          <a:xfrm>
            <a:off x="320040" y="2523744"/>
            <a:ext cx="8503920" cy="512064"/>
          </a:xfrm>
          <a:prstGeom prst="rect">
            <a:avLst/>
          </a:prstGeom>
          <a:solidFill>
            <a:srgbClr val="E8F4F5"/>
          </a:solidFill>
          <a:ln w="12700">
            <a:solidFill>
              <a:srgbClr val="D0E4E8"/>
            </a:solidFill>
            <a:prstDash val="solid"/>
          </a:ln>
        </p:spPr>
        <p:txBody>
          <a:bodyPr/>
          <a:lstStyle/>
          <a:p>
            <a:endParaRPr lang="fr-FR"/>
          </a:p>
        </p:txBody>
      </p:sp>
      <p:sp>
        <p:nvSpPr>
          <p:cNvPr id="20" name="Shape 18"/>
          <p:cNvSpPr/>
          <p:nvPr/>
        </p:nvSpPr>
        <p:spPr>
          <a:xfrm>
            <a:off x="365760" y="2615184"/>
            <a:ext cx="329184" cy="329184"/>
          </a:xfrm>
          <a:prstGeom prst="ellipse">
            <a:avLst/>
          </a:prstGeom>
          <a:solidFill>
            <a:srgbClr val="1A7A8A"/>
          </a:solidFill>
          <a:ln w="12700">
            <a:solidFill>
              <a:srgbClr val="1A7A8A"/>
            </a:solidFill>
            <a:prstDash val="solid"/>
          </a:ln>
        </p:spPr>
        <p:txBody>
          <a:bodyPr/>
          <a:lstStyle/>
          <a:p>
            <a:endParaRPr lang="fr-FR"/>
          </a:p>
        </p:txBody>
      </p:sp>
      <p:sp>
        <p:nvSpPr>
          <p:cNvPr id="21" name="Text 19"/>
          <p:cNvSpPr/>
          <p:nvPr/>
        </p:nvSpPr>
        <p:spPr>
          <a:xfrm>
            <a:off x="365760" y="2615184"/>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22" name="Text 20"/>
          <p:cNvSpPr/>
          <p:nvPr/>
        </p:nvSpPr>
        <p:spPr>
          <a:xfrm>
            <a:off x="777240" y="2596896"/>
            <a:ext cx="7863840" cy="402336"/>
          </a:xfrm>
          <a:prstGeom prst="rect">
            <a:avLst/>
          </a:prstGeom>
          <a:noFill/>
          <a:ln/>
        </p:spPr>
        <p:txBody>
          <a:bodyPr wrap="square" lIns="0" tIns="0" rIns="0" bIns="0" rtlCol="0" anchor="ctr"/>
          <a:lstStyle/>
          <a:p>
            <a:pPr marL="0" indent="0">
              <a:buNone/>
            </a:pPr>
            <a:r>
              <a:rPr lang="en-US" sz="1250" b="1" dirty="0">
                <a:solidFill>
                  <a:srgbClr val="1A7A8A"/>
                </a:solidFill>
                <a:latin typeface="Calibri" pitchFamily="34" charset="0"/>
                <a:ea typeface="Calibri" pitchFamily="34" charset="-122"/>
                <a:cs typeface="Calibri" pitchFamily="34" charset="-120"/>
              </a:rPr>
              <a:t>Patrimoine linguistique : </a:t>
            </a:r>
            <a:r>
              <a:rPr lang="en-US" sz="1250" dirty="0">
                <a:solidFill>
                  <a:srgbClr val="1B2A4A"/>
                </a:solidFill>
                <a:latin typeface="Calibri" pitchFamily="34" charset="0"/>
                <a:ea typeface="Calibri" pitchFamily="34" charset="-122"/>
                <a:cs typeface="Calibri" pitchFamily="34" charset="-120"/>
              </a:rPr>
              <a:t>Proverbes et expressions figées.</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1">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ea typeface="Calibri" pitchFamily="34" charset="-122"/>
                <a:cs typeface="Calibri" pitchFamily="34" charset="-120"/>
              </a:rPr>
              <a:t>C2</a:t>
            </a:r>
            <a:endParaRPr lang="en-US" sz="1300" dirty="0"/>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en-US" sz="1800" b="1" dirty="0">
                <a:solidFill>
                  <a:srgbClr val="FFFFFF"/>
                </a:solidFill>
                <a:latin typeface="Calibri" pitchFamily="34" charset="0"/>
                <a:ea typeface="Calibri" pitchFamily="34" charset="-122"/>
                <a:cs typeface="Calibri" pitchFamily="34" charset="-120"/>
              </a:rPr>
              <a:t>3. Exemples dans les trois langues</a:t>
            </a:r>
            <a:endParaRPr lang="en-US" sz="1800" dirty="0"/>
          </a:p>
        </p:txBody>
      </p:sp>
      <p:sp>
        <p:nvSpPr>
          <p:cNvPr id="7" name="Shape 5"/>
          <p:cNvSpPr/>
          <p:nvPr/>
        </p:nvSpPr>
        <p:spPr>
          <a:xfrm>
            <a:off x="292608" y="777240"/>
            <a:ext cx="2743200" cy="4069080"/>
          </a:xfrm>
          <a:prstGeom prst="rect">
            <a:avLst/>
          </a:prstGeom>
          <a:solidFill>
            <a:srgbClr val="FFFFFF"/>
          </a:solidFill>
          <a:ln w="12700">
            <a:solidFill>
              <a:srgbClr val="1B2A4A"/>
            </a:solidFill>
            <a:prstDash val="solid"/>
          </a:ln>
          <a:effectLst>
            <a:outerShdw blurRad="63500" dist="25400" dir="8100000" algn="bl" rotWithShape="0">
              <a:srgbClr val="000000">
                <a:alpha val="12000"/>
              </a:srgbClr>
            </a:outerShdw>
          </a:effectLst>
        </p:spPr>
        <p:txBody>
          <a:bodyPr/>
          <a:lstStyle/>
          <a:p>
            <a:endParaRPr lang="fr-FR"/>
          </a:p>
        </p:txBody>
      </p:sp>
      <p:sp>
        <p:nvSpPr>
          <p:cNvPr id="8" name="Shape 6"/>
          <p:cNvSpPr/>
          <p:nvPr/>
        </p:nvSpPr>
        <p:spPr>
          <a:xfrm>
            <a:off x="292608" y="777240"/>
            <a:ext cx="2743200" cy="512064"/>
          </a:xfrm>
          <a:prstGeom prst="rect">
            <a:avLst/>
          </a:prstGeom>
          <a:solidFill>
            <a:srgbClr val="1B2A4A"/>
          </a:solidFill>
          <a:ln w="12700">
            <a:solidFill>
              <a:srgbClr val="1B2A4A"/>
            </a:solidFill>
            <a:prstDash val="solid"/>
          </a:ln>
        </p:spPr>
        <p:txBody>
          <a:bodyPr/>
          <a:lstStyle/>
          <a:p>
            <a:endParaRPr lang="fr-FR"/>
          </a:p>
        </p:txBody>
      </p:sp>
      <p:sp>
        <p:nvSpPr>
          <p:cNvPr id="9" name="Text 7"/>
          <p:cNvSpPr/>
          <p:nvPr/>
        </p:nvSpPr>
        <p:spPr>
          <a:xfrm>
            <a:off x="365760" y="777240"/>
            <a:ext cx="2633472" cy="512064"/>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Arabe</a:t>
            </a:r>
            <a:endParaRPr lang="en-US" sz="1300" dirty="0"/>
          </a:p>
        </p:txBody>
      </p:sp>
      <p:sp>
        <p:nvSpPr>
          <p:cNvPr id="10" name="Shape 8"/>
          <p:cNvSpPr/>
          <p:nvPr/>
        </p:nvSpPr>
        <p:spPr>
          <a:xfrm>
            <a:off x="384048" y="1417320"/>
            <a:ext cx="2560320" cy="685800"/>
          </a:xfrm>
          <a:prstGeom prst="rect">
            <a:avLst/>
          </a:prstGeom>
          <a:solidFill>
            <a:srgbClr val="F4F7F9"/>
          </a:solidFill>
          <a:ln w="12700">
            <a:solidFill>
              <a:srgbClr val="D8E8EC"/>
            </a:solidFill>
            <a:prstDash val="solid"/>
          </a:ln>
        </p:spPr>
        <p:txBody>
          <a:bodyPr/>
          <a:lstStyle/>
          <a:p>
            <a:endParaRPr lang="fr-FR"/>
          </a:p>
        </p:txBody>
      </p:sp>
      <p:sp>
        <p:nvSpPr>
          <p:cNvPr id="11" name="Text 9"/>
          <p:cNvSpPr/>
          <p:nvPr/>
        </p:nvSpPr>
        <p:spPr>
          <a:xfrm>
            <a:off x="420624" y="1444752"/>
            <a:ext cx="2487168" cy="274320"/>
          </a:xfrm>
          <a:prstGeom prst="rect">
            <a:avLst/>
          </a:prstGeom>
          <a:noFill/>
          <a:ln/>
        </p:spPr>
        <p:txBody>
          <a:bodyPr wrap="square" lIns="0" tIns="0" rIns="0" bIns="0" rtlCol="0" anchor="ctr"/>
          <a:lstStyle/>
          <a:p>
            <a:pPr marL="0" indent="0" algn="l">
              <a:buNone/>
            </a:pPr>
            <a:r>
              <a:rPr lang="en-US" sz="1200" b="1" i="1" dirty="0">
                <a:solidFill>
                  <a:srgbClr val="1B2A4A"/>
                </a:solidFill>
                <a:latin typeface="Calibri" pitchFamily="34" charset="0"/>
                <a:ea typeface="Calibri" pitchFamily="34" charset="-122"/>
                <a:cs typeface="Calibri" pitchFamily="34" charset="-120"/>
              </a:rPr>
              <a:t>Maarifa</a:t>
            </a:r>
            <a:endParaRPr lang="en-US" sz="1200" dirty="0"/>
          </a:p>
        </p:txBody>
      </p:sp>
      <p:sp>
        <p:nvSpPr>
          <p:cNvPr id="12" name="Text 10"/>
          <p:cNvSpPr/>
          <p:nvPr/>
        </p:nvSpPr>
        <p:spPr>
          <a:xfrm>
            <a:off x="420624" y="1719072"/>
            <a:ext cx="2487168" cy="338328"/>
          </a:xfrm>
          <a:prstGeom prst="rect">
            <a:avLst/>
          </a:prstGeom>
          <a:noFill/>
          <a:ln/>
        </p:spPr>
        <p:txBody>
          <a:bodyPr wrap="square" lIns="0" tIns="0" rIns="0" bIns="0" rtlCol="0" anchor="ctr"/>
          <a:lstStyle/>
          <a:p>
            <a:pPr marL="0" indent="0" algn="l">
              <a:buNone/>
            </a:pPr>
            <a:r>
              <a:rPr lang="en-US" sz="1050" dirty="0">
                <a:solidFill>
                  <a:srgbClr val="5A7080"/>
                </a:solidFill>
                <a:latin typeface="Calibri" pitchFamily="34" charset="0"/>
                <a:ea typeface="Calibri" pitchFamily="34" charset="-122"/>
                <a:cs typeface="Calibri" pitchFamily="34" charset="-120"/>
              </a:rPr>
              <a:t>Réseau d'influence socialement légitimé.</a:t>
            </a:r>
            <a:endParaRPr lang="en-US" sz="1050" dirty="0"/>
          </a:p>
        </p:txBody>
      </p:sp>
      <p:sp>
        <p:nvSpPr>
          <p:cNvPr id="13" name="Shape 11"/>
          <p:cNvSpPr/>
          <p:nvPr/>
        </p:nvSpPr>
        <p:spPr>
          <a:xfrm>
            <a:off x="384048" y="2194560"/>
            <a:ext cx="2560320" cy="685800"/>
          </a:xfrm>
          <a:prstGeom prst="rect">
            <a:avLst/>
          </a:prstGeom>
          <a:solidFill>
            <a:srgbClr val="E8F4F5"/>
          </a:solidFill>
          <a:ln w="12700">
            <a:solidFill>
              <a:srgbClr val="D8E8EC"/>
            </a:solidFill>
            <a:prstDash val="solid"/>
          </a:ln>
        </p:spPr>
        <p:txBody>
          <a:bodyPr/>
          <a:lstStyle/>
          <a:p>
            <a:endParaRPr lang="fr-FR"/>
          </a:p>
        </p:txBody>
      </p:sp>
      <p:sp>
        <p:nvSpPr>
          <p:cNvPr id="14" name="Text 12"/>
          <p:cNvSpPr/>
          <p:nvPr/>
        </p:nvSpPr>
        <p:spPr>
          <a:xfrm>
            <a:off x="420624" y="2221992"/>
            <a:ext cx="2487168" cy="274320"/>
          </a:xfrm>
          <a:prstGeom prst="rect">
            <a:avLst/>
          </a:prstGeom>
          <a:noFill/>
          <a:ln/>
        </p:spPr>
        <p:txBody>
          <a:bodyPr wrap="square" lIns="0" tIns="0" rIns="0" bIns="0" rtlCol="0" anchor="ctr"/>
          <a:lstStyle/>
          <a:p>
            <a:pPr marL="0" indent="0" algn="l">
              <a:buNone/>
            </a:pPr>
            <a:r>
              <a:rPr lang="en-US" sz="1200" b="1" i="1" dirty="0">
                <a:solidFill>
                  <a:srgbClr val="1B2A4A"/>
                </a:solidFill>
                <a:latin typeface="Calibri" pitchFamily="34" charset="0"/>
                <a:ea typeface="Calibri" pitchFamily="34" charset="-122"/>
                <a:cs typeface="Calibri" pitchFamily="34" charset="-120"/>
              </a:rPr>
              <a:t>Baraka</a:t>
            </a:r>
            <a:endParaRPr lang="en-US" sz="1200" dirty="0"/>
          </a:p>
        </p:txBody>
      </p:sp>
      <p:sp>
        <p:nvSpPr>
          <p:cNvPr id="15" name="Text 13"/>
          <p:cNvSpPr/>
          <p:nvPr/>
        </p:nvSpPr>
        <p:spPr>
          <a:xfrm>
            <a:off x="420624" y="2496312"/>
            <a:ext cx="2487168" cy="338328"/>
          </a:xfrm>
          <a:prstGeom prst="rect">
            <a:avLst/>
          </a:prstGeom>
          <a:noFill/>
          <a:ln/>
        </p:spPr>
        <p:txBody>
          <a:bodyPr wrap="square" lIns="0" tIns="0" rIns="0" bIns="0" rtlCol="0" anchor="ctr"/>
          <a:lstStyle/>
          <a:p>
            <a:pPr marL="0" indent="0" algn="l">
              <a:buNone/>
            </a:pPr>
            <a:r>
              <a:rPr lang="en-US" sz="1050" dirty="0">
                <a:solidFill>
                  <a:srgbClr val="5A7080"/>
                </a:solidFill>
                <a:latin typeface="Calibri" pitchFamily="34" charset="0"/>
                <a:ea typeface="Calibri" pitchFamily="34" charset="-122"/>
                <a:cs typeface="Calibri" pitchFamily="34" charset="-120"/>
              </a:rPr>
              <a:t>Grâce divine transmise par bénédiction.</a:t>
            </a:r>
            <a:endParaRPr lang="en-US" sz="1050" dirty="0"/>
          </a:p>
        </p:txBody>
      </p:sp>
      <p:sp>
        <p:nvSpPr>
          <p:cNvPr id="16" name="Shape 14"/>
          <p:cNvSpPr/>
          <p:nvPr/>
        </p:nvSpPr>
        <p:spPr>
          <a:xfrm>
            <a:off x="384048" y="2971800"/>
            <a:ext cx="2560320" cy="685800"/>
          </a:xfrm>
          <a:prstGeom prst="rect">
            <a:avLst/>
          </a:prstGeom>
          <a:solidFill>
            <a:srgbClr val="F4F7F9"/>
          </a:solidFill>
          <a:ln w="12700">
            <a:solidFill>
              <a:srgbClr val="D8E8EC"/>
            </a:solidFill>
            <a:prstDash val="solid"/>
          </a:ln>
        </p:spPr>
        <p:txBody>
          <a:bodyPr/>
          <a:lstStyle/>
          <a:p>
            <a:endParaRPr lang="fr-FR"/>
          </a:p>
        </p:txBody>
      </p:sp>
      <p:sp>
        <p:nvSpPr>
          <p:cNvPr id="17" name="Text 15"/>
          <p:cNvSpPr/>
          <p:nvPr/>
        </p:nvSpPr>
        <p:spPr>
          <a:xfrm>
            <a:off x="420624" y="2999232"/>
            <a:ext cx="2487168" cy="274320"/>
          </a:xfrm>
          <a:prstGeom prst="rect">
            <a:avLst/>
          </a:prstGeom>
          <a:noFill/>
          <a:ln/>
        </p:spPr>
        <p:txBody>
          <a:bodyPr wrap="square" lIns="0" tIns="0" rIns="0" bIns="0" rtlCol="0" anchor="ctr"/>
          <a:lstStyle/>
          <a:p>
            <a:pPr marL="0" indent="0" algn="l">
              <a:buNone/>
            </a:pPr>
            <a:r>
              <a:rPr lang="en-US" sz="1200" b="1" i="1" dirty="0">
                <a:solidFill>
                  <a:srgbClr val="1B2A4A"/>
                </a:solidFill>
                <a:latin typeface="Calibri" pitchFamily="34" charset="0"/>
                <a:ea typeface="Calibri" pitchFamily="34" charset="-122"/>
                <a:cs typeface="Calibri" pitchFamily="34" charset="-120"/>
              </a:rPr>
              <a:t>Hchouma</a:t>
            </a:r>
            <a:endParaRPr lang="en-US" sz="1200" dirty="0"/>
          </a:p>
        </p:txBody>
      </p:sp>
      <p:sp>
        <p:nvSpPr>
          <p:cNvPr id="18" name="Text 16"/>
          <p:cNvSpPr/>
          <p:nvPr/>
        </p:nvSpPr>
        <p:spPr>
          <a:xfrm>
            <a:off x="420624" y="3273552"/>
            <a:ext cx="2487168" cy="338328"/>
          </a:xfrm>
          <a:prstGeom prst="rect">
            <a:avLst/>
          </a:prstGeom>
          <a:noFill/>
          <a:ln/>
        </p:spPr>
        <p:txBody>
          <a:bodyPr wrap="square" lIns="0" tIns="0" rIns="0" bIns="0" rtlCol="0" anchor="ctr"/>
          <a:lstStyle/>
          <a:p>
            <a:pPr marL="0" indent="0" algn="l">
              <a:buNone/>
            </a:pPr>
            <a:r>
              <a:rPr lang="en-US" sz="1050" dirty="0">
                <a:solidFill>
                  <a:srgbClr val="5A7080"/>
                </a:solidFill>
                <a:latin typeface="Calibri" pitchFamily="34" charset="0"/>
                <a:ea typeface="Calibri" pitchFamily="34" charset="-122"/>
                <a:cs typeface="Calibri" pitchFamily="34" charset="-120"/>
              </a:rPr>
              <a:t>Sentiment de honte sociale culturellement codé.</a:t>
            </a:r>
            <a:endParaRPr lang="en-US" sz="1050" dirty="0"/>
          </a:p>
        </p:txBody>
      </p:sp>
      <p:sp>
        <p:nvSpPr>
          <p:cNvPr id="19" name="Shape 17"/>
          <p:cNvSpPr/>
          <p:nvPr/>
        </p:nvSpPr>
        <p:spPr>
          <a:xfrm>
            <a:off x="3172968" y="777240"/>
            <a:ext cx="2743200" cy="4069080"/>
          </a:xfrm>
          <a:prstGeom prst="rect">
            <a:avLst/>
          </a:prstGeom>
          <a:solidFill>
            <a:srgbClr val="FFFFFF"/>
          </a:solidFill>
          <a:ln w="12700">
            <a:solidFill>
              <a:srgbClr val="1A7A8A"/>
            </a:solidFill>
            <a:prstDash val="solid"/>
          </a:ln>
          <a:effectLst>
            <a:outerShdw blurRad="63500" dist="25400" dir="8100000" algn="bl" rotWithShape="0">
              <a:srgbClr val="000000">
                <a:alpha val="12000"/>
              </a:srgbClr>
            </a:outerShdw>
          </a:effectLst>
        </p:spPr>
        <p:txBody>
          <a:bodyPr/>
          <a:lstStyle/>
          <a:p>
            <a:endParaRPr lang="fr-FR"/>
          </a:p>
        </p:txBody>
      </p:sp>
      <p:sp>
        <p:nvSpPr>
          <p:cNvPr id="20" name="Shape 18"/>
          <p:cNvSpPr/>
          <p:nvPr/>
        </p:nvSpPr>
        <p:spPr>
          <a:xfrm>
            <a:off x="3172968" y="777240"/>
            <a:ext cx="2743200" cy="512064"/>
          </a:xfrm>
          <a:prstGeom prst="rect">
            <a:avLst/>
          </a:prstGeom>
          <a:solidFill>
            <a:srgbClr val="1A7A8A"/>
          </a:solidFill>
          <a:ln w="12700">
            <a:solidFill>
              <a:srgbClr val="1A7A8A"/>
            </a:solidFill>
            <a:prstDash val="solid"/>
          </a:ln>
        </p:spPr>
        <p:txBody>
          <a:bodyPr/>
          <a:lstStyle/>
          <a:p>
            <a:endParaRPr lang="fr-FR"/>
          </a:p>
        </p:txBody>
      </p:sp>
      <p:sp>
        <p:nvSpPr>
          <p:cNvPr id="21" name="Text 19"/>
          <p:cNvSpPr/>
          <p:nvPr/>
        </p:nvSpPr>
        <p:spPr>
          <a:xfrm>
            <a:off x="3246120" y="777240"/>
            <a:ext cx="2633472" cy="512064"/>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Français</a:t>
            </a:r>
            <a:endParaRPr lang="en-US" sz="1300" dirty="0"/>
          </a:p>
        </p:txBody>
      </p:sp>
      <p:sp>
        <p:nvSpPr>
          <p:cNvPr id="22" name="Shape 20"/>
          <p:cNvSpPr/>
          <p:nvPr/>
        </p:nvSpPr>
        <p:spPr>
          <a:xfrm>
            <a:off x="3264408" y="1417320"/>
            <a:ext cx="2560320" cy="685800"/>
          </a:xfrm>
          <a:prstGeom prst="rect">
            <a:avLst/>
          </a:prstGeom>
          <a:solidFill>
            <a:srgbClr val="F4F7F9"/>
          </a:solidFill>
          <a:ln w="12700">
            <a:solidFill>
              <a:srgbClr val="D8E8EC"/>
            </a:solidFill>
            <a:prstDash val="solid"/>
          </a:ln>
        </p:spPr>
        <p:txBody>
          <a:bodyPr/>
          <a:lstStyle/>
          <a:p>
            <a:endParaRPr lang="fr-FR"/>
          </a:p>
        </p:txBody>
      </p:sp>
      <p:sp>
        <p:nvSpPr>
          <p:cNvPr id="23" name="Text 21"/>
          <p:cNvSpPr/>
          <p:nvPr/>
        </p:nvSpPr>
        <p:spPr>
          <a:xfrm>
            <a:off x="3300984" y="1444752"/>
            <a:ext cx="2487168" cy="274320"/>
          </a:xfrm>
          <a:prstGeom prst="rect">
            <a:avLst/>
          </a:prstGeom>
          <a:noFill/>
          <a:ln/>
        </p:spPr>
        <p:txBody>
          <a:bodyPr wrap="square" lIns="0" tIns="0" rIns="0" bIns="0" rtlCol="0" anchor="ctr"/>
          <a:lstStyle/>
          <a:p>
            <a:pPr marL="0" indent="0" algn="l">
              <a:buNone/>
            </a:pPr>
            <a:r>
              <a:rPr lang="en-US" sz="1200" b="1" i="1" dirty="0">
                <a:solidFill>
                  <a:srgbClr val="1A7A8A"/>
                </a:solidFill>
                <a:latin typeface="Calibri" pitchFamily="34" charset="0"/>
                <a:ea typeface="Calibri" pitchFamily="34" charset="-122"/>
                <a:cs typeface="Calibri" pitchFamily="34" charset="-120"/>
              </a:rPr>
              <a:t>La Galette des Rois</a:t>
            </a:r>
            <a:endParaRPr lang="en-US" sz="1200" dirty="0"/>
          </a:p>
        </p:txBody>
      </p:sp>
      <p:sp>
        <p:nvSpPr>
          <p:cNvPr id="24" name="Text 22"/>
          <p:cNvSpPr/>
          <p:nvPr/>
        </p:nvSpPr>
        <p:spPr>
          <a:xfrm>
            <a:off x="3300984" y="1719072"/>
            <a:ext cx="2487168" cy="338328"/>
          </a:xfrm>
          <a:prstGeom prst="rect">
            <a:avLst/>
          </a:prstGeom>
          <a:noFill/>
          <a:ln/>
        </p:spPr>
        <p:txBody>
          <a:bodyPr wrap="square" lIns="0" tIns="0" rIns="0" bIns="0" rtlCol="0" anchor="ctr"/>
          <a:lstStyle/>
          <a:p>
            <a:pPr marL="0" indent="0" algn="l">
              <a:buNone/>
            </a:pPr>
            <a:r>
              <a:rPr lang="en-US" sz="1050" dirty="0">
                <a:solidFill>
                  <a:srgbClr val="5A7080"/>
                </a:solidFill>
                <a:latin typeface="Calibri" pitchFamily="34" charset="0"/>
                <a:ea typeface="Calibri" pitchFamily="34" charset="-122"/>
                <a:cs typeface="Calibri" pitchFamily="34" charset="-120"/>
              </a:rPr>
              <a:t>Rituel épiphanique propre à la culture française.</a:t>
            </a:r>
            <a:endParaRPr lang="en-US" sz="1050" dirty="0"/>
          </a:p>
        </p:txBody>
      </p:sp>
      <p:sp>
        <p:nvSpPr>
          <p:cNvPr id="25" name="Shape 23"/>
          <p:cNvSpPr/>
          <p:nvPr/>
        </p:nvSpPr>
        <p:spPr>
          <a:xfrm>
            <a:off x="3264408" y="2194560"/>
            <a:ext cx="2560320" cy="685800"/>
          </a:xfrm>
          <a:prstGeom prst="rect">
            <a:avLst/>
          </a:prstGeom>
          <a:solidFill>
            <a:srgbClr val="E8F4F5"/>
          </a:solidFill>
          <a:ln w="12700">
            <a:solidFill>
              <a:srgbClr val="D8E8EC"/>
            </a:solidFill>
            <a:prstDash val="solid"/>
          </a:ln>
        </p:spPr>
        <p:txBody>
          <a:bodyPr/>
          <a:lstStyle/>
          <a:p>
            <a:endParaRPr lang="fr-FR"/>
          </a:p>
        </p:txBody>
      </p:sp>
      <p:sp>
        <p:nvSpPr>
          <p:cNvPr id="26" name="Text 24"/>
          <p:cNvSpPr/>
          <p:nvPr/>
        </p:nvSpPr>
        <p:spPr>
          <a:xfrm>
            <a:off x="3300984" y="2221992"/>
            <a:ext cx="2487168" cy="274320"/>
          </a:xfrm>
          <a:prstGeom prst="rect">
            <a:avLst/>
          </a:prstGeom>
          <a:noFill/>
          <a:ln/>
        </p:spPr>
        <p:txBody>
          <a:bodyPr wrap="square" lIns="0" tIns="0" rIns="0" bIns="0" rtlCol="0" anchor="ctr"/>
          <a:lstStyle/>
          <a:p>
            <a:pPr marL="0" indent="0" algn="l">
              <a:buNone/>
            </a:pPr>
            <a:r>
              <a:rPr lang="en-US" sz="1200" b="1" i="1" dirty="0">
                <a:solidFill>
                  <a:srgbClr val="1A7A8A"/>
                </a:solidFill>
                <a:latin typeface="Calibri" pitchFamily="34" charset="0"/>
                <a:ea typeface="Calibri" pitchFamily="34" charset="-122"/>
                <a:cs typeface="Calibri" pitchFamily="34" charset="-120"/>
              </a:rPr>
              <a:t>La Siesta</a:t>
            </a:r>
            <a:endParaRPr lang="en-US" sz="1200" dirty="0"/>
          </a:p>
        </p:txBody>
      </p:sp>
      <p:sp>
        <p:nvSpPr>
          <p:cNvPr id="27" name="Text 25"/>
          <p:cNvSpPr/>
          <p:nvPr/>
        </p:nvSpPr>
        <p:spPr>
          <a:xfrm>
            <a:off x="3300984" y="2496312"/>
            <a:ext cx="2487168" cy="338328"/>
          </a:xfrm>
          <a:prstGeom prst="rect">
            <a:avLst/>
          </a:prstGeom>
          <a:noFill/>
          <a:ln/>
        </p:spPr>
        <p:txBody>
          <a:bodyPr wrap="square" lIns="0" tIns="0" rIns="0" bIns="0" rtlCol="0" anchor="ctr"/>
          <a:lstStyle/>
          <a:p>
            <a:pPr marL="0" indent="0" algn="l">
              <a:buNone/>
            </a:pPr>
            <a:r>
              <a:rPr lang="en-US" sz="1050" dirty="0">
                <a:solidFill>
                  <a:srgbClr val="5A7080"/>
                </a:solidFill>
                <a:latin typeface="Calibri" pitchFamily="34" charset="0"/>
                <a:ea typeface="Calibri" pitchFamily="34" charset="-122"/>
                <a:cs typeface="Calibri" pitchFamily="34" charset="-120"/>
              </a:rPr>
              <a:t>Pause méridienne culturellement ancrée.</a:t>
            </a:r>
            <a:endParaRPr lang="en-US" sz="1050" dirty="0"/>
          </a:p>
        </p:txBody>
      </p:sp>
      <p:sp>
        <p:nvSpPr>
          <p:cNvPr id="28" name="Shape 26"/>
          <p:cNvSpPr/>
          <p:nvPr/>
        </p:nvSpPr>
        <p:spPr>
          <a:xfrm>
            <a:off x="3264408" y="2971800"/>
            <a:ext cx="2560320" cy="685800"/>
          </a:xfrm>
          <a:prstGeom prst="rect">
            <a:avLst/>
          </a:prstGeom>
          <a:solidFill>
            <a:srgbClr val="F4F7F9"/>
          </a:solidFill>
          <a:ln w="12700">
            <a:solidFill>
              <a:srgbClr val="D8E8EC"/>
            </a:solidFill>
            <a:prstDash val="solid"/>
          </a:ln>
        </p:spPr>
        <p:txBody>
          <a:bodyPr/>
          <a:lstStyle/>
          <a:p>
            <a:endParaRPr lang="fr-FR"/>
          </a:p>
        </p:txBody>
      </p:sp>
      <p:sp>
        <p:nvSpPr>
          <p:cNvPr id="29" name="Text 27"/>
          <p:cNvSpPr/>
          <p:nvPr/>
        </p:nvSpPr>
        <p:spPr>
          <a:xfrm>
            <a:off x="3300984" y="2999232"/>
            <a:ext cx="2487168" cy="274320"/>
          </a:xfrm>
          <a:prstGeom prst="rect">
            <a:avLst/>
          </a:prstGeom>
          <a:noFill/>
          <a:ln/>
        </p:spPr>
        <p:txBody>
          <a:bodyPr wrap="square" lIns="0" tIns="0" rIns="0" bIns="0" rtlCol="0" anchor="ctr"/>
          <a:lstStyle/>
          <a:p>
            <a:pPr marL="0" indent="0" algn="l">
              <a:buNone/>
            </a:pPr>
            <a:r>
              <a:rPr lang="en-US" sz="1200" b="1" i="1" dirty="0">
                <a:solidFill>
                  <a:srgbClr val="1A7A8A"/>
                </a:solidFill>
                <a:latin typeface="Calibri" pitchFamily="34" charset="0"/>
                <a:ea typeface="Calibri" pitchFamily="34" charset="-122"/>
                <a:cs typeface="Calibri" pitchFamily="34" charset="-120"/>
              </a:rPr>
              <a:t>Le Terroir</a:t>
            </a:r>
            <a:endParaRPr lang="en-US" sz="1200" dirty="0"/>
          </a:p>
        </p:txBody>
      </p:sp>
      <p:sp>
        <p:nvSpPr>
          <p:cNvPr id="30" name="Text 28"/>
          <p:cNvSpPr/>
          <p:nvPr/>
        </p:nvSpPr>
        <p:spPr>
          <a:xfrm>
            <a:off x="3300984" y="3273552"/>
            <a:ext cx="2487168" cy="338328"/>
          </a:xfrm>
          <a:prstGeom prst="rect">
            <a:avLst/>
          </a:prstGeom>
          <a:noFill/>
          <a:ln/>
        </p:spPr>
        <p:txBody>
          <a:bodyPr wrap="square" lIns="0" tIns="0" rIns="0" bIns="0" rtlCol="0" anchor="ctr"/>
          <a:lstStyle/>
          <a:p>
            <a:pPr marL="0" indent="0" algn="l">
              <a:buNone/>
            </a:pPr>
            <a:r>
              <a:rPr lang="en-US" sz="1050" dirty="0">
                <a:solidFill>
                  <a:srgbClr val="5A7080"/>
                </a:solidFill>
                <a:latin typeface="Calibri" pitchFamily="34" charset="0"/>
                <a:ea typeface="Calibri" pitchFamily="34" charset="-122"/>
                <a:cs typeface="Calibri" pitchFamily="34" charset="-120"/>
              </a:rPr>
              <a:t>Lien entre sol, produit et identité locale.</a:t>
            </a:r>
            <a:endParaRPr lang="en-US" sz="1050" dirty="0"/>
          </a:p>
        </p:txBody>
      </p:sp>
      <p:sp>
        <p:nvSpPr>
          <p:cNvPr id="31" name="Shape 29"/>
          <p:cNvSpPr/>
          <p:nvPr/>
        </p:nvSpPr>
        <p:spPr>
          <a:xfrm>
            <a:off x="6053328" y="777240"/>
            <a:ext cx="2743200" cy="4069080"/>
          </a:xfrm>
          <a:prstGeom prst="rect">
            <a:avLst/>
          </a:prstGeom>
          <a:solidFill>
            <a:srgbClr val="FFFFFF"/>
          </a:solidFill>
          <a:ln w="12700">
            <a:solidFill>
              <a:srgbClr val="B85042"/>
            </a:solidFill>
            <a:prstDash val="solid"/>
          </a:ln>
          <a:effectLst>
            <a:outerShdw blurRad="63500" dist="25400" dir="8100000" algn="bl" rotWithShape="0">
              <a:srgbClr val="000000">
                <a:alpha val="12000"/>
              </a:srgbClr>
            </a:outerShdw>
          </a:effectLst>
        </p:spPr>
        <p:txBody>
          <a:bodyPr/>
          <a:lstStyle/>
          <a:p>
            <a:endParaRPr lang="fr-FR"/>
          </a:p>
        </p:txBody>
      </p:sp>
      <p:sp>
        <p:nvSpPr>
          <p:cNvPr id="32" name="Shape 30"/>
          <p:cNvSpPr/>
          <p:nvPr/>
        </p:nvSpPr>
        <p:spPr>
          <a:xfrm>
            <a:off x="6053328" y="777240"/>
            <a:ext cx="2743200" cy="512064"/>
          </a:xfrm>
          <a:prstGeom prst="rect">
            <a:avLst/>
          </a:prstGeom>
          <a:solidFill>
            <a:srgbClr val="B85042"/>
          </a:solidFill>
          <a:ln w="12700">
            <a:solidFill>
              <a:srgbClr val="B85042"/>
            </a:solidFill>
            <a:prstDash val="solid"/>
          </a:ln>
        </p:spPr>
        <p:txBody>
          <a:bodyPr/>
          <a:lstStyle/>
          <a:p>
            <a:endParaRPr lang="fr-FR"/>
          </a:p>
        </p:txBody>
      </p:sp>
      <p:sp>
        <p:nvSpPr>
          <p:cNvPr id="33" name="Text 31"/>
          <p:cNvSpPr/>
          <p:nvPr/>
        </p:nvSpPr>
        <p:spPr>
          <a:xfrm>
            <a:off x="6126480" y="777240"/>
            <a:ext cx="2633472" cy="512064"/>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Anglais</a:t>
            </a:r>
            <a:endParaRPr lang="en-US" sz="1300" dirty="0"/>
          </a:p>
        </p:txBody>
      </p:sp>
      <p:sp>
        <p:nvSpPr>
          <p:cNvPr id="34" name="Shape 32"/>
          <p:cNvSpPr/>
          <p:nvPr/>
        </p:nvSpPr>
        <p:spPr>
          <a:xfrm>
            <a:off x="6144768" y="1417320"/>
            <a:ext cx="2560320" cy="685800"/>
          </a:xfrm>
          <a:prstGeom prst="rect">
            <a:avLst/>
          </a:prstGeom>
          <a:solidFill>
            <a:srgbClr val="F4F7F9"/>
          </a:solidFill>
          <a:ln w="12700">
            <a:solidFill>
              <a:srgbClr val="D8E8EC"/>
            </a:solidFill>
            <a:prstDash val="solid"/>
          </a:ln>
        </p:spPr>
        <p:txBody>
          <a:bodyPr/>
          <a:lstStyle/>
          <a:p>
            <a:endParaRPr lang="fr-FR"/>
          </a:p>
        </p:txBody>
      </p:sp>
      <p:sp>
        <p:nvSpPr>
          <p:cNvPr id="35" name="Text 33"/>
          <p:cNvSpPr/>
          <p:nvPr/>
        </p:nvSpPr>
        <p:spPr>
          <a:xfrm>
            <a:off x="6181344" y="1444752"/>
            <a:ext cx="2487168" cy="274320"/>
          </a:xfrm>
          <a:prstGeom prst="rect">
            <a:avLst/>
          </a:prstGeom>
          <a:noFill/>
          <a:ln/>
        </p:spPr>
        <p:txBody>
          <a:bodyPr wrap="square" lIns="0" tIns="0" rIns="0" bIns="0" rtlCol="0" anchor="ctr"/>
          <a:lstStyle/>
          <a:p>
            <a:pPr marL="0" indent="0" algn="l">
              <a:buNone/>
            </a:pPr>
            <a:r>
              <a:rPr lang="en-US" sz="1200" b="1" i="1" dirty="0">
                <a:solidFill>
                  <a:srgbClr val="B85042"/>
                </a:solidFill>
                <a:latin typeface="Calibri" pitchFamily="34" charset="0"/>
                <a:ea typeface="Calibri" pitchFamily="34" charset="-122"/>
                <a:cs typeface="Calibri" pitchFamily="34" charset="-120"/>
              </a:rPr>
              <a:t>Tea Time</a:t>
            </a:r>
            <a:endParaRPr lang="en-US" sz="1200" dirty="0"/>
          </a:p>
        </p:txBody>
      </p:sp>
      <p:sp>
        <p:nvSpPr>
          <p:cNvPr id="36" name="Text 34"/>
          <p:cNvSpPr/>
          <p:nvPr/>
        </p:nvSpPr>
        <p:spPr>
          <a:xfrm>
            <a:off x="6181344" y="1719072"/>
            <a:ext cx="2487168" cy="338328"/>
          </a:xfrm>
          <a:prstGeom prst="rect">
            <a:avLst/>
          </a:prstGeom>
          <a:noFill/>
          <a:ln/>
        </p:spPr>
        <p:txBody>
          <a:bodyPr wrap="square" lIns="0" tIns="0" rIns="0" bIns="0" rtlCol="0" anchor="ctr"/>
          <a:lstStyle/>
          <a:p>
            <a:pPr marL="0" indent="0" algn="l">
              <a:buNone/>
            </a:pPr>
            <a:r>
              <a:rPr lang="en-US" sz="1050" dirty="0">
                <a:solidFill>
                  <a:srgbClr val="5A7080"/>
                </a:solidFill>
                <a:latin typeface="Calibri" pitchFamily="34" charset="0"/>
                <a:ea typeface="Calibri" pitchFamily="34" charset="-122"/>
                <a:cs typeface="Calibri" pitchFamily="34" charset="-120"/>
              </a:rPr>
              <a:t>Pause-thé ritualisée de la culture britannique.</a:t>
            </a:r>
            <a:endParaRPr lang="en-US" sz="1050" dirty="0"/>
          </a:p>
        </p:txBody>
      </p:sp>
      <p:sp>
        <p:nvSpPr>
          <p:cNvPr id="37" name="Shape 35"/>
          <p:cNvSpPr/>
          <p:nvPr/>
        </p:nvSpPr>
        <p:spPr>
          <a:xfrm>
            <a:off x="6144768" y="2194560"/>
            <a:ext cx="2560320" cy="685800"/>
          </a:xfrm>
          <a:prstGeom prst="rect">
            <a:avLst/>
          </a:prstGeom>
          <a:solidFill>
            <a:srgbClr val="E8F4F5"/>
          </a:solidFill>
          <a:ln w="12700">
            <a:solidFill>
              <a:srgbClr val="D8E8EC"/>
            </a:solidFill>
            <a:prstDash val="solid"/>
          </a:ln>
        </p:spPr>
        <p:txBody>
          <a:bodyPr/>
          <a:lstStyle/>
          <a:p>
            <a:endParaRPr lang="fr-FR"/>
          </a:p>
        </p:txBody>
      </p:sp>
      <p:sp>
        <p:nvSpPr>
          <p:cNvPr id="38" name="Text 36"/>
          <p:cNvSpPr/>
          <p:nvPr/>
        </p:nvSpPr>
        <p:spPr>
          <a:xfrm>
            <a:off x="6181344" y="2221992"/>
            <a:ext cx="2487168" cy="274320"/>
          </a:xfrm>
          <a:prstGeom prst="rect">
            <a:avLst/>
          </a:prstGeom>
          <a:noFill/>
          <a:ln/>
        </p:spPr>
        <p:txBody>
          <a:bodyPr wrap="square" lIns="0" tIns="0" rIns="0" bIns="0" rtlCol="0" anchor="ctr"/>
          <a:lstStyle/>
          <a:p>
            <a:pPr marL="0" indent="0" algn="l">
              <a:buNone/>
            </a:pPr>
            <a:r>
              <a:rPr lang="en-US" sz="1200" b="1" i="1" dirty="0">
                <a:solidFill>
                  <a:srgbClr val="B85042"/>
                </a:solidFill>
                <a:latin typeface="Calibri" pitchFamily="34" charset="0"/>
                <a:ea typeface="Calibri" pitchFamily="34" charset="-122"/>
                <a:cs typeface="Calibri" pitchFamily="34" charset="-120"/>
              </a:rPr>
              <a:t>Thanksgiving</a:t>
            </a:r>
            <a:endParaRPr lang="en-US" sz="1200" dirty="0"/>
          </a:p>
        </p:txBody>
      </p:sp>
      <p:sp>
        <p:nvSpPr>
          <p:cNvPr id="39" name="Text 37"/>
          <p:cNvSpPr/>
          <p:nvPr/>
        </p:nvSpPr>
        <p:spPr>
          <a:xfrm>
            <a:off x="6181344" y="2496312"/>
            <a:ext cx="2487168" cy="338328"/>
          </a:xfrm>
          <a:prstGeom prst="rect">
            <a:avLst/>
          </a:prstGeom>
          <a:noFill/>
          <a:ln/>
        </p:spPr>
        <p:txBody>
          <a:bodyPr wrap="square" lIns="0" tIns="0" rIns="0" bIns="0" rtlCol="0" anchor="ctr"/>
          <a:lstStyle/>
          <a:p>
            <a:pPr marL="0" indent="0" algn="l">
              <a:buNone/>
            </a:pPr>
            <a:r>
              <a:rPr lang="en-US" sz="1050" dirty="0">
                <a:solidFill>
                  <a:srgbClr val="5A7080"/>
                </a:solidFill>
                <a:latin typeface="Calibri" pitchFamily="34" charset="0"/>
                <a:ea typeface="Calibri" pitchFamily="34" charset="-122"/>
                <a:cs typeface="Calibri" pitchFamily="34" charset="-120"/>
              </a:rPr>
              <a:t>Fête nationale à portée communautaire forte.</a:t>
            </a:r>
            <a:endParaRPr lang="en-US" sz="1050" dirty="0"/>
          </a:p>
        </p:txBody>
      </p:sp>
      <p:sp>
        <p:nvSpPr>
          <p:cNvPr id="40" name="Shape 38"/>
          <p:cNvSpPr/>
          <p:nvPr/>
        </p:nvSpPr>
        <p:spPr>
          <a:xfrm>
            <a:off x="6144768" y="2971799"/>
            <a:ext cx="2560320" cy="831273"/>
          </a:xfrm>
          <a:prstGeom prst="rect">
            <a:avLst/>
          </a:prstGeom>
          <a:solidFill>
            <a:srgbClr val="F4F7F9"/>
          </a:solidFill>
          <a:ln w="12700">
            <a:solidFill>
              <a:srgbClr val="D8E8EC"/>
            </a:solidFill>
            <a:prstDash val="solid"/>
          </a:ln>
        </p:spPr>
        <p:txBody>
          <a:bodyPr/>
          <a:lstStyle/>
          <a:p>
            <a:endParaRPr lang="fr-FR" dirty="0"/>
          </a:p>
        </p:txBody>
      </p:sp>
      <p:sp>
        <p:nvSpPr>
          <p:cNvPr id="41" name="Text 39"/>
          <p:cNvSpPr/>
          <p:nvPr/>
        </p:nvSpPr>
        <p:spPr>
          <a:xfrm>
            <a:off x="6181344" y="2999232"/>
            <a:ext cx="2487168" cy="274320"/>
          </a:xfrm>
          <a:prstGeom prst="rect">
            <a:avLst/>
          </a:prstGeom>
          <a:noFill/>
          <a:ln/>
        </p:spPr>
        <p:txBody>
          <a:bodyPr wrap="square" lIns="0" tIns="0" rIns="0" bIns="0" rtlCol="0" anchor="ctr"/>
          <a:lstStyle/>
          <a:p>
            <a:pPr marL="0" indent="0" algn="l">
              <a:buNone/>
            </a:pPr>
            <a:r>
              <a:rPr lang="en-US" sz="1200" b="1" i="1" dirty="0">
                <a:solidFill>
                  <a:srgbClr val="B85042"/>
                </a:solidFill>
                <a:latin typeface="Calibri" pitchFamily="34" charset="0"/>
                <a:ea typeface="Calibri" pitchFamily="34" charset="-122"/>
                <a:cs typeface="Calibri" pitchFamily="34" charset="-120"/>
              </a:rPr>
              <a:t>Tailgate</a:t>
            </a:r>
            <a:endParaRPr lang="en-US" sz="1200" dirty="0"/>
          </a:p>
        </p:txBody>
      </p:sp>
      <p:sp>
        <p:nvSpPr>
          <p:cNvPr id="42" name="Text 40"/>
          <p:cNvSpPr/>
          <p:nvPr/>
        </p:nvSpPr>
        <p:spPr>
          <a:xfrm>
            <a:off x="6181344" y="3273552"/>
            <a:ext cx="2487168" cy="529520"/>
          </a:xfrm>
          <a:prstGeom prst="rect">
            <a:avLst/>
          </a:prstGeom>
          <a:noFill/>
          <a:ln/>
        </p:spPr>
        <p:txBody>
          <a:bodyPr wrap="square" lIns="0" tIns="0" rIns="0" bIns="0" rtlCol="0" anchor="ctr"/>
          <a:lstStyle/>
          <a:p>
            <a:r>
              <a:rPr lang="fr-FR" sz="1050" dirty="0">
                <a:solidFill>
                  <a:srgbClr val="5A7080"/>
                </a:solidFill>
                <a:latin typeface="Calibri" pitchFamily="34" charset="0"/>
                <a:cs typeface="Calibri" pitchFamily="34" charset="-120"/>
              </a:rPr>
              <a:t>Fête conviviale organisée sur le parking d'un stade autour du coffre d'une voiture avant un match</a:t>
            </a:r>
            <a:endParaRPr lang="en-US" sz="1050" dirty="0">
              <a:solidFill>
                <a:srgbClr val="5A7080"/>
              </a:solidFill>
              <a:latin typeface="Calibri" pitchFamily="34" charset="0"/>
              <a:cs typeface="Calibri" pitchFamily="34" charset="-12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C2">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rPr>
              <a:t>C2</a:t>
            </a:r>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fr-FR" sz="1800" b="1" dirty="0">
                <a:solidFill>
                  <a:srgbClr val="FFFFFF"/>
                </a:solidFill>
                <a:latin typeface="Calibri" pitchFamily="34" charset="0"/>
              </a:rPr>
              <a:t>Où trouver des intraduisibles culturels ?</a:t>
            </a:r>
          </a:p>
        </p:txBody>
      </p:sp>
      <p:sp>
        <p:nvSpPr>
          <p:cNvPr id="10" name="CardBg"/>
          <p:cNvSpPr/>
          <p:nvPr/>
        </p:nvSpPr>
        <p:spPr>
          <a:xfrm>
            <a:off x="292608" y="730440"/>
            <a:ext cx="8549640" cy="3700000"/>
          </a:xfrm>
          <a:prstGeom prst="rect">
            <a:avLst/>
          </a:prstGeom>
          <a:solidFill>
            <a:srgbClr val="5A2D6E"/>
          </a:solidFill>
          <a:ln w="12700">
            <a:solidFill>
              <a:srgbClr val="5A2D6E"/>
            </a:solidFill>
            <a:prstDash val="solid"/>
          </a:ln>
          <a:effectLst>
            <a:outerShdw blurRad="63500" dist="25400" dir="8100000" algn="bl" rotWithShape="0">
              <a:srgbClr val="000000">
                <a:alpha val="15000"/>
              </a:srgbClr>
            </a:outerShdw>
          </a:effectLst>
        </p:spPr>
        <p:txBody>
          <a:bodyPr/>
          <a:lstStyle/>
          <a:p>
            <a:endParaRPr lang="fr-FR"/>
          </a:p>
        </p:txBody>
      </p:sp>
      <p:sp>
        <p:nvSpPr>
          <p:cNvPr id="11" name="CardTitle"/>
          <p:cNvSpPr/>
          <p:nvPr/>
        </p:nvSpPr>
        <p:spPr>
          <a:xfrm>
            <a:off x="476280" y="820000"/>
            <a:ext cx="8200000" cy="500000"/>
          </a:xfrm>
          <a:prstGeom prst="rect">
            <a:avLst/>
          </a:prstGeom>
          <a:noFill/>
          <a:ln/>
        </p:spPr>
        <p:txBody>
          <a:bodyPr wrap="square" lIns="91440" tIns="45720" rIns="91440" bIns="45720" rtlCol="0" anchor="ctr"/>
          <a:lstStyle/>
          <a:p>
            <a:pPr marL="0" indent="0" algn="l">
              <a:buNone/>
            </a:pPr>
            <a:r>
              <a:rPr lang="fr-FR" b="1" dirty="0">
                <a:solidFill>
                  <a:srgbClr val="FFFFFF"/>
                </a:solidFill>
                <a:latin typeface="Calibri" pitchFamily="34" charset="0"/>
              </a:rPr>
              <a:t>I</a:t>
            </a:r>
            <a:r>
              <a:rPr lang="fr-FR" sz="1800" b="1" dirty="0">
                <a:solidFill>
                  <a:srgbClr val="FFFFFF"/>
                </a:solidFill>
                <a:latin typeface="Calibri" pitchFamily="34" charset="0"/>
              </a:rPr>
              <a:t>ntraduisibles culturels</a:t>
            </a:r>
          </a:p>
        </p:txBody>
      </p:sp>
      <p:sp>
        <p:nvSpPr>
          <p:cNvPr id="12" name="CardBody"/>
          <p:cNvSpPr/>
          <p:nvPr/>
        </p:nvSpPr>
        <p:spPr>
          <a:xfrm>
            <a:off x="476280" y="1380000"/>
            <a:ext cx="8200000" cy="2950000"/>
          </a:xfrm>
          <a:prstGeom prst="rect">
            <a:avLst/>
          </a:prstGeom>
          <a:noFill/>
          <a:ln/>
        </p:spPr>
        <p:txBody>
          <a:bodyPr wrap="square" lIns="182880" tIns="91440" rIns="182880" bIns="91440" rtlCol="0" anchor="t"/>
          <a:lstStyle/>
          <a:p>
            <a:pPr marL="0" indent="0" algn="l">
              <a:buNone/>
            </a:pPr>
            <a:r>
              <a:rPr lang="fr-FR" sz="1200" dirty="0">
                <a:solidFill>
                  <a:srgbClr val="E8D5F5"/>
                </a:solidFill>
                <a:latin typeface="Calibri" pitchFamily="34" charset="0"/>
              </a:rPr>
              <a:t>• Œuvres littéraires (romans, poésie)</a:t>
            </a:r>
          </a:p>
          <a:p>
            <a:pPr marL="0" indent="0" algn="l">
              <a:buNone/>
            </a:pPr>
            <a:r>
              <a:rPr lang="fr-FR" sz="1200" dirty="0">
                <a:solidFill>
                  <a:srgbClr val="E8D5F5"/>
                </a:solidFill>
                <a:latin typeface="Calibri" pitchFamily="34" charset="0"/>
              </a:rPr>
              <a:t>• Textes philosophiques et religieux</a:t>
            </a:r>
          </a:p>
          <a:p>
            <a:pPr marL="0" indent="0" algn="l">
              <a:buNone/>
            </a:pPr>
            <a:r>
              <a:rPr lang="fr-FR" sz="1200" dirty="0">
                <a:solidFill>
                  <a:srgbClr val="E8D5F5"/>
                </a:solidFill>
                <a:latin typeface="Calibri" pitchFamily="34" charset="0"/>
              </a:rPr>
              <a:t>• Guides touristiques et ethnographiques</a:t>
            </a:r>
          </a:p>
          <a:p>
            <a:pPr marL="0" indent="0" algn="l">
              <a:buNone/>
            </a:pPr>
            <a:r>
              <a:rPr lang="fr-FR" sz="1200" dirty="0">
                <a:solidFill>
                  <a:srgbClr val="E8D5F5"/>
                </a:solidFill>
                <a:latin typeface="Calibri" pitchFamily="34" charset="0"/>
              </a:rPr>
              <a:t>• Cuisine et pratiques culinaires</a:t>
            </a:r>
          </a:p>
          <a:p>
            <a:pPr marL="0" indent="0" algn="l">
              <a:buNone/>
            </a:pPr>
            <a:r>
              <a:rPr lang="fr-FR" sz="1200" dirty="0">
                <a:solidFill>
                  <a:srgbClr val="E8D5F5"/>
                </a:solidFill>
                <a:latin typeface="Calibri" pitchFamily="34" charset="0"/>
              </a:rPr>
              <a:t>• Institutions et systèmes juridiques</a:t>
            </a:r>
          </a:p>
          <a:p>
            <a:pPr marL="0" indent="0" algn="l">
              <a:buNone/>
            </a:pPr>
            <a:r>
              <a:rPr lang="fr-FR" sz="1200" dirty="0">
                <a:solidFill>
                  <a:srgbClr val="E8D5F5"/>
                </a:solidFill>
                <a:latin typeface="Calibri" pitchFamily="34" charset="0"/>
              </a:rPr>
              <a:t>• Folklore, fêtes et traditions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2">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ea typeface="Calibri" pitchFamily="34" charset="-122"/>
                <a:cs typeface="Calibri" pitchFamily="34" charset="-120"/>
              </a:rPr>
              <a:t>C2</a:t>
            </a:r>
            <a:endParaRPr lang="en-US" sz="1300" dirty="0"/>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en-US" sz="1800" b="1" dirty="0">
                <a:solidFill>
                  <a:srgbClr val="FFFFFF"/>
                </a:solidFill>
                <a:latin typeface="Calibri" pitchFamily="34" charset="0"/>
                <a:ea typeface="Calibri" pitchFamily="34" charset="-122"/>
                <a:cs typeface="Calibri" pitchFamily="34" charset="-120"/>
              </a:rPr>
              <a:t>Difficultés de traduction</a:t>
            </a:r>
            <a:endParaRPr lang="en-US" sz="1800" dirty="0"/>
          </a:p>
        </p:txBody>
      </p:sp>
      <p:sp>
        <p:nvSpPr>
          <p:cNvPr id="7" name="Shape 5"/>
          <p:cNvSpPr/>
          <p:nvPr/>
        </p:nvSpPr>
        <p:spPr>
          <a:xfrm>
            <a:off x="292608" y="777240"/>
            <a:ext cx="8549640" cy="1143000"/>
          </a:xfrm>
          <a:prstGeom prst="rect">
            <a:avLst/>
          </a:prstGeom>
          <a:solidFill>
            <a:srgbClr val="FFFFFF"/>
          </a:solidFill>
          <a:ln w="12700">
            <a:solidFill>
              <a:srgbClr val="1A7A8A"/>
            </a:solidFill>
            <a:prstDash val="solid"/>
          </a:ln>
          <a:effectLst>
            <a:outerShdw blurRad="63500" dist="25400" dir="8100000" algn="bl" rotWithShape="0">
              <a:srgbClr val="000000">
                <a:alpha val="12000"/>
              </a:srgbClr>
            </a:outerShdw>
          </a:effectLst>
        </p:spPr>
        <p:txBody>
          <a:bodyPr/>
          <a:lstStyle/>
          <a:p>
            <a:endParaRPr lang="fr-FR"/>
          </a:p>
        </p:txBody>
      </p:sp>
      <p:sp>
        <p:nvSpPr>
          <p:cNvPr id="8" name="Shape 6"/>
          <p:cNvSpPr/>
          <p:nvPr/>
        </p:nvSpPr>
        <p:spPr>
          <a:xfrm>
            <a:off x="292608" y="777240"/>
            <a:ext cx="164592" cy="1143000"/>
          </a:xfrm>
          <a:prstGeom prst="rect">
            <a:avLst/>
          </a:prstGeom>
          <a:solidFill>
            <a:srgbClr val="D4A843"/>
          </a:solidFill>
          <a:ln w="12700">
            <a:solidFill>
              <a:srgbClr val="D4A843"/>
            </a:solidFill>
            <a:prstDash val="solid"/>
          </a:ln>
        </p:spPr>
        <p:txBody>
          <a:bodyPr/>
          <a:lstStyle/>
          <a:p>
            <a:endParaRPr lang="fr-FR"/>
          </a:p>
        </p:txBody>
      </p:sp>
      <p:sp>
        <p:nvSpPr>
          <p:cNvPr id="9" name="Text 7"/>
          <p:cNvSpPr/>
          <p:nvPr/>
        </p:nvSpPr>
        <p:spPr>
          <a:xfrm>
            <a:off x="566928" y="841248"/>
            <a:ext cx="8138160" cy="1005840"/>
          </a:xfrm>
          <a:prstGeom prst="rect">
            <a:avLst/>
          </a:prstGeom>
          <a:noFill/>
          <a:ln/>
        </p:spPr>
        <p:txBody>
          <a:bodyPr wrap="square" lIns="0" tIns="0" rIns="0" bIns="0" rtlCol="0" anchor="ctr"/>
          <a:lstStyle/>
          <a:p>
            <a:pPr marL="0" indent="0" algn="just">
              <a:buNone/>
            </a:pPr>
            <a:r>
              <a:rPr lang="en-US" sz="1250" dirty="0">
                <a:solidFill>
                  <a:srgbClr val="1B2A4A"/>
                </a:solidFill>
                <a:latin typeface="Calibri" pitchFamily="34" charset="0"/>
                <a:ea typeface="Calibri" pitchFamily="34" charset="-122"/>
                <a:cs typeface="Calibri" pitchFamily="34" charset="-120"/>
              </a:rPr>
              <a:t>La difficulté réside dans la lacune référentielle : la réalité désignée n'existe tout simplement pas dans la culture cible. Le traducteur doit gérer la surcharge culturelle et décider s'il doit expliquer, neutraliser ou laisser l'étrangeté.</a:t>
            </a:r>
            <a:endParaRPr lang="en-US" sz="1250" dirty="0"/>
          </a:p>
        </p:txBody>
      </p:sp>
      <p:sp>
        <p:nvSpPr>
          <p:cNvPr id="10" name="Shape 8"/>
          <p:cNvSpPr/>
          <p:nvPr/>
        </p:nvSpPr>
        <p:spPr>
          <a:xfrm>
            <a:off x="292608" y="2057400"/>
            <a:ext cx="8549640" cy="621792"/>
          </a:xfrm>
          <a:prstGeom prst="rect">
            <a:avLst/>
          </a:prstGeom>
          <a:solidFill>
            <a:srgbClr val="FFFFFF"/>
          </a:solidFill>
          <a:ln w="12700">
            <a:solidFill>
              <a:srgbClr val="D0E4E8"/>
            </a:solidFill>
            <a:prstDash val="solid"/>
          </a:ln>
          <a:effectLst>
            <a:outerShdw blurRad="63500" dist="25400" dir="8100000" algn="bl" rotWithShape="0">
              <a:srgbClr val="000000">
                <a:alpha val="12000"/>
              </a:srgbClr>
            </a:outerShdw>
          </a:effectLst>
        </p:spPr>
        <p:txBody>
          <a:bodyPr/>
          <a:lstStyle/>
          <a:p>
            <a:endParaRPr lang="fr-FR"/>
          </a:p>
        </p:txBody>
      </p:sp>
      <p:sp>
        <p:nvSpPr>
          <p:cNvPr id="11" name="Shape 9"/>
          <p:cNvSpPr/>
          <p:nvPr/>
        </p:nvSpPr>
        <p:spPr>
          <a:xfrm>
            <a:off x="347472" y="2185416"/>
            <a:ext cx="347472" cy="347472"/>
          </a:xfrm>
          <a:prstGeom prst="ellipse">
            <a:avLst/>
          </a:prstGeom>
          <a:solidFill>
            <a:srgbClr val="D4A843"/>
          </a:solidFill>
          <a:ln w="12700">
            <a:solidFill>
              <a:srgbClr val="D4A843"/>
            </a:solidFill>
            <a:prstDash val="solid"/>
          </a:ln>
        </p:spPr>
        <p:txBody>
          <a:bodyPr/>
          <a:lstStyle/>
          <a:p>
            <a:endParaRPr lang="fr-FR"/>
          </a:p>
        </p:txBody>
      </p:sp>
      <p:sp>
        <p:nvSpPr>
          <p:cNvPr id="12" name="Text 10"/>
          <p:cNvSpPr/>
          <p:nvPr/>
        </p:nvSpPr>
        <p:spPr>
          <a:xfrm>
            <a:off x="347472" y="2185416"/>
            <a:ext cx="347472" cy="347472"/>
          </a:xfrm>
          <a:prstGeom prst="rect">
            <a:avLst/>
          </a:prstGeom>
          <a:noFill/>
          <a:ln/>
        </p:spPr>
        <p:txBody>
          <a:bodyPr wrap="square" lIns="0" tIns="0" rIns="0" bIns="0" rtlCol="0" anchor="ctr"/>
          <a:lstStyle/>
          <a:p>
            <a:pPr marL="0" indent="0" algn="ctr">
              <a:buNone/>
            </a:pPr>
            <a:r>
              <a:rPr lang="en-US" sz="1400" b="1" dirty="0">
                <a:solidFill>
                  <a:srgbClr val="1B2A4A"/>
                </a:solidFill>
                <a:latin typeface="Calibri" pitchFamily="34" charset="0"/>
                <a:ea typeface="Calibri" pitchFamily="34" charset="-122"/>
                <a:cs typeface="Calibri" pitchFamily="34" charset="-120"/>
              </a:rPr>
              <a:t>!</a:t>
            </a:r>
            <a:endParaRPr lang="en-US" sz="1400" dirty="0"/>
          </a:p>
        </p:txBody>
      </p:sp>
      <p:sp>
        <p:nvSpPr>
          <p:cNvPr id="13" name="Text 11"/>
          <p:cNvSpPr/>
          <p:nvPr/>
        </p:nvSpPr>
        <p:spPr>
          <a:xfrm>
            <a:off x="777240" y="2148840"/>
            <a:ext cx="7955280" cy="438912"/>
          </a:xfrm>
          <a:prstGeom prst="rect">
            <a:avLst/>
          </a:prstGeom>
          <a:noFill/>
          <a:ln/>
        </p:spPr>
        <p:txBody>
          <a:bodyPr wrap="square" lIns="0" tIns="0" rIns="0" bIns="0" rtlCol="0" anchor="ctr"/>
          <a:lstStyle/>
          <a:p>
            <a:pPr marL="0" indent="0">
              <a:buNone/>
            </a:pPr>
            <a:r>
              <a:rPr lang="en-US" sz="1200" b="1" dirty="0">
                <a:solidFill>
                  <a:srgbClr val="1B2A4A"/>
                </a:solidFill>
                <a:latin typeface="Calibri" pitchFamily="34" charset="0"/>
                <a:ea typeface="Calibri" pitchFamily="34" charset="-122"/>
                <a:cs typeface="Calibri" pitchFamily="34" charset="-120"/>
              </a:rPr>
              <a:t>Lacune référentielle : </a:t>
            </a:r>
            <a:r>
              <a:rPr lang="en-US" sz="1200" dirty="0">
                <a:solidFill>
                  <a:srgbClr val="5A7080"/>
                </a:solidFill>
                <a:latin typeface="Calibri" pitchFamily="34" charset="0"/>
                <a:ea typeface="Calibri" pitchFamily="34" charset="-122"/>
                <a:cs typeface="Calibri" pitchFamily="34" charset="-120"/>
              </a:rPr>
              <a:t>La réalité désignée n'existe pas dans la culture cible.</a:t>
            </a:r>
            <a:endParaRPr lang="en-US" sz="1200" dirty="0"/>
          </a:p>
        </p:txBody>
      </p:sp>
      <p:sp>
        <p:nvSpPr>
          <p:cNvPr id="14" name="Shape 12"/>
          <p:cNvSpPr/>
          <p:nvPr/>
        </p:nvSpPr>
        <p:spPr>
          <a:xfrm>
            <a:off x="292608" y="2770632"/>
            <a:ext cx="8549640" cy="621792"/>
          </a:xfrm>
          <a:prstGeom prst="rect">
            <a:avLst/>
          </a:prstGeom>
          <a:solidFill>
            <a:srgbClr val="E8F4F5"/>
          </a:solidFill>
          <a:ln w="12700">
            <a:solidFill>
              <a:srgbClr val="D0E4E8"/>
            </a:solidFill>
            <a:prstDash val="solid"/>
          </a:ln>
          <a:effectLst>
            <a:outerShdw blurRad="63500" dist="25400" dir="8100000" algn="bl" rotWithShape="0">
              <a:srgbClr val="000000">
                <a:alpha val="12000"/>
              </a:srgbClr>
            </a:outerShdw>
          </a:effectLst>
        </p:spPr>
        <p:txBody>
          <a:bodyPr/>
          <a:lstStyle/>
          <a:p>
            <a:endParaRPr lang="fr-FR"/>
          </a:p>
        </p:txBody>
      </p:sp>
      <p:sp>
        <p:nvSpPr>
          <p:cNvPr id="15" name="Shape 13"/>
          <p:cNvSpPr/>
          <p:nvPr/>
        </p:nvSpPr>
        <p:spPr>
          <a:xfrm>
            <a:off x="347472" y="2898648"/>
            <a:ext cx="347472" cy="347472"/>
          </a:xfrm>
          <a:prstGeom prst="ellipse">
            <a:avLst/>
          </a:prstGeom>
          <a:solidFill>
            <a:srgbClr val="D4A843"/>
          </a:solidFill>
          <a:ln w="12700">
            <a:solidFill>
              <a:srgbClr val="D4A843"/>
            </a:solidFill>
            <a:prstDash val="solid"/>
          </a:ln>
        </p:spPr>
        <p:txBody>
          <a:bodyPr/>
          <a:lstStyle/>
          <a:p>
            <a:endParaRPr lang="fr-FR"/>
          </a:p>
        </p:txBody>
      </p:sp>
      <p:sp>
        <p:nvSpPr>
          <p:cNvPr id="16" name="Text 14"/>
          <p:cNvSpPr/>
          <p:nvPr/>
        </p:nvSpPr>
        <p:spPr>
          <a:xfrm>
            <a:off x="347472" y="2898648"/>
            <a:ext cx="347472" cy="347472"/>
          </a:xfrm>
          <a:prstGeom prst="rect">
            <a:avLst/>
          </a:prstGeom>
          <a:noFill/>
          <a:ln/>
        </p:spPr>
        <p:txBody>
          <a:bodyPr wrap="square" lIns="0" tIns="0" rIns="0" bIns="0" rtlCol="0" anchor="ctr"/>
          <a:lstStyle/>
          <a:p>
            <a:pPr marL="0" indent="0" algn="ctr">
              <a:buNone/>
            </a:pPr>
            <a:r>
              <a:rPr lang="en-US" sz="1400" b="1" dirty="0">
                <a:solidFill>
                  <a:srgbClr val="1B2A4A"/>
                </a:solidFill>
                <a:latin typeface="Calibri" pitchFamily="34" charset="0"/>
                <a:ea typeface="Calibri" pitchFamily="34" charset="-122"/>
                <a:cs typeface="Calibri" pitchFamily="34" charset="-120"/>
              </a:rPr>
              <a:t>!</a:t>
            </a:r>
            <a:endParaRPr lang="en-US" sz="1400" dirty="0"/>
          </a:p>
        </p:txBody>
      </p:sp>
      <p:sp>
        <p:nvSpPr>
          <p:cNvPr id="17" name="Text 15"/>
          <p:cNvSpPr/>
          <p:nvPr/>
        </p:nvSpPr>
        <p:spPr>
          <a:xfrm>
            <a:off x="777240" y="2862072"/>
            <a:ext cx="7955280" cy="438912"/>
          </a:xfrm>
          <a:prstGeom prst="rect">
            <a:avLst/>
          </a:prstGeom>
          <a:noFill/>
          <a:ln/>
        </p:spPr>
        <p:txBody>
          <a:bodyPr wrap="square" lIns="0" tIns="0" rIns="0" bIns="0" rtlCol="0" anchor="ctr"/>
          <a:lstStyle/>
          <a:p>
            <a:pPr marL="0" indent="0">
              <a:buNone/>
            </a:pPr>
            <a:r>
              <a:rPr lang="en-US" sz="1200" b="1" dirty="0">
                <a:solidFill>
                  <a:srgbClr val="1B2A4A"/>
                </a:solidFill>
                <a:latin typeface="Calibri" pitchFamily="34" charset="0"/>
                <a:ea typeface="Calibri" pitchFamily="34" charset="-122"/>
                <a:cs typeface="Calibri" pitchFamily="34" charset="-120"/>
              </a:rPr>
              <a:t>Surcharge culturelle : </a:t>
            </a:r>
            <a:r>
              <a:rPr lang="en-US" sz="1200" dirty="0">
                <a:solidFill>
                  <a:srgbClr val="5A7080"/>
                </a:solidFill>
                <a:latin typeface="Calibri" pitchFamily="34" charset="0"/>
                <a:ea typeface="Calibri" pitchFamily="34" charset="-122"/>
                <a:cs typeface="Calibri" pitchFamily="34" charset="-120"/>
              </a:rPr>
              <a:t>Trop d'explications risquent de décontextualiser le texte.</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3">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ea typeface="Calibri" pitchFamily="34" charset="-122"/>
                <a:cs typeface="Calibri" pitchFamily="34" charset="-120"/>
              </a:rPr>
              <a:t>C2</a:t>
            </a:r>
            <a:endParaRPr lang="en-US" sz="1300" dirty="0"/>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en-US" sz="1800" b="1" dirty="0">
                <a:solidFill>
                  <a:srgbClr val="FFFFFF"/>
                </a:solidFill>
                <a:latin typeface="Calibri" pitchFamily="34" charset="0"/>
                <a:ea typeface="Calibri" pitchFamily="34" charset="-122"/>
                <a:cs typeface="Calibri" pitchFamily="34" charset="-120"/>
              </a:rPr>
              <a:t>5. Stratégies de traduction</a:t>
            </a:r>
            <a:endParaRPr lang="en-US" sz="1800" dirty="0"/>
          </a:p>
        </p:txBody>
      </p:sp>
      <p:sp>
        <p:nvSpPr>
          <p:cNvPr id="7" name="Shape 5"/>
          <p:cNvSpPr/>
          <p:nvPr/>
        </p:nvSpPr>
        <p:spPr>
          <a:xfrm>
            <a:off x="292608" y="777240"/>
            <a:ext cx="4206240" cy="2002536"/>
          </a:xfrm>
          <a:prstGeom prst="rect">
            <a:avLst/>
          </a:prstGeom>
          <a:solidFill>
            <a:srgbClr val="FFFFFF"/>
          </a:solidFill>
          <a:ln w="12700">
            <a:solidFill>
              <a:srgbClr val="1A7A8A"/>
            </a:solidFill>
            <a:prstDash val="solid"/>
          </a:ln>
          <a:effectLst>
            <a:outerShdw blurRad="63500" dist="25400" dir="8100000" algn="bl" rotWithShape="0">
              <a:srgbClr val="000000">
                <a:alpha val="12000"/>
              </a:srgbClr>
            </a:outerShdw>
          </a:effectLst>
        </p:spPr>
        <p:txBody>
          <a:bodyPr/>
          <a:lstStyle/>
          <a:p>
            <a:endParaRPr lang="fr-FR"/>
          </a:p>
        </p:txBody>
      </p:sp>
      <p:sp>
        <p:nvSpPr>
          <p:cNvPr id="8" name="Shape 6"/>
          <p:cNvSpPr/>
          <p:nvPr/>
        </p:nvSpPr>
        <p:spPr>
          <a:xfrm>
            <a:off x="292608" y="777240"/>
            <a:ext cx="4206240" cy="91440"/>
          </a:xfrm>
          <a:prstGeom prst="rect">
            <a:avLst/>
          </a:prstGeom>
          <a:solidFill>
            <a:srgbClr val="1A7A8A"/>
          </a:solidFill>
          <a:ln w="12700">
            <a:solidFill>
              <a:srgbClr val="1A7A8A"/>
            </a:solidFill>
            <a:prstDash val="solid"/>
          </a:ln>
        </p:spPr>
        <p:txBody>
          <a:bodyPr/>
          <a:lstStyle/>
          <a:p>
            <a:endParaRPr lang="fr-FR"/>
          </a:p>
        </p:txBody>
      </p:sp>
      <p:sp>
        <p:nvSpPr>
          <p:cNvPr id="9" name="Shape 7"/>
          <p:cNvSpPr/>
          <p:nvPr/>
        </p:nvSpPr>
        <p:spPr>
          <a:xfrm>
            <a:off x="384048" y="914400"/>
            <a:ext cx="320040" cy="320040"/>
          </a:xfrm>
          <a:prstGeom prst="ellipse">
            <a:avLst/>
          </a:prstGeom>
          <a:solidFill>
            <a:srgbClr val="1A7A8A"/>
          </a:solidFill>
          <a:ln w="12700">
            <a:solidFill>
              <a:srgbClr val="1A7A8A"/>
            </a:solidFill>
            <a:prstDash val="solid"/>
          </a:ln>
        </p:spPr>
        <p:txBody>
          <a:bodyPr/>
          <a:lstStyle/>
          <a:p>
            <a:endParaRPr lang="fr-FR"/>
          </a:p>
        </p:txBody>
      </p:sp>
      <p:sp>
        <p:nvSpPr>
          <p:cNvPr id="10" name="Text 8"/>
          <p:cNvSpPr/>
          <p:nvPr/>
        </p:nvSpPr>
        <p:spPr>
          <a:xfrm>
            <a:off x="384048" y="914400"/>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11" name="Text 9"/>
          <p:cNvSpPr/>
          <p:nvPr/>
        </p:nvSpPr>
        <p:spPr>
          <a:xfrm>
            <a:off x="768096" y="905256"/>
            <a:ext cx="3639312" cy="347472"/>
          </a:xfrm>
          <a:prstGeom prst="rect">
            <a:avLst/>
          </a:prstGeom>
          <a:noFill/>
          <a:ln/>
        </p:spPr>
        <p:txBody>
          <a:bodyPr wrap="square" lIns="0" tIns="0" rIns="0" bIns="0" rtlCol="0" anchor="ctr"/>
          <a:lstStyle/>
          <a:p>
            <a:pPr marL="0" indent="0" algn="l">
              <a:buNone/>
            </a:pPr>
            <a:r>
              <a:rPr lang="en-US" sz="1150" b="1" dirty="0">
                <a:solidFill>
                  <a:srgbClr val="1A7A8A"/>
                </a:solidFill>
                <a:latin typeface="Calibri" pitchFamily="34" charset="0"/>
                <a:ea typeface="Calibri" pitchFamily="34" charset="-122"/>
                <a:cs typeface="Calibri" pitchFamily="34" charset="-120"/>
              </a:rPr>
              <a:t>Emprunt + Explicitation</a:t>
            </a:r>
            <a:endParaRPr lang="en-US" sz="1150" dirty="0"/>
          </a:p>
        </p:txBody>
      </p:sp>
      <p:sp>
        <p:nvSpPr>
          <p:cNvPr id="12" name="Text 10"/>
          <p:cNvSpPr/>
          <p:nvPr/>
        </p:nvSpPr>
        <p:spPr>
          <a:xfrm>
            <a:off x="384048" y="1289304"/>
            <a:ext cx="4023360" cy="1408176"/>
          </a:xfrm>
          <a:prstGeom prst="rect">
            <a:avLst/>
          </a:prstGeom>
          <a:noFill/>
          <a:ln/>
        </p:spPr>
        <p:txBody>
          <a:bodyPr wrap="square" lIns="0" tIns="0" rIns="0" bIns="0" rtlCol="0" anchor="t"/>
          <a:lstStyle/>
          <a:p>
            <a:pPr marL="0" indent="0" algn="l">
              <a:buNone/>
            </a:pPr>
            <a:r>
              <a:rPr lang="en-US" sz="1100" dirty="0">
                <a:solidFill>
                  <a:srgbClr val="1B2A4A"/>
                </a:solidFill>
                <a:latin typeface="Calibri" pitchFamily="34" charset="0"/>
                <a:ea typeface="Calibri" pitchFamily="34" charset="-122"/>
                <a:cs typeface="Calibri" pitchFamily="34" charset="-120"/>
              </a:rPr>
              <a:t>Garder le mot source et ajouter une note.</a:t>
            </a:r>
            <a:endParaRPr lang="en-US" sz="1100" dirty="0"/>
          </a:p>
          <a:p>
            <a:pPr marL="0" indent="0" algn="l">
              <a:buNone/>
            </a:pPr>
            <a:r>
              <a:rPr lang="en-US" sz="1100" dirty="0">
                <a:solidFill>
                  <a:srgbClr val="1B2A4A"/>
                </a:solidFill>
                <a:latin typeface="Calibri" pitchFamily="34" charset="0"/>
                <a:ea typeface="Calibri" pitchFamily="34" charset="-122"/>
                <a:cs typeface="Calibri" pitchFamily="34" charset="-120"/>
              </a:rPr>
              <a:t>Ex : La maarifa (piston).</a:t>
            </a:r>
            <a:endParaRPr lang="en-US" sz="1100" dirty="0"/>
          </a:p>
        </p:txBody>
      </p:sp>
      <p:sp>
        <p:nvSpPr>
          <p:cNvPr id="13" name="Shape 11"/>
          <p:cNvSpPr/>
          <p:nvPr/>
        </p:nvSpPr>
        <p:spPr>
          <a:xfrm>
            <a:off x="4636008" y="777240"/>
            <a:ext cx="4206240" cy="2002536"/>
          </a:xfrm>
          <a:prstGeom prst="rect">
            <a:avLst/>
          </a:prstGeom>
          <a:solidFill>
            <a:srgbClr val="FFFFFF"/>
          </a:solidFill>
          <a:ln w="12700">
            <a:solidFill>
              <a:srgbClr val="D4A843"/>
            </a:solidFill>
            <a:prstDash val="solid"/>
          </a:ln>
          <a:effectLst>
            <a:outerShdw blurRad="63500" dist="25400" dir="8100000" algn="bl" rotWithShape="0">
              <a:srgbClr val="000000">
                <a:alpha val="12000"/>
              </a:srgbClr>
            </a:outerShdw>
          </a:effectLst>
        </p:spPr>
        <p:txBody>
          <a:bodyPr/>
          <a:lstStyle/>
          <a:p>
            <a:endParaRPr lang="fr-FR"/>
          </a:p>
        </p:txBody>
      </p:sp>
      <p:sp>
        <p:nvSpPr>
          <p:cNvPr id="14" name="Shape 12"/>
          <p:cNvSpPr/>
          <p:nvPr/>
        </p:nvSpPr>
        <p:spPr>
          <a:xfrm>
            <a:off x="4636008" y="777240"/>
            <a:ext cx="4206240" cy="91440"/>
          </a:xfrm>
          <a:prstGeom prst="rect">
            <a:avLst/>
          </a:prstGeom>
          <a:solidFill>
            <a:srgbClr val="D4A843"/>
          </a:solidFill>
          <a:ln w="12700">
            <a:solidFill>
              <a:srgbClr val="D4A843"/>
            </a:solidFill>
            <a:prstDash val="solid"/>
          </a:ln>
        </p:spPr>
        <p:txBody>
          <a:bodyPr/>
          <a:lstStyle/>
          <a:p>
            <a:endParaRPr lang="fr-FR"/>
          </a:p>
        </p:txBody>
      </p:sp>
      <p:sp>
        <p:nvSpPr>
          <p:cNvPr id="15" name="Shape 13"/>
          <p:cNvSpPr/>
          <p:nvPr/>
        </p:nvSpPr>
        <p:spPr>
          <a:xfrm>
            <a:off x="4727448" y="914400"/>
            <a:ext cx="320040" cy="320040"/>
          </a:xfrm>
          <a:prstGeom prst="ellipse">
            <a:avLst/>
          </a:prstGeom>
          <a:solidFill>
            <a:srgbClr val="D4A843"/>
          </a:solidFill>
          <a:ln w="12700">
            <a:solidFill>
              <a:srgbClr val="D4A843"/>
            </a:solidFill>
            <a:prstDash val="solid"/>
          </a:ln>
        </p:spPr>
        <p:txBody>
          <a:bodyPr/>
          <a:lstStyle/>
          <a:p>
            <a:endParaRPr lang="fr-FR"/>
          </a:p>
        </p:txBody>
      </p:sp>
      <p:sp>
        <p:nvSpPr>
          <p:cNvPr id="16" name="Text 14"/>
          <p:cNvSpPr/>
          <p:nvPr/>
        </p:nvSpPr>
        <p:spPr>
          <a:xfrm>
            <a:off x="4727448" y="914400"/>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7" name="Text 15"/>
          <p:cNvSpPr/>
          <p:nvPr/>
        </p:nvSpPr>
        <p:spPr>
          <a:xfrm>
            <a:off x="5111496" y="905256"/>
            <a:ext cx="3639312" cy="347472"/>
          </a:xfrm>
          <a:prstGeom prst="rect">
            <a:avLst/>
          </a:prstGeom>
          <a:noFill/>
          <a:ln/>
        </p:spPr>
        <p:txBody>
          <a:bodyPr wrap="square" lIns="0" tIns="0" rIns="0" bIns="0" rtlCol="0" anchor="ctr"/>
          <a:lstStyle/>
          <a:p>
            <a:pPr marL="0" indent="0" algn="l">
              <a:buNone/>
            </a:pPr>
            <a:r>
              <a:rPr lang="en-US" sz="1150" b="1" dirty="0">
                <a:solidFill>
                  <a:srgbClr val="D4A843"/>
                </a:solidFill>
                <a:latin typeface="Calibri" pitchFamily="34" charset="0"/>
                <a:ea typeface="Calibri" pitchFamily="34" charset="-122"/>
                <a:cs typeface="Calibri" pitchFamily="34" charset="-120"/>
              </a:rPr>
              <a:t>Équivalent fonctionnel</a:t>
            </a:r>
            <a:endParaRPr lang="en-US" sz="1150" dirty="0"/>
          </a:p>
        </p:txBody>
      </p:sp>
      <p:sp>
        <p:nvSpPr>
          <p:cNvPr id="18" name="Text 16"/>
          <p:cNvSpPr/>
          <p:nvPr/>
        </p:nvSpPr>
        <p:spPr>
          <a:xfrm>
            <a:off x="4727448" y="1289304"/>
            <a:ext cx="4023360" cy="1408176"/>
          </a:xfrm>
          <a:prstGeom prst="rect">
            <a:avLst/>
          </a:prstGeom>
          <a:noFill/>
          <a:ln/>
        </p:spPr>
        <p:txBody>
          <a:bodyPr wrap="square" lIns="0" tIns="0" rIns="0" bIns="0" rtlCol="0" anchor="t"/>
          <a:lstStyle/>
          <a:p>
            <a:pPr marL="0" indent="0" algn="l">
              <a:buNone/>
            </a:pPr>
            <a:r>
              <a:rPr lang="en-US" sz="1100" dirty="0">
                <a:solidFill>
                  <a:srgbClr val="1B2A4A"/>
                </a:solidFill>
                <a:latin typeface="Calibri" pitchFamily="34" charset="0"/>
                <a:ea typeface="Calibri" pitchFamily="34" charset="-122"/>
                <a:cs typeface="Calibri" pitchFamily="34" charset="-120"/>
              </a:rPr>
              <a:t>Remplacer par un concept cible remplissant la même fonction.</a:t>
            </a:r>
            <a:endParaRPr lang="en-US" sz="1100" dirty="0"/>
          </a:p>
          <a:p>
            <a:pPr marL="0" indent="0" algn="l">
              <a:buNone/>
            </a:pPr>
            <a:r>
              <a:rPr lang="en-US" sz="1100" dirty="0">
                <a:solidFill>
                  <a:srgbClr val="1B2A4A"/>
                </a:solidFill>
                <a:latin typeface="Calibri" pitchFamily="34" charset="0"/>
                <a:ea typeface="Calibri" pitchFamily="34" charset="-122"/>
                <a:cs typeface="Calibri" pitchFamily="34" charset="-120"/>
              </a:rPr>
              <a:t>Ex : Thanksgiving → Aïd el-Fitr pour des enfants.</a:t>
            </a:r>
            <a:endParaRPr lang="en-US" sz="1100" dirty="0"/>
          </a:p>
        </p:txBody>
      </p:sp>
      <p:sp>
        <p:nvSpPr>
          <p:cNvPr id="19" name="Shape 17"/>
          <p:cNvSpPr/>
          <p:nvPr/>
        </p:nvSpPr>
        <p:spPr>
          <a:xfrm>
            <a:off x="292608" y="2889504"/>
            <a:ext cx="4206240" cy="2002536"/>
          </a:xfrm>
          <a:prstGeom prst="rect">
            <a:avLst/>
          </a:prstGeom>
          <a:solidFill>
            <a:srgbClr val="FFFFFF"/>
          </a:solidFill>
          <a:ln w="12700">
            <a:solidFill>
              <a:srgbClr val="2C7A6A"/>
            </a:solidFill>
            <a:prstDash val="solid"/>
          </a:ln>
          <a:effectLst>
            <a:outerShdw blurRad="63500" dist="25400" dir="8100000" algn="bl" rotWithShape="0">
              <a:srgbClr val="000000">
                <a:alpha val="12000"/>
              </a:srgbClr>
            </a:outerShdw>
          </a:effectLst>
        </p:spPr>
        <p:txBody>
          <a:bodyPr/>
          <a:lstStyle/>
          <a:p>
            <a:endParaRPr lang="fr-FR"/>
          </a:p>
        </p:txBody>
      </p:sp>
      <p:sp>
        <p:nvSpPr>
          <p:cNvPr id="20" name="Shape 18"/>
          <p:cNvSpPr/>
          <p:nvPr/>
        </p:nvSpPr>
        <p:spPr>
          <a:xfrm>
            <a:off x="292608" y="2889504"/>
            <a:ext cx="4206240" cy="91440"/>
          </a:xfrm>
          <a:prstGeom prst="rect">
            <a:avLst/>
          </a:prstGeom>
          <a:solidFill>
            <a:srgbClr val="2C7A6A"/>
          </a:solidFill>
          <a:ln w="12700">
            <a:solidFill>
              <a:srgbClr val="2C7A6A"/>
            </a:solidFill>
            <a:prstDash val="solid"/>
          </a:ln>
        </p:spPr>
        <p:txBody>
          <a:bodyPr/>
          <a:lstStyle/>
          <a:p>
            <a:endParaRPr lang="fr-FR"/>
          </a:p>
        </p:txBody>
      </p:sp>
      <p:sp>
        <p:nvSpPr>
          <p:cNvPr id="21" name="Shape 19"/>
          <p:cNvSpPr/>
          <p:nvPr/>
        </p:nvSpPr>
        <p:spPr>
          <a:xfrm>
            <a:off x="384048" y="3026664"/>
            <a:ext cx="320040" cy="320040"/>
          </a:xfrm>
          <a:prstGeom prst="ellipse">
            <a:avLst/>
          </a:prstGeom>
          <a:solidFill>
            <a:srgbClr val="2C7A6A"/>
          </a:solidFill>
          <a:ln w="12700">
            <a:solidFill>
              <a:srgbClr val="2C7A6A"/>
            </a:solidFill>
            <a:prstDash val="solid"/>
          </a:ln>
        </p:spPr>
        <p:txBody>
          <a:bodyPr/>
          <a:lstStyle/>
          <a:p>
            <a:endParaRPr lang="fr-FR"/>
          </a:p>
        </p:txBody>
      </p:sp>
      <p:sp>
        <p:nvSpPr>
          <p:cNvPr id="22" name="Text 20"/>
          <p:cNvSpPr/>
          <p:nvPr/>
        </p:nvSpPr>
        <p:spPr>
          <a:xfrm>
            <a:off x="384048" y="3026664"/>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23" name="Text 21"/>
          <p:cNvSpPr/>
          <p:nvPr/>
        </p:nvSpPr>
        <p:spPr>
          <a:xfrm>
            <a:off x="768096" y="3017520"/>
            <a:ext cx="3639312" cy="347472"/>
          </a:xfrm>
          <a:prstGeom prst="rect">
            <a:avLst/>
          </a:prstGeom>
          <a:noFill/>
          <a:ln/>
        </p:spPr>
        <p:txBody>
          <a:bodyPr wrap="square" lIns="0" tIns="0" rIns="0" bIns="0" rtlCol="0" anchor="ctr"/>
          <a:lstStyle/>
          <a:p>
            <a:pPr marL="0" indent="0" algn="l">
              <a:buNone/>
            </a:pPr>
            <a:r>
              <a:rPr lang="en-US" sz="1150" b="1" dirty="0">
                <a:solidFill>
                  <a:srgbClr val="2C7A6A"/>
                </a:solidFill>
                <a:latin typeface="Calibri" pitchFamily="34" charset="0"/>
                <a:ea typeface="Calibri" pitchFamily="34" charset="-122"/>
                <a:cs typeface="Calibri" pitchFamily="34" charset="-120"/>
              </a:rPr>
              <a:t>Périphrase descriptive</a:t>
            </a:r>
            <a:endParaRPr lang="en-US" sz="1150" dirty="0"/>
          </a:p>
        </p:txBody>
      </p:sp>
      <p:sp>
        <p:nvSpPr>
          <p:cNvPr id="24" name="Text 22"/>
          <p:cNvSpPr/>
          <p:nvPr/>
        </p:nvSpPr>
        <p:spPr>
          <a:xfrm>
            <a:off x="384048" y="3401568"/>
            <a:ext cx="4023360" cy="1408176"/>
          </a:xfrm>
          <a:prstGeom prst="rect">
            <a:avLst/>
          </a:prstGeom>
          <a:noFill/>
          <a:ln/>
        </p:spPr>
        <p:txBody>
          <a:bodyPr wrap="square" lIns="0" tIns="0" rIns="0" bIns="0" rtlCol="0" anchor="t"/>
          <a:lstStyle/>
          <a:p>
            <a:pPr marL="0" indent="0" algn="l">
              <a:buNone/>
            </a:pPr>
            <a:r>
              <a:rPr lang="en-US" sz="1100" dirty="0">
                <a:solidFill>
                  <a:srgbClr val="1B2A4A"/>
                </a:solidFill>
                <a:latin typeface="Calibri" pitchFamily="34" charset="0"/>
                <a:ea typeface="Calibri" pitchFamily="34" charset="-122"/>
                <a:cs typeface="Calibri" pitchFamily="34" charset="-120"/>
              </a:rPr>
              <a:t>Décrire le concept avec plusieurs mots.</a:t>
            </a:r>
            <a:endParaRPr lang="en-US" sz="1100" dirty="0"/>
          </a:p>
          <a:p>
            <a:pPr marL="0" indent="0" algn="l">
              <a:buNone/>
            </a:pPr>
            <a:r>
              <a:rPr lang="en-US" sz="1100" dirty="0">
                <a:solidFill>
                  <a:srgbClr val="1B2A4A"/>
                </a:solidFill>
                <a:latin typeface="Calibri" pitchFamily="34" charset="0"/>
                <a:ea typeface="Calibri" pitchFamily="34" charset="-122"/>
                <a:cs typeface="Calibri" pitchFamily="34" charset="-120"/>
              </a:rPr>
              <a:t>Ex : Baraka → grâce divine.</a:t>
            </a:r>
            <a:endParaRPr lang="en-US" sz="1100" dirty="0"/>
          </a:p>
        </p:txBody>
      </p:sp>
      <p:sp>
        <p:nvSpPr>
          <p:cNvPr id="25" name="Shape 23"/>
          <p:cNvSpPr/>
          <p:nvPr/>
        </p:nvSpPr>
        <p:spPr>
          <a:xfrm>
            <a:off x="4636008" y="2889504"/>
            <a:ext cx="4206240" cy="2002536"/>
          </a:xfrm>
          <a:prstGeom prst="rect">
            <a:avLst/>
          </a:prstGeom>
          <a:solidFill>
            <a:srgbClr val="FFFFFF"/>
          </a:solidFill>
          <a:ln w="12700">
            <a:solidFill>
              <a:srgbClr val="8B4F9E"/>
            </a:solidFill>
            <a:prstDash val="solid"/>
          </a:ln>
          <a:effectLst>
            <a:outerShdw blurRad="63500" dist="25400" dir="8100000" algn="bl" rotWithShape="0">
              <a:srgbClr val="000000">
                <a:alpha val="12000"/>
              </a:srgbClr>
            </a:outerShdw>
          </a:effectLst>
        </p:spPr>
        <p:txBody>
          <a:bodyPr/>
          <a:lstStyle/>
          <a:p>
            <a:endParaRPr lang="fr-FR"/>
          </a:p>
        </p:txBody>
      </p:sp>
      <p:sp>
        <p:nvSpPr>
          <p:cNvPr id="26" name="Shape 24"/>
          <p:cNvSpPr/>
          <p:nvPr/>
        </p:nvSpPr>
        <p:spPr>
          <a:xfrm>
            <a:off x="4636008" y="2889504"/>
            <a:ext cx="4206240" cy="91440"/>
          </a:xfrm>
          <a:prstGeom prst="rect">
            <a:avLst/>
          </a:prstGeom>
          <a:solidFill>
            <a:srgbClr val="8B4F9E"/>
          </a:solidFill>
          <a:ln w="12700">
            <a:solidFill>
              <a:srgbClr val="8B4F9E"/>
            </a:solidFill>
            <a:prstDash val="solid"/>
          </a:ln>
        </p:spPr>
        <p:txBody>
          <a:bodyPr/>
          <a:lstStyle/>
          <a:p>
            <a:endParaRPr lang="fr-FR"/>
          </a:p>
        </p:txBody>
      </p:sp>
      <p:sp>
        <p:nvSpPr>
          <p:cNvPr id="27" name="Shape 25"/>
          <p:cNvSpPr/>
          <p:nvPr/>
        </p:nvSpPr>
        <p:spPr>
          <a:xfrm>
            <a:off x="4727448" y="3026664"/>
            <a:ext cx="320040" cy="320040"/>
          </a:xfrm>
          <a:prstGeom prst="ellipse">
            <a:avLst/>
          </a:prstGeom>
          <a:solidFill>
            <a:srgbClr val="8B4F9E"/>
          </a:solidFill>
          <a:ln w="12700">
            <a:solidFill>
              <a:srgbClr val="8B4F9E"/>
            </a:solidFill>
            <a:prstDash val="solid"/>
          </a:ln>
        </p:spPr>
        <p:txBody>
          <a:bodyPr/>
          <a:lstStyle/>
          <a:p>
            <a:endParaRPr lang="fr-FR"/>
          </a:p>
        </p:txBody>
      </p:sp>
      <p:sp>
        <p:nvSpPr>
          <p:cNvPr id="28" name="Text 26"/>
          <p:cNvSpPr/>
          <p:nvPr/>
        </p:nvSpPr>
        <p:spPr>
          <a:xfrm>
            <a:off x="4727448" y="3026664"/>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4</a:t>
            </a:r>
            <a:endParaRPr lang="en-US" sz="1200" dirty="0"/>
          </a:p>
        </p:txBody>
      </p:sp>
      <p:sp>
        <p:nvSpPr>
          <p:cNvPr id="29" name="Text 27"/>
          <p:cNvSpPr/>
          <p:nvPr/>
        </p:nvSpPr>
        <p:spPr>
          <a:xfrm>
            <a:off x="5111496" y="3017520"/>
            <a:ext cx="3639312" cy="347472"/>
          </a:xfrm>
          <a:prstGeom prst="rect">
            <a:avLst/>
          </a:prstGeom>
          <a:noFill/>
          <a:ln/>
        </p:spPr>
        <p:txBody>
          <a:bodyPr wrap="square" lIns="0" tIns="0" rIns="0" bIns="0" rtlCol="0" anchor="ctr"/>
          <a:lstStyle/>
          <a:p>
            <a:pPr marL="0" indent="0" algn="l">
              <a:buNone/>
            </a:pPr>
            <a:r>
              <a:rPr lang="en-US" sz="1150" b="1" dirty="0">
                <a:solidFill>
                  <a:srgbClr val="8B4F9E"/>
                </a:solidFill>
                <a:latin typeface="Calibri" pitchFamily="34" charset="0"/>
                <a:ea typeface="Calibri" pitchFamily="34" charset="-122"/>
                <a:cs typeface="Calibri" pitchFamily="34" charset="-120"/>
              </a:rPr>
              <a:t>Neutralisation</a:t>
            </a:r>
            <a:endParaRPr lang="en-US" sz="1150" dirty="0"/>
          </a:p>
        </p:txBody>
      </p:sp>
      <p:sp>
        <p:nvSpPr>
          <p:cNvPr id="30" name="Text 28"/>
          <p:cNvSpPr/>
          <p:nvPr/>
        </p:nvSpPr>
        <p:spPr>
          <a:xfrm>
            <a:off x="4727448" y="3401568"/>
            <a:ext cx="4023360" cy="1408176"/>
          </a:xfrm>
          <a:prstGeom prst="rect">
            <a:avLst/>
          </a:prstGeom>
          <a:noFill/>
          <a:ln/>
        </p:spPr>
        <p:txBody>
          <a:bodyPr wrap="square" lIns="0" tIns="0" rIns="0" bIns="0" rtlCol="0" anchor="t"/>
          <a:lstStyle/>
          <a:p>
            <a:pPr marL="0" indent="0" algn="l">
              <a:buNone/>
            </a:pPr>
            <a:r>
              <a:rPr lang="en-US" sz="1100" dirty="0">
                <a:solidFill>
                  <a:srgbClr val="1B2A4A"/>
                </a:solidFill>
                <a:latin typeface="Calibri" pitchFamily="34" charset="0"/>
                <a:ea typeface="Calibri" pitchFamily="34" charset="-122"/>
                <a:cs typeface="Calibri" pitchFamily="34" charset="-120"/>
              </a:rPr>
              <a:t>Utiliser un terme général et neutre pour privilégier le sens factuel.</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4">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7A8A"/>
          </a:solidFill>
          <a:ln w="12700">
            <a:solidFill>
              <a:srgbClr val="1A7A8A"/>
            </a:solidFill>
            <a:prstDash val="solid"/>
          </a:ln>
        </p:spPr>
        <p:txBody>
          <a:bodyPr/>
          <a:lstStyle/>
          <a:p>
            <a:endParaRPr lang="fr-FR"/>
          </a:p>
        </p:txBody>
      </p:sp>
      <p:sp>
        <p:nvSpPr>
          <p:cNvPr id="3" name="Shape 1"/>
          <p:cNvSpPr/>
          <p:nvPr/>
        </p:nvSpPr>
        <p:spPr>
          <a:xfrm>
            <a:off x="0" y="4114800"/>
            <a:ext cx="9144000" cy="1028700"/>
          </a:xfrm>
          <a:prstGeom prst="rect">
            <a:avLst/>
          </a:prstGeom>
          <a:solidFill>
            <a:srgbClr val="D4A843"/>
          </a:solidFill>
          <a:ln w="12700">
            <a:solidFill>
              <a:srgbClr val="D4A843"/>
            </a:solidFill>
            <a:prstDash val="solid"/>
          </a:ln>
        </p:spPr>
        <p:txBody>
          <a:bodyPr/>
          <a:lstStyle/>
          <a:p>
            <a:endParaRPr lang="fr-FR"/>
          </a:p>
        </p:txBody>
      </p:sp>
      <p:sp>
        <p:nvSpPr>
          <p:cNvPr id="4" name="Text 2"/>
          <p:cNvSpPr/>
          <p:nvPr/>
        </p:nvSpPr>
        <p:spPr>
          <a:xfrm>
            <a:off x="365760" y="1097280"/>
            <a:ext cx="1828800" cy="2286000"/>
          </a:xfrm>
          <a:prstGeom prst="rect">
            <a:avLst/>
          </a:prstGeom>
          <a:noFill/>
          <a:ln/>
        </p:spPr>
        <p:txBody>
          <a:bodyPr wrap="square" lIns="0" tIns="0" rIns="0" bIns="0" rtlCol="0" anchor="ctr"/>
          <a:lstStyle/>
          <a:p>
            <a:pPr marL="0" indent="0" algn="l">
              <a:buNone/>
            </a:pPr>
            <a:r>
              <a:rPr lang="en-US" sz="10000" b="1" dirty="0">
                <a:solidFill>
                  <a:srgbClr val="1A7A8A"/>
                </a:solidFill>
                <a:latin typeface="Calibri" pitchFamily="34" charset="0"/>
                <a:ea typeface="Calibri" pitchFamily="34" charset="-122"/>
                <a:cs typeface="Calibri" pitchFamily="34" charset="-120"/>
              </a:rPr>
              <a:t>3</a:t>
            </a:r>
            <a:endParaRPr lang="en-US" sz="10000" dirty="0"/>
          </a:p>
        </p:txBody>
      </p:sp>
      <p:sp>
        <p:nvSpPr>
          <p:cNvPr id="5" name="Text 3"/>
          <p:cNvSpPr/>
          <p:nvPr/>
        </p:nvSpPr>
        <p:spPr>
          <a:xfrm>
            <a:off x="2103120" y="1463040"/>
            <a:ext cx="6675120" cy="1097280"/>
          </a:xfrm>
          <a:prstGeom prst="rect">
            <a:avLst/>
          </a:prstGeom>
          <a:noFill/>
          <a:ln/>
        </p:spPr>
        <p:txBody>
          <a:bodyPr wrap="square" lIns="0" tIns="0" rIns="0" bIns="0" rtlCol="0" anchor="ctr"/>
          <a:lstStyle/>
          <a:p>
            <a:pPr marL="0" indent="0" algn="l">
              <a:buNone/>
            </a:pPr>
            <a:r>
              <a:rPr lang="en-US" sz="3000" b="1" dirty="0">
                <a:solidFill>
                  <a:srgbClr val="FFFFFF"/>
                </a:solidFill>
                <a:latin typeface="Calibri" pitchFamily="34" charset="0"/>
                <a:ea typeface="Calibri" pitchFamily="34" charset="-122"/>
                <a:cs typeface="Calibri" pitchFamily="34" charset="-120"/>
              </a:rPr>
              <a:t>Les Jeux de Mots</a:t>
            </a:r>
            <a:endParaRPr lang="en-US" sz="3000" dirty="0"/>
          </a:p>
        </p:txBody>
      </p:sp>
      <p:sp>
        <p:nvSpPr>
          <p:cNvPr id="6" name="Text 4"/>
          <p:cNvSpPr/>
          <p:nvPr/>
        </p:nvSpPr>
        <p:spPr>
          <a:xfrm>
            <a:off x="2103120" y="2606040"/>
            <a:ext cx="6675120" cy="640080"/>
          </a:xfrm>
          <a:prstGeom prst="rect">
            <a:avLst/>
          </a:prstGeom>
          <a:noFill/>
          <a:ln/>
        </p:spPr>
        <p:txBody>
          <a:bodyPr wrap="square" lIns="0" tIns="0" rIns="0" bIns="0" rtlCol="0" anchor="ctr"/>
          <a:lstStyle/>
          <a:p>
            <a:pPr marL="0" indent="0" algn="l">
              <a:buNone/>
            </a:pPr>
            <a:r>
              <a:rPr lang="en-US" sz="1600" i="1" dirty="0">
                <a:solidFill>
                  <a:srgbClr val="D4A843"/>
                </a:solidFill>
                <a:latin typeface="Calibri" pitchFamily="34" charset="0"/>
                <a:ea typeface="Calibri" pitchFamily="34" charset="-122"/>
                <a:cs typeface="Calibri" pitchFamily="34" charset="-120"/>
              </a:rPr>
              <a:t>Ambiguïté phonique, graphique et lexicale</a:t>
            </a:r>
            <a:endParaRPr lang="en-US" sz="1600" dirty="0"/>
          </a:p>
        </p:txBody>
      </p:sp>
      <p:sp>
        <p:nvSpPr>
          <p:cNvPr id="7" name="Text 5"/>
          <p:cNvSpPr/>
          <p:nvPr/>
        </p:nvSpPr>
        <p:spPr>
          <a:xfrm>
            <a:off x="457200" y="274320"/>
            <a:ext cx="8229600" cy="457200"/>
          </a:xfrm>
          <a:prstGeom prst="rect">
            <a:avLst/>
          </a:prstGeom>
          <a:noFill/>
          <a:ln/>
        </p:spPr>
        <p:txBody>
          <a:bodyPr wrap="square" lIns="0" tIns="0" rIns="0" bIns="0" rtlCol="0" anchor="ctr"/>
          <a:lstStyle/>
          <a:p>
            <a:pPr marL="0" indent="0" algn="l">
              <a:buNone/>
            </a:pPr>
            <a:r>
              <a:rPr lang="en-US" sz="1400" b="1" kern="0" spc="300" dirty="0">
                <a:solidFill>
                  <a:srgbClr val="FFFFFF"/>
                </a:solidFill>
                <a:latin typeface="Calibri" pitchFamily="34" charset="0"/>
                <a:ea typeface="Calibri" pitchFamily="34" charset="-122"/>
                <a:cs typeface="Calibri" pitchFamily="34" charset="-120"/>
              </a:rPr>
              <a:t>COURS 3</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5">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ea typeface="Calibri" pitchFamily="34" charset="-122"/>
                <a:cs typeface="Calibri" pitchFamily="34" charset="-120"/>
              </a:rPr>
              <a:t>C3</a:t>
            </a:r>
            <a:endParaRPr lang="en-US" sz="1300" dirty="0"/>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en-US" sz="1800" b="1" dirty="0">
                <a:solidFill>
                  <a:srgbClr val="FFFFFF"/>
                </a:solidFill>
                <a:latin typeface="Calibri" pitchFamily="34" charset="0"/>
                <a:ea typeface="Calibri" pitchFamily="34" charset="-122"/>
                <a:cs typeface="Calibri" pitchFamily="34" charset="-120"/>
              </a:rPr>
              <a:t>1. Définition</a:t>
            </a:r>
            <a:endParaRPr lang="en-US" sz="1800" dirty="0"/>
          </a:p>
        </p:txBody>
      </p:sp>
      <p:sp>
        <p:nvSpPr>
          <p:cNvPr id="7" name="Shape 5"/>
          <p:cNvSpPr/>
          <p:nvPr/>
        </p:nvSpPr>
        <p:spPr>
          <a:xfrm>
            <a:off x="320040" y="868680"/>
            <a:ext cx="8503920" cy="3200400"/>
          </a:xfrm>
          <a:prstGeom prst="rect">
            <a:avLst/>
          </a:prstGeom>
          <a:solidFill>
            <a:srgbClr val="FFFFFF"/>
          </a:solidFill>
          <a:ln w="12700">
            <a:solidFill>
              <a:srgbClr val="1A7A8A"/>
            </a:solidFill>
            <a:prstDash val="solid"/>
          </a:ln>
          <a:effectLst>
            <a:outerShdw blurRad="63500" dist="25400" dir="8100000" algn="bl" rotWithShape="0">
              <a:srgbClr val="000000">
                <a:alpha val="12000"/>
              </a:srgbClr>
            </a:outerShdw>
          </a:effectLst>
        </p:spPr>
        <p:txBody>
          <a:bodyPr/>
          <a:lstStyle/>
          <a:p>
            <a:endParaRPr lang="fr-FR"/>
          </a:p>
        </p:txBody>
      </p:sp>
      <p:sp>
        <p:nvSpPr>
          <p:cNvPr id="8" name="Shape 6"/>
          <p:cNvSpPr/>
          <p:nvPr/>
        </p:nvSpPr>
        <p:spPr>
          <a:xfrm>
            <a:off x="320040" y="868680"/>
            <a:ext cx="8503920" cy="109728"/>
          </a:xfrm>
          <a:prstGeom prst="rect">
            <a:avLst/>
          </a:prstGeom>
          <a:solidFill>
            <a:srgbClr val="1A7A8A"/>
          </a:solidFill>
          <a:ln w="12700">
            <a:solidFill>
              <a:srgbClr val="1A7A8A"/>
            </a:solidFill>
            <a:prstDash val="solid"/>
          </a:ln>
        </p:spPr>
        <p:txBody>
          <a:bodyPr/>
          <a:lstStyle/>
          <a:p>
            <a:endParaRPr lang="fr-FR"/>
          </a:p>
        </p:txBody>
      </p:sp>
      <p:sp>
        <p:nvSpPr>
          <p:cNvPr id="9" name="Text 7"/>
          <p:cNvSpPr/>
          <p:nvPr/>
        </p:nvSpPr>
        <p:spPr>
          <a:xfrm>
            <a:off x="502920" y="960120"/>
            <a:ext cx="2743200" cy="365760"/>
          </a:xfrm>
          <a:prstGeom prst="rect">
            <a:avLst/>
          </a:prstGeom>
          <a:noFill/>
          <a:ln/>
        </p:spPr>
        <p:txBody>
          <a:bodyPr wrap="square" lIns="0" tIns="0" rIns="0" bIns="0" rtlCol="0" anchor="ctr"/>
          <a:lstStyle/>
          <a:p>
            <a:pPr marL="0" indent="0" algn="l">
              <a:buNone/>
            </a:pPr>
            <a:r>
              <a:rPr lang="en-US" sz="1200" b="1" kern="0" spc="100" dirty="0">
                <a:solidFill>
                  <a:srgbClr val="1A7A8A"/>
                </a:solidFill>
                <a:latin typeface="Calibri" pitchFamily="34" charset="0"/>
                <a:ea typeface="Calibri" pitchFamily="34" charset="-122"/>
                <a:cs typeface="Calibri" pitchFamily="34" charset="-120"/>
              </a:rPr>
              <a:t>Définition</a:t>
            </a:r>
            <a:endParaRPr lang="en-US" sz="1200" dirty="0"/>
          </a:p>
        </p:txBody>
      </p:sp>
      <p:sp>
        <p:nvSpPr>
          <p:cNvPr id="10" name="Text 8"/>
          <p:cNvSpPr/>
          <p:nvPr/>
        </p:nvSpPr>
        <p:spPr>
          <a:xfrm>
            <a:off x="502920" y="1371600"/>
            <a:ext cx="8229600" cy="2377440"/>
          </a:xfrm>
          <a:prstGeom prst="rect">
            <a:avLst/>
          </a:prstGeom>
          <a:noFill/>
          <a:ln/>
        </p:spPr>
        <p:txBody>
          <a:bodyPr wrap="square" lIns="0" tIns="0" rIns="0" bIns="0" rtlCol="0" anchor="t"/>
          <a:lstStyle/>
          <a:p>
            <a:pPr marL="0" indent="0" algn="just">
              <a:buNone/>
            </a:pPr>
            <a:r>
              <a:rPr lang="en-US" sz="1350" dirty="0">
                <a:solidFill>
                  <a:srgbClr val="1B2A4A"/>
                </a:solidFill>
                <a:latin typeface="Calibri" pitchFamily="34" charset="0"/>
                <a:ea typeface="Calibri" pitchFamily="34" charset="-122"/>
                <a:cs typeface="Calibri" pitchFamily="34" charset="-120"/>
              </a:rPr>
              <a:t>Le jeu de mots est une figure de style exploitant une ambiguïté phonique, graphique ou lexicale entre plusieurs signifiants pour produire un double sens, souvent comique ou poétique. Il repose sur un chevauchement de formes pour des sens différents.</a:t>
            </a:r>
            <a:endParaRPr lang="en-US" sz="1350" dirty="0"/>
          </a:p>
        </p:txBody>
      </p:sp>
      <p:sp>
        <p:nvSpPr>
          <p:cNvPr id="11" name="Shape 9"/>
          <p:cNvSpPr/>
          <p:nvPr/>
        </p:nvSpPr>
        <p:spPr>
          <a:xfrm>
            <a:off x="320040" y="4160520"/>
            <a:ext cx="8503920" cy="502920"/>
          </a:xfrm>
          <a:prstGeom prst="rect">
            <a:avLst/>
          </a:prstGeom>
          <a:solidFill>
            <a:srgbClr val="1B2A4A"/>
          </a:solidFill>
          <a:ln w="12700">
            <a:solidFill>
              <a:srgbClr val="1B2A4A"/>
            </a:solidFill>
            <a:prstDash val="solid"/>
          </a:ln>
        </p:spPr>
        <p:txBody>
          <a:bodyPr/>
          <a:lstStyle/>
          <a:p>
            <a:endParaRPr lang="fr-FR"/>
          </a:p>
        </p:txBody>
      </p:sp>
      <p:sp>
        <p:nvSpPr>
          <p:cNvPr id="12" name="Text 10"/>
          <p:cNvSpPr/>
          <p:nvPr/>
        </p:nvSpPr>
        <p:spPr>
          <a:xfrm>
            <a:off x="457200" y="4206240"/>
            <a:ext cx="8229600" cy="411480"/>
          </a:xfrm>
          <a:prstGeom prst="rect">
            <a:avLst/>
          </a:prstGeom>
          <a:noFill/>
          <a:ln/>
        </p:spPr>
        <p:txBody>
          <a:bodyPr wrap="square" lIns="0" tIns="0" rIns="0" bIns="0" rtlCol="0" anchor="ctr"/>
          <a:lstStyle/>
          <a:p>
            <a:pPr marL="0" indent="0" algn="l">
              <a:buNone/>
            </a:pPr>
            <a:r>
              <a:rPr lang="en-US" sz="1150" i="1" dirty="0">
                <a:solidFill>
                  <a:srgbClr val="D4A843"/>
                </a:solidFill>
                <a:latin typeface="Calibri" pitchFamily="34" charset="0"/>
                <a:ea typeface="Calibri" pitchFamily="34" charset="-122"/>
                <a:cs typeface="Calibri" pitchFamily="34" charset="-120"/>
              </a:rPr>
              <a:t>Dirk Delabastita (1993) — Wordplay and Translation.</a:t>
            </a:r>
            <a:endParaRPr lang="en-US" sz="115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6">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ea typeface="Calibri" pitchFamily="34" charset="-122"/>
                <a:cs typeface="Calibri" pitchFamily="34" charset="-120"/>
              </a:rPr>
              <a:t>C3</a:t>
            </a:r>
            <a:endParaRPr lang="en-US" sz="1300" dirty="0"/>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en-US" sz="1800" b="1" dirty="0">
                <a:solidFill>
                  <a:srgbClr val="FFFFFF"/>
                </a:solidFill>
                <a:latin typeface="Calibri" pitchFamily="34" charset="0"/>
                <a:ea typeface="Calibri" pitchFamily="34" charset="-122"/>
                <a:cs typeface="Calibri" pitchFamily="34" charset="-120"/>
              </a:rPr>
              <a:t>2. Typologie des jeux de mots</a:t>
            </a:r>
            <a:endParaRPr lang="en-US" sz="1800" dirty="0"/>
          </a:p>
        </p:txBody>
      </p:sp>
      <p:sp>
        <p:nvSpPr>
          <p:cNvPr id="7" name="Shape 5"/>
          <p:cNvSpPr/>
          <p:nvPr/>
        </p:nvSpPr>
        <p:spPr>
          <a:xfrm>
            <a:off x="320040" y="822960"/>
            <a:ext cx="8503920" cy="512064"/>
          </a:xfrm>
          <a:prstGeom prst="rect">
            <a:avLst/>
          </a:prstGeom>
          <a:solidFill>
            <a:srgbClr val="FFFFFF"/>
          </a:solidFill>
          <a:ln w="12700">
            <a:solidFill>
              <a:srgbClr val="D0E4E8"/>
            </a:solidFill>
            <a:prstDash val="solid"/>
          </a:ln>
          <a:effectLst>
            <a:outerShdw blurRad="63500" dist="25400" dir="8100000" algn="bl" rotWithShape="0">
              <a:srgbClr val="000000">
                <a:alpha val="12000"/>
              </a:srgbClr>
            </a:outerShdw>
          </a:effectLst>
        </p:spPr>
        <p:txBody>
          <a:bodyPr/>
          <a:lstStyle/>
          <a:p>
            <a:endParaRPr lang="fr-FR"/>
          </a:p>
        </p:txBody>
      </p:sp>
      <p:sp>
        <p:nvSpPr>
          <p:cNvPr id="8" name="Shape 6"/>
          <p:cNvSpPr/>
          <p:nvPr/>
        </p:nvSpPr>
        <p:spPr>
          <a:xfrm>
            <a:off x="365760" y="914400"/>
            <a:ext cx="329184" cy="329184"/>
          </a:xfrm>
          <a:prstGeom prst="ellipse">
            <a:avLst/>
          </a:prstGeom>
          <a:solidFill>
            <a:srgbClr val="1A7A8A"/>
          </a:solidFill>
          <a:ln w="12700">
            <a:solidFill>
              <a:srgbClr val="1A7A8A"/>
            </a:solidFill>
            <a:prstDash val="solid"/>
          </a:ln>
        </p:spPr>
        <p:txBody>
          <a:bodyPr/>
          <a:lstStyle/>
          <a:p>
            <a:endParaRPr lang="fr-FR"/>
          </a:p>
        </p:txBody>
      </p:sp>
      <p:sp>
        <p:nvSpPr>
          <p:cNvPr id="9" name="Text 7"/>
          <p:cNvSpPr/>
          <p:nvPr/>
        </p:nvSpPr>
        <p:spPr>
          <a:xfrm>
            <a:off x="365760" y="914400"/>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10" name="Text 8"/>
          <p:cNvSpPr/>
          <p:nvPr/>
        </p:nvSpPr>
        <p:spPr>
          <a:xfrm>
            <a:off x="777240" y="896112"/>
            <a:ext cx="7863840" cy="402336"/>
          </a:xfrm>
          <a:prstGeom prst="rect">
            <a:avLst/>
          </a:prstGeom>
          <a:noFill/>
          <a:ln/>
        </p:spPr>
        <p:txBody>
          <a:bodyPr wrap="square" lIns="0" tIns="0" rIns="0" bIns="0" rtlCol="0" anchor="ctr"/>
          <a:lstStyle/>
          <a:p>
            <a:pPr marL="0" indent="0">
              <a:buNone/>
            </a:pPr>
            <a:r>
              <a:rPr lang="en-US" sz="1250" b="1" dirty="0">
                <a:solidFill>
                  <a:srgbClr val="1A7A8A"/>
                </a:solidFill>
                <a:latin typeface="Calibri" pitchFamily="34" charset="0"/>
                <a:ea typeface="Calibri" pitchFamily="34" charset="-122"/>
                <a:cs typeface="Calibri" pitchFamily="34" charset="-120"/>
              </a:rPr>
              <a:t>Homophonie / Paronomase : </a:t>
            </a:r>
            <a:r>
              <a:rPr lang="en-US" sz="1250" dirty="0">
                <a:solidFill>
                  <a:srgbClr val="1B2A4A"/>
                </a:solidFill>
                <a:latin typeface="Calibri" pitchFamily="34" charset="0"/>
                <a:ea typeface="Calibri" pitchFamily="34" charset="-122"/>
                <a:cs typeface="Calibri" pitchFamily="34" charset="-120"/>
              </a:rPr>
              <a:t>Rapprochement de sons identiques ou proches (ex : calembour, contrepèterie).</a:t>
            </a:r>
            <a:endParaRPr lang="en-US" sz="1250" dirty="0"/>
          </a:p>
        </p:txBody>
      </p:sp>
      <p:sp>
        <p:nvSpPr>
          <p:cNvPr id="11" name="Shape 9"/>
          <p:cNvSpPr/>
          <p:nvPr/>
        </p:nvSpPr>
        <p:spPr>
          <a:xfrm>
            <a:off x="320040" y="1389888"/>
            <a:ext cx="8503920" cy="512064"/>
          </a:xfrm>
          <a:prstGeom prst="rect">
            <a:avLst/>
          </a:prstGeom>
          <a:solidFill>
            <a:srgbClr val="E8F4F5"/>
          </a:solidFill>
          <a:ln w="12700">
            <a:solidFill>
              <a:srgbClr val="D0E4E8"/>
            </a:solidFill>
            <a:prstDash val="solid"/>
          </a:ln>
        </p:spPr>
        <p:txBody>
          <a:bodyPr/>
          <a:lstStyle/>
          <a:p>
            <a:endParaRPr lang="fr-FR"/>
          </a:p>
        </p:txBody>
      </p:sp>
      <p:sp>
        <p:nvSpPr>
          <p:cNvPr id="12" name="Shape 10"/>
          <p:cNvSpPr/>
          <p:nvPr/>
        </p:nvSpPr>
        <p:spPr>
          <a:xfrm>
            <a:off x="365760" y="1481328"/>
            <a:ext cx="329184" cy="329184"/>
          </a:xfrm>
          <a:prstGeom prst="ellipse">
            <a:avLst/>
          </a:prstGeom>
          <a:solidFill>
            <a:srgbClr val="1A7A8A"/>
          </a:solidFill>
          <a:ln w="12700">
            <a:solidFill>
              <a:srgbClr val="1A7A8A"/>
            </a:solidFill>
            <a:prstDash val="solid"/>
          </a:ln>
        </p:spPr>
        <p:txBody>
          <a:bodyPr/>
          <a:lstStyle/>
          <a:p>
            <a:endParaRPr lang="fr-FR"/>
          </a:p>
        </p:txBody>
      </p:sp>
      <p:sp>
        <p:nvSpPr>
          <p:cNvPr id="13" name="Text 11"/>
          <p:cNvSpPr/>
          <p:nvPr/>
        </p:nvSpPr>
        <p:spPr>
          <a:xfrm>
            <a:off x="365760" y="1481328"/>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14" name="Text 12"/>
          <p:cNvSpPr/>
          <p:nvPr/>
        </p:nvSpPr>
        <p:spPr>
          <a:xfrm>
            <a:off x="777240" y="1463040"/>
            <a:ext cx="7863840" cy="402336"/>
          </a:xfrm>
          <a:prstGeom prst="rect">
            <a:avLst/>
          </a:prstGeom>
          <a:noFill/>
          <a:ln/>
        </p:spPr>
        <p:txBody>
          <a:bodyPr wrap="square" lIns="0" tIns="0" rIns="0" bIns="0" rtlCol="0" anchor="ctr"/>
          <a:lstStyle/>
          <a:p>
            <a:pPr marL="0" indent="0">
              <a:buNone/>
            </a:pPr>
            <a:r>
              <a:rPr lang="en-US" sz="1250" b="1" dirty="0">
                <a:solidFill>
                  <a:srgbClr val="1A7A8A"/>
                </a:solidFill>
                <a:latin typeface="Calibri" pitchFamily="34" charset="0"/>
                <a:ea typeface="Calibri" pitchFamily="34" charset="-122"/>
                <a:cs typeface="Calibri" pitchFamily="34" charset="-120"/>
              </a:rPr>
              <a:t>Polysémie : </a:t>
            </a:r>
            <a:r>
              <a:rPr lang="en-US" sz="1250" dirty="0">
                <a:solidFill>
                  <a:srgbClr val="1B2A4A"/>
                </a:solidFill>
                <a:latin typeface="Calibri" pitchFamily="34" charset="0"/>
                <a:ea typeface="Calibri" pitchFamily="34" charset="-122"/>
                <a:cs typeface="Calibri" pitchFamily="34" charset="-120"/>
              </a:rPr>
              <a:t>Un mot utilisé pour activer plusieurs de ses sens simultanément.</a:t>
            </a:r>
            <a:endParaRPr lang="en-US" sz="1250" dirty="0"/>
          </a:p>
        </p:txBody>
      </p:sp>
      <p:sp>
        <p:nvSpPr>
          <p:cNvPr id="15" name="Shape 13"/>
          <p:cNvSpPr/>
          <p:nvPr/>
        </p:nvSpPr>
        <p:spPr>
          <a:xfrm>
            <a:off x="320040" y="1956816"/>
            <a:ext cx="8503920" cy="512064"/>
          </a:xfrm>
          <a:prstGeom prst="rect">
            <a:avLst/>
          </a:prstGeom>
          <a:solidFill>
            <a:srgbClr val="FFFFFF"/>
          </a:solidFill>
          <a:ln w="12700">
            <a:solidFill>
              <a:srgbClr val="D0E4E8"/>
            </a:solidFill>
            <a:prstDash val="solid"/>
          </a:ln>
          <a:effectLst>
            <a:outerShdw blurRad="63500" dist="25400" dir="8100000" algn="bl" rotWithShape="0">
              <a:srgbClr val="000000">
                <a:alpha val="12000"/>
              </a:srgbClr>
            </a:outerShdw>
          </a:effectLst>
        </p:spPr>
        <p:txBody>
          <a:bodyPr/>
          <a:lstStyle/>
          <a:p>
            <a:endParaRPr lang="fr-FR"/>
          </a:p>
        </p:txBody>
      </p:sp>
      <p:sp>
        <p:nvSpPr>
          <p:cNvPr id="16" name="Shape 14"/>
          <p:cNvSpPr/>
          <p:nvPr/>
        </p:nvSpPr>
        <p:spPr>
          <a:xfrm>
            <a:off x="365760" y="2048256"/>
            <a:ext cx="329184" cy="329184"/>
          </a:xfrm>
          <a:prstGeom prst="ellipse">
            <a:avLst/>
          </a:prstGeom>
          <a:solidFill>
            <a:srgbClr val="1A7A8A"/>
          </a:solidFill>
          <a:ln w="12700">
            <a:solidFill>
              <a:srgbClr val="1A7A8A"/>
            </a:solidFill>
            <a:prstDash val="solid"/>
          </a:ln>
        </p:spPr>
        <p:txBody>
          <a:bodyPr/>
          <a:lstStyle/>
          <a:p>
            <a:endParaRPr lang="fr-FR"/>
          </a:p>
        </p:txBody>
      </p:sp>
      <p:sp>
        <p:nvSpPr>
          <p:cNvPr id="17" name="Text 15"/>
          <p:cNvSpPr/>
          <p:nvPr/>
        </p:nvSpPr>
        <p:spPr>
          <a:xfrm>
            <a:off x="365760" y="2048256"/>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18" name="Text 16"/>
          <p:cNvSpPr/>
          <p:nvPr/>
        </p:nvSpPr>
        <p:spPr>
          <a:xfrm>
            <a:off x="777240" y="2029968"/>
            <a:ext cx="7863840" cy="402336"/>
          </a:xfrm>
          <a:prstGeom prst="rect">
            <a:avLst/>
          </a:prstGeom>
          <a:noFill/>
          <a:ln/>
        </p:spPr>
        <p:txBody>
          <a:bodyPr wrap="square" lIns="0" tIns="0" rIns="0" bIns="0" rtlCol="0" anchor="ctr"/>
          <a:lstStyle/>
          <a:p>
            <a:pPr marL="0" indent="0">
              <a:buNone/>
            </a:pPr>
            <a:r>
              <a:rPr lang="en-US" sz="1250" b="1" dirty="0">
                <a:solidFill>
                  <a:srgbClr val="1A7A8A"/>
                </a:solidFill>
                <a:latin typeface="Calibri" pitchFamily="34" charset="0"/>
                <a:ea typeface="Calibri" pitchFamily="34" charset="-122"/>
                <a:cs typeface="Calibri" pitchFamily="34" charset="-120"/>
              </a:rPr>
              <a:t>Jeu structurel / syntaxique : </a:t>
            </a:r>
            <a:r>
              <a:rPr lang="en-US" sz="1250" dirty="0">
                <a:solidFill>
                  <a:srgbClr val="1B2A4A"/>
                </a:solidFill>
                <a:latin typeface="Calibri" pitchFamily="34" charset="0"/>
                <a:ea typeface="Calibri" pitchFamily="34" charset="-122"/>
                <a:cs typeface="Calibri" pitchFamily="34" charset="-120"/>
              </a:rPr>
              <a:t>L'ambiguïté provient de la structure de la phrase (ambiguïté syntaxique).</a:t>
            </a:r>
            <a:endParaRPr lang="en-US" sz="1250" dirty="0"/>
          </a:p>
        </p:txBody>
      </p:sp>
      <p:sp>
        <p:nvSpPr>
          <p:cNvPr id="19" name="Shape 17"/>
          <p:cNvSpPr/>
          <p:nvPr/>
        </p:nvSpPr>
        <p:spPr>
          <a:xfrm>
            <a:off x="320040" y="2523744"/>
            <a:ext cx="8503920" cy="512064"/>
          </a:xfrm>
          <a:prstGeom prst="rect">
            <a:avLst/>
          </a:prstGeom>
          <a:solidFill>
            <a:srgbClr val="E8F4F5"/>
          </a:solidFill>
          <a:ln w="12700">
            <a:solidFill>
              <a:srgbClr val="D0E4E8"/>
            </a:solidFill>
            <a:prstDash val="solid"/>
          </a:ln>
        </p:spPr>
        <p:txBody>
          <a:bodyPr/>
          <a:lstStyle/>
          <a:p>
            <a:endParaRPr lang="fr-FR"/>
          </a:p>
        </p:txBody>
      </p:sp>
      <p:sp>
        <p:nvSpPr>
          <p:cNvPr id="20" name="Shape 18"/>
          <p:cNvSpPr/>
          <p:nvPr/>
        </p:nvSpPr>
        <p:spPr>
          <a:xfrm>
            <a:off x="365760" y="2615184"/>
            <a:ext cx="329184" cy="329184"/>
          </a:xfrm>
          <a:prstGeom prst="ellipse">
            <a:avLst/>
          </a:prstGeom>
          <a:solidFill>
            <a:srgbClr val="1A7A8A"/>
          </a:solidFill>
          <a:ln w="12700">
            <a:solidFill>
              <a:srgbClr val="1A7A8A"/>
            </a:solidFill>
            <a:prstDash val="solid"/>
          </a:ln>
        </p:spPr>
        <p:txBody>
          <a:bodyPr/>
          <a:lstStyle/>
          <a:p>
            <a:endParaRPr lang="fr-FR"/>
          </a:p>
        </p:txBody>
      </p:sp>
      <p:sp>
        <p:nvSpPr>
          <p:cNvPr id="21" name="Text 19"/>
          <p:cNvSpPr/>
          <p:nvPr/>
        </p:nvSpPr>
        <p:spPr>
          <a:xfrm>
            <a:off x="365760" y="2615184"/>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22" name="Text 20"/>
          <p:cNvSpPr/>
          <p:nvPr/>
        </p:nvSpPr>
        <p:spPr>
          <a:xfrm>
            <a:off x="777240" y="2596896"/>
            <a:ext cx="7863840" cy="402336"/>
          </a:xfrm>
          <a:prstGeom prst="rect">
            <a:avLst/>
          </a:prstGeom>
          <a:noFill/>
          <a:ln/>
        </p:spPr>
        <p:txBody>
          <a:bodyPr wrap="square" lIns="0" tIns="0" rIns="0" bIns="0" rtlCol="0" anchor="ctr"/>
          <a:lstStyle/>
          <a:p>
            <a:pPr marL="0" indent="0">
              <a:buNone/>
            </a:pPr>
            <a:r>
              <a:rPr lang="en-US" sz="1250" b="1" dirty="0">
                <a:solidFill>
                  <a:srgbClr val="1A7A8A"/>
                </a:solidFill>
                <a:latin typeface="Calibri" pitchFamily="34" charset="0"/>
                <a:ea typeface="Calibri" pitchFamily="34" charset="-122"/>
                <a:cs typeface="Calibri" pitchFamily="34" charset="-120"/>
              </a:rPr>
              <a:t>Jeu de mots culturel : </a:t>
            </a:r>
            <a:r>
              <a:rPr lang="en-US" sz="1250" dirty="0">
                <a:solidFill>
                  <a:srgbClr val="1B2A4A"/>
                </a:solidFill>
                <a:latin typeface="Calibri" pitchFamily="34" charset="0"/>
                <a:ea typeface="Calibri" pitchFamily="34" charset="-122"/>
                <a:cs typeface="Calibri" pitchFamily="34" charset="-120"/>
              </a:rPr>
              <a:t>Fondé sur des références propres à une langue (proverbes, noms propres).</a:t>
            </a:r>
            <a:endParaRPr lang="en-US" sz="125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7">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ea typeface="Calibri" pitchFamily="34" charset="-122"/>
                <a:cs typeface="Calibri" pitchFamily="34" charset="-120"/>
              </a:rPr>
              <a:t>C3</a:t>
            </a:r>
            <a:endParaRPr lang="en-US" sz="1300" dirty="0"/>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en-US" sz="1800" b="1" dirty="0">
                <a:solidFill>
                  <a:srgbClr val="FFFFFF"/>
                </a:solidFill>
                <a:latin typeface="Calibri" pitchFamily="34" charset="0"/>
                <a:ea typeface="Calibri" pitchFamily="34" charset="-122"/>
                <a:cs typeface="Calibri" pitchFamily="34" charset="-120"/>
              </a:rPr>
              <a:t>3. Exemples par type de jeu de mots</a:t>
            </a:r>
            <a:endParaRPr lang="en-US" sz="1800" dirty="0"/>
          </a:p>
        </p:txBody>
      </p:sp>
      <p:sp>
        <p:nvSpPr>
          <p:cNvPr id="7" name="Shape 5"/>
          <p:cNvSpPr/>
          <p:nvPr/>
        </p:nvSpPr>
        <p:spPr>
          <a:xfrm>
            <a:off x="292608" y="804672"/>
            <a:ext cx="8549640" cy="914400"/>
          </a:xfrm>
          <a:prstGeom prst="rect">
            <a:avLst/>
          </a:prstGeom>
          <a:solidFill>
            <a:srgbClr val="FFFFFF"/>
          </a:solidFill>
          <a:ln w="12700">
            <a:solidFill>
              <a:srgbClr val="1A7A8A"/>
            </a:solidFill>
            <a:prstDash val="solid"/>
          </a:ln>
          <a:effectLst>
            <a:outerShdw blurRad="63500" dist="25400" dir="8100000" algn="bl" rotWithShape="0">
              <a:srgbClr val="000000">
                <a:alpha val="12000"/>
              </a:srgbClr>
            </a:outerShdw>
          </a:effectLst>
        </p:spPr>
        <p:txBody>
          <a:bodyPr/>
          <a:lstStyle/>
          <a:p>
            <a:endParaRPr lang="fr-FR"/>
          </a:p>
        </p:txBody>
      </p:sp>
      <p:sp>
        <p:nvSpPr>
          <p:cNvPr id="8" name="Shape 6"/>
          <p:cNvSpPr/>
          <p:nvPr/>
        </p:nvSpPr>
        <p:spPr>
          <a:xfrm>
            <a:off x="292608" y="804672"/>
            <a:ext cx="164592" cy="914400"/>
          </a:xfrm>
          <a:prstGeom prst="rect">
            <a:avLst/>
          </a:prstGeom>
          <a:solidFill>
            <a:srgbClr val="1A7A8A"/>
          </a:solidFill>
          <a:ln w="12700">
            <a:solidFill>
              <a:srgbClr val="1A7A8A"/>
            </a:solidFill>
            <a:prstDash val="solid"/>
          </a:ln>
        </p:spPr>
        <p:txBody>
          <a:bodyPr/>
          <a:lstStyle/>
          <a:p>
            <a:endParaRPr lang="fr-FR"/>
          </a:p>
        </p:txBody>
      </p:sp>
      <p:sp>
        <p:nvSpPr>
          <p:cNvPr id="9" name="Text 7"/>
          <p:cNvSpPr/>
          <p:nvPr/>
        </p:nvSpPr>
        <p:spPr>
          <a:xfrm>
            <a:off x="548640" y="859536"/>
            <a:ext cx="8138160" cy="329184"/>
          </a:xfrm>
          <a:prstGeom prst="rect">
            <a:avLst/>
          </a:prstGeom>
          <a:noFill/>
          <a:ln/>
        </p:spPr>
        <p:txBody>
          <a:bodyPr wrap="square" lIns="0" tIns="0" rIns="0" bIns="0" rtlCol="0" anchor="ctr"/>
          <a:lstStyle/>
          <a:p>
            <a:pPr marL="0" indent="0" algn="l">
              <a:buNone/>
            </a:pPr>
            <a:r>
              <a:rPr lang="en-US" sz="1250" b="1" dirty="0">
                <a:solidFill>
                  <a:srgbClr val="1A7A8A"/>
                </a:solidFill>
                <a:latin typeface="Calibri" pitchFamily="34" charset="0"/>
                <a:ea typeface="Calibri" pitchFamily="34" charset="-122"/>
                <a:cs typeface="Calibri" pitchFamily="34" charset="-120"/>
              </a:rPr>
              <a:t>Homophonie / Paronomase</a:t>
            </a:r>
            <a:endParaRPr lang="en-US" sz="1250" dirty="0"/>
          </a:p>
        </p:txBody>
      </p:sp>
      <p:sp>
        <p:nvSpPr>
          <p:cNvPr id="10" name="Text 8"/>
          <p:cNvSpPr/>
          <p:nvPr/>
        </p:nvSpPr>
        <p:spPr>
          <a:xfrm>
            <a:off x="548640" y="1216152"/>
            <a:ext cx="8138160" cy="438912"/>
          </a:xfrm>
          <a:prstGeom prst="rect">
            <a:avLst/>
          </a:prstGeom>
          <a:noFill/>
          <a:ln/>
        </p:spPr>
        <p:txBody>
          <a:bodyPr wrap="square" lIns="0" tIns="0" rIns="0" bIns="0" rtlCol="0" anchor="ctr"/>
          <a:lstStyle/>
          <a:p>
            <a:pPr marL="0" indent="0" algn="l">
              <a:buNone/>
            </a:pPr>
            <a:r>
              <a:rPr lang="en-US" sz="1150" i="1" dirty="0">
                <a:solidFill>
                  <a:srgbClr val="5A7080"/>
                </a:solidFill>
                <a:latin typeface="Calibri" pitchFamily="34" charset="0"/>
                <a:ea typeface="Calibri" pitchFamily="34" charset="-122"/>
                <a:cs typeface="Calibri" pitchFamily="34" charset="-120"/>
              </a:rPr>
              <a:t>EN : Time flies like an arrow. Fruit flies like a banana. (jeu sur flies et like)</a:t>
            </a:r>
            <a:endParaRPr lang="en-US" sz="1150" dirty="0"/>
          </a:p>
        </p:txBody>
      </p:sp>
      <p:sp>
        <p:nvSpPr>
          <p:cNvPr id="11" name="Shape 9"/>
          <p:cNvSpPr/>
          <p:nvPr/>
        </p:nvSpPr>
        <p:spPr>
          <a:xfrm>
            <a:off x="292608" y="1828800"/>
            <a:ext cx="8549640" cy="914400"/>
          </a:xfrm>
          <a:prstGeom prst="rect">
            <a:avLst/>
          </a:prstGeom>
          <a:solidFill>
            <a:srgbClr val="FFFFFF"/>
          </a:solidFill>
          <a:ln w="12700">
            <a:solidFill>
              <a:srgbClr val="1B2A4A"/>
            </a:solidFill>
            <a:prstDash val="solid"/>
          </a:ln>
          <a:effectLst>
            <a:outerShdw blurRad="63500" dist="25400" dir="8100000" algn="bl" rotWithShape="0">
              <a:srgbClr val="000000">
                <a:alpha val="12000"/>
              </a:srgbClr>
            </a:outerShdw>
          </a:effectLst>
        </p:spPr>
        <p:txBody>
          <a:bodyPr/>
          <a:lstStyle/>
          <a:p>
            <a:endParaRPr lang="fr-FR"/>
          </a:p>
        </p:txBody>
      </p:sp>
      <p:sp>
        <p:nvSpPr>
          <p:cNvPr id="12" name="Shape 10"/>
          <p:cNvSpPr/>
          <p:nvPr/>
        </p:nvSpPr>
        <p:spPr>
          <a:xfrm>
            <a:off x="292608" y="1828800"/>
            <a:ext cx="164592" cy="914400"/>
          </a:xfrm>
          <a:prstGeom prst="rect">
            <a:avLst/>
          </a:prstGeom>
          <a:solidFill>
            <a:srgbClr val="1B2A4A"/>
          </a:solidFill>
          <a:ln w="12700">
            <a:solidFill>
              <a:srgbClr val="1B2A4A"/>
            </a:solidFill>
            <a:prstDash val="solid"/>
          </a:ln>
        </p:spPr>
        <p:txBody>
          <a:bodyPr/>
          <a:lstStyle/>
          <a:p>
            <a:endParaRPr lang="fr-FR"/>
          </a:p>
        </p:txBody>
      </p:sp>
      <p:sp>
        <p:nvSpPr>
          <p:cNvPr id="13" name="Text 11"/>
          <p:cNvSpPr/>
          <p:nvPr/>
        </p:nvSpPr>
        <p:spPr>
          <a:xfrm>
            <a:off x="548640" y="1883664"/>
            <a:ext cx="8138160" cy="329184"/>
          </a:xfrm>
          <a:prstGeom prst="rect">
            <a:avLst/>
          </a:prstGeom>
          <a:noFill/>
          <a:ln/>
        </p:spPr>
        <p:txBody>
          <a:bodyPr wrap="square" lIns="0" tIns="0" rIns="0" bIns="0" rtlCol="0" anchor="ctr"/>
          <a:lstStyle/>
          <a:p>
            <a:pPr marL="0" indent="0" algn="l">
              <a:buNone/>
            </a:pPr>
            <a:r>
              <a:rPr lang="en-US" sz="1250" b="1" dirty="0">
                <a:solidFill>
                  <a:srgbClr val="1B2A4A"/>
                </a:solidFill>
                <a:latin typeface="Calibri" pitchFamily="34" charset="0"/>
                <a:ea typeface="Calibri" pitchFamily="34" charset="-122"/>
                <a:cs typeface="Calibri" pitchFamily="34" charset="-120"/>
              </a:rPr>
              <a:t>Polysémie</a:t>
            </a:r>
            <a:endParaRPr lang="en-US" sz="1250" dirty="0"/>
          </a:p>
        </p:txBody>
      </p:sp>
      <p:sp>
        <p:nvSpPr>
          <p:cNvPr id="14" name="Text 12"/>
          <p:cNvSpPr/>
          <p:nvPr/>
        </p:nvSpPr>
        <p:spPr>
          <a:xfrm>
            <a:off x="548640" y="2240280"/>
            <a:ext cx="8138160" cy="438912"/>
          </a:xfrm>
          <a:prstGeom prst="rect">
            <a:avLst/>
          </a:prstGeom>
          <a:noFill/>
          <a:ln/>
        </p:spPr>
        <p:txBody>
          <a:bodyPr wrap="square" lIns="0" tIns="0" rIns="0" bIns="0" rtlCol="0" anchor="ctr"/>
          <a:lstStyle/>
          <a:p>
            <a:pPr marL="0" indent="0" algn="l">
              <a:buNone/>
            </a:pPr>
            <a:r>
              <a:rPr lang="en-US" sz="1150" i="1" dirty="0">
                <a:solidFill>
                  <a:srgbClr val="5A7080"/>
                </a:solidFill>
                <a:latin typeface="Calibri" pitchFamily="34" charset="0"/>
                <a:ea typeface="Calibri" pitchFamily="34" charset="-122"/>
                <a:cs typeface="Calibri" pitchFamily="34" charset="-120"/>
              </a:rPr>
              <a:t>FR : Un avocat m'a sauvé la mise… et l'autre était délicieux dans la salade. (avocat = juriste / fruit)</a:t>
            </a:r>
            <a:endParaRPr lang="en-US" sz="1150" dirty="0"/>
          </a:p>
        </p:txBody>
      </p:sp>
      <p:sp>
        <p:nvSpPr>
          <p:cNvPr id="15" name="Shape 13"/>
          <p:cNvSpPr/>
          <p:nvPr/>
        </p:nvSpPr>
        <p:spPr>
          <a:xfrm>
            <a:off x="292608" y="2852928"/>
            <a:ext cx="8549640" cy="914400"/>
          </a:xfrm>
          <a:prstGeom prst="rect">
            <a:avLst/>
          </a:prstGeom>
          <a:solidFill>
            <a:srgbClr val="FFFFFF"/>
          </a:solidFill>
          <a:ln w="12700">
            <a:solidFill>
              <a:srgbClr val="B85042"/>
            </a:solidFill>
            <a:prstDash val="solid"/>
          </a:ln>
          <a:effectLst>
            <a:outerShdw blurRad="63500" dist="25400" dir="8100000" algn="bl" rotWithShape="0">
              <a:srgbClr val="000000">
                <a:alpha val="12000"/>
              </a:srgbClr>
            </a:outerShdw>
          </a:effectLst>
        </p:spPr>
        <p:txBody>
          <a:bodyPr/>
          <a:lstStyle/>
          <a:p>
            <a:endParaRPr lang="fr-FR"/>
          </a:p>
        </p:txBody>
      </p:sp>
      <p:sp>
        <p:nvSpPr>
          <p:cNvPr id="16" name="Shape 14"/>
          <p:cNvSpPr/>
          <p:nvPr/>
        </p:nvSpPr>
        <p:spPr>
          <a:xfrm>
            <a:off x="292608" y="2852928"/>
            <a:ext cx="164592" cy="914400"/>
          </a:xfrm>
          <a:prstGeom prst="rect">
            <a:avLst/>
          </a:prstGeom>
          <a:solidFill>
            <a:srgbClr val="B85042"/>
          </a:solidFill>
          <a:ln w="12700">
            <a:solidFill>
              <a:srgbClr val="B85042"/>
            </a:solidFill>
            <a:prstDash val="solid"/>
          </a:ln>
        </p:spPr>
        <p:txBody>
          <a:bodyPr/>
          <a:lstStyle/>
          <a:p>
            <a:endParaRPr lang="fr-FR"/>
          </a:p>
        </p:txBody>
      </p:sp>
      <p:sp>
        <p:nvSpPr>
          <p:cNvPr id="17" name="Text 15"/>
          <p:cNvSpPr/>
          <p:nvPr/>
        </p:nvSpPr>
        <p:spPr>
          <a:xfrm>
            <a:off x="548640" y="2907792"/>
            <a:ext cx="8138160" cy="329184"/>
          </a:xfrm>
          <a:prstGeom prst="rect">
            <a:avLst/>
          </a:prstGeom>
          <a:noFill/>
          <a:ln/>
        </p:spPr>
        <p:txBody>
          <a:bodyPr wrap="square" lIns="0" tIns="0" rIns="0" bIns="0" rtlCol="0" anchor="ctr"/>
          <a:lstStyle/>
          <a:p>
            <a:pPr marL="0" indent="0" algn="l">
              <a:buNone/>
            </a:pPr>
            <a:r>
              <a:rPr lang="en-US" sz="1250" b="1" dirty="0">
                <a:solidFill>
                  <a:srgbClr val="B85042"/>
                </a:solidFill>
                <a:latin typeface="Calibri" pitchFamily="34" charset="0"/>
                <a:ea typeface="Calibri" pitchFamily="34" charset="-122"/>
                <a:cs typeface="Calibri" pitchFamily="34" charset="-120"/>
              </a:rPr>
              <a:t>Jeu structurel / syntaxique</a:t>
            </a:r>
            <a:endParaRPr lang="en-US" sz="1250" dirty="0"/>
          </a:p>
        </p:txBody>
      </p:sp>
      <p:sp>
        <p:nvSpPr>
          <p:cNvPr id="18" name="Text 16"/>
          <p:cNvSpPr/>
          <p:nvPr/>
        </p:nvSpPr>
        <p:spPr>
          <a:xfrm>
            <a:off x="548640" y="3264408"/>
            <a:ext cx="8138160" cy="438912"/>
          </a:xfrm>
          <a:prstGeom prst="rect">
            <a:avLst/>
          </a:prstGeom>
          <a:noFill/>
          <a:ln/>
        </p:spPr>
        <p:txBody>
          <a:bodyPr wrap="square" lIns="0" tIns="0" rIns="0" bIns="0" rtlCol="0" anchor="ctr"/>
          <a:lstStyle/>
          <a:p>
            <a:pPr marL="0" indent="0" algn="l">
              <a:buNone/>
            </a:pPr>
            <a:r>
              <a:rPr lang="en-US" sz="1150" i="1" dirty="0">
                <a:solidFill>
                  <a:srgbClr val="5A7080"/>
                </a:solidFill>
                <a:latin typeface="Calibri" pitchFamily="34" charset="0"/>
                <a:ea typeface="Calibri" pitchFamily="34" charset="-122"/>
                <a:cs typeface="Calibri" pitchFamily="34" charset="-120"/>
              </a:rPr>
              <a:t>FR : “Nous avons vu l’homme avec le télescope.” (ambiguïté : est-ce l’homme qui tient le télescope, ou l’observateur qui le voit grâce au télescope ?)</a:t>
            </a:r>
            <a:endParaRPr lang="en-US" sz="1150" dirty="0"/>
          </a:p>
        </p:txBody>
      </p:sp>
      <p:sp>
        <p:nvSpPr>
          <p:cNvPr id="19" name="Shape 17"/>
          <p:cNvSpPr/>
          <p:nvPr/>
        </p:nvSpPr>
        <p:spPr>
          <a:xfrm>
            <a:off x="292608" y="3877056"/>
            <a:ext cx="8549640" cy="914400"/>
          </a:xfrm>
          <a:prstGeom prst="rect">
            <a:avLst/>
          </a:prstGeom>
          <a:solidFill>
            <a:srgbClr val="FFFFFF"/>
          </a:solidFill>
          <a:ln w="12700">
            <a:solidFill>
              <a:srgbClr val="2C7A6A"/>
            </a:solidFill>
            <a:prstDash val="solid"/>
          </a:ln>
          <a:effectLst>
            <a:outerShdw blurRad="63500" dist="25400" dir="8100000" algn="bl" rotWithShape="0">
              <a:srgbClr val="000000">
                <a:alpha val="12000"/>
              </a:srgbClr>
            </a:outerShdw>
          </a:effectLst>
        </p:spPr>
        <p:txBody>
          <a:bodyPr/>
          <a:lstStyle/>
          <a:p>
            <a:endParaRPr lang="fr-FR"/>
          </a:p>
        </p:txBody>
      </p:sp>
      <p:sp>
        <p:nvSpPr>
          <p:cNvPr id="20" name="Shape 18"/>
          <p:cNvSpPr/>
          <p:nvPr/>
        </p:nvSpPr>
        <p:spPr>
          <a:xfrm>
            <a:off x="292608" y="3877056"/>
            <a:ext cx="164592" cy="914400"/>
          </a:xfrm>
          <a:prstGeom prst="rect">
            <a:avLst/>
          </a:prstGeom>
          <a:solidFill>
            <a:srgbClr val="2C7A6A"/>
          </a:solidFill>
          <a:ln w="12700">
            <a:solidFill>
              <a:srgbClr val="2C7A6A"/>
            </a:solidFill>
            <a:prstDash val="solid"/>
          </a:ln>
        </p:spPr>
        <p:txBody>
          <a:bodyPr/>
          <a:lstStyle/>
          <a:p>
            <a:endParaRPr lang="fr-FR"/>
          </a:p>
        </p:txBody>
      </p:sp>
      <p:sp>
        <p:nvSpPr>
          <p:cNvPr id="21" name="Text 19"/>
          <p:cNvSpPr/>
          <p:nvPr/>
        </p:nvSpPr>
        <p:spPr>
          <a:xfrm>
            <a:off x="548640" y="3931920"/>
            <a:ext cx="8138160" cy="329184"/>
          </a:xfrm>
          <a:prstGeom prst="rect">
            <a:avLst/>
          </a:prstGeom>
          <a:noFill/>
          <a:ln/>
        </p:spPr>
        <p:txBody>
          <a:bodyPr wrap="square" lIns="0" tIns="0" rIns="0" bIns="0" rtlCol="0" anchor="ctr"/>
          <a:lstStyle/>
          <a:p>
            <a:pPr marL="0" indent="0" algn="l">
              <a:buNone/>
            </a:pPr>
            <a:r>
              <a:rPr lang="en-US" sz="1250" b="1" dirty="0">
                <a:solidFill>
                  <a:srgbClr val="2C7A6A"/>
                </a:solidFill>
                <a:latin typeface="Calibri" pitchFamily="34" charset="0"/>
                <a:ea typeface="Calibri" pitchFamily="34" charset="-122"/>
                <a:cs typeface="Calibri" pitchFamily="34" charset="-120"/>
              </a:rPr>
              <a:t>Jeu de mots culturel</a:t>
            </a:r>
            <a:endParaRPr lang="en-US" sz="1250" dirty="0"/>
          </a:p>
        </p:txBody>
      </p:sp>
      <p:sp>
        <p:nvSpPr>
          <p:cNvPr id="22" name="Text 20"/>
          <p:cNvSpPr/>
          <p:nvPr/>
        </p:nvSpPr>
        <p:spPr>
          <a:xfrm>
            <a:off x="548640" y="4288536"/>
            <a:ext cx="8138160" cy="438912"/>
          </a:xfrm>
          <a:prstGeom prst="rect">
            <a:avLst/>
          </a:prstGeom>
          <a:noFill/>
          <a:ln/>
        </p:spPr>
        <p:txBody>
          <a:bodyPr wrap="square" lIns="0" tIns="0" rIns="0" bIns="0" rtlCol="0" anchor="ctr"/>
          <a:lstStyle/>
          <a:p>
            <a:r>
              <a:rPr lang="en-US" sz="1150" i="1" dirty="0">
                <a:solidFill>
                  <a:srgbClr val="5A7080"/>
                </a:solidFill>
                <a:latin typeface="Calibri" pitchFamily="34" charset="0"/>
                <a:ea typeface="Calibri" pitchFamily="34" charset="-122"/>
                <a:cs typeface="Calibri" pitchFamily="34" charset="-120"/>
              </a:rPr>
              <a:t>AR : </a:t>
            </a:r>
            <a:r>
              <a:rPr lang="ar-DZ" sz="1150" i="1" dirty="0">
                <a:solidFill>
                  <a:srgbClr val="5A7080"/>
                </a:solidFill>
                <a:latin typeface="Calibri" pitchFamily="34" charset="0"/>
                <a:ea typeface="Calibri" pitchFamily="34" charset="-122"/>
                <a:cs typeface="Calibri" pitchFamily="34" charset="-120"/>
              </a:rPr>
              <a:t> </a:t>
            </a:r>
            <a:r>
              <a:rPr lang="en-US" sz="1150" i="1" dirty="0" err="1">
                <a:solidFill>
                  <a:srgbClr val="5A7080"/>
                </a:solidFill>
                <a:latin typeface="Calibri" pitchFamily="34" charset="0"/>
                <a:ea typeface="Calibri" pitchFamily="34" charset="-122"/>
                <a:cs typeface="Calibri" pitchFamily="34" charset="-120"/>
              </a:rPr>
              <a:t>قال</a:t>
            </a:r>
            <a:r>
              <a:rPr lang="ar-DZ" sz="1150" i="1" dirty="0">
                <a:solidFill>
                  <a:srgbClr val="5A7080"/>
                </a:solidFill>
                <a:latin typeface="Calibri" pitchFamily="34" charset="0"/>
                <a:ea typeface="Calibri" pitchFamily="34" charset="-122"/>
                <a:cs typeface="Calibri" pitchFamily="34" charset="-120"/>
              </a:rPr>
              <a:t>: </a:t>
            </a:r>
            <a:r>
              <a:rPr lang="en-US" sz="1150" i="1" dirty="0">
                <a:solidFill>
                  <a:srgbClr val="5A7080"/>
                </a:solidFill>
                <a:latin typeface="Calibri" pitchFamily="34" charset="0"/>
                <a:ea typeface="Calibri" pitchFamily="34" charset="-122"/>
                <a:cs typeface="Calibri" pitchFamily="34" charset="-120"/>
              </a:rPr>
              <a:t> </a:t>
            </a:r>
            <a:r>
              <a:rPr lang="en-US" sz="1150" i="1" dirty="0" err="1">
                <a:solidFill>
                  <a:srgbClr val="5A7080"/>
                </a:solidFill>
                <a:latin typeface="Calibri" pitchFamily="34" charset="0"/>
                <a:ea typeface="Calibri" pitchFamily="34" charset="-122"/>
                <a:cs typeface="Calibri" pitchFamily="34" charset="-120"/>
              </a:rPr>
              <a:t>قَلَّ</a:t>
            </a:r>
            <a:r>
              <a:rPr lang="en-US" sz="1150" i="1" dirty="0">
                <a:solidFill>
                  <a:srgbClr val="5A7080"/>
                </a:solidFill>
                <a:latin typeface="Calibri" pitchFamily="34" charset="0"/>
                <a:ea typeface="Calibri" pitchFamily="34" charset="-122"/>
                <a:cs typeface="Calibri" pitchFamily="34" charset="-120"/>
              </a:rPr>
              <a:t> </a:t>
            </a:r>
            <a:r>
              <a:rPr lang="en-US" sz="1150" i="1" dirty="0" err="1">
                <a:solidFill>
                  <a:srgbClr val="5A7080"/>
                </a:solidFill>
                <a:latin typeface="Calibri" pitchFamily="34" charset="0"/>
                <a:ea typeface="Calibri" pitchFamily="34" charset="-122"/>
                <a:cs typeface="Calibri" pitchFamily="34" charset="-120"/>
              </a:rPr>
              <a:t>مَا</a:t>
            </a:r>
            <a:r>
              <a:rPr lang="en-US" sz="1150" i="1" dirty="0">
                <a:solidFill>
                  <a:srgbClr val="5A7080"/>
                </a:solidFill>
                <a:latin typeface="Calibri" pitchFamily="34" charset="0"/>
                <a:ea typeface="Calibri" pitchFamily="34" charset="-122"/>
                <a:cs typeface="Calibri" pitchFamily="34" charset="-120"/>
              </a:rPr>
              <a:t> </a:t>
            </a:r>
            <a:r>
              <a:rPr lang="en-US" sz="1150" i="1" dirty="0" err="1">
                <a:solidFill>
                  <a:srgbClr val="5A7080"/>
                </a:solidFill>
                <a:latin typeface="Calibri" pitchFamily="34" charset="0"/>
                <a:ea typeface="Calibri" pitchFamily="34" charset="-122"/>
                <a:cs typeface="Calibri" pitchFamily="34" charset="-120"/>
              </a:rPr>
              <a:t>يُقال</a:t>
            </a:r>
            <a:r>
              <a:rPr lang="en-US" sz="1150" i="1" dirty="0">
                <a:solidFill>
                  <a:srgbClr val="5A7080"/>
                </a:solidFill>
                <a:latin typeface="Calibri" pitchFamily="34" charset="0"/>
                <a:ea typeface="Calibri" pitchFamily="34" charset="-122"/>
                <a:cs typeface="Calibri" pitchFamily="34" charset="-120"/>
              </a:rPr>
              <a:t> </a:t>
            </a:r>
            <a:r>
              <a:rPr lang="en-US" sz="1150" i="1" dirty="0" err="1">
                <a:solidFill>
                  <a:srgbClr val="5A7080"/>
                </a:solidFill>
                <a:latin typeface="Calibri" pitchFamily="34" charset="0"/>
                <a:ea typeface="Calibri" pitchFamily="34" charset="-122"/>
                <a:cs typeface="Calibri" pitchFamily="34" charset="-120"/>
              </a:rPr>
              <a:t>مِنَ</a:t>
            </a:r>
            <a:r>
              <a:rPr lang="en-US" sz="1150" i="1" dirty="0">
                <a:solidFill>
                  <a:srgbClr val="5A7080"/>
                </a:solidFill>
                <a:latin typeface="Calibri" pitchFamily="34" charset="0"/>
                <a:ea typeface="Calibri" pitchFamily="34" charset="-122"/>
                <a:cs typeface="Calibri" pitchFamily="34" charset="-120"/>
              </a:rPr>
              <a:t> </a:t>
            </a:r>
            <a:r>
              <a:rPr lang="en-US" sz="1150" i="1" dirty="0" err="1">
                <a:solidFill>
                  <a:srgbClr val="5A7080"/>
                </a:solidFill>
                <a:latin typeface="Calibri" pitchFamily="34" charset="0"/>
                <a:ea typeface="Calibri" pitchFamily="34" charset="-122"/>
                <a:cs typeface="Calibri" pitchFamily="34" charset="-120"/>
              </a:rPr>
              <a:t>القَلَّة</a:t>
            </a:r>
            <a:r>
              <a:rPr lang="en-US" sz="1150" i="1" dirty="0">
                <a:solidFill>
                  <a:srgbClr val="5A7080"/>
                </a:solidFill>
                <a:latin typeface="Calibri" pitchFamily="34" charset="0"/>
                <a:ea typeface="Calibri" pitchFamily="34" charset="-122"/>
                <a:cs typeface="Calibri" pitchFamily="34" charset="-120"/>
              </a:rPr>
              <a:t>— jeu phonétique sur la racine q-l-l (peu, pénurie, parole).</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7A8A"/>
          </a:solidFill>
          <a:ln w="12700">
            <a:solidFill>
              <a:srgbClr val="1A7A8A"/>
            </a:solidFill>
            <a:prstDash val="solid"/>
          </a:ln>
        </p:spPr>
        <p:txBody>
          <a:bodyPr/>
          <a:lstStyle/>
          <a:p>
            <a:endParaRPr lang="fr-FR"/>
          </a:p>
        </p:txBody>
      </p:sp>
      <p:sp>
        <p:nvSpPr>
          <p:cNvPr id="3" name="Shape 1"/>
          <p:cNvSpPr/>
          <p:nvPr/>
        </p:nvSpPr>
        <p:spPr>
          <a:xfrm>
            <a:off x="0" y="4114800"/>
            <a:ext cx="9144000" cy="1028700"/>
          </a:xfrm>
          <a:prstGeom prst="rect">
            <a:avLst/>
          </a:prstGeom>
          <a:solidFill>
            <a:srgbClr val="D4A843"/>
          </a:solidFill>
          <a:ln w="12700">
            <a:solidFill>
              <a:srgbClr val="D4A843"/>
            </a:solidFill>
            <a:prstDash val="solid"/>
          </a:ln>
        </p:spPr>
        <p:txBody>
          <a:bodyPr/>
          <a:lstStyle/>
          <a:p>
            <a:endParaRPr lang="fr-FR"/>
          </a:p>
        </p:txBody>
      </p:sp>
      <p:sp>
        <p:nvSpPr>
          <p:cNvPr id="4" name="Text 2"/>
          <p:cNvSpPr/>
          <p:nvPr/>
        </p:nvSpPr>
        <p:spPr>
          <a:xfrm>
            <a:off x="365760" y="1097280"/>
            <a:ext cx="1828800" cy="2286000"/>
          </a:xfrm>
          <a:prstGeom prst="rect">
            <a:avLst/>
          </a:prstGeom>
          <a:noFill/>
          <a:ln/>
        </p:spPr>
        <p:txBody>
          <a:bodyPr wrap="square" lIns="0" tIns="0" rIns="0" bIns="0" rtlCol="0" anchor="ctr"/>
          <a:lstStyle/>
          <a:p>
            <a:pPr marL="0" indent="0" algn="l">
              <a:buNone/>
            </a:pPr>
            <a:r>
              <a:rPr lang="en-US" sz="10000" b="1" dirty="0">
                <a:solidFill>
                  <a:srgbClr val="1A7A8A"/>
                </a:solidFill>
                <a:latin typeface="Calibri" pitchFamily="34" charset="0"/>
                <a:ea typeface="Calibri" pitchFamily="34" charset="-122"/>
                <a:cs typeface="Calibri" pitchFamily="34" charset="-120"/>
              </a:rPr>
              <a:t>1</a:t>
            </a:r>
            <a:endParaRPr lang="en-US" sz="10000" dirty="0"/>
          </a:p>
        </p:txBody>
      </p:sp>
      <p:sp>
        <p:nvSpPr>
          <p:cNvPr id="5" name="Text 3"/>
          <p:cNvSpPr/>
          <p:nvPr/>
        </p:nvSpPr>
        <p:spPr>
          <a:xfrm>
            <a:off x="2103120" y="1463040"/>
            <a:ext cx="6675120" cy="1097280"/>
          </a:xfrm>
          <a:prstGeom prst="rect">
            <a:avLst/>
          </a:prstGeom>
          <a:noFill/>
          <a:ln/>
        </p:spPr>
        <p:txBody>
          <a:bodyPr wrap="square" lIns="0" tIns="0" rIns="0" bIns="0" rtlCol="0" anchor="ctr"/>
          <a:lstStyle/>
          <a:p>
            <a:pPr marL="0" indent="0" algn="l">
              <a:buNone/>
            </a:pPr>
            <a:r>
              <a:rPr lang="en-US" sz="3000" b="1" dirty="0">
                <a:solidFill>
                  <a:srgbClr val="FFFFFF"/>
                </a:solidFill>
                <a:latin typeface="Calibri" pitchFamily="34" charset="0"/>
                <a:ea typeface="Calibri" pitchFamily="34" charset="-122"/>
                <a:cs typeface="Calibri" pitchFamily="34" charset="-120"/>
              </a:rPr>
              <a:t>Les Marques d'Oralité</a:t>
            </a:r>
            <a:endParaRPr lang="en-US" sz="3000" dirty="0"/>
          </a:p>
        </p:txBody>
      </p:sp>
      <p:sp>
        <p:nvSpPr>
          <p:cNvPr id="6" name="Text 4"/>
          <p:cNvSpPr/>
          <p:nvPr/>
        </p:nvSpPr>
        <p:spPr>
          <a:xfrm>
            <a:off x="2103120" y="2606040"/>
            <a:ext cx="6675120" cy="640080"/>
          </a:xfrm>
          <a:prstGeom prst="rect">
            <a:avLst/>
          </a:prstGeom>
          <a:noFill/>
          <a:ln/>
        </p:spPr>
        <p:txBody>
          <a:bodyPr wrap="square" lIns="0" tIns="0" rIns="0" bIns="0" rtlCol="0" anchor="ctr"/>
          <a:lstStyle/>
          <a:p>
            <a:pPr marL="0" indent="0" algn="l">
              <a:buNone/>
            </a:pPr>
            <a:r>
              <a:rPr lang="en-US" sz="1600" i="1" dirty="0">
                <a:solidFill>
                  <a:srgbClr val="D4A843"/>
                </a:solidFill>
                <a:latin typeface="Calibri" pitchFamily="34" charset="0"/>
                <a:ea typeface="Calibri" pitchFamily="34" charset="-122"/>
                <a:cs typeface="Calibri" pitchFamily="34" charset="-120"/>
              </a:rPr>
              <a:t>Cohésion discursive &amp; régulation de l'interaction</a:t>
            </a:r>
            <a:endParaRPr lang="en-US" sz="1600" dirty="0"/>
          </a:p>
        </p:txBody>
      </p:sp>
      <p:sp>
        <p:nvSpPr>
          <p:cNvPr id="7" name="Text 5"/>
          <p:cNvSpPr/>
          <p:nvPr/>
        </p:nvSpPr>
        <p:spPr>
          <a:xfrm>
            <a:off x="457200" y="274320"/>
            <a:ext cx="8229600" cy="457200"/>
          </a:xfrm>
          <a:prstGeom prst="rect">
            <a:avLst/>
          </a:prstGeom>
          <a:noFill/>
          <a:ln/>
        </p:spPr>
        <p:txBody>
          <a:bodyPr wrap="square" lIns="0" tIns="0" rIns="0" bIns="0" rtlCol="0" anchor="ctr"/>
          <a:lstStyle/>
          <a:p>
            <a:pPr marL="0" indent="0" algn="l">
              <a:buNone/>
            </a:pPr>
            <a:r>
              <a:rPr lang="en-US" sz="1400" b="1" kern="0" spc="300" dirty="0">
                <a:solidFill>
                  <a:srgbClr val="FFFFFF"/>
                </a:solidFill>
                <a:latin typeface="Calibri" pitchFamily="34" charset="0"/>
                <a:ea typeface="Calibri" pitchFamily="34" charset="-122"/>
                <a:cs typeface="Calibri" pitchFamily="34" charset="-120"/>
              </a:rPr>
              <a:t>COURS 1</a:t>
            </a:r>
            <a:endParaRPr lang="en-US"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C3">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rPr>
              <a:t>C3</a:t>
            </a:r>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fr-FR" sz="1800" b="1" dirty="0">
                <a:solidFill>
                  <a:srgbClr val="FFFFFF"/>
                </a:solidFill>
                <a:latin typeface="Calibri" pitchFamily="34" charset="0"/>
              </a:rPr>
              <a:t>Où trouver des jeux de mots ?</a:t>
            </a:r>
          </a:p>
        </p:txBody>
      </p:sp>
      <p:sp>
        <p:nvSpPr>
          <p:cNvPr id="10" name="CardBg"/>
          <p:cNvSpPr/>
          <p:nvPr/>
        </p:nvSpPr>
        <p:spPr>
          <a:xfrm>
            <a:off x="292608" y="730440"/>
            <a:ext cx="8549640" cy="3700000"/>
          </a:xfrm>
          <a:prstGeom prst="rect">
            <a:avLst/>
          </a:prstGeom>
          <a:solidFill>
            <a:srgbClr val="D4A843"/>
          </a:solidFill>
          <a:ln w="12700">
            <a:solidFill>
              <a:srgbClr val="D4A843"/>
            </a:solidFill>
            <a:prstDash val="solid"/>
          </a:ln>
          <a:effectLst>
            <a:outerShdw blurRad="63500" dist="25400" dir="8100000" algn="bl" rotWithShape="0">
              <a:srgbClr val="000000">
                <a:alpha val="15000"/>
              </a:srgbClr>
            </a:outerShdw>
          </a:effectLst>
        </p:spPr>
        <p:txBody>
          <a:bodyPr/>
          <a:lstStyle/>
          <a:p>
            <a:endParaRPr lang="fr-FR"/>
          </a:p>
        </p:txBody>
      </p:sp>
      <p:sp>
        <p:nvSpPr>
          <p:cNvPr id="11" name="CardTitle"/>
          <p:cNvSpPr/>
          <p:nvPr/>
        </p:nvSpPr>
        <p:spPr>
          <a:xfrm>
            <a:off x="476280" y="820000"/>
            <a:ext cx="8200000" cy="500000"/>
          </a:xfrm>
          <a:prstGeom prst="rect">
            <a:avLst/>
          </a:prstGeom>
          <a:noFill/>
          <a:ln/>
        </p:spPr>
        <p:txBody>
          <a:bodyPr wrap="square" lIns="91440" tIns="45720" rIns="91440" bIns="45720" rtlCol="0" anchor="ctr"/>
          <a:lstStyle/>
          <a:p>
            <a:pPr marL="0" indent="0" algn="l">
              <a:buNone/>
            </a:pPr>
            <a:r>
              <a:rPr lang="fr-FR" sz="1800" b="1" dirty="0">
                <a:solidFill>
                  <a:srgbClr val="1B2A4A"/>
                </a:solidFill>
                <a:latin typeface="Calibri" pitchFamily="34" charset="0"/>
              </a:rPr>
              <a:t>Jeux de mots</a:t>
            </a:r>
          </a:p>
        </p:txBody>
      </p:sp>
      <p:sp>
        <p:nvSpPr>
          <p:cNvPr id="12" name="CardBody"/>
          <p:cNvSpPr/>
          <p:nvPr/>
        </p:nvSpPr>
        <p:spPr>
          <a:xfrm>
            <a:off x="476280" y="1380000"/>
            <a:ext cx="8200000" cy="2950000"/>
          </a:xfrm>
          <a:prstGeom prst="rect">
            <a:avLst/>
          </a:prstGeom>
          <a:noFill/>
          <a:ln/>
        </p:spPr>
        <p:txBody>
          <a:bodyPr wrap="square" lIns="182880" tIns="91440" rIns="182880" bIns="91440" rtlCol="0" anchor="t"/>
          <a:lstStyle/>
          <a:p>
            <a:pPr marL="0" indent="0" algn="l">
              <a:buNone/>
            </a:pPr>
            <a:r>
              <a:rPr lang="fr-FR" sz="1200" dirty="0">
                <a:solidFill>
                  <a:srgbClr val="1B2A4A"/>
                </a:solidFill>
                <a:latin typeface="Calibri" pitchFamily="34" charset="0"/>
              </a:rPr>
              <a:t>• Publicité et slogans commerciaux</a:t>
            </a:r>
          </a:p>
          <a:p>
            <a:pPr marL="0" indent="0" algn="l">
              <a:buNone/>
            </a:pPr>
            <a:r>
              <a:rPr lang="fr-FR" sz="1200" dirty="0">
                <a:solidFill>
                  <a:srgbClr val="1B2A4A"/>
                </a:solidFill>
                <a:latin typeface="Calibri" pitchFamily="34" charset="0"/>
              </a:rPr>
              <a:t>• Titres de presse et gros titres</a:t>
            </a:r>
          </a:p>
          <a:p>
            <a:pPr marL="0" indent="0" algn="l">
              <a:buNone/>
            </a:pPr>
            <a:r>
              <a:rPr lang="fr-FR" sz="1200" dirty="0">
                <a:solidFill>
                  <a:srgbClr val="1B2A4A"/>
                </a:solidFill>
                <a:latin typeface="Calibri" pitchFamily="34" charset="0"/>
              </a:rPr>
              <a:t>• Littérature humoristique et satire</a:t>
            </a:r>
          </a:p>
          <a:p>
            <a:pPr marL="0" indent="0" algn="l">
              <a:buNone/>
            </a:pPr>
            <a:r>
              <a:rPr lang="fr-FR" sz="1200" dirty="0">
                <a:solidFill>
                  <a:srgbClr val="1B2A4A"/>
                </a:solidFill>
                <a:latin typeface="Calibri" pitchFamily="34" charset="0"/>
              </a:rPr>
              <a:t>• Chansons et paroles</a:t>
            </a:r>
          </a:p>
          <a:p>
            <a:pPr marL="0" indent="0" algn="l">
              <a:buNone/>
            </a:pPr>
            <a:r>
              <a:rPr lang="fr-FR" sz="1200" dirty="0">
                <a:solidFill>
                  <a:srgbClr val="1B2A4A"/>
                </a:solidFill>
                <a:latin typeface="Calibri" pitchFamily="34" charset="0"/>
              </a:rPr>
              <a:t>• Dialogues de films et séries</a:t>
            </a:r>
          </a:p>
          <a:p>
            <a:pPr marL="0" indent="0" algn="l">
              <a:buNone/>
            </a:pPr>
            <a:r>
              <a:rPr lang="fr-FR" sz="1200" dirty="0">
                <a:solidFill>
                  <a:srgbClr val="1B2A4A"/>
                </a:solidFill>
                <a:latin typeface="Calibri" pitchFamily="34" charset="0"/>
              </a:rPr>
              <a:t>• Bandes dessinées et jeux de société</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18">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ea typeface="Calibri" pitchFamily="34" charset="-122"/>
                <a:cs typeface="Calibri" pitchFamily="34" charset="-120"/>
              </a:rPr>
              <a:t>C3</a:t>
            </a:r>
            <a:endParaRPr lang="en-US" sz="1300" dirty="0"/>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en-US" sz="1800" b="1" dirty="0">
                <a:solidFill>
                  <a:srgbClr val="FFFFFF"/>
                </a:solidFill>
                <a:latin typeface="Calibri" pitchFamily="34" charset="0"/>
                <a:ea typeface="Calibri" pitchFamily="34" charset="-122"/>
                <a:cs typeface="Calibri" pitchFamily="34" charset="-120"/>
              </a:rPr>
              <a:t>Difficultés de traduction</a:t>
            </a:r>
            <a:endParaRPr lang="en-US" sz="1800" dirty="0"/>
          </a:p>
        </p:txBody>
      </p:sp>
      <p:sp>
        <p:nvSpPr>
          <p:cNvPr id="7" name="Shape 5"/>
          <p:cNvSpPr/>
          <p:nvPr/>
        </p:nvSpPr>
        <p:spPr>
          <a:xfrm>
            <a:off x="292608" y="777240"/>
            <a:ext cx="8549640" cy="1143000"/>
          </a:xfrm>
          <a:prstGeom prst="rect">
            <a:avLst/>
          </a:prstGeom>
          <a:solidFill>
            <a:srgbClr val="FFFFFF"/>
          </a:solidFill>
          <a:ln w="12700">
            <a:solidFill>
              <a:srgbClr val="1A7A8A"/>
            </a:solidFill>
            <a:prstDash val="solid"/>
          </a:ln>
          <a:effectLst>
            <a:outerShdw blurRad="63500" dist="25400" dir="8100000" algn="bl" rotWithShape="0">
              <a:srgbClr val="000000">
                <a:alpha val="12000"/>
              </a:srgbClr>
            </a:outerShdw>
          </a:effectLst>
        </p:spPr>
        <p:txBody>
          <a:bodyPr/>
          <a:lstStyle/>
          <a:p>
            <a:endParaRPr lang="fr-FR"/>
          </a:p>
        </p:txBody>
      </p:sp>
      <p:sp>
        <p:nvSpPr>
          <p:cNvPr id="8" name="Shape 6"/>
          <p:cNvSpPr/>
          <p:nvPr/>
        </p:nvSpPr>
        <p:spPr>
          <a:xfrm>
            <a:off x="292608" y="777240"/>
            <a:ext cx="164592" cy="1143000"/>
          </a:xfrm>
          <a:prstGeom prst="rect">
            <a:avLst/>
          </a:prstGeom>
          <a:solidFill>
            <a:srgbClr val="D4A843"/>
          </a:solidFill>
          <a:ln w="12700">
            <a:solidFill>
              <a:srgbClr val="D4A843"/>
            </a:solidFill>
            <a:prstDash val="solid"/>
          </a:ln>
        </p:spPr>
        <p:txBody>
          <a:bodyPr/>
          <a:lstStyle/>
          <a:p>
            <a:endParaRPr lang="fr-FR"/>
          </a:p>
        </p:txBody>
      </p:sp>
      <p:sp>
        <p:nvSpPr>
          <p:cNvPr id="9" name="Text 7"/>
          <p:cNvSpPr/>
          <p:nvPr/>
        </p:nvSpPr>
        <p:spPr>
          <a:xfrm>
            <a:off x="566928" y="841248"/>
            <a:ext cx="8138160" cy="1005840"/>
          </a:xfrm>
          <a:prstGeom prst="rect">
            <a:avLst/>
          </a:prstGeom>
          <a:noFill/>
          <a:ln/>
        </p:spPr>
        <p:txBody>
          <a:bodyPr wrap="square" lIns="0" tIns="0" rIns="0" bIns="0" rtlCol="0" anchor="ctr"/>
          <a:lstStyle/>
          <a:p>
            <a:pPr marL="0" indent="0" algn="just">
              <a:buNone/>
            </a:pPr>
            <a:r>
              <a:rPr lang="en-US" sz="1250" dirty="0">
                <a:solidFill>
                  <a:srgbClr val="1B2A4A"/>
                </a:solidFill>
                <a:latin typeface="Calibri" pitchFamily="34" charset="0"/>
                <a:ea typeface="Calibri" pitchFamily="34" charset="-122"/>
                <a:cs typeface="Calibri" pitchFamily="34" charset="-120"/>
              </a:rPr>
              <a:t>La difficulté majeure est l'intrasystématicité : ce qui fonctionne phonologiquement dans une langue ne se retrouve pas dans une autre. Traduire uniquement le sens dénotatif fait perdre l'effet de surprise et le style.</a:t>
            </a:r>
            <a:endParaRPr lang="en-US" sz="1250" dirty="0"/>
          </a:p>
        </p:txBody>
      </p:sp>
      <p:sp>
        <p:nvSpPr>
          <p:cNvPr id="10" name="Shape 8"/>
          <p:cNvSpPr/>
          <p:nvPr/>
        </p:nvSpPr>
        <p:spPr>
          <a:xfrm>
            <a:off x="292608" y="2057400"/>
            <a:ext cx="8549640" cy="621792"/>
          </a:xfrm>
          <a:prstGeom prst="rect">
            <a:avLst/>
          </a:prstGeom>
          <a:solidFill>
            <a:srgbClr val="FFFFFF"/>
          </a:solidFill>
          <a:ln w="12700">
            <a:solidFill>
              <a:srgbClr val="D0E4E8"/>
            </a:solidFill>
            <a:prstDash val="solid"/>
          </a:ln>
          <a:effectLst>
            <a:outerShdw blurRad="63500" dist="25400" dir="8100000" algn="bl" rotWithShape="0">
              <a:srgbClr val="000000">
                <a:alpha val="12000"/>
              </a:srgbClr>
            </a:outerShdw>
          </a:effectLst>
        </p:spPr>
        <p:txBody>
          <a:bodyPr/>
          <a:lstStyle/>
          <a:p>
            <a:endParaRPr lang="fr-FR"/>
          </a:p>
        </p:txBody>
      </p:sp>
      <p:sp>
        <p:nvSpPr>
          <p:cNvPr id="11" name="Shape 9"/>
          <p:cNvSpPr/>
          <p:nvPr/>
        </p:nvSpPr>
        <p:spPr>
          <a:xfrm>
            <a:off x="347472" y="2185416"/>
            <a:ext cx="347472" cy="347472"/>
          </a:xfrm>
          <a:prstGeom prst="ellipse">
            <a:avLst/>
          </a:prstGeom>
          <a:solidFill>
            <a:srgbClr val="D4A843"/>
          </a:solidFill>
          <a:ln w="12700">
            <a:solidFill>
              <a:srgbClr val="D4A843"/>
            </a:solidFill>
            <a:prstDash val="solid"/>
          </a:ln>
        </p:spPr>
        <p:txBody>
          <a:bodyPr/>
          <a:lstStyle/>
          <a:p>
            <a:endParaRPr lang="fr-FR"/>
          </a:p>
        </p:txBody>
      </p:sp>
      <p:sp>
        <p:nvSpPr>
          <p:cNvPr id="12" name="Text 10"/>
          <p:cNvSpPr/>
          <p:nvPr/>
        </p:nvSpPr>
        <p:spPr>
          <a:xfrm>
            <a:off x="347472" y="2185416"/>
            <a:ext cx="347472" cy="347472"/>
          </a:xfrm>
          <a:prstGeom prst="rect">
            <a:avLst/>
          </a:prstGeom>
          <a:noFill/>
          <a:ln/>
        </p:spPr>
        <p:txBody>
          <a:bodyPr wrap="square" lIns="0" tIns="0" rIns="0" bIns="0" rtlCol="0" anchor="ctr"/>
          <a:lstStyle/>
          <a:p>
            <a:pPr marL="0" indent="0" algn="ctr">
              <a:buNone/>
            </a:pPr>
            <a:r>
              <a:rPr lang="en-US" sz="1400" b="1" dirty="0">
                <a:solidFill>
                  <a:srgbClr val="1B2A4A"/>
                </a:solidFill>
                <a:latin typeface="Calibri" pitchFamily="34" charset="0"/>
                <a:ea typeface="Calibri" pitchFamily="34" charset="-122"/>
                <a:cs typeface="Calibri" pitchFamily="34" charset="-120"/>
              </a:rPr>
              <a:t>!</a:t>
            </a:r>
            <a:endParaRPr lang="en-US" sz="1400" dirty="0"/>
          </a:p>
        </p:txBody>
      </p:sp>
      <p:sp>
        <p:nvSpPr>
          <p:cNvPr id="13" name="Text 11"/>
          <p:cNvSpPr/>
          <p:nvPr/>
        </p:nvSpPr>
        <p:spPr>
          <a:xfrm>
            <a:off x="777240" y="2148840"/>
            <a:ext cx="7955280" cy="438912"/>
          </a:xfrm>
          <a:prstGeom prst="rect">
            <a:avLst/>
          </a:prstGeom>
          <a:noFill/>
          <a:ln/>
        </p:spPr>
        <p:txBody>
          <a:bodyPr wrap="square" lIns="0" tIns="0" rIns="0" bIns="0" rtlCol="0" anchor="ctr"/>
          <a:lstStyle/>
          <a:p>
            <a:pPr marL="0" indent="0">
              <a:buNone/>
            </a:pPr>
            <a:r>
              <a:rPr lang="en-US" sz="1200" b="1" dirty="0">
                <a:solidFill>
                  <a:srgbClr val="1B2A4A"/>
                </a:solidFill>
                <a:latin typeface="Calibri" pitchFamily="34" charset="0"/>
                <a:ea typeface="Calibri" pitchFamily="34" charset="-122"/>
                <a:cs typeface="Calibri" pitchFamily="34" charset="-120"/>
              </a:rPr>
              <a:t>Intrasystématicité : </a:t>
            </a:r>
            <a:r>
              <a:rPr lang="en-US" sz="1200" dirty="0">
                <a:solidFill>
                  <a:srgbClr val="5A7080"/>
                </a:solidFill>
                <a:latin typeface="Calibri" pitchFamily="34" charset="0"/>
                <a:ea typeface="Calibri" pitchFamily="34" charset="-122"/>
                <a:cs typeface="Calibri" pitchFamily="34" charset="-120"/>
              </a:rPr>
              <a:t>La combinaison phonologique source n'a pas d'équivalent dans la langue cible.</a:t>
            </a:r>
            <a:endParaRPr lang="en-US" sz="1200" dirty="0"/>
          </a:p>
        </p:txBody>
      </p:sp>
      <p:sp>
        <p:nvSpPr>
          <p:cNvPr id="14" name="Shape 12"/>
          <p:cNvSpPr/>
          <p:nvPr/>
        </p:nvSpPr>
        <p:spPr>
          <a:xfrm>
            <a:off x="292608" y="2770632"/>
            <a:ext cx="8549640" cy="621792"/>
          </a:xfrm>
          <a:prstGeom prst="rect">
            <a:avLst/>
          </a:prstGeom>
          <a:solidFill>
            <a:srgbClr val="E8F4F5"/>
          </a:solidFill>
          <a:ln w="12700">
            <a:solidFill>
              <a:srgbClr val="D0E4E8"/>
            </a:solidFill>
            <a:prstDash val="solid"/>
          </a:ln>
          <a:effectLst>
            <a:outerShdw blurRad="63500" dist="25400" dir="8100000" algn="bl" rotWithShape="0">
              <a:srgbClr val="000000">
                <a:alpha val="12000"/>
              </a:srgbClr>
            </a:outerShdw>
          </a:effectLst>
        </p:spPr>
        <p:txBody>
          <a:bodyPr/>
          <a:lstStyle/>
          <a:p>
            <a:endParaRPr lang="fr-FR"/>
          </a:p>
        </p:txBody>
      </p:sp>
      <p:sp>
        <p:nvSpPr>
          <p:cNvPr id="15" name="Shape 13"/>
          <p:cNvSpPr/>
          <p:nvPr/>
        </p:nvSpPr>
        <p:spPr>
          <a:xfrm>
            <a:off x="347472" y="2898648"/>
            <a:ext cx="347472" cy="347472"/>
          </a:xfrm>
          <a:prstGeom prst="ellipse">
            <a:avLst/>
          </a:prstGeom>
          <a:solidFill>
            <a:srgbClr val="D4A843"/>
          </a:solidFill>
          <a:ln w="12700">
            <a:solidFill>
              <a:srgbClr val="D4A843"/>
            </a:solidFill>
            <a:prstDash val="solid"/>
          </a:ln>
        </p:spPr>
        <p:txBody>
          <a:bodyPr/>
          <a:lstStyle/>
          <a:p>
            <a:endParaRPr lang="fr-FR"/>
          </a:p>
        </p:txBody>
      </p:sp>
      <p:sp>
        <p:nvSpPr>
          <p:cNvPr id="16" name="Text 14"/>
          <p:cNvSpPr/>
          <p:nvPr/>
        </p:nvSpPr>
        <p:spPr>
          <a:xfrm>
            <a:off x="347472" y="2898648"/>
            <a:ext cx="347472" cy="347472"/>
          </a:xfrm>
          <a:prstGeom prst="rect">
            <a:avLst/>
          </a:prstGeom>
          <a:noFill/>
          <a:ln/>
        </p:spPr>
        <p:txBody>
          <a:bodyPr wrap="square" lIns="0" tIns="0" rIns="0" bIns="0" rtlCol="0" anchor="ctr"/>
          <a:lstStyle/>
          <a:p>
            <a:pPr marL="0" indent="0" algn="ctr">
              <a:buNone/>
            </a:pPr>
            <a:r>
              <a:rPr lang="en-US" sz="1400" b="1" dirty="0">
                <a:solidFill>
                  <a:srgbClr val="1B2A4A"/>
                </a:solidFill>
                <a:latin typeface="Calibri" pitchFamily="34" charset="0"/>
                <a:ea typeface="Calibri" pitchFamily="34" charset="-122"/>
                <a:cs typeface="Calibri" pitchFamily="34" charset="-120"/>
              </a:rPr>
              <a:t>!</a:t>
            </a:r>
            <a:endParaRPr lang="en-US" sz="1400" dirty="0"/>
          </a:p>
        </p:txBody>
      </p:sp>
      <p:sp>
        <p:nvSpPr>
          <p:cNvPr id="17" name="Text 15"/>
          <p:cNvSpPr/>
          <p:nvPr/>
        </p:nvSpPr>
        <p:spPr>
          <a:xfrm>
            <a:off x="777240" y="2862072"/>
            <a:ext cx="7955280" cy="438912"/>
          </a:xfrm>
          <a:prstGeom prst="rect">
            <a:avLst/>
          </a:prstGeom>
          <a:noFill/>
          <a:ln/>
        </p:spPr>
        <p:txBody>
          <a:bodyPr wrap="square" lIns="0" tIns="0" rIns="0" bIns="0" rtlCol="0" anchor="ctr"/>
          <a:lstStyle/>
          <a:p>
            <a:pPr marL="0" indent="0">
              <a:buNone/>
            </a:pPr>
            <a:r>
              <a:rPr lang="en-US" sz="1200" b="1" dirty="0">
                <a:solidFill>
                  <a:srgbClr val="1B2A4A"/>
                </a:solidFill>
                <a:latin typeface="Calibri" pitchFamily="34" charset="0"/>
                <a:ea typeface="Calibri" pitchFamily="34" charset="-122"/>
                <a:cs typeface="Calibri" pitchFamily="34" charset="-120"/>
              </a:rPr>
              <a:t>Perte stylistique : </a:t>
            </a:r>
            <a:r>
              <a:rPr lang="en-US" sz="1200" dirty="0">
                <a:solidFill>
                  <a:srgbClr val="5A7080"/>
                </a:solidFill>
                <a:latin typeface="Calibri" pitchFamily="34" charset="0"/>
                <a:ea typeface="Calibri" pitchFamily="34" charset="-122"/>
                <a:cs typeface="Calibri" pitchFamily="34" charset="-120"/>
              </a:rPr>
              <a:t>Traduire le sens seul sacrifie le double sens et l'effet comique.</a:t>
            </a:r>
            <a:endParaRPr lang="en-US" sz="1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19">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ea typeface="Calibri" pitchFamily="34" charset="-122"/>
                <a:cs typeface="Calibri" pitchFamily="34" charset="-120"/>
              </a:rPr>
              <a:t>C3</a:t>
            </a:r>
            <a:endParaRPr lang="en-US" sz="1300" dirty="0"/>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en-US" sz="1800" b="1" dirty="0">
                <a:solidFill>
                  <a:srgbClr val="FFFFFF"/>
                </a:solidFill>
                <a:latin typeface="Calibri" pitchFamily="34" charset="0"/>
                <a:ea typeface="Calibri" pitchFamily="34" charset="-122"/>
                <a:cs typeface="Calibri" pitchFamily="34" charset="-120"/>
              </a:rPr>
              <a:t>5. Stratégies de traduction – Delabastita (1993)</a:t>
            </a:r>
            <a:endParaRPr lang="en-US" sz="1800" dirty="0"/>
          </a:p>
        </p:txBody>
      </p:sp>
      <p:sp>
        <p:nvSpPr>
          <p:cNvPr id="7" name="Shape 5"/>
          <p:cNvSpPr/>
          <p:nvPr/>
        </p:nvSpPr>
        <p:spPr>
          <a:xfrm>
            <a:off x="292608" y="777240"/>
            <a:ext cx="4206240" cy="946404"/>
          </a:xfrm>
          <a:prstGeom prst="rect">
            <a:avLst/>
          </a:prstGeom>
          <a:solidFill>
            <a:srgbClr val="FFFFFF"/>
          </a:solidFill>
          <a:ln w="12700">
            <a:solidFill>
              <a:srgbClr val="1A7A8A"/>
            </a:solidFill>
            <a:prstDash val="solid"/>
          </a:ln>
          <a:effectLst>
            <a:outerShdw blurRad="63500" dist="25400" dir="8100000" algn="bl" rotWithShape="0">
              <a:srgbClr val="000000">
                <a:alpha val="12000"/>
              </a:srgbClr>
            </a:outerShdw>
          </a:effectLst>
        </p:spPr>
        <p:txBody>
          <a:bodyPr/>
          <a:lstStyle/>
          <a:p>
            <a:endParaRPr lang="fr-FR"/>
          </a:p>
        </p:txBody>
      </p:sp>
      <p:sp>
        <p:nvSpPr>
          <p:cNvPr id="8" name="Shape 6"/>
          <p:cNvSpPr/>
          <p:nvPr/>
        </p:nvSpPr>
        <p:spPr>
          <a:xfrm>
            <a:off x="292608" y="777240"/>
            <a:ext cx="4206240" cy="91440"/>
          </a:xfrm>
          <a:prstGeom prst="rect">
            <a:avLst/>
          </a:prstGeom>
          <a:solidFill>
            <a:srgbClr val="1A7A8A"/>
          </a:solidFill>
          <a:ln w="12700">
            <a:solidFill>
              <a:srgbClr val="1A7A8A"/>
            </a:solidFill>
            <a:prstDash val="solid"/>
          </a:ln>
        </p:spPr>
        <p:txBody>
          <a:bodyPr/>
          <a:lstStyle/>
          <a:p>
            <a:endParaRPr lang="fr-FR"/>
          </a:p>
        </p:txBody>
      </p:sp>
      <p:sp>
        <p:nvSpPr>
          <p:cNvPr id="9" name="Shape 7"/>
          <p:cNvSpPr/>
          <p:nvPr/>
        </p:nvSpPr>
        <p:spPr>
          <a:xfrm>
            <a:off x="384048" y="914400"/>
            <a:ext cx="320040" cy="320040"/>
          </a:xfrm>
          <a:prstGeom prst="ellipse">
            <a:avLst/>
          </a:prstGeom>
          <a:solidFill>
            <a:srgbClr val="1A7A8A"/>
          </a:solidFill>
          <a:ln w="12700">
            <a:solidFill>
              <a:srgbClr val="1A7A8A"/>
            </a:solidFill>
            <a:prstDash val="solid"/>
          </a:ln>
        </p:spPr>
        <p:txBody>
          <a:bodyPr/>
          <a:lstStyle/>
          <a:p>
            <a:endParaRPr lang="fr-FR"/>
          </a:p>
        </p:txBody>
      </p:sp>
      <p:sp>
        <p:nvSpPr>
          <p:cNvPr id="10" name="Text 8"/>
          <p:cNvSpPr/>
          <p:nvPr/>
        </p:nvSpPr>
        <p:spPr>
          <a:xfrm>
            <a:off x="384048" y="914400"/>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11" name="Text 9"/>
          <p:cNvSpPr/>
          <p:nvPr/>
        </p:nvSpPr>
        <p:spPr>
          <a:xfrm>
            <a:off x="768096" y="905256"/>
            <a:ext cx="3639312" cy="347472"/>
          </a:xfrm>
          <a:prstGeom prst="rect">
            <a:avLst/>
          </a:prstGeom>
          <a:noFill/>
          <a:ln/>
        </p:spPr>
        <p:txBody>
          <a:bodyPr wrap="square" lIns="0" tIns="0" rIns="0" bIns="0" rtlCol="0" anchor="ctr"/>
          <a:lstStyle/>
          <a:p>
            <a:pPr marL="0" indent="0" algn="l">
              <a:buNone/>
            </a:pPr>
            <a:r>
              <a:rPr lang="en-US" sz="1150" b="1" dirty="0">
                <a:solidFill>
                  <a:srgbClr val="1A7A8A"/>
                </a:solidFill>
                <a:latin typeface="Calibri" pitchFamily="34" charset="0"/>
                <a:ea typeface="Calibri" pitchFamily="34" charset="-122"/>
                <a:cs typeface="Calibri" pitchFamily="34" charset="-120"/>
              </a:rPr>
              <a:t>JM → JM</a:t>
            </a:r>
            <a:endParaRPr lang="en-US" sz="1150" dirty="0"/>
          </a:p>
        </p:txBody>
      </p:sp>
      <p:sp>
        <p:nvSpPr>
          <p:cNvPr id="12" name="Text 10"/>
          <p:cNvSpPr/>
          <p:nvPr/>
        </p:nvSpPr>
        <p:spPr>
          <a:xfrm>
            <a:off x="384048" y="1289304"/>
            <a:ext cx="4023360" cy="352044"/>
          </a:xfrm>
          <a:prstGeom prst="rect">
            <a:avLst/>
          </a:prstGeom>
          <a:noFill/>
          <a:ln/>
        </p:spPr>
        <p:txBody>
          <a:bodyPr wrap="square" lIns="0" tIns="0" rIns="0" bIns="0" rtlCol="0" anchor="t"/>
          <a:lstStyle/>
          <a:p>
            <a:pPr marL="0" indent="0" algn="l">
              <a:buNone/>
            </a:pPr>
            <a:r>
              <a:rPr lang="en-US" sz="1100" dirty="0">
                <a:solidFill>
                  <a:srgbClr val="1B2A4A"/>
                </a:solidFill>
                <a:latin typeface="Calibri" pitchFamily="34" charset="0"/>
                <a:ea typeface="Calibri" pitchFamily="34" charset="-122"/>
                <a:cs typeface="Calibri" pitchFamily="34" charset="-120"/>
              </a:rPr>
              <a:t>Remplacer le jeu de mots source par un autre jeu de mots dans la langue cible (idéal).</a:t>
            </a:r>
            <a:endParaRPr lang="en-US" sz="1100" dirty="0"/>
          </a:p>
        </p:txBody>
      </p:sp>
      <p:sp>
        <p:nvSpPr>
          <p:cNvPr id="13" name="Shape 11"/>
          <p:cNvSpPr/>
          <p:nvPr/>
        </p:nvSpPr>
        <p:spPr>
          <a:xfrm>
            <a:off x="4636008" y="777240"/>
            <a:ext cx="4206240" cy="946404"/>
          </a:xfrm>
          <a:prstGeom prst="rect">
            <a:avLst/>
          </a:prstGeom>
          <a:solidFill>
            <a:srgbClr val="FFFFFF"/>
          </a:solidFill>
          <a:ln w="12700">
            <a:solidFill>
              <a:srgbClr val="D4A843"/>
            </a:solidFill>
            <a:prstDash val="solid"/>
          </a:ln>
          <a:effectLst>
            <a:outerShdw blurRad="63500" dist="25400" dir="8100000" algn="bl" rotWithShape="0">
              <a:srgbClr val="000000">
                <a:alpha val="12000"/>
              </a:srgbClr>
            </a:outerShdw>
          </a:effectLst>
        </p:spPr>
        <p:txBody>
          <a:bodyPr/>
          <a:lstStyle/>
          <a:p>
            <a:endParaRPr lang="fr-FR"/>
          </a:p>
        </p:txBody>
      </p:sp>
      <p:sp>
        <p:nvSpPr>
          <p:cNvPr id="14" name="Shape 12"/>
          <p:cNvSpPr/>
          <p:nvPr/>
        </p:nvSpPr>
        <p:spPr>
          <a:xfrm>
            <a:off x="4636008" y="777240"/>
            <a:ext cx="4206240" cy="91440"/>
          </a:xfrm>
          <a:prstGeom prst="rect">
            <a:avLst/>
          </a:prstGeom>
          <a:solidFill>
            <a:srgbClr val="D4A843"/>
          </a:solidFill>
          <a:ln w="12700">
            <a:solidFill>
              <a:srgbClr val="D4A843"/>
            </a:solidFill>
            <a:prstDash val="solid"/>
          </a:ln>
        </p:spPr>
        <p:txBody>
          <a:bodyPr/>
          <a:lstStyle/>
          <a:p>
            <a:endParaRPr lang="fr-FR"/>
          </a:p>
        </p:txBody>
      </p:sp>
      <p:sp>
        <p:nvSpPr>
          <p:cNvPr id="15" name="Shape 13"/>
          <p:cNvSpPr/>
          <p:nvPr/>
        </p:nvSpPr>
        <p:spPr>
          <a:xfrm>
            <a:off x="4727448" y="914400"/>
            <a:ext cx="320040" cy="320040"/>
          </a:xfrm>
          <a:prstGeom prst="ellipse">
            <a:avLst/>
          </a:prstGeom>
          <a:solidFill>
            <a:srgbClr val="D4A843"/>
          </a:solidFill>
          <a:ln w="12700">
            <a:solidFill>
              <a:srgbClr val="D4A843"/>
            </a:solidFill>
            <a:prstDash val="solid"/>
          </a:ln>
        </p:spPr>
        <p:txBody>
          <a:bodyPr/>
          <a:lstStyle/>
          <a:p>
            <a:endParaRPr lang="fr-FR"/>
          </a:p>
        </p:txBody>
      </p:sp>
      <p:sp>
        <p:nvSpPr>
          <p:cNvPr id="16" name="Text 14"/>
          <p:cNvSpPr/>
          <p:nvPr/>
        </p:nvSpPr>
        <p:spPr>
          <a:xfrm>
            <a:off x="4727448" y="914400"/>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7" name="Text 15"/>
          <p:cNvSpPr/>
          <p:nvPr/>
        </p:nvSpPr>
        <p:spPr>
          <a:xfrm>
            <a:off x="5111496" y="905256"/>
            <a:ext cx="3639312" cy="347472"/>
          </a:xfrm>
          <a:prstGeom prst="rect">
            <a:avLst/>
          </a:prstGeom>
          <a:noFill/>
          <a:ln/>
        </p:spPr>
        <p:txBody>
          <a:bodyPr wrap="square" lIns="0" tIns="0" rIns="0" bIns="0" rtlCol="0" anchor="ctr"/>
          <a:lstStyle/>
          <a:p>
            <a:pPr marL="0" indent="0" algn="l">
              <a:buNone/>
            </a:pPr>
            <a:r>
              <a:rPr lang="en-US" sz="1150" b="1" dirty="0">
                <a:solidFill>
                  <a:srgbClr val="D4A843"/>
                </a:solidFill>
                <a:latin typeface="Calibri" pitchFamily="34" charset="0"/>
                <a:ea typeface="Calibri" pitchFamily="34" charset="-122"/>
                <a:cs typeface="Calibri" pitchFamily="34" charset="-120"/>
              </a:rPr>
              <a:t>JM → Non-JM</a:t>
            </a:r>
            <a:endParaRPr lang="en-US" sz="1150" dirty="0"/>
          </a:p>
        </p:txBody>
      </p:sp>
      <p:sp>
        <p:nvSpPr>
          <p:cNvPr id="18" name="Text 16"/>
          <p:cNvSpPr/>
          <p:nvPr/>
        </p:nvSpPr>
        <p:spPr>
          <a:xfrm>
            <a:off x="4727448" y="1289304"/>
            <a:ext cx="4023360" cy="352044"/>
          </a:xfrm>
          <a:prstGeom prst="rect">
            <a:avLst/>
          </a:prstGeom>
          <a:noFill/>
          <a:ln/>
        </p:spPr>
        <p:txBody>
          <a:bodyPr wrap="square" lIns="0" tIns="0" rIns="0" bIns="0" rtlCol="0" anchor="t"/>
          <a:lstStyle/>
          <a:p>
            <a:pPr marL="0" indent="0" algn="l">
              <a:buNone/>
            </a:pPr>
            <a:r>
              <a:rPr lang="en-US" sz="1100" dirty="0">
                <a:solidFill>
                  <a:srgbClr val="1B2A4A"/>
                </a:solidFill>
                <a:latin typeface="Calibri" pitchFamily="34" charset="0"/>
                <a:ea typeface="Calibri" pitchFamily="34" charset="-122"/>
                <a:cs typeface="Calibri" pitchFamily="34" charset="-120"/>
              </a:rPr>
              <a:t>Traduire uniquement le sens dénotatif, sans jeu de mots (clarté au détriment du style).</a:t>
            </a:r>
            <a:endParaRPr lang="en-US" sz="1100" dirty="0"/>
          </a:p>
        </p:txBody>
      </p:sp>
      <p:sp>
        <p:nvSpPr>
          <p:cNvPr id="19" name="Shape 17"/>
          <p:cNvSpPr/>
          <p:nvPr/>
        </p:nvSpPr>
        <p:spPr>
          <a:xfrm>
            <a:off x="292608" y="1833372"/>
            <a:ext cx="4206240" cy="946404"/>
          </a:xfrm>
          <a:prstGeom prst="rect">
            <a:avLst/>
          </a:prstGeom>
          <a:solidFill>
            <a:srgbClr val="FFFFFF"/>
          </a:solidFill>
          <a:ln w="12700">
            <a:solidFill>
              <a:srgbClr val="2C7A6A"/>
            </a:solidFill>
            <a:prstDash val="solid"/>
          </a:ln>
          <a:effectLst>
            <a:outerShdw blurRad="63500" dist="25400" dir="8100000" algn="bl" rotWithShape="0">
              <a:srgbClr val="000000">
                <a:alpha val="12000"/>
              </a:srgbClr>
            </a:outerShdw>
          </a:effectLst>
        </p:spPr>
        <p:txBody>
          <a:bodyPr/>
          <a:lstStyle/>
          <a:p>
            <a:endParaRPr lang="fr-FR"/>
          </a:p>
        </p:txBody>
      </p:sp>
      <p:sp>
        <p:nvSpPr>
          <p:cNvPr id="20" name="Shape 18"/>
          <p:cNvSpPr/>
          <p:nvPr/>
        </p:nvSpPr>
        <p:spPr>
          <a:xfrm>
            <a:off x="292608" y="1833372"/>
            <a:ext cx="4206240" cy="91440"/>
          </a:xfrm>
          <a:prstGeom prst="rect">
            <a:avLst/>
          </a:prstGeom>
          <a:solidFill>
            <a:srgbClr val="2C7A6A"/>
          </a:solidFill>
          <a:ln w="12700">
            <a:solidFill>
              <a:srgbClr val="2C7A6A"/>
            </a:solidFill>
            <a:prstDash val="solid"/>
          </a:ln>
        </p:spPr>
        <p:txBody>
          <a:bodyPr/>
          <a:lstStyle/>
          <a:p>
            <a:endParaRPr lang="fr-FR"/>
          </a:p>
        </p:txBody>
      </p:sp>
      <p:sp>
        <p:nvSpPr>
          <p:cNvPr id="21" name="Shape 19"/>
          <p:cNvSpPr/>
          <p:nvPr/>
        </p:nvSpPr>
        <p:spPr>
          <a:xfrm>
            <a:off x="384048" y="1970532"/>
            <a:ext cx="320040" cy="320040"/>
          </a:xfrm>
          <a:prstGeom prst="ellipse">
            <a:avLst/>
          </a:prstGeom>
          <a:solidFill>
            <a:srgbClr val="2C7A6A"/>
          </a:solidFill>
          <a:ln w="12700">
            <a:solidFill>
              <a:srgbClr val="2C7A6A"/>
            </a:solidFill>
            <a:prstDash val="solid"/>
          </a:ln>
        </p:spPr>
        <p:txBody>
          <a:bodyPr/>
          <a:lstStyle/>
          <a:p>
            <a:endParaRPr lang="fr-FR"/>
          </a:p>
        </p:txBody>
      </p:sp>
      <p:sp>
        <p:nvSpPr>
          <p:cNvPr id="22" name="Text 20"/>
          <p:cNvSpPr/>
          <p:nvPr/>
        </p:nvSpPr>
        <p:spPr>
          <a:xfrm>
            <a:off x="384048" y="1970532"/>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23" name="Text 21"/>
          <p:cNvSpPr/>
          <p:nvPr/>
        </p:nvSpPr>
        <p:spPr>
          <a:xfrm>
            <a:off x="768096" y="1961388"/>
            <a:ext cx="3639312" cy="347472"/>
          </a:xfrm>
          <a:prstGeom prst="rect">
            <a:avLst/>
          </a:prstGeom>
          <a:noFill/>
          <a:ln/>
        </p:spPr>
        <p:txBody>
          <a:bodyPr wrap="square" lIns="0" tIns="0" rIns="0" bIns="0" rtlCol="0" anchor="ctr"/>
          <a:lstStyle/>
          <a:p>
            <a:pPr marL="0" indent="0" algn="l">
              <a:buNone/>
            </a:pPr>
            <a:r>
              <a:rPr lang="en-US" sz="1150" b="1" dirty="0">
                <a:solidFill>
                  <a:srgbClr val="2C7A6A"/>
                </a:solidFill>
                <a:latin typeface="Calibri" pitchFamily="34" charset="0"/>
                <a:ea typeface="Calibri" pitchFamily="34" charset="-122"/>
                <a:cs typeface="Calibri" pitchFamily="34" charset="-120"/>
              </a:rPr>
              <a:t>JM → Figure stylistique</a:t>
            </a:r>
            <a:endParaRPr lang="en-US" sz="1150" dirty="0"/>
          </a:p>
        </p:txBody>
      </p:sp>
      <p:sp>
        <p:nvSpPr>
          <p:cNvPr id="24" name="Text 22"/>
          <p:cNvSpPr/>
          <p:nvPr/>
        </p:nvSpPr>
        <p:spPr>
          <a:xfrm>
            <a:off x="384048" y="2345436"/>
            <a:ext cx="4023360" cy="352044"/>
          </a:xfrm>
          <a:prstGeom prst="rect">
            <a:avLst/>
          </a:prstGeom>
          <a:noFill/>
          <a:ln/>
        </p:spPr>
        <p:txBody>
          <a:bodyPr wrap="square" lIns="0" tIns="0" rIns="0" bIns="0" rtlCol="0" anchor="t"/>
          <a:lstStyle/>
          <a:p>
            <a:pPr marL="0" indent="0" algn="l">
              <a:buNone/>
            </a:pPr>
            <a:r>
              <a:rPr lang="en-US" sz="1100" dirty="0">
                <a:solidFill>
                  <a:srgbClr val="1B2A4A"/>
                </a:solidFill>
                <a:latin typeface="Calibri" pitchFamily="34" charset="0"/>
                <a:ea typeface="Calibri" pitchFamily="34" charset="-122"/>
                <a:cs typeface="Calibri" pitchFamily="34" charset="-120"/>
              </a:rPr>
              <a:t>Compenser par une autre figure rhétorique : métaphore, ironie, allitération.</a:t>
            </a:r>
            <a:endParaRPr lang="en-US" sz="1100" dirty="0"/>
          </a:p>
        </p:txBody>
      </p:sp>
      <p:sp>
        <p:nvSpPr>
          <p:cNvPr id="25" name="Shape 23"/>
          <p:cNvSpPr/>
          <p:nvPr/>
        </p:nvSpPr>
        <p:spPr>
          <a:xfrm>
            <a:off x="4636008" y="1833372"/>
            <a:ext cx="4206240" cy="946404"/>
          </a:xfrm>
          <a:prstGeom prst="rect">
            <a:avLst/>
          </a:prstGeom>
          <a:solidFill>
            <a:srgbClr val="FFFFFF"/>
          </a:solidFill>
          <a:ln w="12700">
            <a:solidFill>
              <a:srgbClr val="8B4F9E"/>
            </a:solidFill>
            <a:prstDash val="solid"/>
          </a:ln>
          <a:effectLst>
            <a:outerShdw blurRad="63500" dist="25400" dir="8100000" algn="bl" rotWithShape="0">
              <a:srgbClr val="000000">
                <a:alpha val="12000"/>
              </a:srgbClr>
            </a:outerShdw>
          </a:effectLst>
        </p:spPr>
        <p:txBody>
          <a:bodyPr/>
          <a:lstStyle/>
          <a:p>
            <a:endParaRPr lang="fr-FR"/>
          </a:p>
        </p:txBody>
      </p:sp>
      <p:sp>
        <p:nvSpPr>
          <p:cNvPr id="26" name="Shape 24"/>
          <p:cNvSpPr/>
          <p:nvPr/>
        </p:nvSpPr>
        <p:spPr>
          <a:xfrm>
            <a:off x="4636008" y="1833372"/>
            <a:ext cx="4206240" cy="91440"/>
          </a:xfrm>
          <a:prstGeom prst="rect">
            <a:avLst/>
          </a:prstGeom>
          <a:solidFill>
            <a:srgbClr val="8B4F9E"/>
          </a:solidFill>
          <a:ln w="12700">
            <a:solidFill>
              <a:srgbClr val="8B4F9E"/>
            </a:solidFill>
            <a:prstDash val="solid"/>
          </a:ln>
        </p:spPr>
        <p:txBody>
          <a:bodyPr/>
          <a:lstStyle/>
          <a:p>
            <a:endParaRPr lang="fr-FR"/>
          </a:p>
        </p:txBody>
      </p:sp>
      <p:sp>
        <p:nvSpPr>
          <p:cNvPr id="27" name="Shape 25"/>
          <p:cNvSpPr/>
          <p:nvPr/>
        </p:nvSpPr>
        <p:spPr>
          <a:xfrm>
            <a:off x="4727448" y="1970532"/>
            <a:ext cx="320040" cy="320040"/>
          </a:xfrm>
          <a:prstGeom prst="ellipse">
            <a:avLst/>
          </a:prstGeom>
          <a:solidFill>
            <a:srgbClr val="8B4F9E"/>
          </a:solidFill>
          <a:ln w="12700">
            <a:solidFill>
              <a:srgbClr val="8B4F9E"/>
            </a:solidFill>
            <a:prstDash val="solid"/>
          </a:ln>
        </p:spPr>
        <p:txBody>
          <a:bodyPr/>
          <a:lstStyle/>
          <a:p>
            <a:endParaRPr lang="fr-FR"/>
          </a:p>
        </p:txBody>
      </p:sp>
      <p:sp>
        <p:nvSpPr>
          <p:cNvPr id="28" name="Text 26"/>
          <p:cNvSpPr/>
          <p:nvPr/>
        </p:nvSpPr>
        <p:spPr>
          <a:xfrm>
            <a:off x="4727448" y="1970532"/>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4</a:t>
            </a:r>
            <a:endParaRPr lang="en-US" sz="1200" dirty="0"/>
          </a:p>
        </p:txBody>
      </p:sp>
      <p:sp>
        <p:nvSpPr>
          <p:cNvPr id="29" name="Text 27"/>
          <p:cNvSpPr/>
          <p:nvPr/>
        </p:nvSpPr>
        <p:spPr>
          <a:xfrm>
            <a:off x="5111496" y="1961388"/>
            <a:ext cx="3639312" cy="347472"/>
          </a:xfrm>
          <a:prstGeom prst="rect">
            <a:avLst/>
          </a:prstGeom>
          <a:noFill/>
          <a:ln/>
        </p:spPr>
        <p:txBody>
          <a:bodyPr wrap="square" lIns="0" tIns="0" rIns="0" bIns="0" rtlCol="0" anchor="ctr"/>
          <a:lstStyle/>
          <a:p>
            <a:pPr marL="0" indent="0" algn="l">
              <a:buNone/>
            </a:pPr>
            <a:r>
              <a:rPr lang="en-US" sz="1150" b="1" dirty="0">
                <a:solidFill>
                  <a:srgbClr val="8B4F9E"/>
                </a:solidFill>
                <a:latin typeface="Calibri" pitchFamily="34" charset="0"/>
                <a:ea typeface="Calibri" pitchFamily="34" charset="-122"/>
                <a:cs typeface="Calibri" pitchFamily="34" charset="-120"/>
              </a:rPr>
              <a:t>Non-JM → JM</a:t>
            </a:r>
            <a:endParaRPr lang="en-US" sz="1150" dirty="0"/>
          </a:p>
        </p:txBody>
      </p:sp>
      <p:sp>
        <p:nvSpPr>
          <p:cNvPr id="30" name="Text 28"/>
          <p:cNvSpPr/>
          <p:nvPr/>
        </p:nvSpPr>
        <p:spPr>
          <a:xfrm>
            <a:off x="4727448" y="2345436"/>
            <a:ext cx="4023360" cy="352044"/>
          </a:xfrm>
          <a:prstGeom prst="rect">
            <a:avLst/>
          </a:prstGeom>
          <a:noFill/>
          <a:ln/>
        </p:spPr>
        <p:txBody>
          <a:bodyPr wrap="square" lIns="0" tIns="0" rIns="0" bIns="0" rtlCol="0" anchor="t"/>
          <a:lstStyle/>
          <a:p>
            <a:pPr marL="0" indent="0" algn="l">
              <a:buNone/>
            </a:pPr>
            <a:r>
              <a:rPr lang="en-US" sz="1100" dirty="0">
                <a:solidFill>
                  <a:srgbClr val="1B2A4A"/>
                </a:solidFill>
                <a:latin typeface="Calibri" pitchFamily="34" charset="0"/>
                <a:ea typeface="Calibri" pitchFamily="34" charset="-122"/>
                <a:cs typeface="Calibri" pitchFamily="34" charset="-120"/>
              </a:rPr>
              <a:t>Ajouter un jeu de mots ailleurs pour compenser une perte précédente (compensation).</a:t>
            </a:r>
            <a:endParaRPr lang="en-US" sz="1100" dirty="0"/>
          </a:p>
        </p:txBody>
      </p:sp>
      <p:sp>
        <p:nvSpPr>
          <p:cNvPr id="31" name="Shape 29"/>
          <p:cNvSpPr/>
          <p:nvPr/>
        </p:nvSpPr>
        <p:spPr>
          <a:xfrm>
            <a:off x="292608" y="2889504"/>
            <a:ext cx="4206240" cy="946404"/>
          </a:xfrm>
          <a:prstGeom prst="rect">
            <a:avLst/>
          </a:prstGeom>
          <a:solidFill>
            <a:srgbClr val="FFFFFF"/>
          </a:solidFill>
          <a:ln w="12700">
            <a:solidFill>
              <a:srgbClr val="B85042"/>
            </a:solidFill>
            <a:prstDash val="solid"/>
          </a:ln>
          <a:effectLst>
            <a:outerShdw blurRad="63500" dist="25400" dir="8100000" algn="bl" rotWithShape="0">
              <a:srgbClr val="000000">
                <a:alpha val="12000"/>
              </a:srgbClr>
            </a:outerShdw>
          </a:effectLst>
        </p:spPr>
        <p:txBody>
          <a:bodyPr/>
          <a:lstStyle/>
          <a:p>
            <a:endParaRPr lang="fr-FR"/>
          </a:p>
        </p:txBody>
      </p:sp>
      <p:sp>
        <p:nvSpPr>
          <p:cNvPr id="32" name="Shape 30"/>
          <p:cNvSpPr/>
          <p:nvPr/>
        </p:nvSpPr>
        <p:spPr>
          <a:xfrm>
            <a:off x="292608" y="2889504"/>
            <a:ext cx="4206240" cy="91440"/>
          </a:xfrm>
          <a:prstGeom prst="rect">
            <a:avLst/>
          </a:prstGeom>
          <a:solidFill>
            <a:srgbClr val="B85042"/>
          </a:solidFill>
          <a:ln w="12700">
            <a:solidFill>
              <a:srgbClr val="B85042"/>
            </a:solidFill>
            <a:prstDash val="solid"/>
          </a:ln>
        </p:spPr>
        <p:txBody>
          <a:bodyPr/>
          <a:lstStyle/>
          <a:p>
            <a:endParaRPr lang="fr-FR"/>
          </a:p>
        </p:txBody>
      </p:sp>
      <p:sp>
        <p:nvSpPr>
          <p:cNvPr id="33" name="Shape 31"/>
          <p:cNvSpPr/>
          <p:nvPr/>
        </p:nvSpPr>
        <p:spPr>
          <a:xfrm>
            <a:off x="384048" y="3026664"/>
            <a:ext cx="320040" cy="320040"/>
          </a:xfrm>
          <a:prstGeom prst="ellipse">
            <a:avLst/>
          </a:prstGeom>
          <a:solidFill>
            <a:srgbClr val="B85042"/>
          </a:solidFill>
          <a:ln w="12700">
            <a:solidFill>
              <a:srgbClr val="B85042"/>
            </a:solidFill>
            <a:prstDash val="solid"/>
          </a:ln>
        </p:spPr>
        <p:txBody>
          <a:bodyPr/>
          <a:lstStyle/>
          <a:p>
            <a:endParaRPr lang="fr-FR"/>
          </a:p>
        </p:txBody>
      </p:sp>
      <p:sp>
        <p:nvSpPr>
          <p:cNvPr id="34" name="Text 32"/>
          <p:cNvSpPr/>
          <p:nvPr/>
        </p:nvSpPr>
        <p:spPr>
          <a:xfrm>
            <a:off x="384048" y="3026664"/>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5</a:t>
            </a:r>
            <a:endParaRPr lang="en-US" sz="1200" dirty="0"/>
          </a:p>
        </p:txBody>
      </p:sp>
      <p:sp>
        <p:nvSpPr>
          <p:cNvPr id="35" name="Text 33"/>
          <p:cNvSpPr/>
          <p:nvPr/>
        </p:nvSpPr>
        <p:spPr>
          <a:xfrm>
            <a:off x="768096" y="3017520"/>
            <a:ext cx="3639312" cy="347472"/>
          </a:xfrm>
          <a:prstGeom prst="rect">
            <a:avLst/>
          </a:prstGeom>
          <a:noFill/>
          <a:ln/>
        </p:spPr>
        <p:txBody>
          <a:bodyPr wrap="square" lIns="0" tIns="0" rIns="0" bIns="0" rtlCol="0" anchor="ctr"/>
          <a:lstStyle/>
          <a:p>
            <a:pPr marL="0" indent="0" algn="l">
              <a:buNone/>
            </a:pPr>
            <a:r>
              <a:rPr lang="en-US" sz="1150" b="1" dirty="0">
                <a:solidFill>
                  <a:srgbClr val="B85042"/>
                </a:solidFill>
                <a:latin typeface="Calibri" pitchFamily="34" charset="0"/>
                <a:ea typeface="Calibri" pitchFamily="34" charset="-122"/>
                <a:cs typeface="Calibri" pitchFamily="34" charset="-120"/>
              </a:rPr>
              <a:t>JM = JM (emprunt)</a:t>
            </a:r>
            <a:endParaRPr lang="en-US" sz="1150" dirty="0"/>
          </a:p>
        </p:txBody>
      </p:sp>
      <p:sp>
        <p:nvSpPr>
          <p:cNvPr id="36" name="Text 34"/>
          <p:cNvSpPr/>
          <p:nvPr/>
        </p:nvSpPr>
        <p:spPr>
          <a:xfrm>
            <a:off x="384048" y="3401568"/>
            <a:ext cx="4023360" cy="352044"/>
          </a:xfrm>
          <a:prstGeom prst="rect">
            <a:avLst/>
          </a:prstGeom>
          <a:noFill/>
          <a:ln/>
        </p:spPr>
        <p:txBody>
          <a:bodyPr wrap="square" lIns="0" tIns="0" rIns="0" bIns="0" rtlCol="0" anchor="t"/>
          <a:lstStyle/>
          <a:p>
            <a:pPr marL="0" indent="0" algn="l">
              <a:buNone/>
            </a:pPr>
            <a:r>
              <a:rPr lang="en-US" sz="1100" dirty="0">
                <a:solidFill>
                  <a:srgbClr val="1B2A4A"/>
                </a:solidFill>
                <a:latin typeface="Calibri" pitchFamily="34" charset="0"/>
                <a:ea typeface="Calibri" pitchFamily="34" charset="-122"/>
                <a:cs typeface="Calibri" pitchFamily="34" charset="-120"/>
              </a:rPr>
              <a:t>Conserver le jeu de mots source tel quel (xénisation), souvent en italique.</a:t>
            </a:r>
            <a:endParaRPr lang="en-US" sz="1100" dirty="0"/>
          </a:p>
        </p:txBody>
      </p:sp>
      <p:sp>
        <p:nvSpPr>
          <p:cNvPr id="37" name="Shape 35"/>
          <p:cNvSpPr/>
          <p:nvPr/>
        </p:nvSpPr>
        <p:spPr>
          <a:xfrm>
            <a:off x="4636008" y="2889504"/>
            <a:ext cx="4206240" cy="946404"/>
          </a:xfrm>
          <a:prstGeom prst="rect">
            <a:avLst/>
          </a:prstGeom>
          <a:solidFill>
            <a:srgbClr val="FFFFFF"/>
          </a:solidFill>
          <a:ln w="12700">
            <a:solidFill>
              <a:srgbClr val="2A5FA8"/>
            </a:solidFill>
            <a:prstDash val="solid"/>
          </a:ln>
          <a:effectLst>
            <a:outerShdw blurRad="63500" dist="25400" dir="8100000" algn="bl" rotWithShape="0">
              <a:srgbClr val="000000">
                <a:alpha val="12000"/>
              </a:srgbClr>
            </a:outerShdw>
          </a:effectLst>
        </p:spPr>
        <p:txBody>
          <a:bodyPr/>
          <a:lstStyle/>
          <a:p>
            <a:endParaRPr lang="fr-FR"/>
          </a:p>
        </p:txBody>
      </p:sp>
      <p:sp>
        <p:nvSpPr>
          <p:cNvPr id="38" name="Shape 36"/>
          <p:cNvSpPr/>
          <p:nvPr/>
        </p:nvSpPr>
        <p:spPr>
          <a:xfrm>
            <a:off x="4636008" y="2889504"/>
            <a:ext cx="4206240" cy="91440"/>
          </a:xfrm>
          <a:prstGeom prst="rect">
            <a:avLst/>
          </a:prstGeom>
          <a:solidFill>
            <a:srgbClr val="2A5FA8"/>
          </a:solidFill>
          <a:ln w="12700">
            <a:solidFill>
              <a:srgbClr val="2A5FA8"/>
            </a:solidFill>
            <a:prstDash val="solid"/>
          </a:ln>
        </p:spPr>
        <p:txBody>
          <a:bodyPr/>
          <a:lstStyle/>
          <a:p>
            <a:endParaRPr lang="fr-FR"/>
          </a:p>
        </p:txBody>
      </p:sp>
      <p:sp>
        <p:nvSpPr>
          <p:cNvPr id="39" name="Shape 37"/>
          <p:cNvSpPr/>
          <p:nvPr/>
        </p:nvSpPr>
        <p:spPr>
          <a:xfrm>
            <a:off x="4727448" y="3026664"/>
            <a:ext cx="320040" cy="320040"/>
          </a:xfrm>
          <a:prstGeom prst="ellipse">
            <a:avLst/>
          </a:prstGeom>
          <a:solidFill>
            <a:srgbClr val="2A5FA8"/>
          </a:solidFill>
          <a:ln w="12700">
            <a:solidFill>
              <a:srgbClr val="2A5FA8"/>
            </a:solidFill>
            <a:prstDash val="solid"/>
          </a:ln>
        </p:spPr>
        <p:txBody>
          <a:bodyPr/>
          <a:lstStyle/>
          <a:p>
            <a:endParaRPr lang="fr-FR"/>
          </a:p>
        </p:txBody>
      </p:sp>
      <p:sp>
        <p:nvSpPr>
          <p:cNvPr id="40" name="Text 38"/>
          <p:cNvSpPr/>
          <p:nvPr/>
        </p:nvSpPr>
        <p:spPr>
          <a:xfrm>
            <a:off x="4727448" y="3026664"/>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6</a:t>
            </a:r>
            <a:endParaRPr lang="en-US" sz="1200" dirty="0"/>
          </a:p>
        </p:txBody>
      </p:sp>
      <p:sp>
        <p:nvSpPr>
          <p:cNvPr id="41" name="Text 39"/>
          <p:cNvSpPr/>
          <p:nvPr/>
        </p:nvSpPr>
        <p:spPr>
          <a:xfrm>
            <a:off x="5111496" y="3017520"/>
            <a:ext cx="3639312" cy="347472"/>
          </a:xfrm>
          <a:prstGeom prst="rect">
            <a:avLst/>
          </a:prstGeom>
          <a:noFill/>
          <a:ln/>
        </p:spPr>
        <p:txBody>
          <a:bodyPr wrap="square" lIns="0" tIns="0" rIns="0" bIns="0" rtlCol="0" anchor="ctr"/>
          <a:lstStyle/>
          <a:p>
            <a:pPr marL="0" indent="0" algn="l">
              <a:buNone/>
            </a:pPr>
            <a:r>
              <a:rPr lang="en-US" sz="1150" b="1" dirty="0">
                <a:solidFill>
                  <a:srgbClr val="2A5FA8"/>
                </a:solidFill>
                <a:latin typeface="Calibri" pitchFamily="34" charset="0"/>
                <a:ea typeface="Calibri" pitchFamily="34" charset="-122"/>
                <a:cs typeface="Calibri" pitchFamily="34" charset="-120"/>
              </a:rPr>
              <a:t>JM → JM modifié (éditorial)</a:t>
            </a:r>
            <a:endParaRPr lang="en-US" sz="1150" dirty="0"/>
          </a:p>
        </p:txBody>
      </p:sp>
      <p:sp>
        <p:nvSpPr>
          <p:cNvPr id="42" name="Text 40"/>
          <p:cNvSpPr/>
          <p:nvPr/>
        </p:nvSpPr>
        <p:spPr>
          <a:xfrm>
            <a:off x="4727448" y="3401568"/>
            <a:ext cx="4023360" cy="352044"/>
          </a:xfrm>
          <a:prstGeom prst="rect">
            <a:avLst/>
          </a:prstGeom>
          <a:noFill/>
          <a:ln/>
        </p:spPr>
        <p:txBody>
          <a:bodyPr wrap="square" lIns="0" tIns="0" rIns="0" bIns="0" rtlCol="0" anchor="t"/>
          <a:lstStyle/>
          <a:p>
            <a:pPr marL="0" indent="0" algn="l">
              <a:buNone/>
            </a:pPr>
            <a:r>
              <a:rPr lang="en-US" sz="1100" dirty="0">
                <a:solidFill>
                  <a:srgbClr val="1B2A4A"/>
                </a:solidFill>
                <a:latin typeface="Calibri" pitchFamily="34" charset="0"/>
                <a:ea typeface="Calibri" pitchFamily="34" charset="-122"/>
                <a:cs typeface="Calibri" pitchFamily="34" charset="-120"/>
              </a:rPr>
              <a:t>Adapter le jeu de mots source avec légères modifications formelles pour le faire fonctionner en cible.</a:t>
            </a:r>
            <a:endParaRPr lang="en-US" sz="1100" dirty="0"/>
          </a:p>
        </p:txBody>
      </p:sp>
      <p:sp>
        <p:nvSpPr>
          <p:cNvPr id="43" name="Shape 41"/>
          <p:cNvSpPr/>
          <p:nvPr/>
        </p:nvSpPr>
        <p:spPr>
          <a:xfrm>
            <a:off x="292608" y="3945636"/>
            <a:ext cx="4206240" cy="946404"/>
          </a:xfrm>
          <a:prstGeom prst="rect">
            <a:avLst/>
          </a:prstGeom>
          <a:solidFill>
            <a:srgbClr val="FFFFFF"/>
          </a:solidFill>
          <a:ln w="12700">
            <a:solidFill>
              <a:srgbClr val="7A6A2C"/>
            </a:solidFill>
            <a:prstDash val="solid"/>
          </a:ln>
          <a:effectLst>
            <a:outerShdw blurRad="63500" dist="25400" dir="8100000" algn="bl" rotWithShape="0">
              <a:srgbClr val="000000">
                <a:alpha val="12000"/>
              </a:srgbClr>
            </a:outerShdw>
          </a:effectLst>
        </p:spPr>
        <p:txBody>
          <a:bodyPr/>
          <a:lstStyle/>
          <a:p>
            <a:endParaRPr lang="fr-FR"/>
          </a:p>
        </p:txBody>
      </p:sp>
      <p:sp>
        <p:nvSpPr>
          <p:cNvPr id="44" name="Shape 42"/>
          <p:cNvSpPr/>
          <p:nvPr/>
        </p:nvSpPr>
        <p:spPr>
          <a:xfrm>
            <a:off x="292608" y="3945636"/>
            <a:ext cx="4206240" cy="91440"/>
          </a:xfrm>
          <a:prstGeom prst="rect">
            <a:avLst/>
          </a:prstGeom>
          <a:solidFill>
            <a:srgbClr val="7A6A2C"/>
          </a:solidFill>
          <a:ln w="12700">
            <a:solidFill>
              <a:srgbClr val="7A6A2C"/>
            </a:solidFill>
            <a:prstDash val="solid"/>
          </a:ln>
        </p:spPr>
        <p:txBody>
          <a:bodyPr/>
          <a:lstStyle/>
          <a:p>
            <a:endParaRPr lang="fr-FR"/>
          </a:p>
        </p:txBody>
      </p:sp>
      <p:sp>
        <p:nvSpPr>
          <p:cNvPr id="45" name="Shape 43"/>
          <p:cNvSpPr/>
          <p:nvPr/>
        </p:nvSpPr>
        <p:spPr>
          <a:xfrm>
            <a:off x="384048" y="4082796"/>
            <a:ext cx="320040" cy="320040"/>
          </a:xfrm>
          <a:prstGeom prst="ellipse">
            <a:avLst/>
          </a:prstGeom>
          <a:solidFill>
            <a:srgbClr val="7A6A2C"/>
          </a:solidFill>
          <a:ln w="12700">
            <a:solidFill>
              <a:srgbClr val="7A6A2C"/>
            </a:solidFill>
            <a:prstDash val="solid"/>
          </a:ln>
        </p:spPr>
        <p:txBody>
          <a:bodyPr/>
          <a:lstStyle/>
          <a:p>
            <a:endParaRPr lang="fr-FR"/>
          </a:p>
        </p:txBody>
      </p:sp>
      <p:sp>
        <p:nvSpPr>
          <p:cNvPr id="46" name="Text 44"/>
          <p:cNvSpPr/>
          <p:nvPr/>
        </p:nvSpPr>
        <p:spPr>
          <a:xfrm>
            <a:off x="384048" y="4082796"/>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7</a:t>
            </a:r>
            <a:endParaRPr lang="en-US" sz="1200" dirty="0"/>
          </a:p>
        </p:txBody>
      </p:sp>
      <p:sp>
        <p:nvSpPr>
          <p:cNvPr id="47" name="Text 45"/>
          <p:cNvSpPr/>
          <p:nvPr/>
        </p:nvSpPr>
        <p:spPr>
          <a:xfrm>
            <a:off x="768096" y="4073652"/>
            <a:ext cx="3639312" cy="347472"/>
          </a:xfrm>
          <a:prstGeom prst="rect">
            <a:avLst/>
          </a:prstGeom>
          <a:noFill/>
          <a:ln/>
        </p:spPr>
        <p:txBody>
          <a:bodyPr wrap="square" lIns="0" tIns="0" rIns="0" bIns="0" rtlCol="0" anchor="ctr"/>
          <a:lstStyle/>
          <a:p>
            <a:pPr marL="0" indent="0" algn="l">
              <a:buNone/>
            </a:pPr>
            <a:r>
              <a:rPr lang="en-US" sz="1150" b="1" dirty="0">
                <a:solidFill>
                  <a:srgbClr val="7A6A2C"/>
                </a:solidFill>
                <a:latin typeface="Calibri" pitchFamily="34" charset="0"/>
                <a:ea typeface="Calibri" pitchFamily="34" charset="-122"/>
                <a:cs typeface="Calibri" pitchFamily="34" charset="-120"/>
              </a:rPr>
              <a:t>Omission du JM</a:t>
            </a:r>
            <a:endParaRPr lang="en-US" sz="1150" dirty="0"/>
          </a:p>
        </p:txBody>
      </p:sp>
      <p:sp>
        <p:nvSpPr>
          <p:cNvPr id="48" name="Text 46"/>
          <p:cNvSpPr/>
          <p:nvPr/>
        </p:nvSpPr>
        <p:spPr>
          <a:xfrm>
            <a:off x="384048" y="4457700"/>
            <a:ext cx="4023360" cy="352044"/>
          </a:xfrm>
          <a:prstGeom prst="rect">
            <a:avLst/>
          </a:prstGeom>
          <a:noFill/>
          <a:ln/>
        </p:spPr>
        <p:txBody>
          <a:bodyPr wrap="square" lIns="0" tIns="0" rIns="0" bIns="0" rtlCol="0" anchor="t"/>
          <a:lstStyle/>
          <a:p>
            <a:pPr marL="0" indent="0" algn="l">
              <a:buNone/>
            </a:pPr>
            <a:r>
              <a:rPr lang="en-US" sz="1100" dirty="0">
                <a:solidFill>
                  <a:srgbClr val="1B2A4A"/>
                </a:solidFill>
                <a:latin typeface="Calibri" pitchFamily="34" charset="0"/>
                <a:ea typeface="Calibri" pitchFamily="34" charset="-122"/>
                <a:cs typeface="Calibri" pitchFamily="34" charset="-120"/>
              </a:rPr>
              <a:t>Supprimer totalement le jeu de mots si aucune solution acceptable n'est trouvée.</a:t>
            </a:r>
            <a:endParaRPr lang="en-US" sz="1100" dirty="0"/>
          </a:p>
        </p:txBody>
      </p:sp>
      <p:sp>
        <p:nvSpPr>
          <p:cNvPr id="49" name="Shape 47"/>
          <p:cNvSpPr/>
          <p:nvPr/>
        </p:nvSpPr>
        <p:spPr>
          <a:xfrm>
            <a:off x="4636008" y="3945636"/>
            <a:ext cx="4206240" cy="946404"/>
          </a:xfrm>
          <a:prstGeom prst="rect">
            <a:avLst/>
          </a:prstGeom>
          <a:solidFill>
            <a:srgbClr val="FFFFFF"/>
          </a:solidFill>
          <a:ln w="12700">
            <a:solidFill>
              <a:srgbClr val="4A8A7A"/>
            </a:solidFill>
            <a:prstDash val="solid"/>
          </a:ln>
          <a:effectLst>
            <a:outerShdw blurRad="63500" dist="25400" dir="8100000" algn="bl" rotWithShape="0">
              <a:srgbClr val="000000">
                <a:alpha val="12000"/>
              </a:srgbClr>
            </a:outerShdw>
          </a:effectLst>
        </p:spPr>
        <p:txBody>
          <a:bodyPr/>
          <a:lstStyle/>
          <a:p>
            <a:endParaRPr lang="fr-FR"/>
          </a:p>
        </p:txBody>
      </p:sp>
      <p:sp>
        <p:nvSpPr>
          <p:cNvPr id="50" name="Shape 48"/>
          <p:cNvSpPr/>
          <p:nvPr/>
        </p:nvSpPr>
        <p:spPr>
          <a:xfrm>
            <a:off x="4636008" y="3945636"/>
            <a:ext cx="4206240" cy="91440"/>
          </a:xfrm>
          <a:prstGeom prst="rect">
            <a:avLst/>
          </a:prstGeom>
          <a:solidFill>
            <a:srgbClr val="4A8A7A"/>
          </a:solidFill>
          <a:ln w="12700">
            <a:solidFill>
              <a:srgbClr val="4A8A7A"/>
            </a:solidFill>
            <a:prstDash val="solid"/>
          </a:ln>
        </p:spPr>
        <p:txBody>
          <a:bodyPr/>
          <a:lstStyle/>
          <a:p>
            <a:endParaRPr lang="fr-FR"/>
          </a:p>
        </p:txBody>
      </p:sp>
      <p:sp>
        <p:nvSpPr>
          <p:cNvPr id="51" name="Shape 49"/>
          <p:cNvSpPr/>
          <p:nvPr/>
        </p:nvSpPr>
        <p:spPr>
          <a:xfrm>
            <a:off x="4727448" y="4082796"/>
            <a:ext cx="320040" cy="320040"/>
          </a:xfrm>
          <a:prstGeom prst="ellipse">
            <a:avLst/>
          </a:prstGeom>
          <a:solidFill>
            <a:srgbClr val="4A8A7A"/>
          </a:solidFill>
          <a:ln w="12700">
            <a:solidFill>
              <a:srgbClr val="4A8A7A"/>
            </a:solidFill>
            <a:prstDash val="solid"/>
          </a:ln>
        </p:spPr>
        <p:txBody>
          <a:bodyPr/>
          <a:lstStyle/>
          <a:p>
            <a:endParaRPr lang="fr-FR"/>
          </a:p>
        </p:txBody>
      </p:sp>
      <p:sp>
        <p:nvSpPr>
          <p:cNvPr id="52" name="Text 50"/>
          <p:cNvSpPr/>
          <p:nvPr/>
        </p:nvSpPr>
        <p:spPr>
          <a:xfrm>
            <a:off x="4727448" y="4082796"/>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8</a:t>
            </a:r>
            <a:endParaRPr lang="en-US" sz="1200" dirty="0"/>
          </a:p>
        </p:txBody>
      </p:sp>
      <p:sp>
        <p:nvSpPr>
          <p:cNvPr id="53" name="Text 51"/>
          <p:cNvSpPr/>
          <p:nvPr/>
        </p:nvSpPr>
        <p:spPr>
          <a:xfrm>
            <a:off x="5111496" y="4073652"/>
            <a:ext cx="3639312" cy="347472"/>
          </a:xfrm>
          <a:prstGeom prst="rect">
            <a:avLst/>
          </a:prstGeom>
          <a:noFill/>
          <a:ln/>
        </p:spPr>
        <p:txBody>
          <a:bodyPr wrap="square" lIns="0" tIns="0" rIns="0" bIns="0" rtlCol="0" anchor="ctr"/>
          <a:lstStyle/>
          <a:p>
            <a:pPr marL="0" indent="0" algn="l">
              <a:buNone/>
            </a:pPr>
            <a:r>
              <a:rPr lang="en-US" sz="1150" b="1" dirty="0">
                <a:solidFill>
                  <a:srgbClr val="4A8A7A"/>
                </a:solidFill>
                <a:latin typeface="Calibri" pitchFamily="34" charset="0"/>
                <a:ea typeface="Calibri" pitchFamily="34" charset="-122"/>
                <a:cs typeface="Calibri" pitchFamily="34" charset="-120"/>
              </a:rPr>
              <a:t>Note du traducteur</a:t>
            </a:r>
            <a:endParaRPr lang="en-US" sz="1150" dirty="0"/>
          </a:p>
        </p:txBody>
      </p:sp>
      <p:sp>
        <p:nvSpPr>
          <p:cNvPr id="54" name="Text 52"/>
          <p:cNvSpPr/>
          <p:nvPr/>
        </p:nvSpPr>
        <p:spPr>
          <a:xfrm>
            <a:off x="4727448" y="4457700"/>
            <a:ext cx="4023360" cy="352044"/>
          </a:xfrm>
          <a:prstGeom prst="rect">
            <a:avLst/>
          </a:prstGeom>
          <a:noFill/>
          <a:ln/>
        </p:spPr>
        <p:txBody>
          <a:bodyPr wrap="square" lIns="0" tIns="0" rIns="0" bIns="0" rtlCol="0" anchor="t"/>
          <a:lstStyle/>
          <a:p>
            <a:pPr marL="0" indent="0" algn="l">
              <a:buNone/>
            </a:pPr>
            <a:r>
              <a:rPr lang="en-US" sz="1100" dirty="0">
                <a:solidFill>
                  <a:srgbClr val="1B2A4A"/>
                </a:solidFill>
                <a:latin typeface="Calibri" pitchFamily="34" charset="0"/>
                <a:ea typeface="Calibri" pitchFamily="34" charset="-122"/>
                <a:cs typeface="Calibri" pitchFamily="34" charset="-120"/>
              </a:rPr>
              <a:t>Expliciter le jeu de mots en note (péri-textuelle) pour préserver la transparence.</a:t>
            </a:r>
            <a:endParaRPr lang="en-US" sz="11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0">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7A8A"/>
          </a:solidFill>
          <a:ln w="12700">
            <a:solidFill>
              <a:srgbClr val="1A7A8A"/>
            </a:solidFill>
            <a:prstDash val="solid"/>
          </a:ln>
        </p:spPr>
        <p:txBody>
          <a:bodyPr/>
          <a:lstStyle/>
          <a:p>
            <a:endParaRPr lang="fr-FR"/>
          </a:p>
        </p:txBody>
      </p:sp>
      <p:sp>
        <p:nvSpPr>
          <p:cNvPr id="3" name="Shape 1"/>
          <p:cNvSpPr/>
          <p:nvPr/>
        </p:nvSpPr>
        <p:spPr>
          <a:xfrm>
            <a:off x="0" y="4114800"/>
            <a:ext cx="9144000" cy="1028700"/>
          </a:xfrm>
          <a:prstGeom prst="rect">
            <a:avLst/>
          </a:prstGeom>
          <a:solidFill>
            <a:srgbClr val="D4A843"/>
          </a:solidFill>
          <a:ln w="12700">
            <a:solidFill>
              <a:srgbClr val="D4A843"/>
            </a:solidFill>
            <a:prstDash val="solid"/>
          </a:ln>
        </p:spPr>
        <p:txBody>
          <a:bodyPr/>
          <a:lstStyle/>
          <a:p>
            <a:endParaRPr lang="fr-FR"/>
          </a:p>
        </p:txBody>
      </p:sp>
      <p:sp>
        <p:nvSpPr>
          <p:cNvPr id="4" name="Text 2"/>
          <p:cNvSpPr/>
          <p:nvPr/>
        </p:nvSpPr>
        <p:spPr>
          <a:xfrm>
            <a:off x="365760" y="1097280"/>
            <a:ext cx="1828800" cy="2286000"/>
          </a:xfrm>
          <a:prstGeom prst="rect">
            <a:avLst/>
          </a:prstGeom>
          <a:noFill/>
          <a:ln/>
        </p:spPr>
        <p:txBody>
          <a:bodyPr wrap="square" lIns="0" tIns="0" rIns="0" bIns="0" rtlCol="0" anchor="ctr"/>
          <a:lstStyle/>
          <a:p>
            <a:pPr marL="0" indent="0" algn="l">
              <a:buNone/>
            </a:pPr>
            <a:r>
              <a:rPr lang="en-US" sz="10000" b="1" dirty="0">
                <a:solidFill>
                  <a:srgbClr val="1A7A8A"/>
                </a:solidFill>
                <a:latin typeface="Calibri" pitchFamily="34" charset="0"/>
                <a:ea typeface="Calibri" pitchFamily="34" charset="-122"/>
                <a:cs typeface="Calibri" pitchFamily="34" charset="-120"/>
              </a:rPr>
              <a:t>4</a:t>
            </a:r>
            <a:endParaRPr lang="en-US" sz="10000" dirty="0"/>
          </a:p>
        </p:txBody>
      </p:sp>
      <p:sp>
        <p:nvSpPr>
          <p:cNvPr id="5" name="Text 3"/>
          <p:cNvSpPr/>
          <p:nvPr/>
        </p:nvSpPr>
        <p:spPr>
          <a:xfrm>
            <a:off x="2103120" y="1463040"/>
            <a:ext cx="6675120" cy="1097280"/>
          </a:xfrm>
          <a:prstGeom prst="rect">
            <a:avLst/>
          </a:prstGeom>
          <a:noFill/>
          <a:ln/>
        </p:spPr>
        <p:txBody>
          <a:bodyPr wrap="square" lIns="0" tIns="0" rIns="0" bIns="0" rtlCol="0" anchor="ctr"/>
          <a:lstStyle/>
          <a:p>
            <a:pPr marL="0" indent="0" algn="l">
              <a:buNone/>
            </a:pPr>
            <a:r>
              <a:rPr lang="en-US" sz="3000" b="1" dirty="0">
                <a:solidFill>
                  <a:srgbClr val="FFFFFF"/>
                </a:solidFill>
                <a:latin typeface="Calibri" pitchFamily="34" charset="0"/>
                <a:ea typeface="Calibri" pitchFamily="34" charset="-122"/>
                <a:cs typeface="Calibri" pitchFamily="34" charset="-120"/>
              </a:rPr>
              <a:t>La Métaphore</a:t>
            </a:r>
            <a:endParaRPr lang="en-US" sz="3000" dirty="0"/>
          </a:p>
        </p:txBody>
      </p:sp>
      <p:sp>
        <p:nvSpPr>
          <p:cNvPr id="6" name="Text 4"/>
          <p:cNvSpPr/>
          <p:nvPr/>
        </p:nvSpPr>
        <p:spPr>
          <a:xfrm>
            <a:off x="2103120" y="2606040"/>
            <a:ext cx="6675120" cy="640080"/>
          </a:xfrm>
          <a:prstGeom prst="rect">
            <a:avLst/>
          </a:prstGeom>
          <a:noFill/>
          <a:ln/>
        </p:spPr>
        <p:txBody>
          <a:bodyPr wrap="square" lIns="0" tIns="0" rIns="0" bIns="0" rtlCol="0" anchor="ctr"/>
          <a:lstStyle/>
          <a:p>
            <a:pPr marL="0" indent="0" algn="l">
              <a:buNone/>
            </a:pPr>
            <a:r>
              <a:rPr lang="en-US" sz="1600" i="1" dirty="0">
                <a:solidFill>
                  <a:srgbClr val="D4A843"/>
                </a:solidFill>
                <a:latin typeface="Calibri" pitchFamily="34" charset="0"/>
                <a:ea typeface="Calibri" pitchFamily="34" charset="-122"/>
                <a:cs typeface="Calibri" pitchFamily="34" charset="-120"/>
              </a:rPr>
              <a:t>Transfert de sens &amp; structure de la pensée</a:t>
            </a:r>
            <a:endParaRPr lang="en-US" sz="1600" dirty="0"/>
          </a:p>
        </p:txBody>
      </p:sp>
      <p:sp>
        <p:nvSpPr>
          <p:cNvPr id="7" name="Text 5"/>
          <p:cNvSpPr/>
          <p:nvPr/>
        </p:nvSpPr>
        <p:spPr>
          <a:xfrm>
            <a:off x="457200" y="274320"/>
            <a:ext cx="8229600" cy="457200"/>
          </a:xfrm>
          <a:prstGeom prst="rect">
            <a:avLst/>
          </a:prstGeom>
          <a:noFill/>
          <a:ln/>
        </p:spPr>
        <p:txBody>
          <a:bodyPr wrap="square" lIns="0" tIns="0" rIns="0" bIns="0" rtlCol="0" anchor="ctr"/>
          <a:lstStyle/>
          <a:p>
            <a:pPr marL="0" indent="0" algn="l">
              <a:buNone/>
            </a:pPr>
            <a:r>
              <a:rPr lang="en-US" sz="1400" b="1" kern="0" spc="300" dirty="0">
                <a:solidFill>
                  <a:srgbClr val="FFFFFF"/>
                </a:solidFill>
                <a:latin typeface="Calibri" pitchFamily="34" charset="0"/>
                <a:ea typeface="Calibri" pitchFamily="34" charset="-122"/>
                <a:cs typeface="Calibri" pitchFamily="34" charset="-120"/>
              </a:rPr>
              <a:t>COURS 4</a:t>
            </a:r>
            <a:endParaRPr lang="en-US" sz="1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1">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ea typeface="Calibri" pitchFamily="34" charset="-122"/>
                <a:cs typeface="Calibri" pitchFamily="34" charset="-120"/>
              </a:rPr>
              <a:t>C4</a:t>
            </a:r>
            <a:endParaRPr lang="en-US" sz="1300" dirty="0"/>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en-US" sz="1800" b="1" dirty="0">
                <a:solidFill>
                  <a:srgbClr val="FFFFFF"/>
                </a:solidFill>
                <a:latin typeface="Calibri" pitchFamily="34" charset="0"/>
                <a:ea typeface="Calibri" pitchFamily="34" charset="-122"/>
                <a:cs typeface="Calibri" pitchFamily="34" charset="-120"/>
              </a:rPr>
              <a:t>1. Définition</a:t>
            </a:r>
            <a:endParaRPr lang="en-US" sz="1800" dirty="0"/>
          </a:p>
        </p:txBody>
      </p:sp>
      <p:sp>
        <p:nvSpPr>
          <p:cNvPr id="7" name="Shape 5"/>
          <p:cNvSpPr/>
          <p:nvPr/>
        </p:nvSpPr>
        <p:spPr>
          <a:xfrm>
            <a:off x="320040" y="868680"/>
            <a:ext cx="8503920" cy="3200400"/>
          </a:xfrm>
          <a:prstGeom prst="rect">
            <a:avLst/>
          </a:prstGeom>
          <a:solidFill>
            <a:srgbClr val="FFFFFF"/>
          </a:solidFill>
          <a:ln w="12700">
            <a:solidFill>
              <a:srgbClr val="1A7A8A"/>
            </a:solidFill>
            <a:prstDash val="solid"/>
          </a:ln>
          <a:effectLst>
            <a:outerShdw blurRad="63500" dist="25400" dir="8100000" algn="bl" rotWithShape="0">
              <a:srgbClr val="000000">
                <a:alpha val="12000"/>
              </a:srgbClr>
            </a:outerShdw>
          </a:effectLst>
        </p:spPr>
        <p:txBody>
          <a:bodyPr/>
          <a:lstStyle/>
          <a:p>
            <a:endParaRPr lang="fr-FR"/>
          </a:p>
        </p:txBody>
      </p:sp>
      <p:sp>
        <p:nvSpPr>
          <p:cNvPr id="8" name="Shape 6"/>
          <p:cNvSpPr/>
          <p:nvPr/>
        </p:nvSpPr>
        <p:spPr>
          <a:xfrm>
            <a:off x="320040" y="868680"/>
            <a:ext cx="8503920" cy="109728"/>
          </a:xfrm>
          <a:prstGeom prst="rect">
            <a:avLst/>
          </a:prstGeom>
          <a:solidFill>
            <a:srgbClr val="1A7A8A"/>
          </a:solidFill>
          <a:ln w="12700">
            <a:solidFill>
              <a:srgbClr val="1A7A8A"/>
            </a:solidFill>
            <a:prstDash val="solid"/>
          </a:ln>
        </p:spPr>
        <p:txBody>
          <a:bodyPr/>
          <a:lstStyle/>
          <a:p>
            <a:endParaRPr lang="fr-FR"/>
          </a:p>
        </p:txBody>
      </p:sp>
      <p:sp>
        <p:nvSpPr>
          <p:cNvPr id="9" name="Text 7"/>
          <p:cNvSpPr/>
          <p:nvPr/>
        </p:nvSpPr>
        <p:spPr>
          <a:xfrm>
            <a:off x="502920" y="960120"/>
            <a:ext cx="2743200" cy="365760"/>
          </a:xfrm>
          <a:prstGeom prst="rect">
            <a:avLst/>
          </a:prstGeom>
          <a:noFill/>
          <a:ln/>
        </p:spPr>
        <p:txBody>
          <a:bodyPr wrap="square" lIns="0" tIns="0" rIns="0" bIns="0" rtlCol="0" anchor="ctr"/>
          <a:lstStyle/>
          <a:p>
            <a:pPr marL="0" indent="0" algn="l">
              <a:buNone/>
            </a:pPr>
            <a:r>
              <a:rPr lang="en-US" sz="1200" b="1" kern="0" spc="100" dirty="0">
                <a:solidFill>
                  <a:srgbClr val="1A7A8A"/>
                </a:solidFill>
                <a:latin typeface="Calibri" pitchFamily="34" charset="0"/>
                <a:ea typeface="Calibri" pitchFamily="34" charset="-122"/>
                <a:cs typeface="Calibri" pitchFamily="34" charset="-120"/>
              </a:rPr>
              <a:t>Définition</a:t>
            </a:r>
            <a:endParaRPr lang="en-US" sz="1200" dirty="0"/>
          </a:p>
        </p:txBody>
      </p:sp>
      <p:sp>
        <p:nvSpPr>
          <p:cNvPr id="10" name="Text 8"/>
          <p:cNvSpPr/>
          <p:nvPr/>
        </p:nvSpPr>
        <p:spPr>
          <a:xfrm>
            <a:off x="502920" y="1371600"/>
            <a:ext cx="8229600" cy="2377440"/>
          </a:xfrm>
          <a:prstGeom prst="rect">
            <a:avLst/>
          </a:prstGeom>
          <a:noFill/>
          <a:ln/>
        </p:spPr>
        <p:txBody>
          <a:bodyPr wrap="square" lIns="0" tIns="0" rIns="0" bIns="0" rtlCol="0" anchor="t"/>
          <a:lstStyle/>
          <a:p>
            <a:pPr marL="0" indent="0" algn="just">
              <a:buNone/>
            </a:pPr>
            <a:r>
              <a:rPr lang="en-US" sz="1350" dirty="0">
                <a:solidFill>
                  <a:srgbClr val="1B2A4A"/>
                </a:solidFill>
                <a:latin typeface="Calibri" pitchFamily="34" charset="0"/>
                <a:ea typeface="Calibri" pitchFamily="34" charset="-122"/>
                <a:cs typeface="Calibri" pitchFamily="34" charset="-120"/>
              </a:rPr>
              <a:t>La métaphore est un transfert de sens basé sur une analogie implicite affirmant que « A est B » sans outil de comparaison. Elle n'est pas un simple ornement mais structure notre perception de la réalité.</a:t>
            </a:r>
            <a:endParaRPr lang="en-US" sz="1350" dirty="0"/>
          </a:p>
        </p:txBody>
      </p:sp>
      <p:sp>
        <p:nvSpPr>
          <p:cNvPr id="11" name="Shape 9"/>
          <p:cNvSpPr/>
          <p:nvPr/>
        </p:nvSpPr>
        <p:spPr>
          <a:xfrm>
            <a:off x="320040" y="4160520"/>
            <a:ext cx="8503920" cy="502920"/>
          </a:xfrm>
          <a:prstGeom prst="rect">
            <a:avLst/>
          </a:prstGeom>
          <a:solidFill>
            <a:srgbClr val="1B2A4A"/>
          </a:solidFill>
          <a:ln w="12700">
            <a:solidFill>
              <a:srgbClr val="1B2A4A"/>
            </a:solidFill>
            <a:prstDash val="solid"/>
          </a:ln>
        </p:spPr>
        <p:txBody>
          <a:bodyPr/>
          <a:lstStyle/>
          <a:p>
            <a:endParaRPr lang="fr-FR"/>
          </a:p>
        </p:txBody>
      </p:sp>
      <p:sp>
        <p:nvSpPr>
          <p:cNvPr id="12" name="Text 10"/>
          <p:cNvSpPr/>
          <p:nvPr/>
        </p:nvSpPr>
        <p:spPr>
          <a:xfrm>
            <a:off x="457200" y="4206240"/>
            <a:ext cx="8229600" cy="411480"/>
          </a:xfrm>
          <a:prstGeom prst="rect">
            <a:avLst/>
          </a:prstGeom>
          <a:noFill/>
          <a:ln/>
        </p:spPr>
        <p:txBody>
          <a:bodyPr wrap="square" lIns="0" tIns="0" rIns="0" bIns="0" rtlCol="0" anchor="ctr"/>
          <a:lstStyle/>
          <a:p>
            <a:pPr marL="0" indent="0" algn="l">
              <a:buNone/>
            </a:pPr>
            <a:r>
              <a:rPr lang="en-US" sz="1150" i="1" dirty="0">
                <a:solidFill>
                  <a:srgbClr val="D4A843"/>
                </a:solidFill>
                <a:latin typeface="Calibri" pitchFamily="34" charset="0"/>
                <a:ea typeface="Calibri" pitchFamily="34" charset="-122"/>
                <a:cs typeface="Calibri" pitchFamily="34" charset="-120"/>
              </a:rPr>
              <a:t>Lakoff &amp; Johnson (1980) — Metaphors We Live By.</a:t>
            </a:r>
            <a:endParaRPr lang="en-US" sz="115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2">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ea typeface="Calibri" pitchFamily="34" charset="-122"/>
                <a:cs typeface="Calibri" pitchFamily="34" charset="-120"/>
              </a:rPr>
              <a:t>C4</a:t>
            </a:r>
            <a:endParaRPr lang="en-US" sz="1300" dirty="0"/>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en-US" sz="1800" b="1" dirty="0">
                <a:solidFill>
                  <a:srgbClr val="FFFFFF"/>
                </a:solidFill>
                <a:latin typeface="Calibri" pitchFamily="34" charset="0"/>
                <a:ea typeface="Calibri" pitchFamily="34" charset="-122"/>
                <a:cs typeface="Calibri" pitchFamily="34" charset="-120"/>
              </a:rPr>
              <a:t>2. Typologie des métaphores</a:t>
            </a:r>
            <a:endParaRPr lang="en-US" sz="1800" dirty="0"/>
          </a:p>
        </p:txBody>
      </p:sp>
      <p:sp>
        <p:nvSpPr>
          <p:cNvPr id="7" name="Shape 5"/>
          <p:cNvSpPr/>
          <p:nvPr/>
        </p:nvSpPr>
        <p:spPr>
          <a:xfrm>
            <a:off x="320040" y="822960"/>
            <a:ext cx="8503920" cy="512064"/>
          </a:xfrm>
          <a:prstGeom prst="rect">
            <a:avLst/>
          </a:prstGeom>
          <a:solidFill>
            <a:srgbClr val="FFFFFF"/>
          </a:solidFill>
          <a:ln w="12700">
            <a:solidFill>
              <a:srgbClr val="D0E4E8"/>
            </a:solidFill>
            <a:prstDash val="solid"/>
          </a:ln>
          <a:effectLst>
            <a:outerShdw blurRad="63500" dist="25400" dir="8100000" algn="bl" rotWithShape="0">
              <a:srgbClr val="000000">
                <a:alpha val="12000"/>
              </a:srgbClr>
            </a:outerShdw>
          </a:effectLst>
        </p:spPr>
        <p:txBody>
          <a:bodyPr/>
          <a:lstStyle/>
          <a:p>
            <a:endParaRPr lang="fr-FR"/>
          </a:p>
        </p:txBody>
      </p:sp>
      <p:sp>
        <p:nvSpPr>
          <p:cNvPr id="8" name="Shape 6"/>
          <p:cNvSpPr/>
          <p:nvPr/>
        </p:nvSpPr>
        <p:spPr>
          <a:xfrm>
            <a:off x="365760" y="914400"/>
            <a:ext cx="329184" cy="329184"/>
          </a:xfrm>
          <a:prstGeom prst="ellipse">
            <a:avLst/>
          </a:prstGeom>
          <a:solidFill>
            <a:srgbClr val="1A7A8A"/>
          </a:solidFill>
          <a:ln w="12700">
            <a:solidFill>
              <a:srgbClr val="1A7A8A"/>
            </a:solidFill>
            <a:prstDash val="solid"/>
          </a:ln>
        </p:spPr>
        <p:txBody>
          <a:bodyPr/>
          <a:lstStyle/>
          <a:p>
            <a:endParaRPr lang="fr-FR"/>
          </a:p>
        </p:txBody>
      </p:sp>
      <p:sp>
        <p:nvSpPr>
          <p:cNvPr id="9" name="Text 7"/>
          <p:cNvSpPr/>
          <p:nvPr/>
        </p:nvSpPr>
        <p:spPr>
          <a:xfrm>
            <a:off x="365760" y="914400"/>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10" name="Text 8"/>
          <p:cNvSpPr/>
          <p:nvPr/>
        </p:nvSpPr>
        <p:spPr>
          <a:xfrm>
            <a:off x="777240" y="896112"/>
            <a:ext cx="7863840" cy="402336"/>
          </a:xfrm>
          <a:prstGeom prst="rect">
            <a:avLst/>
          </a:prstGeom>
          <a:noFill/>
          <a:ln/>
        </p:spPr>
        <p:txBody>
          <a:bodyPr wrap="square" lIns="0" tIns="0" rIns="0" bIns="0" rtlCol="0" anchor="ctr"/>
          <a:lstStyle/>
          <a:p>
            <a:pPr marL="0" indent="0">
              <a:buNone/>
            </a:pPr>
            <a:r>
              <a:rPr lang="en-US" sz="1250" b="1" dirty="0">
                <a:solidFill>
                  <a:srgbClr val="1A7A8A"/>
                </a:solidFill>
                <a:latin typeface="Calibri" pitchFamily="34" charset="0"/>
                <a:ea typeface="Calibri" pitchFamily="34" charset="-122"/>
                <a:cs typeface="Calibri" pitchFamily="34" charset="-120"/>
              </a:rPr>
              <a:t>Vive (ou créative) : </a:t>
            </a:r>
            <a:r>
              <a:rPr lang="en-US" sz="1250" dirty="0">
                <a:solidFill>
                  <a:srgbClr val="1B2A4A"/>
                </a:solidFill>
                <a:latin typeface="Calibri" pitchFamily="34" charset="0"/>
                <a:ea typeface="Calibri" pitchFamily="34" charset="-122"/>
                <a:cs typeface="Calibri" pitchFamily="34" charset="-120"/>
              </a:rPr>
              <a:t>Image inédite et surprenante.</a:t>
            </a:r>
            <a:endParaRPr lang="en-US" sz="1250" dirty="0"/>
          </a:p>
          <a:p>
            <a:pPr marL="0" indent="0">
              <a:buNone/>
            </a:pPr>
            <a:r>
              <a:rPr lang="en-US" sz="1250" dirty="0">
                <a:solidFill>
                  <a:srgbClr val="1B2A4A"/>
                </a:solidFill>
                <a:latin typeface="Calibri" pitchFamily="34" charset="0"/>
                <a:ea typeface="Calibri" pitchFamily="34" charset="-122"/>
                <a:cs typeface="Calibri" pitchFamily="34" charset="-120"/>
              </a:rPr>
              <a:t>Ex : « La vieillesse est un naufrage ».</a:t>
            </a:r>
            <a:endParaRPr lang="en-US" sz="1250" dirty="0"/>
          </a:p>
        </p:txBody>
      </p:sp>
      <p:sp>
        <p:nvSpPr>
          <p:cNvPr id="11" name="Shape 9"/>
          <p:cNvSpPr/>
          <p:nvPr/>
        </p:nvSpPr>
        <p:spPr>
          <a:xfrm>
            <a:off x="320040" y="1389888"/>
            <a:ext cx="8503920" cy="512064"/>
          </a:xfrm>
          <a:prstGeom prst="rect">
            <a:avLst/>
          </a:prstGeom>
          <a:solidFill>
            <a:srgbClr val="E8F4F5"/>
          </a:solidFill>
          <a:ln w="12700">
            <a:solidFill>
              <a:srgbClr val="D0E4E8"/>
            </a:solidFill>
            <a:prstDash val="solid"/>
          </a:ln>
        </p:spPr>
        <p:txBody>
          <a:bodyPr/>
          <a:lstStyle/>
          <a:p>
            <a:endParaRPr lang="fr-FR"/>
          </a:p>
        </p:txBody>
      </p:sp>
      <p:sp>
        <p:nvSpPr>
          <p:cNvPr id="12" name="Shape 10"/>
          <p:cNvSpPr/>
          <p:nvPr/>
        </p:nvSpPr>
        <p:spPr>
          <a:xfrm>
            <a:off x="365760" y="1481328"/>
            <a:ext cx="329184" cy="329184"/>
          </a:xfrm>
          <a:prstGeom prst="ellipse">
            <a:avLst/>
          </a:prstGeom>
          <a:solidFill>
            <a:srgbClr val="1A7A8A"/>
          </a:solidFill>
          <a:ln w="12700">
            <a:solidFill>
              <a:srgbClr val="1A7A8A"/>
            </a:solidFill>
            <a:prstDash val="solid"/>
          </a:ln>
        </p:spPr>
        <p:txBody>
          <a:bodyPr/>
          <a:lstStyle/>
          <a:p>
            <a:endParaRPr lang="fr-FR"/>
          </a:p>
        </p:txBody>
      </p:sp>
      <p:sp>
        <p:nvSpPr>
          <p:cNvPr id="13" name="Text 11"/>
          <p:cNvSpPr/>
          <p:nvPr/>
        </p:nvSpPr>
        <p:spPr>
          <a:xfrm>
            <a:off x="365760" y="1481328"/>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14" name="Text 12"/>
          <p:cNvSpPr/>
          <p:nvPr/>
        </p:nvSpPr>
        <p:spPr>
          <a:xfrm>
            <a:off x="777240" y="1463040"/>
            <a:ext cx="7863840" cy="402336"/>
          </a:xfrm>
          <a:prstGeom prst="rect">
            <a:avLst/>
          </a:prstGeom>
          <a:noFill/>
          <a:ln/>
        </p:spPr>
        <p:txBody>
          <a:bodyPr wrap="square" lIns="0" tIns="0" rIns="0" bIns="0" rtlCol="0" anchor="ctr"/>
          <a:lstStyle/>
          <a:p>
            <a:pPr marL="0" indent="0">
              <a:buNone/>
            </a:pPr>
            <a:r>
              <a:rPr lang="en-US" sz="1250" b="1" dirty="0">
                <a:solidFill>
                  <a:srgbClr val="1A7A8A"/>
                </a:solidFill>
                <a:latin typeface="Calibri" pitchFamily="34" charset="0"/>
                <a:ea typeface="Calibri" pitchFamily="34" charset="-122"/>
                <a:cs typeface="Calibri" pitchFamily="34" charset="-120"/>
              </a:rPr>
              <a:t>Morte (lexicalisée) : </a:t>
            </a:r>
            <a:r>
              <a:rPr lang="en-US" sz="1250" dirty="0">
                <a:solidFill>
                  <a:srgbClr val="1B2A4A"/>
                </a:solidFill>
                <a:latin typeface="Calibri" pitchFamily="34" charset="0"/>
                <a:ea typeface="Calibri" pitchFamily="34" charset="-122"/>
                <a:cs typeface="Calibri" pitchFamily="34" charset="-120"/>
              </a:rPr>
              <a:t>Image usée devenue une simple unité de vocabulaire.</a:t>
            </a:r>
            <a:endParaRPr lang="en-US" sz="1250" dirty="0"/>
          </a:p>
          <a:p>
            <a:pPr marL="0" indent="0">
              <a:buNone/>
            </a:pPr>
            <a:r>
              <a:rPr lang="en-US" sz="1250" dirty="0">
                <a:solidFill>
                  <a:srgbClr val="1B2A4A"/>
                </a:solidFill>
                <a:latin typeface="Calibri" pitchFamily="34" charset="0"/>
                <a:ea typeface="Calibri" pitchFamily="34" charset="-122"/>
                <a:cs typeface="Calibri" pitchFamily="34" charset="-120"/>
              </a:rPr>
              <a:t>Ex : « le pied d'une table ».</a:t>
            </a:r>
            <a:endParaRPr lang="en-US" sz="1250" dirty="0"/>
          </a:p>
        </p:txBody>
      </p:sp>
      <p:sp>
        <p:nvSpPr>
          <p:cNvPr id="15" name="Shape 13"/>
          <p:cNvSpPr/>
          <p:nvPr/>
        </p:nvSpPr>
        <p:spPr>
          <a:xfrm>
            <a:off x="320040" y="1956816"/>
            <a:ext cx="8503920" cy="512064"/>
          </a:xfrm>
          <a:prstGeom prst="rect">
            <a:avLst/>
          </a:prstGeom>
          <a:solidFill>
            <a:srgbClr val="FFFFFF"/>
          </a:solidFill>
          <a:ln w="12700">
            <a:solidFill>
              <a:srgbClr val="D0E4E8"/>
            </a:solidFill>
            <a:prstDash val="solid"/>
          </a:ln>
          <a:effectLst>
            <a:outerShdw blurRad="63500" dist="25400" dir="8100000" algn="bl" rotWithShape="0">
              <a:srgbClr val="000000">
                <a:alpha val="12000"/>
              </a:srgbClr>
            </a:outerShdw>
          </a:effectLst>
        </p:spPr>
        <p:txBody>
          <a:bodyPr/>
          <a:lstStyle/>
          <a:p>
            <a:endParaRPr lang="fr-FR"/>
          </a:p>
        </p:txBody>
      </p:sp>
      <p:sp>
        <p:nvSpPr>
          <p:cNvPr id="16" name="Shape 14"/>
          <p:cNvSpPr/>
          <p:nvPr/>
        </p:nvSpPr>
        <p:spPr>
          <a:xfrm>
            <a:off x="365760" y="2048256"/>
            <a:ext cx="329184" cy="329184"/>
          </a:xfrm>
          <a:prstGeom prst="ellipse">
            <a:avLst/>
          </a:prstGeom>
          <a:solidFill>
            <a:srgbClr val="1A7A8A"/>
          </a:solidFill>
          <a:ln w="12700">
            <a:solidFill>
              <a:srgbClr val="1A7A8A"/>
            </a:solidFill>
            <a:prstDash val="solid"/>
          </a:ln>
        </p:spPr>
        <p:txBody>
          <a:bodyPr/>
          <a:lstStyle/>
          <a:p>
            <a:endParaRPr lang="fr-FR"/>
          </a:p>
        </p:txBody>
      </p:sp>
      <p:sp>
        <p:nvSpPr>
          <p:cNvPr id="17" name="Text 15"/>
          <p:cNvSpPr/>
          <p:nvPr/>
        </p:nvSpPr>
        <p:spPr>
          <a:xfrm>
            <a:off x="365760" y="2048256"/>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18" name="Text 16"/>
          <p:cNvSpPr/>
          <p:nvPr/>
        </p:nvSpPr>
        <p:spPr>
          <a:xfrm>
            <a:off x="777240" y="2029968"/>
            <a:ext cx="7863840" cy="402336"/>
          </a:xfrm>
          <a:prstGeom prst="rect">
            <a:avLst/>
          </a:prstGeom>
          <a:noFill/>
          <a:ln/>
        </p:spPr>
        <p:txBody>
          <a:bodyPr wrap="square" lIns="0" tIns="0" rIns="0" bIns="0" rtlCol="0" anchor="ctr"/>
          <a:lstStyle/>
          <a:p>
            <a:pPr marL="0" indent="0">
              <a:buNone/>
            </a:pPr>
            <a:r>
              <a:rPr lang="en-US" sz="1250" b="1" dirty="0">
                <a:solidFill>
                  <a:srgbClr val="1A7A8A"/>
                </a:solidFill>
                <a:latin typeface="Calibri" pitchFamily="34" charset="0"/>
                <a:ea typeface="Calibri" pitchFamily="34" charset="-122"/>
                <a:cs typeface="Calibri" pitchFamily="34" charset="-120"/>
              </a:rPr>
              <a:t>Clichée : </a:t>
            </a:r>
            <a:r>
              <a:rPr lang="en-US" sz="1250" dirty="0">
                <a:solidFill>
                  <a:srgbClr val="1B2A4A"/>
                </a:solidFill>
                <a:latin typeface="Calibri" pitchFamily="34" charset="0"/>
                <a:ea typeface="Calibri" pitchFamily="34" charset="-122"/>
                <a:cs typeface="Calibri" pitchFamily="34" charset="-120"/>
              </a:rPr>
              <a:t>Image banalisée entre la métaphore vive et morte. Ex : “Il a le cœur brisé.” / “She has a heart of stone.”</a:t>
            </a:r>
            <a:endParaRPr lang="en-US" sz="1250" dirty="0"/>
          </a:p>
        </p:txBody>
      </p:sp>
      <p:sp>
        <p:nvSpPr>
          <p:cNvPr id="19" name="Shape 17"/>
          <p:cNvSpPr/>
          <p:nvPr/>
        </p:nvSpPr>
        <p:spPr>
          <a:xfrm>
            <a:off x="320040" y="2523744"/>
            <a:ext cx="8503920" cy="512064"/>
          </a:xfrm>
          <a:prstGeom prst="rect">
            <a:avLst/>
          </a:prstGeom>
          <a:solidFill>
            <a:srgbClr val="E8F4F5"/>
          </a:solidFill>
          <a:ln w="12700">
            <a:solidFill>
              <a:srgbClr val="D0E4E8"/>
            </a:solidFill>
            <a:prstDash val="solid"/>
          </a:ln>
        </p:spPr>
        <p:txBody>
          <a:bodyPr/>
          <a:lstStyle/>
          <a:p>
            <a:endParaRPr lang="fr-FR"/>
          </a:p>
        </p:txBody>
      </p:sp>
      <p:sp>
        <p:nvSpPr>
          <p:cNvPr id="20" name="Shape 18"/>
          <p:cNvSpPr/>
          <p:nvPr/>
        </p:nvSpPr>
        <p:spPr>
          <a:xfrm>
            <a:off x="365760" y="2615184"/>
            <a:ext cx="329184" cy="329184"/>
          </a:xfrm>
          <a:prstGeom prst="ellipse">
            <a:avLst/>
          </a:prstGeom>
          <a:solidFill>
            <a:srgbClr val="1A7A8A"/>
          </a:solidFill>
          <a:ln w="12700">
            <a:solidFill>
              <a:srgbClr val="1A7A8A"/>
            </a:solidFill>
            <a:prstDash val="solid"/>
          </a:ln>
        </p:spPr>
        <p:txBody>
          <a:bodyPr/>
          <a:lstStyle/>
          <a:p>
            <a:endParaRPr lang="fr-FR"/>
          </a:p>
        </p:txBody>
      </p:sp>
      <p:sp>
        <p:nvSpPr>
          <p:cNvPr id="21" name="Text 19"/>
          <p:cNvSpPr/>
          <p:nvPr/>
        </p:nvSpPr>
        <p:spPr>
          <a:xfrm>
            <a:off x="365760" y="2615184"/>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22" name="Text 20"/>
          <p:cNvSpPr/>
          <p:nvPr/>
        </p:nvSpPr>
        <p:spPr>
          <a:xfrm>
            <a:off x="777240" y="2596896"/>
            <a:ext cx="7863840" cy="402336"/>
          </a:xfrm>
          <a:prstGeom prst="rect">
            <a:avLst/>
          </a:prstGeom>
          <a:noFill/>
          <a:ln/>
        </p:spPr>
        <p:txBody>
          <a:bodyPr wrap="square" lIns="0" tIns="0" rIns="0" bIns="0" rtlCol="0" anchor="ctr"/>
          <a:lstStyle/>
          <a:p>
            <a:pPr marL="0" indent="0">
              <a:buNone/>
            </a:pPr>
            <a:r>
              <a:rPr lang="en-US" sz="1250" b="1" dirty="0">
                <a:solidFill>
                  <a:srgbClr val="1A7A8A"/>
                </a:solidFill>
                <a:latin typeface="Calibri" pitchFamily="34" charset="0"/>
                <a:ea typeface="Calibri" pitchFamily="34" charset="-122"/>
                <a:cs typeface="Calibri" pitchFamily="34" charset="-120"/>
              </a:rPr>
              <a:t>Conceptuelle : </a:t>
            </a:r>
            <a:r>
              <a:rPr lang="en-US" sz="1250" dirty="0">
                <a:solidFill>
                  <a:srgbClr val="1B2A4A"/>
                </a:solidFill>
                <a:latin typeface="Calibri" pitchFamily="34" charset="0"/>
                <a:ea typeface="Calibri" pitchFamily="34" charset="-122"/>
                <a:cs typeface="Calibri" pitchFamily="34" charset="-120"/>
              </a:rPr>
              <a:t>Structure profonde organisant la pensée d'une culture.</a:t>
            </a:r>
            <a:endParaRPr lang="en-US" sz="1250" dirty="0"/>
          </a:p>
          <a:p>
            <a:pPr marL="0" indent="0">
              <a:buNone/>
            </a:pPr>
            <a:r>
              <a:rPr lang="en-US" sz="1250" dirty="0">
                <a:solidFill>
                  <a:srgbClr val="1B2A4A"/>
                </a:solidFill>
                <a:latin typeface="Calibri" pitchFamily="34" charset="0"/>
                <a:ea typeface="Calibri" pitchFamily="34" charset="-122"/>
                <a:cs typeface="Calibri" pitchFamily="34" charset="-120"/>
              </a:rPr>
              <a:t>Ex : « Le temps, c'est de l'argent ».</a:t>
            </a:r>
            <a:endParaRPr lang="en-US" sz="1250" dirty="0"/>
          </a:p>
        </p:txBody>
      </p:sp>
      <p:sp>
        <p:nvSpPr>
          <p:cNvPr id="23" name="Shape 21"/>
          <p:cNvSpPr/>
          <p:nvPr/>
        </p:nvSpPr>
        <p:spPr>
          <a:xfrm>
            <a:off x="320040" y="3090672"/>
            <a:ext cx="8503920" cy="512064"/>
          </a:xfrm>
          <a:prstGeom prst="rect">
            <a:avLst/>
          </a:prstGeom>
          <a:solidFill>
            <a:srgbClr val="FFFFFF"/>
          </a:solidFill>
          <a:ln w="12700">
            <a:solidFill>
              <a:srgbClr val="D0E4E8"/>
            </a:solidFill>
            <a:prstDash val="solid"/>
          </a:ln>
          <a:effectLst>
            <a:outerShdw blurRad="63500" dist="25400" dir="8100000" algn="bl" rotWithShape="0">
              <a:srgbClr val="000000">
                <a:alpha val="12000"/>
              </a:srgbClr>
            </a:outerShdw>
          </a:effectLst>
        </p:spPr>
        <p:txBody>
          <a:bodyPr/>
          <a:lstStyle/>
          <a:p>
            <a:endParaRPr lang="fr-FR"/>
          </a:p>
        </p:txBody>
      </p:sp>
      <p:sp>
        <p:nvSpPr>
          <p:cNvPr id="24" name="Shape 22"/>
          <p:cNvSpPr/>
          <p:nvPr/>
        </p:nvSpPr>
        <p:spPr>
          <a:xfrm>
            <a:off x="365760" y="3182112"/>
            <a:ext cx="329184" cy="329184"/>
          </a:xfrm>
          <a:prstGeom prst="ellipse">
            <a:avLst/>
          </a:prstGeom>
          <a:solidFill>
            <a:srgbClr val="1A7A8A"/>
          </a:solidFill>
          <a:ln w="12700">
            <a:solidFill>
              <a:srgbClr val="1A7A8A"/>
            </a:solidFill>
            <a:prstDash val="solid"/>
          </a:ln>
        </p:spPr>
        <p:txBody>
          <a:bodyPr/>
          <a:lstStyle/>
          <a:p>
            <a:endParaRPr lang="fr-FR"/>
          </a:p>
        </p:txBody>
      </p:sp>
      <p:sp>
        <p:nvSpPr>
          <p:cNvPr id="25" name="Text 23"/>
          <p:cNvSpPr/>
          <p:nvPr/>
        </p:nvSpPr>
        <p:spPr>
          <a:xfrm>
            <a:off x="365760" y="3182112"/>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sp>
        <p:nvSpPr>
          <p:cNvPr id="26" name="Text 24"/>
          <p:cNvSpPr/>
          <p:nvPr/>
        </p:nvSpPr>
        <p:spPr>
          <a:xfrm>
            <a:off x="777240" y="3163824"/>
            <a:ext cx="7863840" cy="402336"/>
          </a:xfrm>
          <a:prstGeom prst="rect">
            <a:avLst/>
          </a:prstGeom>
          <a:noFill/>
          <a:ln/>
        </p:spPr>
        <p:txBody>
          <a:bodyPr wrap="square" lIns="0" tIns="0" rIns="0" bIns="0" rtlCol="0" anchor="ctr"/>
          <a:lstStyle/>
          <a:p>
            <a:pPr marL="0" indent="0">
              <a:buNone/>
            </a:pPr>
            <a:r>
              <a:rPr lang="en-US" sz="1250" b="1" dirty="0">
                <a:solidFill>
                  <a:srgbClr val="1A7A8A"/>
                </a:solidFill>
                <a:latin typeface="Calibri" pitchFamily="34" charset="0"/>
                <a:ea typeface="Calibri" pitchFamily="34" charset="-122"/>
                <a:cs typeface="Calibri" pitchFamily="34" charset="-120"/>
              </a:rPr>
              <a:t>Mixte / Filée : </a:t>
            </a:r>
            <a:r>
              <a:rPr lang="en-US" sz="1250" dirty="0">
                <a:solidFill>
                  <a:srgbClr val="1B2A4A"/>
                </a:solidFill>
                <a:latin typeface="Calibri" pitchFamily="34" charset="0"/>
                <a:ea typeface="Calibri" pitchFamily="34" charset="-122"/>
                <a:cs typeface="Calibri" pitchFamily="34" charset="-120"/>
              </a:rPr>
              <a:t>Développement cohérent d'une image sur plusieurs segments.</a:t>
            </a:r>
            <a:endParaRPr lang="en-US" sz="125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3">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ea typeface="Calibri" pitchFamily="34" charset="-122"/>
                <a:cs typeface="Calibri" pitchFamily="34" charset="-120"/>
              </a:rPr>
              <a:t>C4</a:t>
            </a:r>
            <a:endParaRPr lang="en-US" sz="1300" dirty="0"/>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en-US" sz="1800" b="1" dirty="0">
                <a:solidFill>
                  <a:srgbClr val="FFFFFF"/>
                </a:solidFill>
                <a:latin typeface="Calibri" pitchFamily="34" charset="0"/>
                <a:ea typeface="Calibri" pitchFamily="34" charset="-122"/>
                <a:cs typeface="Calibri" pitchFamily="34" charset="-120"/>
              </a:rPr>
              <a:t>3. Exemples par type de métaphore</a:t>
            </a:r>
            <a:endParaRPr lang="en-US" sz="1800" dirty="0"/>
          </a:p>
        </p:txBody>
      </p:sp>
      <p:sp>
        <p:nvSpPr>
          <p:cNvPr id="7" name="Shape 5"/>
          <p:cNvSpPr/>
          <p:nvPr/>
        </p:nvSpPr>
        <p:spPr>
          <a:xfrm>
            <a:off x="292608" y="777240"/>
            <a:ext cx="8549640" cy="777240"/>
          </a:xfrm>
          <a:prstGeom prst="rect">
            <a:avLst/>
          </a:prstGeom>
          <a:solidFill>
            <a:srgbClr val="FFFFFF"/>
          </a:solidFill>
          <a:ln w="12700">
            <a:solidFill>
              <a:srgbClr val="1A7A8A"/>
            </a:solidFill>
            <a:prstDash val="solid"/>
          </a:ln>
          <a:effectLst>
            <a:outerShdw blurRad="63500" dist="25400" dir="8100000" algn="bl" rotWithShape="0">
              <a:srgbClr val="000000">
                <a:alpha val="12000"/>
              </a:srgbClr>
            </a:outerShdw>
          </a:effectLst>
        </p:spPr>
        <p:txBody>
          <a:bodyPr/>
          <a:lstStyle/>
          <a:p>
            <a:endParaRPr lang="fr-FR"/>
          </a:p>
        </p:txBody>
      </p:sp>
      <p:sp>
        <p:nvSpPr>
          <p:cNvPr id="8" name="Shape 6"/>
          <p:cNvSpPr/>
          <p:nvPr/>
        </p:nvSpPr>
        <p:spPr>
          <a:xfrm>
            <a:off x="292608" y="777240"/>
            <a:ext cx="164592" cy="777240"/>
          </a:xfrm>
          <a:prstGeom prst="rect">
            <a:avLst/>
          </a:prstGeom>
          <a:solidFill>
            <a:srgbClr val="1A7A8A"/>
          </a:solidFill>
          <a:ln w="12700">
            <a:solidFill>
              <a:srgbClr val="1A7A8A"/>
            </a:solidFill>
            <a:prstDash val="solid"/>
          </a:ln>
        </p:spPr>
        <p:txBody>
          <a:bodyPr/>
          <a:lstStyle/>
          <a:p>
            <a:endParaRPr lang="fr-FR"/>
          </a:p>
        </p:txBody>
      </p:sp>
      <p:sp>
        <p:nvSpPr>
          <p:cNvPr id="9" name="Text 7"/>
          <p:cNvSpPr/>
          <p:nvPr/>
        </p:nvSpPr>
        <p:spPr>
          <a:xfrm>
            <a:off x="548640" y="822960"/>
            <a:ext cx="8138160" cy="274320"/>
          </a:xfrm>
          <a:prstGeom prst="rect">
            <a:avLst/>
          </a:prstGeom>
          <a:noFill/>
          <a:ln/>
        </p:spPr>
        <p:txBody>
          <a:bodyPr wrap="square" lIns="0" tIns="0" rIns="0" bIns="0" rtlCol="0" anchor="ctr"/>
          <a:lstStyle/>
          <a:p>
            <a:pPr marL="0" indent="0" algn="l">
              <a:buNone/>
            </a:pPr>
            <a:r>
              <a:rPr lang="en-US" sz="1200" b="1" dirty="0">
                <a:solidFill>
                  <a:srgbClr val="1A7A8A"/>
                </a:solidFill>
                <a:latin typeface="Calibri" pitchFamily="34" charset="0"/>
                <a:ea typeface="Calibri" pitchFamily="34" charset="-122"/>
                <a:cs typeface="Calibri" pitchFamily="34" charset="-120"/>
              </a:rPr>
              <a:t>Métaphore Vive</a:t>
            </a:r>
            <a:endParaRPr lang="en-US" sz="1200" dirty="0"/>
          </a:p>
        </p:txBody>
      </p:sp>
      <p:sp>
        <p:nvSpPr>
          <p:cNvPr id="10" name="Text 8"/>
          <p:cNvSpPr/>
          <p:nvPr/>
        </p:nvSpPr>
        <p:spPr>
          <a:xfrm>
            <a:off x="548640" y="1124712"/>
            <a:ext cx="8138160" cy="384048"/>
          </a:xfrm>
          <a:prstGeom prst="rect">
            <a:avLst/>
          </a:prstGeom>
          <a:noFill/>
          <a:ln/>
        </p:spPr>
        <p:txBody>
          <a:bodyPr wrap="square" lIns="0" tIns="0" rIns="0" bIns="0" rtlCol="0" anchor="ctr"/>
          <a:lstStyle/>
          <a:p>
            <a:pPr marL="0" indent="0" algn="l">
              <a:buNone/>
            </a:pPr>
            <a:r>
              <a:rPr lang="en-US" sz="1150" i="1" dirty="0">
                <a:solidFill>
                  <a:srgbClr val="5A7080"/>
                </a:solidFill>
                <a:latin typeface="Calibri" pitchFamily="34" charset="0"/>
                <a:ea typeface="Calibri" pitchFamily="34" charset="-122"/>
                <a:cs typeface="Calibri" pitchFamily="34" charset="-120"/>
              </a:rPr>
              <a:t>FR : « La vieillesse est un naufrage. » (De Gaulle, image frappante et inédite)</a:t>
            </a:r>
            <a:endParaRPr lang="en-US" sz="1150" dirty="0"/>
          </a:p>
        </p:txBody>
      </p:sp>
      <p:sp>
        <p:nvSpPr>
          <p:cNvPr id="11" name="Shape 9"/>
          <p:cNvSpPr/>
          <p:nvPr/>
        </p:nvSpPr>
        <p:spPr>
          <a:xfrm>
            <a:off x="292608" y="1627632"/>
            <a:ext cx="8549640" cy="777240"/>
          </a:xfrm>
          <a:prstGeom prst="rect">
            <a:avLst/>
          </a:prstGeom>
          <a:solidFill>
            <a:srgbClr val="FFFFFF"/>
          </a:solidFill>
          <a:ln w="12700">
            <a:solidFill>
              <a:srgbClr val="1B2A4A"/>
            </a:solidFill>
            <a:prstDash val="solid"/>
          </a:ln>
          <a:effectLst>
            <a:outerShdw blurRad="63500" dist="25400" dir="8100000" algn="bl" rotWithShape="0">
              <a:srgbClr val="000000">
                <a:alpha val="12000"/>
              </a:srgbClr>
            </a:outerShdw>
          </a:effectLst>
        </p:spPr>
        <p:txBody>
          <a:bodyPr/>
          <a:lstStyle/>
          <a:p>
            <a:endParaRPr lang="fr-FR"/>
          </a:p>
        </p:txBody>
      </p:sp>
      <p:sp>
        <p:nvSpPr>
          <p:cNvPr id="12" name="Shape 10"/>
          <p:cNvSpPr/>
          <p:nvPr/>
        </p:nvSpPr>
        <p:spPr>
          <a:xfrm>
            <a:off x="292608" y="1627632"/>
            <a:ext cx="164592" cy="777240"/>
          </a:xfrm>
          <a:prstGeom prst="rect">
            <a:avLst/>
          </a:prstGeom>
          <a:solidFill>
            <a:srgbClr val="1B2A4A"/>
          </a:solidFill>
          <a:ln w="12700">
            <a:solidFill>
              <a:srgbClr val="1B2A4A"/>
            </a:solidFill>
            <a:prstDash val="solid"/>
          </a:ln>
        </p:spPr>
        <p:txBody>
          <a:bodyPr/>
          <a:lstStyle/>
          <a:p>
            <a:endParaRPr lang="fr-FR"/>
          </a:p>
        </p:txBody>
      </p:sp>
      <p:sp>
        <p:nvSpPr>
          <p:cNvPr id="13" name="Text 11"/>
          <p:cNvSpPr/>
          <p:nvPr/>
        </p:nvSpPr>
        <p:spPr>
          <a:xfrm>
            <a:off x="548640" y="1673352"/>
            <a:ext cx="8138160" cy="274320"/>
          </a:xfrm>
          <a:prstGeom prst="rect">
            <a:avLst/>
          </a:prstGeom>
          <a:noFill/>
          <a:ln/>
        </p:spPr>
        <p:txBody>
          <a:bodyPr wrap="square" lIns="0" tIns="0" rIns="0" bIns="0" rtlCol="0" anchor="ctr"/>
          <a:lstStyle/>
          <a:p>
            <a:pPr marL="0" indent="0" algn="l">
              <a:buNone/>
            </a:pPr>
            <a:r>
              <a:rPr lang="en-US" sz="1200" b="1" dirty="0">
                <a:solidFill>
                  <a:srgbClr val="1B2A4A"/>
                </a:solidFill>
                <a:latin typeface="Calibri" pitchFamily="34" charset="0"/>
                <a:ea typeface="Calibri" pitchFamily="34" charset="-122"/>
                <a:cs typeface="Calibri" pitchFamily="34" charset="-120"/>
              </a:rPr>
              <a:t>Métaphore Morte</a:t>
            </a:r>
            <a:endParaRPr lang="en-US" sz="1200" dirty="0"/>
          </a:p>
        </p:txBody>
      </p:sp>
      <p:sp>
        <p:nvSpPr>
          <p:cNvPr id="14" name="Text 12"/>
          <p:cNvSpPr/>
          <p:nvPr/>
        </p:nvSpPr>
        <p:spPr>
          <a:xfrm>
            <a:off x="548640" y="1975104"/>
            <a:ext cx="8138160" cy="384048"/>
          </a:xfrm>
          <a:prstGeom prst="rect">
            <a:avLst/>
          </a:prstGeom>
          <a:noFill/>
          <a:ln/>
        </p:spPr>
        <p:txBody>
          <a:bodyPr wrap="square" lIns="0" tIns="0" rIns="0" bIns="0" rtlCol="0" anchor="ctr"/>
          <a:lstStyle/>
          <a:p>
            <a:pPr marL="0" indent="0" algn="l">
              <a:buNone/>
            </a:pPr>
            <a:r>
              <a:rPr lang="en-US" sz="1150" i="1" dirty="0">
                <a:solidFill>
                  <a:srgbClr val="5A7080"/>
                </a:solidFill>
                <a:latin typeface="Calibri" pitchFamily="34" charset="0"/>
                <a:ea typeface="Calibri" pitchFamily="34" charset="-122"/>
                <a:cs typeface="Calibri" pitchFamily="34" charset="-120"/>
              </a:rPr>
              <a:t>FR/EN : « le pied d'une table » / « the foot of a mountain » (sens figé, image oubliée)</a:t>
            </a:r>
            <a:endParaRPr lang="en-US" sz="1150" dirty="0"/>
          </a:p>
        </p:txBody>
      </p:sp>
      <p:sp>
        <p:nvSpPr>
          <p:cNvPr id="15" name="Shape 13"/>
          <p:cNvSpPr/>
          <p:nvPr/>
        </p:nvSpPr>
        <p:spPr>
          <a:xfrm>
            <a:off x="292608" y="2478024"/>
            <a:ext cx="8549640" cy="777240"/>
          </a:xfrm>
          <a:prstGeom prst="rect">
            <a:avLst/>
          </a:prstGeom>
          <a:solidFill>
            <a:srgbClr val="FFFFFF"/>
          </a:solidFill>
          <a:ln w="12700">
            <a:solidFill>
              <a:srgbClr val="B85042"/>
            </a:solidFill>
            <a:prstDash val="solid"/>
          </a:ln>
          <a:effectLst>
            <a:outerShdw blurRad="63500" dist="25400" dir="8100000" algn="bl" rotWithShape="0">
              <a:srgbClr val="000000">
                <a:alpha val="12000"/>
              </a:srgbClr>
            </a:outerShdw>
          </a:effectLst>
        </p:spPr>
        <p:txBody>
          <a:bodyPr/>
          <a:lstStyle/>
          <a:p>
            <a:endParaRPr lang="fr-FR"/>
          </a:p>
        </p:txBody>
      </p:sp>
      <p:sp>
        <p:nvSpPr>
          <p:cNvPr id="16" name="Shape 14"/>
          <p:cNvSpPr/>
          <p:nvPr/>
        </p:nvSpPr>
        <p:spPr>
          <a:xfrm>
            <a:off x="292608" y="2478024"/>
            <a:ext cx="164592" cy="777240"/>
          </a:xfrm>
          <a:prstGeom prst="rect">
            <a:avLst/>
          </a:prstGeom>
          <a:solidFill>
            <a:srgbClr val="B85042"/>
          </a:solidFill>
          <a:ln w="12700">
            <a:solidFill>
              <a:srgbClr val="B85042"/>
            </a:solidFill>
            <a:prstDash val="solid"/>
          </a:ln>
        </p:spPr>
        <p:txBody>
          <a:bodyPr/>
          <a:lstStyle/>
          <a:p>
            <a:endParaRPr lang="fr-FR"/>
          </a:p>
        </p:txBody>
      </p:sp>
      <p:sp>
        <p:nvSpPr>
          <p:cNvPr id="17" name="Text 15"/>
          <p:cNvSpPr/>
          <p:nvPr/>
        </p:nvSpPr>
        <p:spPr>
          <a:xfrm>
            <a:off x="548640" y="2523744"/>
            <a:ext cx="8138160" cy="274320"/>
          </a:xfrm>
          <a:prstGeom prst="rect">
            <a:avLst/>
          </a:prstGeom>
          <a:noFill/>
          <a:ln/>
        </p:spPr>
        <p:txBody>
          <a:bodyPr wrap="square" lIns="0" tIns="0" rIns="0" bIns="0" rtlCol="0" anchor="ctr"/>
          <a:lstStyle/>
          <a:p>
            <a:pPr marL="0" indent="0" algn="l">
              <a:buNone/>
            </a:pPr>
            <a:r>
              <a:rPr lang="en-US" sz="1200" b="1" dirty="0">
                <a:solidFill>
                  <a:srgbClr val="B85042"/>
                </a:solidFill>
                <a:latin typeface="Calibri" pitchFamily="34" charset="0"/>
                <a:ea typeface="Calibri" pitchFamily="34" charset="-122"/>
                <a:cs typeface="Calibri" pitchFamily="34" charset="-120"/>
              </a:rPr>
              <a:t>Métaphore Clichée</a:t>
            </a:r>
            <a:endParaRPr lang="en-US" sz="1200" dirty="0"/>
          </a:p>
        </p:txBody>
      </p:sp>
      <p:sp>
        <p:nvSpPr>
          <p:cNvPr id="18" name="Text 16"/>
          <p:cNvSpPr/>
          <p:nvPr/>
        </p:nvSpPr>
        <p:spPr>
          <a:xfrm>
            <a:off x="548640" y="2825496"/>
            <a:ext cx="8138160" cy="384048"/>
          </a:xfrm>
          <a:prstGeom prst="rect">
            <a:avLst/>
          </a:prstGeom>
          <a:noFill/>
          <a:ln/>
        </p:spPr>
        <p:txBody>
          <a:bodyPr wrap="square" lIns="0" tIns="0" rIns="0" bIns="0" rtlCol="0" anchor="ctr"/>
          <a:lstStyle/>
          <a:p>
            <a:pPr marL="0" indent="0" algn="l">
              <a:buNone/>
            </a:pPr>
            <a:r>
              <a:rPr lang="en-US" sz="1150" i="1" dirty="0">
                <a:solidFill>
                  <a:srgbClr val="5A7080"/>
                </a:solidFill>
                <a:latin typeface="Calibri" pitchFamily="34" charset="0"/>
                <a:ea typeface="Calibri" pitchFamily="34" charset="-122"/>
                <a:cs typeface="Calibri" pitchFamily="34" charset="-120"/>
              </a:rPr>
              <a:t>EN : « Life is a journey. » / AR : الحياة بحرٌ من الهموم (usée mais encore reconnaissable)</a:t>
            </a:r>
            <a:endParaRPr lang="en-US" sz="1150" dirty="0"/>
          </a:p>
        </p:txBody>
      </p:sp>
      <p:sp>
        <p:nvSpPr>
          <p:cNvPr id="19" name="Shape 17"/>
          <p:cNvSpPr/>
          <p:nvPr/>
        </p:nvSpPr>
        <p:spPr>
          <a:xfrm>
            <a:off x="292608" y="3328416"/>
            <a:ext cx="8549640" cy="777240"/>
          </a:xfrm>
          <a:prstGeom prst="rect">
            <a:avLst/>
          </a:prstGeom>
          <a:solidFill>
            <a:srgbClr val="FFFFFF"/>
          </a:solidFill>
          <a:ln w="12700">
            <a:solidFill>
              <a:srgbClr val="2C7A6A"/>
            </a:solidFill>
            <a:prstDash val="solid"/>
          </a:ln>
          <a:effectLst>
            <a:outerShdw blurRad="63500" dist="25400" dir="8100000" algn="bl" rotWithShape="0">
              <a:srgbClr val="000000">
                <a:alpha val="12000"/>
              </a:srgbClr>
            </a:outerShdw>
          </a:effectLst>
        </p:spPr>
        <p:txBody>
          <a:bodyPr/>
          <a:lstStyle/>
          <a:p>
            <a:endParaRPr lang="fr-FR"/>
          </a:p>
        </p:txBody>
      </p:sp>
      <p:sp>
        <p:nvSpPr>
          <p:cNvPr id="20" name="Shape 18"/>
          <p:cNvSpPr/>
          <p:nvPr/>
        </p:nvSpPr>
        <p:spPr>
          <a:xfrm>
            <a:off x="292608" y="3328416"/>
            <a:ext cx="164592" cy="777240"/>
          </a:xfrm>
          <a:prstGeom prst="rect">
            <a:avLst/>
          </a:prstGeom>
          <a:solidFill>
            <a:srgbClr val="2C7A6A"/>
          </a:solidFill>
          <a:ln w="12700">
            <a:solidFill>
              <a:srgbClr val="2C7A6A"/>
            </a:solidFill>
            <a:prstDash val="solid"/>
          </a:ln>
        </p:spPr>
        <p:txBody>
          <a:bodyPr/>
          <a:lstStyle/>
          <a:p>
            <a:endParaRPr lang="fr-FR"/>
          </a:p>
        </p:txBody>
      </p:sp>
      <p:sp>
        <p:nvSpPr>
          <p:cNvPr id="21" name="Text 19"/>
          <p:cNvSpPr/>
          <p:nvPr/>
        </p:nvSpPr>
        <p:spPr>
          <a:xfrm>
            <a:off x="548640" y="3374136"/>
            <a:ext cx="8138160" cy="274320"/>
          </a:xfrm>
          <a:prstGeom prst="rect">
            <a:avLst/>
          </a:prstGeom>
          <a:noFill/>
          <a:ln/>
        </p:spPr>
        <p:txBody>
          <a:bodyPr wrap="square" lIns="0" tIns="0" rIns="0" bIns="0" rtlCol="0" anchor="ctr"/>
          <a:lstStyle/>
          <a:p>
            <a:pPr marL="0" indent="0" algn="l">
              <a:buNone/>
            </a:pPr>
            <a:r>
              <a:rPr lang="en-US" sz="1200" b="1" dirty="0">
                <a:solidFill>
                  <a:srgbClr val="2C7A6A"/>
                </a:solidFill>
                <a:latin typeface="Calibri" pitchFamily="34" charset="0"/>
                <a:ea typeface="Calibri" pitchFamily="34" charset="-122"/>
                <a:cs typeface="Calibri" pitchFamily="34" charset="-120"/>
              </a:rPr>
              <a:t>Métaphore Conceptuelle</a:t>
            </a:r>
            <a:endParaRPr lang="en-US" sz="1200" dirty="0"/>
          </a:p>
        </p:txBody>
      </p:sp>
      <p:sp>
        <p:nvSpPr>
          <p:cNvPr id="22" name="Text 20"/>
          <p:cNvSpPr/>
          <p:nvPr/>
        </p:nvSpPr>
        <p:spPr>
          <a:xfrm>
            <a:off x="548640" y="3675888"/>
            <a:ext cx="8138160" cy="384048"/>
          </a:xfrm>
          <a:prstGeom prst="rect">
            <a:avLst/>
          </a:prstGeom>
          <a:noFill/>
          <a:ln/>
        </p:spPr>
        <p:txBody>
          <a:bodyPr wrap="square" lIns="0" tIns="0" rIns="0" bIns="0" rtlCol="0" anchor="ctr"/>
          <a:lstStyle/>
          <a:p>
            <a:pPr marL="0" indent="0" algn="l">
              <a:buNone/>
            </a:pPr>
            <a:r>
              <a:rPr lang="en-US" sz="1150" i="1" dirty="0">
                <a:solidFill>
                  <a:srgbClr val="5A7080"/>
                </a:solidFill>
                <a:latin typeface="Calibri" pitchFamily="34" charset="0"/>
                <a:ea typeface="Calibri" pitchFamily="34" charset="-122"/>
                <a:cs typeface="Calibri" pitchFamily="34" charset="-120"/>
              </a:rPr>
              <a:t>EN : « Time is money. » / FR : « Le temps, c'est de l'argent. » (structure cognitive profonde)</a:t>
            </a:r>
            <a:endParaRPr lang="en-US" sz="1150" dirty="0"/>
          </a:p>
        </p:txBody>
      </p:sp>
      <p:sp>
        <p:nvSpPr>
          <p:cNvPr id="23" name="Shape 21"/>
          <p:cNvSpPr/>
          <p:nvPr/>
        </p:nvSpPr>
        <p:spPr>
          <a:xfrm>
            <a:off x="292608" y="4178808"/>
            <a:ext cx="8549640" cy="777240"/>
          </a:xfrm>
          <a:prstGeom prst="rect">
            <a:avLst/>
          </a:prstGeom>
          <a:solidFill>
            <a:srgbClr val="FFFFFF"/>
          </a:solidFill>
          <a:ln w="12700">
            <a:solidFill>
              <a:srgbClr val="8B4F9E"/>
            </a:solidFill>
            <a:prstDash val="solid"/>
          </a:ln>
          <a:effectLst>
            <a:outerShdw blurRad="63500" dist="25400" dir="8100000" algn="bl" rotWithShape="0">
              <a:srgbClr val="000000">
                <a:alpha val="12000"/>
              </a:srgbClr>
            </a:outerShdw>
          </a:effectLst>
        </p:spPr>
        <p:txBody>
          <a:bodyPr/>
          <a:lstStyle/>
          <a:p>
            <a:endParaRPr lang="fr-FR"/>
          </a:p>
        </p:txBody>
      </p:sp>
      <p:sp>
        <p:nvSpPr>
          <p:cNvPr id="24" name="Shape 22"/>
          <p:cNvSpPr/>
          <p:nvPr/>
        </p:nvSpPr>
        <p:spPr>
          <a:xfrm>
            <a:off x="292608" y="4178808"/>
            <a:ext cx="164592" cy="777240"/>
          </a:xfrm>
          <a:prstGeom prst="rect">
            <a:avLst/>
          </a:prstGeom>
          <a:solidFill>
            <a:srgbClr val="8B4F9E"/>
          </a:solidFill>
          <a:ln w="12700">
            <a:solidFill>
              <a:srgbClr val="8B4F9E"/>
            </a:solidFill>
            <a:prstDash val="solid"/>
          </a:ln>
        </p:spPr>
        <p:txBody>
          <a:bodyPr/>
          <a:lstStyle/>
          <a:p>
            <a:endParaRPr lang="fr-FR"/>
          </a:p>
        </p:txBody>
      </p:sp>
      <p:sp>
        <p:nvSpPr>
          <p:cNvPr id="25" name="Text 23"/>
          <p:cNvSpPr/>
          <p:nvPr/>
        </p:nvSpPr>
        <p:spPr>
          <a:xfrm>
            <a:off x="548640" y="4224528"/>
            <a:ext cx="8138160" cy="274320"/>
          </a:xfrm>
          <a:prstGeom prst="rect">
            <a:avLst/>
          </a:prstGeom>
          <a:noFill/>
          <a:ln/>
        </p:spPr>
        <p:txBody>
          <a:bodyPr wrap="square" lIns="0" tIns="0" rIns="0" bIns="0" rtlCol="0" anchor="ctr"/>
          <a:lstStyle/>
          <a:p>
            <a:pPr marL="0" indent="0" algn="l">
              <a:buNone/>
            </a:pPr>
            <a:r>
              <a:rPr lang="en-US" sz="1200" b="1" dirty="0">
                <a:solidFill>
                  <a:srgbClr val="8B4F9E"/>
                </a:solidFill>
                <a:latin typeface="Calibri" pitchFamily="34" charset="0"/>
                <a:ea typeface="Calibri" pitchFamily="34" charset="-122"/>
                <a:cs typeface="Calibri" pitchFamily="34" charset="-120"/>
              </a:rPr>
              <a:t>Métaphore Filée</a:t>
            </a:r>
            <a:endParaRPr lang="en-US" sz="1200" dirty="0"/>
          </a:p>
        </p:txBody>
      </p:sp>
      <p:sp>
        <p:nvSpPr>
          <p:cNvPr id="26" name="Text 24"/>
          <p:cNvSpPr/>
          <p:nvPr/>
        </p:nvSpPr>
        <p:spPr>
          <a:xfrm>
            <a:off x="548640" y="4526280"/>
            <a:ext cx="8138160" cy="384048"/>
          </a:xfrm>
          <a:prstGeom prst="rect">
            <a:avLst/>
          </a:prstGeom>
          <a:noFill/>
          <a:ln/>
        </p:spPr>
        <p:txBody>
          <a:bodyPr wrap="square" lIns="0" tIns="0" rIns="0" bIns="0" rtlCol="0" anchor="ctr"/>
          <a:lstStyle/>
          <a:p>
            <a:pPr marL="0" indent="0" algn="l">
              <a:buNone/>
            </a:pPr>
            <a:r>
              <a:rPr lang="en-US" sz="1150" i="1" dirty="0">
                <a:solidFill>
                  <a:srgbClr val="5A7080"/>
                </a:solidFill>
                <a:latin typeface="Calibri" pitchFamily="34" charset="0"/>
                <a:ea typeface="Calibri" pitchFamily="34" charset="-122"/>
                <a:cs typeface="Calibri" pitchFamily="34" charset="-120"/>
              </a:rPr>
              <a:t>FR : « Il a allumé la mèche de la discorde, et le feu n'a pas tardé à consumer leurs liens. » (image du feu développée)</a:t>
            </a:r>
            <a:endParaRPr lang="en-US" sz="115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C4">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rPr>
              <a:t>C4</a:t>
            </a:r>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fr-FR" sz="1800" b="1" dirty="0">
                <a:solidFill>
                  <a:srgbClr val="FFFFFF"/>
                </a:solidFill>
                <a:latin typeface="Calibri" pitchFamily="34" charset="0"/>
              </a:rPr>
              <a:t>Où trouver des métaphores ?</a:t>
            </a:r>
          </a:p>
        </p:txBody>
      </p:sp>
      <p:sp>
        <p:nvSpPr>
          <p:cNvPr id="10" name="CardBg"/>
          <p:cNvSpPr/>
          <p:nvPr/>
        </p:nvSpPr>
        <p:spPr>
          <a:xfrm>
            <a:off x="292608" y="730440"/>
            <a:ext cx="8549640" cy="3700000"/>
          </a:xfrm>
          <a:prstGeom prst="rect">
            <a:avLst/>
          </a:prstGeom>
          <a:solidFill>
            <a:srgbClr val="1A7A8A"/>
          </a:solidFill>
          <a:ln w="12700">
            <a:solidFill>
              <a:srgbClr val="1A7A8A"/>
            </a:solidFill>
            <a:prstDash val="solid"/>
          </a:ln>
          <a:effectLst>
            <a:outerShdw blurRad="63500" dist="25400" dir="8100000" algn="bl" rotWithShape="0">
              <a:srgbClr val="000000">
                <a:alpha val="15000"/>
              </a:srgbClr>
            </a:outerShdw>
          </a:effectLst>
        </p:spPr>
        <p:txBody>
          <a:bodyPr/>
          <a:lstStyle/>
          <a:p>
            <a:endParaRPr lang="fr-FR"/>
          </a:p>
        </p:txBody>
      </p:sp>
      <p:sp>
        <p:nvSpPr>
          <p:cNvPr id="11" name="CardTitle"/>
          <p:cNvSpPr/>
          <p:nvPr/>
        </p:nvSpPr>
        <p:spPr>
          <a:xfrm>
            <a:off x="476280" y="820000"/>
            <a:ext cx="8200000" cy="500000"/>
          </a:xfrm>
          <a:prstGeom prst="rect">
            <a:avLst/>
          </a:prstGeom>
          <a:noFill/>
          <a:ln/>
        </p:spPr>
        <p:txBody>
          <a:bodyPr wrap="square" lIns="91440" tIns="45720" rIns="91440" bIns="45720" rtlCol="0" anchor="ctr"/>
          <a:lstStyle/>
          <a:p>
            <a:pPr marL="0" indent="0" algn="l">
              <a:buNone/>
            </a:pPr>
            <a:r>
              <a:rPr lang="fr-FR" sz="1800" b="1" dirty="0">
                <a:solidFill>
                  <a:srgbClr val="FFFFFF"/>
                </a:solidFill>
                <a:latin typeface="Calibri" pitchFamily="34" charset="0"/>
              </a:rPr>
              <a:t>Métaphores</a:t>
            </a:r>
          </a:p>
        </p:txBody>
      </p:sp>
      <p:sp>
        <p:nvSpPr>
          <p:cNvPr id="12" name="CardBody"/>
          <p:cNvSpPr/>
          <p:nvPr/>
        </p:nvSpPr>
        <p:spPr>
          <a:xfrm>
            <a:off x="476280" y="1380000"/>
            <a:ext cx="8200000" cy="2950000"/>
          </a:xfrm>
          <a:prstGeom prst="rect">
            <a:avLst/>
          </a:prstGeom>
          <a:noFill/>
          <a:ln/>
        </p:spPr>
        <p:txBody>
          <a:bodyPr wrap="square" lIns="182880" tIns="91440" rIns="182880" bIns="91440" rtlCol="0" anchor="t"/>
          <a:lstStyle/>
          <a:p>
            <a:pPr marL="0" indent="0" algn="l">
              <a:buNone/>
            </a:pPr>
            <a:r>
              <a:rPr lang="fr-FR" sz="1200" dirty="0">
                <a:solidFill>
                  <a:srgbClr val="E0F2F4"/>
                </a:solidFill>
                <a:latin typeface="Calibri" pitchFamily="34" charset="0"/>
              </a:rPr>
              <a:t>• Littérature (romans, poésie, essais)</a:t>
            </a:r>
          </a:p>
          <a:p>
            <a:pPr marL="0" indent="0" algn="l">
              <a:buNone/>
            </a:pPr>
            <a:r>
              <a:rPr lang="fr-FR" sz="1200" dirty="0">
                <a:solidFill>
                  <a:srgbClr val="E0F2F4"/>
                </a:solidFill>
                <a:latin typeface="Calibri" pitchFamily="34" charset="0"/>
              </a:rPr>
              <a:t>• Discours politiques et idéologiques</a:t>
            </a:r>
          </a:p>
          <a:p>
            <a:pPr marL="0" indent="0" algn="l">
              <a:buNone/>
            </a:pPr>
            <a:r>
              <a:rPr lang="fr-FR" sz="1200" dirty="0">
                <a:solidFill>
                  <a:srgbClr val="E0F2F4"/>
                </a:solidFill>
                <a:latin typeface="Calibri" pitchFamily="34" charset="0"/>
              </a:rPr>
              <a:t>• Textes journalistiques et éditoriaux</a:t>
            </a:r>
          </a:p>
          <a:p>
            <a:pPr marL="0" indent="0" algn="l">
              <a:buNone/>
            </a:pPr>
            <a:r>
              <a:rPr lang="fr-FR" sz="1200" dirty="0">
                <a:solidFill>
                  <a:srgbClr val="E0F2F4"/>
                </a:solidFill>
                <a:latin typeface="Calibri" pitchFamily="34" charset="0"/>
              </a:rPr>
              <a:t>• Publicité et slogans commerciaux</a:t>
            </a:r>
          </a:p>
          <a:p>
            <a:pPr marL="0" indent="0" algn="l">
              <a:buNone/>
            </a:pPr>
            <a:r>
              <a:rPr lang="fr-FR" sz="1200" dirty="0">
                <a:solidFill>
                  <a:srgbClr val="E0F2F4"/>
                </a:solidFill>
                <a:latin typeface="Calibri" pitchFamily="34" charset="0"/>
              </a:rPr>
              <a:t>• Textes sacrés et religieux</a:t>
            </a:r>
          </a:p>
          <a:p>
            <a:pPr marL="0" indent="0" algn="l">
              <a:buNone/>
            </a:pPr>
            <a:r>
              <a:rPr lang="fr-FR" sz="1200" dirty="0">
                <a:solidFill>
                  <a:srgbClr val="E0F2F4"/>
                </a:solidFill>
                <a:latin typeface="Calibri" pitchFamily="34" charset="0"/>
              </a:rPr>
              <a:t>• Langue courante et expressions figées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4">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ea typeface="Calibri" pitchFamily="34" charset="-122"/>
                <a:cs typeface="Calibri" pitchFamily="34" charset="-120"/>
              </a:rPr>
              <a:t>C4</a:t>
            </a:r>
            <a:endParaRPr lang="en-US" sz="1300" dirty="0"/>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en-US" sz="1800" b="1" dirty="0">
                <a:solidFill>
                  <a:srgbClr val="FFFFFF"/>
                </a:solidFill>
                <a:latin typeface="Calibri" pitchFamily="34" charset="0"/>
                <a:ea typeface="Calibri" pitchFamily="34" charset="-122"/>
                <a:cs typeface="Calibri" pitchFamily="34" charset="-120"/>
              </a:rPr>
              <a:t>Difficultés de traduction</a:t>
            </a:r>
            <a:endParaRPr lang="en-US" sz="1800" dirty="0"/>
          </a:p>
        </p:txBody>
      </p:sp>
      <p:sp>
        <p:nvSpPr>
          <p:cNvPr id="7" name="Shape 5"/>
          <p:cNvSpPr/>
          <p:nvPr/>
        </p:nvSpPr>
        <p:spPr>
          <a:xfrm>
            <a:off x="292608" y="777240"/>
            <a:ext cx="8549640" cy="1143000"/>
          </a:xfrm>
          <a:prstGeom prst="rect">
            <a:avLst/>
          </a:prstGeom>
          <a:solidFill>
            <a:srgbClr val="FFFFFF"/>
          </a:solidFill>
          <a:ln w="12700">
            <a:solidFill>
              <a:srgbClr val="1A7A8A"/>
            </a:solidFill>
            <a:prstDash val="solid"/>
          </a:ln>
          <a:effectLst>
            <a:outerShdw blurRad="63500" dist="25400" dir="8100000" algn="bl" rotWithShape="0">
              <a:srgbClr val="000000">
                <a:alpha val="12000"/>
              </a:srgbClr>
            </a:outerShdw>
          </a:effectLst>
        </p:spPr>
        <p:txBody>
          <a:bodyPr/>
          <a:lstStyle/>
          <a:p>
            <a:endParaRPr lang="fr-FR"/>
          </a:p>
        </p:txBody>
      </p:sp>
      <p:sp>
        <p:nvSpPr>
          <p:cNvPr id="8" name="Shape 6"/>
          <p:cNvSpPr/>
          <p:nvPr/>
        </p:nvSpPr>
        <p:spPr>
          <a:xfrm>
            <a:off x="292608" y="777240"/>
            <a:ext cx="164592" cy="1143000"/>
          </a:xfrm>
          <a:prstGeom prst="rect">
            <a:avLst/>
          </a:prstGeom>
          <a:solidFill>
            <a:srgbClr val="D4A843"/>
          </a:solidFill>
          <a:ln w="12700">
            <a:solidFill>
              <a:srgbClr val="D4A843"/>
            </a:solidFill>
            <a:prstDash val="solid"/>
          </a:ln>
        </p:spPr>
        <p:txBody>
          <a:bodyPr/>
          <a:lstStyle/>
          <a:p>
            <a:endParaRPr lang="fr-FR"/>
          </a:p>
        </p:txBody>
      </p:sp>
      <p:sp>
        <p:nvSpPr>
          <p:cNvPr id="9" name="Text 7"/>
          <p:cNvSpPr/>
          <p:nvPr/>
        </p:nvSpPr>
        <p:spPr>
          <a:xfrm>
            <a:off x="566928" y="841248"/>
            <a:ext cx="8138160" cy="1005840"/>
          </a:xfrm>
          <a:prstGeom prst="rect">
            <a:avLst/>
          </a:prstGeom>
          <a:noFill/>
          <a:ln/>
        </p:spPr>
        <p:txBody>
          <a:bodyPr wrap="square" lIns="0" tIns="0" rIns="0" bIns="0" rtlCol="0" anchor="ctr"/>
          <a:lstStyle/>
          <a:p>
            <a:pPr marL="0" indent="0" algn="just">
              <a:buNone/>
            </a:pPr>
            <a:r>
              <a:rPr lang="en-US" sz="1250" dirty="0">
                <a:solidFill>
                  <a:srgbClr val="1B2A4A"/>
                </a:solidFill>
                <a:latin typeface="Calibri" pitchFamily="34" charset="0"/>
                <a:ea typeface="Calibri" pitchFamily="34" charset="-122"/>
                <a:cs typeface="Calibri" pitchFamily="34" charset="-120"/>
              </a:rPr>
              <a:t>Les problèmes majeurs incluent l'ancrage culturel (une image naturelle en source peut être choquante en cible) et le statut asymétrique des métaphores mortes : une image morte en source peut redevenir vive et bizarre en cible.</a:t>
            </a:r>
            <a:endParaRPr lang="en-US" sz="1250" dirty="0"/>
          </a:p>
        </p:txBody>
      </p:sp>
      <p:sp>
        <p:nvSpPr>
          <p:cNvPr id="10" name="Shape 8"/>
          <p:cNvSpPr/>
          <p:nvPr/>
        </p:nvSpPr>
        <p:spPr>
          <a:xfrm>
            <a:off x="292608" y="2057400"/>
            <a:ext cx="8549640" cy="621792"/>
          </a:xfrm>
          <a:prstGeom prst="rect">
            <a:avLst/>
          </a:prstGeom>
          <a:solidFill>
            <a:srgbClr val="FFFFFF"/>
          </a:solidFill>
          <a:ln w="12700">
            <a:solidFill>
              <a:srgbClr val="D0E4E8"/>
            </a:solidFill>
            <a:prstDash val="solid"/>
          </a:ln>
          <a:effectLst>
            <a:outerShdw blurRad="63500" dist="25400" dir="8100000" algn="bl" rotWithShape="0">
              <a:srgbClr val="000000">
                <a:alpha val="12000"/>
              </a:srgbClr>
            </a:outerShdw>
          </a:effectLst>
        </p:spPr>
        <p:txBody>
          <a:bodyPr/>
          <a:lstStyle/>
          <a:p>
            <a:endParaRPr lang="fr-FR" dirty="0"/>
          </a:p>
        </p:txBody>
      </p:sp>
      <p:sp>
        <p:nvSpPr>
          <p:cNvPr id="11" name="Shape 9"/>
          <p:cNvSpPr/>
          <p:nvPr/>
        </p:nvSpPr>
        <p:spPr>
          <a:xfrm>
            <a:off x="347472" y="2185416"/>
            <a:ext cx="347472" cy="347472"/>
          </a:xfrm>
          <a:prstGeom prst="ellipse">
            <a:avLst/>
          </a:prstGeom>
          <a:solidFill>
            <a:srgbClr val="D4A843"/>
          </a:solidFill>
          <a:ln w="12700">
            <a:solidFill>
              <a:srgbClr val="D4A843"/>
            </a:solidFill>
            <a:prstDash val="solid"/>
          </a:ln>
        </p:spPr>
        <p:txBody>
          <a:bodyPr/>
          <a:lstStyle/>
          <a:p>
            <a:endParaRPr lang="fr-FR"/>
          </a:p>
        </p:txBody>
      </p:sp>
      <p:sp>
        <p:nvSpPr>
          <p:cNvPr id="12" name="Text 10"/>
          <p:cNvSpPr/>
          <p:nvPr/>
        </p:nvSpPr>
        <p:spPr>
          <a:xfrm>
            <a:off x="347472" y="2185416"/>
            <a:ext cx="347472" cy="347472"/>
          </a:xfrm>
          <a:prstGeom prst="rect">
            <a:avLst/>
          </a:prstGeom>
          <a:noFill/>
          <a:ln/>
        </p:spPr>
        <p:txBody>
          <a:bodyPr wrap="square" lIns="0" tIns="0" rIns="0" bIns="0" rtlCol="0" anchor="ctr"/>
          <a:lstStyle/>
          <a:p>
            <a:pPr marL="0" indent="0" algn="ctr">
              <a:buNone/>
            </a:pPr>
            <a:r>
              <a:rPr lang="en-US" sz="1400" b="1" dirty="0">
                <a:solidFill>
                  <a:srgbClr val="1B2A4A"/>
                </a:solidFill>
                <a:latin typeface="Calibri" pitchFamily="34" charset="0"/>
                <a:ea typeface="Calibri" pitchFamily="34" charset="-122"/>
                <a:cs typeface="Calibri" pitchFamily="34" charset="-120"/>
              </a:rPr>
              <a:t>!</a:t>
            </a:r>
            <a:endParaRPr lang="en-US" sz="1400" dirty="0"/>
          </a:p>
        </p:txBody>
      </p:sp>
      <p:sp>
        <p:nvSpPr>
          <p:cNvPr id="13" name="Text 11"/>
          <p:cNvSpPr/>
          <p:nvPr/>
        </p:nvSpPr>
        <p:spPr>
          <a:xfrm>
            <a:off x="777240" y="2148840"/>
            <a:ext cx="7955280" cy="438912"/>
          </a:xfrm>
          <a:prstGeom prst="rect">
            <a:avLst/>
          </a:prstGeom>
          <a:noFill/>
          <a:ln/>
        </p:spPr>
        <p:txBody>
          <a:bodyPr wrap="square" lIns="0" tIns="0" rIns="0" bIns="0" rtlCol="0" anchor="ctr"/>
          <a:lstStyle/>
          <a:p>
            <a:r>
              <a:rPr lang="en-US" sz="1200" b="1" dirty="0">
                <a:solidFill>
                  <a:srgbClr val="1B2A4A"/>
                </a:solidFill>
                <a:latin typeface="Calibri" pitchFamily="34" charset="0"/>
                <a:ea typeface="Calibri" pitchFamily="34" charset="-122"/>
                <a:cs typeface="Calibri" pitchFamily="34" charset="-120"/>
              </a:rPr>
              <a:t>Ancrage culturel : </a:t>
            </a:r>
            <a:r>
              <a:rPr lang="fr-FR" sz="1200" dirty="0">
                <a:solidFill>
                  <a:srgbClr val="5A7080"/>
                </a:solidFill>
                <a:latin typeface="Calibri" pitchFamily="34" charset="0"/>
                <a:cs typeface="Calibri" pitchFamily="34" charset="-120"/>
              </a:rPr>
              <a:t>Tandis que le hibou symbolise l'intelligence et la sagesse dans la culture française, il incarne le mauvais augure et la ruine dans la tradition arabe.</a:t>
            </a:r>
          </a:p>
        </p:txBody>
      </p:sp>
      <p:sp>
        <p:nvSpPr>
          <p:cNvPr id="14" name="Shape 12"/>
          <p:cNvSpPr/>
          <p:nvPr/>
        </p:nvSpPr>
        <p:spPr>
          <a:xfrm>
            <a:off x="292608" y="2770632"/>
            <a:ext cx="8549640" cy="621792"/>
          </a:xfrm>
          <a:prstGeom prst="rect">
            <a:avLst/>
          </a:prstGeom>
          <a:solidFill>
            <a:srgbClr val="E8F4F5"/>
          </a:solidFill>
          <a:ln w="12700">
            <a:solidFill>
              <a:srgbClr val="D0E4E8"/>
            </a:solidFill>
            <a:prstDash val="solid"/>
          </a:ln>
          <a:effectLst>
            <a:outerShdw blurRad="63500" dist="25400" dir="8100000" algn="bl" rotWithShape="0">
              <a:srgbClr val="000000">
                <a:alpha val="12000"/>
              </a:srgbClr>
            </a:outerShdw>
          </a:effectLst>
        </p:spPr>
        <p:txBody>
          <a:bodyPr/>
          <a:lstStyle/>
          <a:p>
            <a:endParaRPr lang="fr-FR"/>
          </a:p>
        </p:txBody>
      </p:sp>
      <p:sp>
        <p:nvSpPr>
          <p:cNvPr id="15" name="Shape 13"/>
          <p:cNvSpPr/>
          <p:nvPr/>
        </p:nvSpPr>
        <p:spPr>
          <a:xfrm>
            <a:off x="347472" y="2898648"/>
            <a:ext cx="347472" cy="347472"/>
          </a:xfrm>
          <a:prstGeom prst="ellipse">
            <a:avLst/>
          </a:prstGeom>
          <a:solidFill>
            <a:srgbClr val="D4A843"/>
          </a:solidFill>
          <a:ln w="12700">
            <a:solidFill>
              <a:srgbClr val="D4A843"/>
            </a:solidFill>
            <a:prstDash val="solid"/>
          </a:ln>
        </p:spPr>
        <p:txBody>
          <a:bodyPr/>
          <a:lstStyle/>
          <a:p>
            <a:endParaRPr lang="fr-FR"/>
          </a:p>
        </p:txBody>
      </p:sp>
      <p:sp>
        <p:nvSpPr>
          <p:cNvPr id="16" name="Text 14"/>
          <p:cNvSpPr/>
          <p:nvPr/>
        </p:nvSpPr>
        <p:spPr>
          <a:xfrm>
            <a:off x="347472" y="2898648"/>
            <a:ext cx="347472" cy="347472"/>
          </a:xfrm>
          <a:prstGeom prst="rect">
            <a:avLst/>
          </a:prstGeom>
          <a:noFill/>
          <a:ln/>
        </p:spPr>
        <p:txBody>
          <a:bodyPr wrap="square" lIns="0" tIns="0" rIns="0" bIns="0" rtlCol="0" anchor="ctr"/>
          <a:lstStyle/>
          <a:p>
            <a:pPr marL="0" indent="0" algn="ctr">
              <a:buNone/>
            </a:pPr>
            <a:r>
              <a:rPr lang="en-US" sz="1400" b="1" dirty="0">
                <a:solidFill>
                  <a:srgbClr val="1B2A4A"/>
                </a:solidFill>
                <a:latin typeface="Calibri" pitchFamily="34" charset="0"/>
                <a:ea typeface="Calibri" pitchFamily="34" charset="-122"/>
                <a:cs typeface="Calibri" pitchFamily="34" charset="-120"/>
              </a:rPr>
              <a:t>!</a:t>
            </a:r>
            <a:endParaRPr lang="en-US" sz="1400" dirty="0"/>
          </a:p>
        </p:txBody>
      </p:sp>
      <p:sp>
        <p:nvSpPr>
          <p:cNvPr id="17" name="Text 15"/>
          <p:cNvSpPr/>
          <p:nvPr/>
        </p:nvSpPr>
        <p:spPr>
          <a:xfrm>
            <a:off x="777240" y="2862072"/>
            <a:ext cx="7955280" cy="438912"/>
          </a:xfrm>
          <a:prstGeom prst="rect">
            <a:avLst/>
          </a:prstGeom>
          <a:noFill/>
          <a:ln/>
        </p:spPr>
        <p:txBody>
          <a:bodyPr wrap="square" lIns="0" tIns="0" rIns="0" bIns="0" rtlCol="0" anchor="ctr"/>
          <a:lstStyle/>
          <a:p>
            <a:pPr marL="0" indent="0">
              <a:buNone/>
            </a:pPr>
            <a:r>
              <a:rPr lang="en-US" sz="1200" b="1" dirty="0">
                <a:solidFill>
                  <a:srgbClr val="1B2A4A"/>
                </a:solidFill>
                <a:latin typeface="Calibri" pitchFamily="34" charset="0"/>
                <a:ea typeface="Calibri" pitchFamily="34" charset="-122"/>
                <a:cs typeface="Calibri" pitchFamily="34" charset="-120"/>
              </a:rPr>
              <a:t>Métaphore morte → vive : </a:t>
            </a:r>
            <a:r>
              <a:rPr lang="en-US" sz="1200" dirty="0">
                <a:solidFill>
                  <a:srgbClr val="5A7080"/>
                </a:solidFill>
                <a:latin typeface="Calibri" pitchFamily="34" charset="0"/>
                <a:ea typeface="Calibri" pitchFamily="34" charset="-122"/>
                <a:cs typeface="Calibri" pitchFamily="34" charset="-120"/>
              </a:rPr>
              <a:t>Ex : Time flies traduit littéralement par Le temps vole — image réactivée de façon inattendue.</a:t>
            </a:r>
            <a:endParaRPr lang="en-US" sz="1200" dirty="0"/>
          </a:p>
        </p:txBody>
      </p:sp>
      <p:sp>
        <p:nvSpPr>
          <p:cNvPr id="18" name="Shape 16"/>
          <p:cNvSpPr/>
          <p:nvPr/>
        </p:nvSpPr>
        <p:spPr>
          <a:xfrm>
            <a:off x="292608" y="3483864"/>
            <a:ext cx="8549640" cy="621792"/>
          </a:xfrm>
          <a:prstGeom prst="rect">
            <a:avLst/>
          </a:prstGeom>
          <a:solidFill>
            <a:srgbClr val="FFFFFF"/>
          </a:solidFill>
          <a:ln w="12700">
            <a:solidFill>
              <a:srgbClr val="D0E4E8"/>
            </a:solidFill>
            <a:prstDash val="solid"/>
          </a:ln>
          <a:effectLst>
            <a:outerShdw blurRad="63500" dist="25400" dir="8100000" algn="bl" rotWithShape="0">
              <a:srgbClr val="000000">
                <a:alpha val="12000"/>
              </a:srgbClr>
            </a:outerShdw>
          </a:effectLst>
        </p:spPr>
        <p:txBody>
          <a:bodyPr/>
          <a:lstStyle/>
          <a:p>
            <a:endParaRPr lang="fr-FR"/>
          </a:p>
        </p:txBody>
      </p:sp>
      <p:sp>
        <p:nvSpPr>
          <p:cNvPr id="19" name="Shape 17"/>
          <p:cNvSpPr/>
          <p:nvPr/>
        </p:nvSpPr>
        <p:spPr>
          <a:xfrm>
            <a:off x="347472" y="3611880"/>
            <a:ext cx="347472" cy="347472"/>
          </a:xfrm>
          <a:prstGeom prst="ellipse">
            <a:avLst/>
          </a:prstGeom>
          <a:solidFill>
            <a:srgbClr val="D4A843"/>
          </a:solidFill>
          <a:ln w="12700">
            <a:solidFill>
              <a:srgbClr val="D4A843"/>
            </a:solidFill>
            <a:prstDash val="solid"/>
          </a:ln>
        </p:spPr>
        <p:txBody>
          <a:bodyPr/>
          <a:lstStyle/>
          <a:p>
            <a:endParaRPr lang="fr-FR"/>
          </a:p>
        </p:txBody>
      </p:sp>
      <p:sp>
        <p:nvSpPr>
          <p:cNvPr id="20" name="Text 18"/>
          <p:cNvSpPr/>
          <p:nvPr/>
        </p:nvSpPr>
        <p:spPr>
          <a:xfrm>
            <a:off x="347472" y="3611880"/>
            <a:ext cx="347472" cy="347472"/>
          </a:xfrm>
          <a:prstGeom prst="rect">
            <a:avLst/>
          </a:prstGeom>
          <a:noFill/>
          <a:ln/>
        </p:spPr>
        <p:txBody>
          <a:bodyPr wrap="square" lIns="0" tIns="0" rIns="0" bIns="0" rtlCol="0" anchor="ctr"/>
          <a:lstStyle/>
          <a:p>
            <a:pPr marL="0" indent="0" algn="ctr">
              <a:buNone/>
            </a:pPr>
            <a:r>
              <a:rPr lang="en-US" sz="1400" b="1" dirty="0">
                <a:solidFill>
                  <a:srgbClr val="1B2A4A"/>
                </a:solidFill>
                <a:latin typeface="Calibri" pitchFamily="34" charset="0"/>
                <a:ea typeface="Calibri" pitchFamily="34" charset="-122"/>
                <a:cs typeface="Calibri" pitchFamily="34" charset="-120"/>
              </a:rPr>
              <a:t>!</a:t>
            </a:r>
            <a:endParaRPr lang="en-US" sz="1400" dirty="0"/>
          </a:p>
        </p:txBody>
      </p:sp>
      <p:sp>
        <p:nvSpPr>
          <p:cNvPr id="21" name="Text 19"/>
          <p:cNvSpPr/>
          <p:nvPr/>
        </p:nvSpPr>
        <p:spPr>
          <a:xfrm>
            <a:off x="777240" y="3575304"/>
            <a:ext cx="7955280" cy="438912"/>
          </a:xfrm>
          <a:prstGeom prst="rect">
            <a:avLst/>
          </a:prstGeom>
          <a:noFill/>
          <a:ln/>
        </p:spPr>
        <p:txBody>
          <a:bodyPr wrap="square" lIns="0" tIns="0" rIns="0" bIns="0" rtlCol="0" anchor="ctr"/>
          <a:lstStyle/>
          <a:p>
            <a:pPr marL="0" indent="0">
              <a:buNone/>
            </a:pPr>
            <a:r>
              <a:rPr lang="en-US" sz="1200" b="1" dirty="0">
                <a:solidFill>
                  <a:srgbClr val="1B2A4A"/>
                </a:solidFill>
                <a:latin typeface="Calibri" pitchFamily="34" charset="0"/>
                <a:ea typeface="Calibri" pitchFamily="34" charset="-122"/>
                <a:cs typeface="Calibri" pitchFamily="34" charset="-120"/>
              </a:rPr>
              <a:t>Faux-amis métaphoriques : </a:t>
            </a:r>
            <a:r>
              <a:rPr lang="en-US" sz="1200" dirty="0">
                <a:solidFill>
                  <a:srgbClr val="5A7080"/>
                </a:solidFill>
                <a:latin typeface="Calibri" pitchFamily="34" charset="0"/>
                <a:ea typeface="Calibri" pitchFamily="34" charset="-122"/>
                <a:cs typeface="Calibri" pitchFamily="34" charset="-120"/>
              </a:rPr>
              <a:t>Une même image peut avoir des connotations opposées selon les cultures.</a:t>
            </a:r>
            <a:endParaRPr lang="en-US" sz="1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5">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ea typeface="Calibri" pitchFamily="34" charset="-122"/>
                <a:cs typeface="Calibri" pitchFamily="34" charset="-120"/>
              </a:rPr>
              <a:t>C4</a:t>
            </a:r>
            <a:endParaRPr lang="en-US" sz="1300" dirty="0"/>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en-US" sz="1800" b="1" dirty="0">
                <a:solidFill>
                  <a:srgbClr val="FFFFFF"/>
                </a:solidFill>
                <a:latin typeface="Calibri" pitchFamily="34" charset="0"/>
                <a:ea typeface="Calibri" pitchFamily="34" charset="-122"/>
                <a:cs typeface="Calibri" pitchFamily="34" charset="-120"/>
              </a:rPr>
              <a:t>5. Stratégies de traduction – Newmark</a:t>
            </a:r>
            <a:endParaRPr lang="en-US" sz="1800" dirty="0"/>
          </a:p>
        </p:txBody>
      </p:sp>
      <p:sp>
        <p:nvSpPr>
          <p:cNvPr id="7" name="Shape 5"/>
          <p:cNvSpPr/>
          <p:nvPr/>
        </p:nvSpPr>
        <p:spPr>
          <a:xfrm>
            <a:off x="292608" y="777240"/>
            <a:ext cx="4206240" cy="2002536"/>
          </a:xfrm>
          <a:prstGeom prst="rect">
            <a:avLst/>
          </a:prstGeom>
          <a:solidFill>
            <a:srgbClr val="FFFFFF"/>
          </a:solidFill>
          <a:ln w="12700">
            <a:solidFill>
              <a:srgbClr val="1A7A8A"/>
            </a:solidFill>
            <a:prstDash val="solid"/>
          </a:ln>
          <a:effectLst>
            <a:outerShdw blurRad="63500" dist="25400" dir="8100000" algn="bl" rotWithShape="0">
              <a:srgbClr val="000000">
                <a:alpha val="12000"/>
              </a:srgbClr>
            </a:outerShdw>
          </a:effectLst>
        </p:spPr>
        <p:txBody>
          <a:bodyPr/>
          <a:lstStyle/>
          <a:p>
            <a:endParaRPr lang="fr-FR"/>
          </a:p>
        </p:txBody>
      </p:sp>
      <p:sp>
        <p:nvSpPr>
          <p:cNvPr id="8" name="Shape 6"/>
          <p:cNvSpPr/>
          <p:nvPr/>
        </p:nvSpPr>
        <p:spPr>
          <a:xfrm>
            <a:off x="292608" y="777240"/>
            <a:ext cx="4206240" cy="91440"/>
          </a:xfrm>
          <a:prstGeom prst="rect">
            <a:avLst/>
          </a:prstGeom>
          <a:solidFill>
            <a:srgbClr val="1A7A8A"/>
          </a:solidFill>
          <a:ln w="12700">
            <a:solidFill>
              <a:srgbClr val="1A7A8A"/>
            </a:solidFill>
            <a:prstDash val="solid"/>
          </a:ln>
        </p:spPr>
        <p:txBody>
          <a:bodyPr/>
          <a:lstStyle/>
          <a:p>
            <a:endParaRPr lang="fr-FR"/>
          </a:p>
        </p:txBody>
      </p:sp>
      <p:sp>
        <p:nvSpPr>
          <p:cNvPr id="9" name="Shape 7"/>
          <p:cNvSpPr/>
          <p:nvPr/>
        </p:nvSpPr>
        <p:spPr>
          <a:xfrm>
            <a:off x="384048" y="914400"/>
            <a:ext cx="320040" cy="320040"/>
          </a:xfrm>
          <a:prstGeom prst="ellipse">
            <a:avLst/>
          </a:prstGeom>
          <a:solidFill>
            <a:srgbClr val="1A7A8A"/>
          </a:solidFill>
          <a:ln w="12700">
            <a:solidFill>
              <a:srgbClr val="1A7A8A"/>
            </a:solidFill>
            <a:prstDash val="solid"/>
          </a:ln>
        </p:spPr>
        <p:txBody>
          <a:bodyPr/>
          <a:lstStyle/>
          <a:p>
            <a:endParaRPr lang="fr-FR"/>
          </a:p>
        </p:txBody>
      </p:sp>
      <p:sp>
        <p:nvSpPr>
          <p:cNvPr id="10" name="Text 8"/>
          <p:cNvSpPr/>
          <p:nvPr/>
        </p:nvSpPr>
        <p:spPr>
          <a:xfrm>
            <a:off x="384048" y="914400"/>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11" name="Text 9"/>
          <p:cNvSpPr/>
          <p:nvPr/>
        </p:nvSpPr>
        <p:spPr>
          <a:xfrm>
            <a:off x="768096" y="905256"/>
            <a:ext cx="3639312" cy="347472"/>
          </a:xfrm>
          <a:prstGeom prst="rect">
            <a:avLst/>
          </a:prstGeom>
          <a:noFill/>
          <a:ln/>
        </p:spPr>
        <p:txBody>
          <a:bodyPr wrap="square" lIns="0" tIns="0" rIns="0" bIns="0" rtlCol="0" anchor="ctr"/>
          <a:lstStyle/>
          <a:p>
            <a:pPr marL="0" indent="0" algn="l">
              <a:buNone/>
            </a:pPr>
            <a:r>
              <a:rPr lang="en-US" sz="1150" b="1" dirty="0">
                <a:solidFill>
                  <a:srgbClr val="1A7A8A"/>
                </a:solidFill>
                <a:latin typeface="Calibri" pitchFamily="34" charset="0"/>
                <a:ea typeface="Calibri" pitchFamily="34" charset="-122"/>
                <a:cs typeface="Calibri" pitchFamily="34" charset="-120"/>
              </a:rPr>
              <a:t>Reproduction de l'image</a:t>
            </a:r>
            <a:endParaRPr lang="en-US" sz="1150" dirty="0"/>
          </a:p>
        </p:txBody>
      </p:sp>
      <p:sp>
        <p:nvSpPr>
          <p:cNvPr id="12" name="Text 10"/>
          <p:cNvSpPr/>
          <p:nvPr/>
        </p:nvSpPr>
        <p:spPr>
          <a:xfrm>
            <a:off x="384048" y="1289304"/>
            <a:ext cx="4023360" cy="1408176"/>
          </a:xfrm>
          <a:prstGeom prst="rect">
            <a:avLst/>
          </a:prstGeom>
          <a:noFill/>
          <a:ln/>
        </p:spPr>
        <p:txBody>
          <a:bodyPr wrap="square" lIns="0" tIns="0" rIns="0" bIns="0" rtlCol="0" anchor="t"/>
          <a:lstStyle/>
          <a:p>
            <a:pPr marL="0" indent="0" algn="l">
              <a:buNone/>
            </a:pPr>
            <a:r>
              <a:rPr lang="en-US" sz="1100" dirty="0">
                <a:solidFill>
                  <a:srgbClr val="1B2A4A"/>
                </a:solidFill>
                <a:latin typeface="Calibri" pitchFamily="34" charset="0"/>
                <a:ea typeface="Calibri" pitchFamily="34" charset="-122"/>
                <a:cs typeface="Calibri" pitchFamily="34" charset="-120"/>
              </a:rPr>
              <a:t>Conserver la même métaphore si elle est comprise en cible.</a:t>
            </a:r>
            <a:endParaRPr lang="en-US" sz="1100" dirty="0"/>
          </a:p>
          <a:p>
            <a:pPr marL="0" indent="0" algn="l">
              <a:buNone/>
            </a:pPr>
            <a:r>
              <a:rPr lang="en-US" sz="1100" dirty="0">
                <a:solidFill>
                  <a:srgbClr val="1B2A4A"/>
                </a:solidFill>
                <a:latin typeface="Calibri" pitchFamily="34" charset="0"/>
                <a:ea typeface="Calibri" pitchFamily="34" charset="-122"/>
                <a:cs typeface="Calibri" pitchFamily="34" charset="-120"/>
              </a:rPr>
              <a:t>Ex : Cœur d'or.</a:t>
            </a:r>
            <a:endParaRPr lang="en-US" sz="1100" dirty="0"/>
          </a:p>
        </p:txBody>
      </p:sp>
      <p:sp>
        <p:nvSpPr>
          <p:cNvPr id="13" name="Shape 11"/>
          <p:cNvSpPr/>
          <p:nvPr/>
        </p:nvSpPr>
        <p:spPr>
          <a:xfrm>
            <a:off x="4636008" y="777240"/>
            <a:ext cx="4206240" cy="2002536"/>
          </a:xfrm>
          <a:prstGeom prst="rect">
            <a:avLst/>
          </a:prstGeom>
          <a:solidFill>
            <a:srgbClr val="FFFFFF"/>
          </a:solidFill>
          <a:ln w="12700">
            <a:solidFill>
              <a:srgbClr val="D4A843"/>
            </a:solidFill>
            <a:prstDash val="solid"/>
          </a:ln>
          <a:effectLst>
            <a:outerShdw blurRad="63500" dist="25400" dir="8100000" algn="bl" rotWithShape="0">
              <a:srgbClr val="000000">
                <a:alpha val="12000"/>
              </a:srgbClr>
            </a:outerShdw>
          </a:effectLst>
        </p:spPr>
        <p:txBody>
          <a:bodyPr/>
          <a:lstStyle/>
          <a:p>
            <a:endParaRPr lang="fr-FR"/>
          </a:p>
        </p:txBody>
      </p:sp>
      <p:sp>
        <p:nvSpPr>
          <p:cNvPr id="14" name="Shape 12"/>
          <p:cNvSpPr/>
          <p:nvPr/>
        </p:nvSpPr>
        <p:spPr>
          <a:xfrm>
            <a:off x="4636008" y="777240"/>
            <a:ext cx="4206240" cy="91440"/>
          </a:xfrm>
          <a:prstGeom prst="rect">
            <a:avLst/>
          </a:prstGeom>
          <a:solidFill>
            <a:srgbClr val="D4A843"/>
          </a:solidFill>
          <a:ln w="12700">
            <a:solidFill>
              <a:srgbClr val="D4A843"/>
            </a:solidFill>
            <a:prstDash val="solid"/>
          </a:ln>
        </p:spPr>
        <p:txBody>
          <a:bodyPr/>
          <a:lstStyle/>
          <a:p>
            <a:endParaRPr lang="fr-FR"/>
          </a:p>
        </p:txBody>
      </p:sp>
      <p:sp>
        <p:nvSpPr>
          <p:cNvPr id="15" name="Shape 13"/>
          <p:cNvSpPr/>
          <p:nvPr/>
        </p:nvSpPr>
        <p:spPr>
          <a:xfrm>
            <a:off x="4727448" y="914400"/>
            <a:ext cx="320040" cy="320040"/>
          </a:xfrm>
          <a:prstGeom prst="ellipse">
            <a:avLst/>
          </a:prstGeom>
          <a:solidFill>
            <a:srgbClr val="D4A843"/>
          </a:solidFill>
          <a:ln w="12700">
            <a:solidFill>
              <a:srgbClr val="D4A843"/>
            </a:solidFill>
            <a:prstDash val="solid"/>
          </a:ln>
        </p:spPr>
        <p:txBody>
          <a:bodyPr/>
          <a:lstStyle/>
          <a:p>
            <a:endParaRPr lang="fr-FR"/>
          </a:p>
        </p:txBody>
      </p:sp>
      <p:sp>
        <p:nvSpPr>
          <p:cNvPr id="16" name="Text 14"/>
          <p:cNvSpPr/>
          <p:nvPr/>
        </p:nvSpPr>
        <p:spPr>
          <a:xfrm>
            <a:off x="4727448" y="914400"/>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7" name="Text 15"/>
          <p:cNvSpPr/>
          <p:nvPr/>
        </p:nvSpPr>
        <p:spPr>
          <a:xfrm>
            <a:off x="5111496" y="905256"/>
            <a:ext cx="3639312" cy="347472"/>
          </a:xfrm>
          <a:prstGeom prst="rect">
            <a:avLst/>
          </a:prstGeom>
          <a:noFill/>
          <a:ln/>
        </p:spPr>
        <p:txBody>
          <a:bodyPr wrap="square" lIns="0" tIns="0" rIns="0" bIns="0" rtlCol="0" anchor="ctr"/>
          <a:lstStyle/>
          <a:p>
            <a:pPr marL="0" indent="0" algn="l">
              <a:buNone/>
            </a:pPr>
            <a:r>
              <a:rPr lang="en-US" sz="1150" b="1" dirty="0">
                <a:solidFill>
                  <a:srgbClr val="D4A843"/>
                </a:solidFill>
                <a:latin typeface="Calibri" pitchFamily="34" charset="0"/>
                <a:ea typeface="Calibri" pitchFamily="34" charset="-122"/>
                <a:cs typeface="Calibri" pitchFamily="34" charset="-120"/>
              </a:rPr>
              <a:t>Substitution d'image</a:t>
            </a:r>
            <a:endParaRPr lang="en-US" sz="1150" dirty="0"/>
          </a:p>
        </p:txBody>
      </p:sp>
      <p:sp>
        <p:nvSpPr>
          <p:cNvPr id="18" name="Text 16"/>
          <p:cNvSpPr/>
          <p:nvPr/>
        </p:nvSpPr>
        <p:spPr>
          <a:xfrm>
            <a:off x="4727448" y="1289304"/>
            <a:ext cx="4023360" cy="1408176"/>
          </a:xfrm>
          <a:prstGeom prst="rect">
            <a:avLst/>
          </a:prstGeom>
          <a:noFill/>
          <a:ln/>
        </p:spPr>
        <p:txBody>
          <a:bodyPr wrap="square" lIns="0" tIns="0" rIns="0" bIns="0" rtlCol="0" anchor="t"/>
          <a:lstStyle/>
          <a:p>
            <a:pPr marL="0" indent="0" algn="l">
              <a:buNone/>
            </a:pPr>
            <a:r>
              <a:rPr lang="en-US" sz="1100" dirty="0">
                <a:solidFill>
                  <a:srgbClr val="1B2A4A"/>
                </a:solidFill>
                <a:latin typeface="Calibri" pitchFamily="34" charset="0"/>
                <a:ea typeface="Calibri" pitchFamily="34" charset="-122"/>
                <a:cs typeface="Calibri" pitchFamily="34" charset="-120"/>
              </a:rPr>
              <a:t>Remplacer par une image différente de sens équivalent.</a:t>
            </a:r>
            <a:endParaRPr lang="en-US" sz="1100" dirty="0"/>
          </a:p>
          <a:p>
            <a:pPr marL="0" indent="0" algn="l">
              <a:buNone/>
            </a:pPr>
            <a:r>
              <a:rPr lang="en-US" sz="1100" dirty="0">
                <a:solidFill>
                  <a:srgbClr val="1B2A4A"/>
                </a:solidFill>
                <a:latin typeface="Calibri" pitchFamily="34" charset="0"/>
                <a:ea typeface="Calibri" pitchFamily="34" charset="-122"/>
                <a:cs typeface="Calibri" pitchFamily="34" charset="-120"/>
              </a:rPr>
              <a:t>Ex : Loose cannon → électron libre.</a:t>
            </a:r>
            <a:endParaRPr lang="en-US" sz="1100" dirty="0"/>
          </a:p>
        </p:txBody>
      </p:sp>
      <p:sp>
        <p:nvSpPr>
          <p:cNvPr id="19" name="Shape 17"/>
          <p:cNvSpPr/>
          <p:nvPr/>
        </p:nvSpPr>
        <p:spPr>
          <a:xfrm>
            <a:off x="292608" y="2889504"/>
            <a:ext cx="4206240" cy="2002536"/>
          </a:xfrm>
          <a:prstGeom prst="rect">
            <a:avLst/>
          </a:prstGeom>
          <a:solidFill>
            <a:srgbClr val="FFFFFF"/>
          </a:solidFill>
          <a:ln w="12700">
            <a:solidFill>
              <a:srgbClr val="2C7A6A"/>
            </a:solidFill>
            <a:prstDash val="solid"/>
          </a:ln>
          <a:effectLst>
            <a:outerShdw blurRad="63500" dist="25400" dir="8100000" algn="bl" rotWithShape="0">
              <a:srgbClr val="000000">
                <a:alpha val="12000"/>
              </a:srgbClr>
            </a:outerShdw>
          </a:effectLst>
        </p:spPr>
        <p:txBody>
          <a:bodyPr/>
          <a:lstStyle/>
          <a:p>
            <a:endParaRPr lang="fr-FR"/>
          </a:p>
        </p:txBody>
      </p:sp>
      <p:sp>
        <p:nvSpPr>
          <p:cNvPr id="20" name="Shape 18"/>
          <p:cNvSpPr/>
          <p:nvPr/>
        </p:nvSpPr>
        <p:spPr>
          <a:xfrm>
            <a:off x="292608" y="2889504"/>
            <a:ext cx="4206240" cy="91440"/>
          </a:xfrm>
          <a:prstGeom prst="rect">
            <a:avLst/>
          </a:prstGeom>
          <a:solidFill>
            <a:srgbClr val="2C7A6A"/>
          </a:solidFill>
          <a:ln w="12700">
            <a:solidFill>
              <a:srgbClr val="2C7A6A"/>
            </a:solidFill>
            <a:prstDash val="solid"/>
          </a:ln>
        </p:spPr>
        <p:txBody>
          <a:bodyPr/>
          <a:lstStyle/>
          <a:p>
            <a:endParaRPr lang="fr-FR"/>
          </a:p>
        </p:txBody>
      </p:sp>
      <p:sp>
        <p:nvSpPr>
          <p:cNvPr id="21" name="Shape 19"/>
          <p:cNvSpPr/>
          <p:nvPr/>
        </p:nvSpPr>
        <p:spPr>
          <a:xfrm>
            <a:off x="384048" y="3026664"/>
            <a:ext cx="320040" cy="320040"/>
          </a:xfrm>
          <a:prstGeom prst="ellipse">
            <a:avLst/>
          </a:prstGeom>
          <a:solidFill>
            <a:srgbClr val="2C7A6A"/>
          </a:solidFill>
          <a:ln w="12700">
            <a:solidFill>
              <a:srgbClr val="2C7A6A"/>
            </a:solidFill>
            <a:prstDash val="solid"/>
          </a:ln>
        </p:spPr>
        <p:txBody>
          <a:bodyPr/>
          <a:lstStyle/>
          <a:p>
            <a:endParaRPr lang="fr-FR"/>
          </a:p>
        </p:txBody>
      </p:sp>
      <p:sp>
        <p:nvSpPr>
          <p:cNvPr id="22" name="Text 20"/>
          <p:cNvSpPr/>
          <p:nvPr/>
        </p:nvSpPr>
        <p:spPr>
          <a:xfrm>
            <a:off x="384048" y="3026664"/>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23" name="Text 21"/>
          <p:cNvSpPr/>
          <p:nvPr/>
        </p:nvSpPr>
        <p:spPr>
          <a:xfrm>
            <a:off x="768096" y="3017520"/>
            <a:ext cx="3639312" cy="347472"/>
          </a:xfrm>
          <a:prstGeom prst="rect">
            <a:avLst/>
          </a:prstGeom>
          <a:noFill/>
          <a:ln/>
        </p:spPr>
        <p:txBody>
          <a:bodyPr wrap="square" lIns="0" tIns="0" rIns="0" bIns="0" rtlCol="0" anchor="ctr"/>
          <a:lstStyle/>
          <a:p>
            <a:pPr marL="0" indent="0" algn="l">
              <a:buNone/>
            </a:pPr>
            <a:r>
              <a:rPr lang="en-US" sz="1150" b="1" dirty="0">
                <a:solidFill>
                  <a:srgbClr val="2C7A6A"/>
                </a:solidFill>
                <a:latin typeface="Calibri" pitchFamily="34" charset="0"/>
                <a:ea typeface="Calibri" pitchFamily="34" charset="-122"/>
                <a:cs typeface="Calibri" pitchFamily="34" charset="-120"/>
              </a:rPr>
              <a:t>Conversion en simile</a:t>
            </a:r>
            <a:endParaRPr lang="en-US" sz="1150" dirty="0"/>
          </a:p>
        </p:txBody>
      </p:sp>
      <p:sp>
        <p:nvSpPr>
          <p:cNvPr id="24" name="Text 22"/>
          <p:cNvSpPr/>
          <p:nvPr/>
        </p:nvSpPr>
        <p:spPr>
          <a:xfrm>
            <a:off x="384048" y="3401568"/>
            <a:ext cx="4023360" cy="1408176"/>
          </a:xfrm>
          <a:prstGeom prst="rect">
            <a:avLst/>
          </a:prstGeom>
          <a:noFill/>
          <a:ln/>
        </p:spPr>
        <p:txBody>
          <a:bodyPr wrap="square" lIns="0" tIns="0" rIns="0" bIns="0" rtlCol="0" anchor="t"/>
          <a:lstStyle/>
          <a:p>
            <a:pPr marL="0" indent="0" algn="l">
              <a:buNone/>
            </a:pPr>
            <a:r>
              <a:rPr lang="en-US" sz="1100" dirty="0">
                <a:solidFill>
                  <a:srgbClr val="1B2A4A"/>
                </a:solidFill>
                <a:latin typeface="Calibri" pitchFamily="34" charset="0"/>
                <a:ea typeface="Calibri" pitchFamily="34" charset="-122"/>
                <a:cs typeface="Calibri" pitchFamily="34" charset="-120"/>
              </a:rPr>
              <a:t>Ajouter « comme » pour faciliter la compréhension et réduire l'opacité.</a:t>
            </a:r>
            <a:endParaRPr lang="en-US" sz="1100" dirty="0"/>
          </a:p>
        </p:txBody>
      </p:sp>
      <p:sp>
        <p:nvSpPr>
          <p:cNvPr id="25" name="Shape 23"/>
          <p:cNvSpPr/>
          <p:nvPr/>
        </p:nvSpPr>
        <p:spPr>
          <a:xfrm>
            <a:off x="4636008" y="2889504"/>
            <a:ext cx="4206240" cy="2002536"/>
          </a:xfrm>
          <a:prstGeom prst="rect">
            <a:avLst/>
          </a:prstGeom>
          <a:solidFill>
            <a:srgbClr val="FFFFFF"/>
          </a:solidFill>
          <a:ln w="12700">
            <a:solidFill>
              <a:srgbClr val="8B4F9E"/>
            </a:solidFill>
            <a:prstDash val="solid"/>
          </a:ln>
          <a:effectLst>
            <a:outerShdw blurRad="63500" dist="25400" dir="8100000" algn="bl" rotWithShape="0">
              <a:srgbClr val="000000">
                <a:alpha val="12000"/>
              </a:srgbClr>
            </a:outerShdw>
          </a:effectLst>
        </p:spPr>
        <p:txBody>
          <a:bodyPr/>
          <a:lstStyle/>
          <a:p>
            <a:endParaRPr lang="fr-FR"/>
          </a:p>
        </p:txBody>
      </p:sp>
      <p:sp>
        <p:nvSpPr>
          <p:cNvPr id="26" name="Shape 24"/>
          <p:cNvSpPr/>
          <p:nvPr/>
        </p:nvSpPr>
        <p:spPr>
          <a:xfrm>
            <a:off x="4636008" y="2889504"/>
            <a:ext cx="4206240" cy="91440"/>
          </a:xfrm>
          <a:prstGeom prst="rect">
            <a:avLst/>
          </a:prstGeom>
          <a:solidFill>
            <a:srgbClr val="8B4F9E"/>
          </a:solidFill>
          <a:ln w="12700">
            <a:solidFill>
              <a:srgbClr val="8B4F9E"/>
            </a:solidFill>
            <a:prstDash val="solid"/>
          </a:ln>
        </p:spPr>
        <p:txBody>
          <a:bodyPr/>
          <a:lstStyle/>
          <a:p>
            <a:endParaRPr lang="fr-FR"/>
          </a:p>
        </p:txBody>
      </p:sp>
      <p:sp>
        <p:nvSpPr>
          <p:cNvPr id="27" name="Shape 25"/>
          <p:cNvSpPr/>
          <p:nvPr/>
        </p:nvSpPr>
        <p:spPr>
          <a:xfrm>
            <a:off x="4727448" y="3026664"/>
            <a:ext cx="320040" cy="320040"/>
          </a:xfrm>
          <a:prstGeom prst="ellipse">
            <a:avLst/>
          </a:prstGeom>
          <a:solidFill>
            <a:srgbClr val="8B4F9E"/>
          </a:solidFill>
          <a:ln w="12700">
            <a:solidFill>
              <a:srgbClr val="8B4F9E"/>
            </a:solidFill>
            <a:prstDash val="solid"/>
          </a:ln>
        </p:spPr>
        <p:txBody>
          <a:bodyPr/>
          <a:lstStyle/>
          <a:p>
            <a:endParaRPr lang="fr-FR"/>
          </a:p>
        </p:txBody>
      </p:sp>
      <p:sp>
        <p:nvSpPr>
          <p:cNvPr id="28" name="Text 26"/>
          <p:cNvSpPr/>
          <p:nvPr/>
        </p:nvSpPr>
        <p:spPr>
          <a:xfrm>
            <a:off x="4727448" y="3026664"/>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4</a:t>
            </a:r>
            <a:endParaRPr lang="en-US" sz="1200" dirty="0"/>
          </a:p>
        </p:txBody>
      </p:sp>
      <p:sp>
        <p:nvSpPr>
          <p:cNvPr id="29" name="Text 27"/>
          <p:cNvSpPr/>
          <p:nvPr/>
        </p:nvSpPr>
        <p:spPr>
          <a:xfrm>
            <a:off x="5111496" y="3017520"/>
            <a:ext cx="3639312" cy="347472"/>
          </a:xfrm>
          <a:prstGeom prst="rect">
            <a:avLst/>
          </a:prstGeom>
          <a:noFill/>
          <a:ln/>
        </p:spPr>
        <p:txBody>
          <a:bodyPr wrap="square" lIns="0" tIns="0" rIns="0" bIns="0" rtlCol="0" anchor="ctr"/>
          <a:lstStyle/>
          <a:p>
            <a:pPr marL="0" indent="0" algn="l">
              <a:buNone/>
            </a:pPr>
            <a:r>
              <a:rPr lang="en-US" sz="1150" b="1" dirty="0">
                <a:solidFill>
                  <a:srgbClr val="8B4F9E"/>
                </a:solidFill>
                <a:latin typeface="Calibri" pitchFamily="34" charset="0"/>
                <a:ea typeface="Calibri" pitchFamily="34" charset="-122"/>
                <a:cs typeface="Calibri" pitchFamily="34" charset="-120"/>
              </a:rPr>
              <a:t>Conversion en sens (paraphrase)</a:t>
            </a:r>
            <a:endParaRPr lang="en-US" sz="1150" dirty="0"/>
          </a:p>
        </p:txBody>
      </p:sp>
      <p:sp>
        <p:nvSpPr>
          <p:cNvPr id="30" name="Text 28"/>
          <p:cNvSpPr/>
          <p:nvPr/>
        </p:nvSpPr>
        <p:spPr>
          <a:xfrm>
            <a:off x="4727448" y="3401568"/>
            <a:ext cx="4023360" cy="1408176"/>
          </a:xfrm>
          <a:prstGeom prst="rect">
            <a:avLst/>
          </a:prstGeom>
          <a:noFill/>
          <a:ln/>
        </p:spPr>
        <p:txBody>
          <a:bodyPr wrap="square" lIns="0" tIns="0" rIns="0" bIns="0" rtlCol="0" anchor="t"/>
          <a:lstStyle/>
          <a:p>
            <a:pPr marL="0" indent="0" algn="l">
              <a:buNone/>
            </a:pPr>
            <a:r>
              <a:rPr lang="en-US" sz="1100" dirty="0">
                <a:solidFill>
                  <a:srgbClr val="1B2A4A"/>
                </a:solidFill>
                <a:latin typeface="Calibri" pitchFamily="34" charset="0"/>
                <a:ea typeface="Calibri" pitchFamily="34" charset="-122"/>
                <a:cs typeface="Calibri" pitchFamily="34" charset="-120"/>
              </a:rPr>
              <a:t>Abandonner l'image et expliquer le concept par une périphrase neutre.</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ea typeface="Calibri" pitchFamily="34" charset="-122"/>
                <a:cs typeface="Calibri" pitchFamily="34" charset="-120"/>
              </a:rPr>
              <a:t>C1</a:t>
            </a:r>
            <a:endParaRPr lang="en-US" sz="1300" dirty="0"/>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en-US" sz="1800" b="1" dirty="0">
                <a:solidFill>
                  <a:srgbClr val="FFFFFF"/>
                </a:solidFill>
                <a:latin typeface="Calibri" pitchFamily="34" charset="0"/>
                <a:ea typeface="Calibri" pitchFamily="34" charset="-122"/>
                <a:cs typeface="Calibri" pitchFamily="34" charset="-120"/>
              </a:rPr>
              <a:t>1. Définition</a:t>
            </a:r>
            <a:endParaRPr lang="en-US" sz="1800" dirty="0"/>
          </a:p>
        </p:txBody>
      </p:sp>
      <p:sp>
        <p:nvSpPr>
          <p:cNvPr id="7" name="Shape 5"/>
          <p:cNvSpPr/>
          <p:nvPr/>
        </p:nvSpPr>
        <p:spPr>
          <a:xfrm>
            <a:off x="320040" y="868680"/>
            <a:ext cx="8503920" cy="3200400"/>
          </a:xfrm>
          <a:prstGeom prst="rect">
            <a:avLst/>
          </a:prstGeom>
          <a:solidFill>
            <a:srgbClr val="FFFFFF"/>
          </a:solidFill>
          <a:ln w="12700">
            <a:solidFill>
              <a:srgbClr val="1A7A8A"/>
            </a:solidFill>
            <a:prstDash val="solid"/>
          </a:ln>
          <a:effectLst>
            <a:outerShdw blurRad="63500" dist="25400" dir="8100000" algn="bl" rotWithShape="0">
              <a:srgbClr val="000000">
                <a:alpha val="12000"/>
              </a:srgbClr>
            </a:outerShdw>
          </a:effectLst>
        </p:spPr>
        <p:txBody>
          <a:bodyPr/>
          <a:lstStyle/>
          <a:p>
            <a:endParaRPr lang="fr-FR"/>
          </a:p>
        </p:txBody>
      </p:sp>
      <p:sp>
        <p:nvSpPr>
          <p:cNvPr id="8" name="Shape 6"/>
          <p:cNvSpPr/>
          <p:nvPr/>
        </p:nvSpPr>
        <p:spPr>
          <a:xfrm>
            <a:off x="320040" y="868680"/>
            <a:ext cx="8503920" cy="109728"/>
          </a:xfrm>
          <a:prstGeom prst="rect">
            <a:avLst/>
          </a:prstGeom>
          <a:solidFill>
            <a:srgbClr val="1A7A8A"/>
          </a:solidFill>
          <a:ln w="12700">
            <a:solidFill>
              <a:srgbClr val="1A7A8A"/>
            </a:solidFill>
            <a:prstDash val="solid"/>
          </a:ln>
        </p:spPr>
        <p:txBody>
          <a:bodyPr/>
          <a:lstStyle/>
          <a:p>
            <a:endParaRPr lang="fr-FR"/>
          </a:p>
        </p:txBody>
      </p:sp>
      <p:sp>
        <p:nvSpPr>
          <p:cNvPr id="9" name="Text 7"/>
          <p:cNvSpPr/>
          <p:nvPr/>
        </p:nvSpPr>
        <p:spPr>
          <a:xfrm>
            <a:off x="502920" y="960120"/>
            <a:ext cx="2743200" cy="365760"/>
          </a:xfrm>
          <a:prstGeom prst="rect">
            <a:avLst/>
          </a:prstGeom>
          <a:noFill/>
          <a:ln/>
        </p:spPr>
        <p:txBody>
          <a:bodyPr wrap="square" lIns="0" tIns="0" rIns="0" bIns="0" rtlCol="0" anchor="ctr"/>
          <a:lstStyle/>
          <a:p>
            <a:pPr marL="0" indent="0" algn="l">
              <a:buNone/>
            </a:pPr>
            <a:r>
              <a:rPr lang="en-US" sz="1200" b="1" kern="0" spc="100" dirty="0">
                <a:solidFill>
                  <a:srgbClr val="1A7A8A"/>
                </a:solidFill>
                <a:latin typeface="Calibri" pitchFamily="34" charset="0"/>
                <a:ea typeface="Calibri" pitchFamily="34" charset="-122"/>
                <a:cs typeface="Calibri" pitchFamily="34" charset="-120"/>
              </a:rPr>
              <a:t>Définition</a:t>
            </a:r>
            <a:endParaRPr lang="en-US" sz="1200" dirty="0"/>
          </a:p>
        </p:txBody>
      </p:sp>
      <p:sp>
        <p:nvSpPr>
          <p:cNvPr id="10" name="Text 8"/>
          <p:cNvSpPr/>
          <p:nvPr/>
        </p:nvSpPr>
        <p:spPr>
          <a:xfrm>
            <a:off x="502920" y="1371600"/>
            <a:ext cx="8229600" cy="2377440"/>
          </a:xfrm>
          <a:prstGeom prst="rect">
            <a:avLst/>
          </a:prstGeom>
          <a:noFill/>
          <a:ln/>
        </p:spPr>
        <p:txBody>
          <a:bodyPr wrap="square" lIns="0" tIns="0" rIns="0" bIns="0" rtlCol="0" anchor="t"/>
          <a:lstStyle/>
          <a:p>
            <a:pPr marL="0" indent="0" algn="just">
              <a:buNone/>
            </a:pPr>
            <a:r>
              <a:rPr lang="en-US" sz="1350" dirty="0">
                <a:solidFill>
                  <a:srgbClr val="1B2A4A"/>
                </a:solidFill>
                <a:latin typeface="Calibri" pitchFamily="34" charset="0"/>
                <a:ea typeface="Calibri" pitchFamily="34" charset="-122"/>
                <a:cs typeface="Calibri" pitchFamily="34" charset="-120"/>
              </a:rPr>
              <a:t>Les marques d'oralité sont des unités linguistiques (lexicales, syntaxiques ou prosodiques) propres au discours oral spontané qui, sans valeur référentielle autonome, assurent la cohésion discursive, la régulation de l'interaction ou l'expression émotionnelle.</a:t>
            </a:r>
            <a:endParaRPr lang="en-US" sz="1350" dirty="0"/>
          </a:p>
        </p:txBody>
      </p:sp>
      <p:sp>
        <p:nvSpPr>
          <p:cNvPr id="11" name="Shape 9"/>
          <p:cNvSpPr/>
          <p:nvPr/>
        </p:nvSpPr>
        <p:spPr>
          <a:xfrm>
            <a:off x="320040" y="4160520"/>
            <a:ext cx="8503920" cy="502920"/>
          </a:xfrm>
          <a:prstGeom prst="rect">
            <a:avLst/>
          </a:prstGeom>
          <a:solidFill>
            <a:srgbClr val="1B2A4A"/>
          </a:solidFill>
          <a:ln w="12700">
            <a:solidFill>
              <a:srgbClr val="1B2A4A"/>
            </a:solidFill>
            <a:prstDash val="solid"/>
          </a:ln>
        </p:spPr>
        <p:txBody>
          <a:bodyPr/>
          <a:lstStyle/>
          <a:p>
            <a:endParaRPr lang="fr-FR"/>
          </a:p>
        </p:txBody>
      </p:sp>
      <p:sp>
        <p:nvSpPr>
          <p:cNvPr id="12" name="Text 10"/>
          <p:cNvSpPr/>
          <p:nvPr/>
        </p:nvSpPr>
        <p:spPr>
          <a:xfrm>
            <a:off x="457200" y="4206240"/>
            <a:ext cx="8229600" cy="411480"/>
          </a:xfrm>
          <a:prstGeom prst="rect">
            <a:avLst/>
          </a:prstGeom>
          <a:noFill/>
          <a:ln/>
        </p:spPr>
        <p:txBody>
          <a:bodyPr wrap="square" lIns="0" tIns="0" rIns="0" bIns="0" rtlCol="0" anchor="ctr"/>
          <a:lstStyle/>
          <a:p>
            <a:pPr marL="0" indent="0" algn="l">
              <a:buNone/>
            </a:pPr>
            <a:r>
              <a:rPr lang="en-US" sz="1150" i="1" dirty="0">
                <a:solidFill>
                  <a:srgbClr val="D4A843"/>
                </a:solidFill>
                <a:latin typeface="Calibri" pitchFamily="34" charset="0"/>
                <a:ea typeface="Calibri" pitchFamily="34" charset="-122"/>
                <a:cs typeface="Calibri" pitchFamily="34" charset="-120"/>
              </a:rPr>
              <a:t>Blanche-Benveniste (2000) — L'oralité constitue un système à part entière avec ses propres lois de cohésion.</a:t>
            </a:r>
            <a:endParaRPr lang="en-US" sz="115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26">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7A8A"/>
          </a:solidFill>
          <a:ln w="12700">
            <a:solidFill>
              <a:srgbClr val="1A7A8A"/>
            </a:solidFill>
            <a:prstDash val="solid"/>
          </a:ln>
        </p:spPr>
        <p:txBody>
          <a:bodyPr/>
          <a:lstStyle/>
          <a:p>
            <a:endParaRPr lang="fr-FR"/>
          </a:p>
        </p:txBody>
      </p:sp>
      <p:sp>
        <p:nvSpPr>
          <p:cNvPr id="3" name="Shape 1"/>
          <p:cNvSpPr/>
          <p:nvPr/>
        </p:nvSpPr>
        <p:spPr>
          <a:xfrm>
            <a:off x="0" y="4137660"/>
            <a:ext cx="9144000" cy="1005840"/>
          </a:xfrm>
          <a:prstGeom prst="rect">
            <a:avLst/>
          </a:prstGeom>
          <a:solidFill>
            <a:srgbClr val="D4A843"/>
          </a:solidFill>
          <a:ln w="12700">
            <a:solidFill>
              <a:srgbClr val="D4A843"/>
            </a:solidFill>
            <a:prstDash val="solid"/>
          </a:ln>
        </p:spPr>
        <p:txBody>
          <a:bodyPr/>
          <a:lstStyle/>
          <a:p>
            <a:endParaRPr lang="fr-FR"/>
          </a:p>
        </p:txBody>
      </p:sp>
      <p:sp>
        <p:nvSpPr>
          <p:cNvPr id="4" name="Text 2"/>
          <p:cNvSpPr/>
          <p:nvPr/>
        </p:nvSpPr>
        <p:spPr>
          <a:xfrm>
            <a:off x="457200" y="182880"/>
            <a:ext cx="8229600" cy="640080"/>
          </a:xfrm>
          <a:prstGeom prst="rect">
            <a:avLst/>
          </a:prstGeom>
          <a:noFill/>
          <a:ln/>
        </p:spPr>
        <p:txBody>
          <a:bodyPr wrap="square" lIns="0" tIns="0" rIns="0" bIns="0" rtlCol="0" anchor="ctr"/>
          <a:lstStyle/>
          <a:p>
            <a:pPr marL="0" indent="0" algn="ctr">
              <a:buNone/>
            </a:pPr>
            <a:r>
              <a:rPr lang="en-US" sz="2200" b="1" kern="0" spc="200" dirty="0">
                <a:solidFill>
                  <a:srgbClr val="FFFFFF"/>
                </a:solidFill>
                <a:latin typeface="Calibri" pitchFamily="34" charset="0"/>
                <a:ea typeface="Calibri" pitchFamily="34" charset="-122"/>
                <a:cs typeface="Calibri" pitchFamily="34" charset="-120"/>
              </a:rPr>
              <a:t>Récapitulatif</a:t>
            </a:r>
            <a:endParaRPr lang="en-US" sz="2200" dirty="0"/>
          </a:p>
        </p:txBody>
      </p:sp>
      <p:sp>
        <p:nvSpPr>
          <p:cNvPr id="5" name="Shape 3"/>
          <p:cNvSpPr/>
          <p:nvPr/>
        </p:nvSpPr>
        <p:spPr>
          <a:xfrm>
            <a:off x="320040" y="1097280"/>
            <a:ext cx="8503920" cy="621792"/>
          </a:xfrm>
          <a:prstGeom prst="rect">
            <a:avLst/>
          </a:prstGeom>
          <a:solidFill>
            <a:srgbClr val="FFFFFF">
              <a:alpha val="10000"/>
            </a:srgbClr>
          </a:solidFill>
          <a:ln w="12700">
            <a:solidFill>
              <a:srgbClr val="FFFFFF">
                <a:alpha val="30000"/>
              </a:srgbClr>
            </a:solidFill>
            <a:prstDash val="solid"/>
          </a:ln>
        </p:spPr>
        <p:txBody>
          <a:bodyPr/>
          <a:lstStyle/>
          <a:p>
            <a:endParaRPr lang="fr-FR"/>
          </a:p>
        </p:txBody>
      </p:sp>
      <p:sp>
        <p:nvSpPr>
          <p:cNvPr id="6" name="Shape 4"/>
          <p:cNvSpPr/>
          <p:nvPr/>
        </p:nvSpPr>
        <p:spPr>
          <a:xfrm>
            <a:off x="384048" y="1207008"/>
            <a:ext cx="384048" cy="384048"/>
          </a:xfrm>
          <a:prstGeom prst="ellipse">
            <a:avLst/>
          </a:prstGeom>
          <a:solidFill>
            <a:srgbClr val="D4A843"/>
          </a:solidFill>
          <a:ln w="12700">
            <a:solidFill>
              <a:srgbClr val="D4A843"/>
            </a:solidFill>
            <a:prstDash val="solid"/>
          </a:ln>
        </p:spPr>
        <p:txBody>
          <a:bodyPr/>
          <a:lstStyle/>
          <a:p>
            <a:endParaRPr lang="fr-FR"/>
          </a:p>
        </p:txBody>
      </p:sp>
      <p:sp>
        <p:nvSpPr>
          <p:cNvPr id="7" name="Text 5"/>
          <p:cNvSpPr/>
          <p:nvPr/>
        </p:nvSpPr>
        <p:spPr>
          <a:xfrm>
            <a:off x="384048" y="1207008"/>
            <a:ext cx="384048" cy="384048"/>
          </a:xfrm>
          <a:prstGeom prst="rect">
            <a:avLst/>
          </a:prstGeom>
          <a:noFill/>
          <a:ln/>
        </p:spPr>
        <p:txBody>
          <a:bodyPr wrap="square" lIns="0" tIns="0" rIns="0" bIns="0" rtlCol="0" anchor="ctr"/>
          <a:lstStyle/>
          <a:p>
            <a:pPr marL="0" indent="0" algn="ctr">
              <a:buNone/>
            </a:pPr>
            <a:r>
              <a:rPr lang="en-US" sz="1400" b="1" dirty="0">
                <a:solidFill>
                  <a:srgbClr val="1B2A4A"/>
                </a:solidFill>
                <a:latin typeface="Calibri" pitchFamily="34" charset="0"/>
                <a:ea typeface="Calibri" pitchFamily="34" charset="-122"/>
                <a:cs typeface="Calibri" pitchFamily="34" charset="-120"/>
              </a:rPr>
              <a:t>1</a:t>
            </a:r>
            <a:endParaRPr lang="en-US" sz="1400" dirty="0"/>
          </a:p>
        </p:txBody>
      </p:sp>
      <p:sp>
        <p:nvSpPr>
          <p:cNvPr id="8" name="Text 6"/>
          <p:cNvSpPr/>
          <p:nvPr/>
        </p:nvSpPr>
        <p:spPr>
          <a:xfrm>
            <a:off x="868680" y="1152144"/>
            <a:ext cx="4114800" cy="274320"/>
          </a:xfrm>
          <a:prstGeom prst="rect">
            <a:avLst/>
          </a:prstGeom>
          <a:noFill/>
          <a:ln/>
        </p:spPr>
        <p:txBody>
          <a:bodyPr wrap="square" lIns="0" tIns="0" rIns="0" bIns="0" rtlCol="0" anchor="ctr"/>
          <a:lstStyle/>
          <a:p>
            <a:pPr marL="0" indent="0" algn="l">
              <a:buNone/>
            </a:pPr>
            <a:r>
              <a:rPr lang="en-US" sz="1300" b="1" dirty="0">
                <a:solidFill>
                  <a:srgbClr val="FFFFFF"/>
                </a:solidFill>
                <a:latin typeface="Calibri" pitchFamily="34" charset="0"/>
                <a:ea typeface="Calibri" pitchFamily="34" charset="-122"/>
                <a:cs typeface="Calibri" pitchFamily="34" charset="-120"/>
              </a:rPr>
              <a:t>Marques d'oralité</a:t>
            </a:r>
            <a:endParaRPr lang="en-US" sz="1300" dirty="0"/>
          </a:p>
        </p:txBody>
      </p:sp>
      <p:sp>
        <p:nvSpPr>
          <p:cNvPr id="9" name="Text 7"/>
          <p:cNvSpPr/>
          <p:nvPr/>
        </p:nvSpPr>
        <p:spPr>
          <a:xfrm>
            <a:off x="868680" y="1435608"/>
            <a:ext cx="7772400" cy="228600"/>
          </a:xfrm>
          <a:prstGeom prst="rect">
            <a:avLst/>
          </a:prstGeom>
          <a:noFill/>
          <a:ln/>
        </p:spPr>
        <p:txBody>
          <a:bodyPr wrap="square" lIns="0" tIns="0" rIns="0" bIns="0" rtlCol="0" anchor="ctr"/>
          <a:lstStyle/>
          <a:p>
            <a:pPr marL="0" indent="0" algn="l">
              <a:buNone/>
            </a:pPr>
            <a:r>
              <a:rPr lang="en-US" sz="1050" i="1" dirty="0">
                <a:solidFill>
                  <a:srgbClr val="2AABB0"/>
                </a:solidFill>
                <a:latin typeface="Calibri" pitchFamily="34" charset="0"/>
                <a:ea typeface="Calibri" pitchFamily="34" charset="-122"/>
                <a:cs typeface="Calibri" pitchFamily="34" charset="-120"/>
              </a:rPr>
              <a:t>Cohésion discursive · Asymétrie pragmatique · Équivalence fonctionnelle</a:t>
            </a:r>
            <a:endParaRPr lang="en-US" sz="1050" dirty="0"/>
          </a:p>
        </p:txBody>
      </p:sp>
      <p:sp>
        <p:nvSpPr>
          <p:cNvPr id="10" name="Shape 8"/>
          <p:cNvSpPr/>
          <p:nvPr/>
        </p:nvSpPr>
        <p:spPr>
          <a:xfrm>
            <a:off x="320040" y="1810512"/>
            <a:ext cx="8503920" cy="621792"/>
          </a:xfrm>
          <a:prstGeom prst="rect">
            <a:avLst/>
          </a:prstGeom>
          <a:solidFill>
            <a:srgbClr val="FFFFFF">
              <a:alpha val="10000"/>
            </a:srgbClr>
          </a:solidFill>
          <a:ln w="12700">
            <a:solidFill>
              <a:srgbClr val="FFFFFF">
                <a:alpha val="30000"/>
              </a:srgbClr>
            </a:solidFill>
            <a:prstDash val="solid"/>
          </a:ln>
        </p:spPr>
        <p:txBody>
          <a:bodyPr/>
          <a:lstStyle/>
          <a:p>
            <a:endParaRPr lang="fr-FR"/>
          </a:p>
        </p:txBody>
      </p:sp>
      <p:sp>
        <p:nvSpPr>
          <p:cNvPr id="11" name="Shape 9"/>
          <p:cNvSpPr/>
          <p:nvPr/>
        </p:nvSpPr>
        <p:spPr>
          <a:xfrm>
            <a:off x="384048" y="1920240"/>
            <a:ext cx="384048" cy="384048"/>
          </a:xfrm>
          <a:prstGeom prst="ellipse">
            <a:avLst/>
          </a:prstGeom>
          <a:solidFill>
            <a:srgbClr val="D4A843"/>
          </a:solidFill>
          <a:ln w="12700">
            <a:solidFill>
              <a:srgbClr val="D4A843"/>
            </a:solidFill>
            <a:prstDash val="solid"/>
          </a:ln>
        </p:spPr>
        <p:txBody>
          <a:bodyPr/>
          <a:lstStyle/>
          <a:p>
            <a:endParaRPr lang="fr-FR"/>
          </a:p>
        </p:txBody>
      </p:sp>
      <p:sp>
        <p:nvSpPr>
          <p:cNvPr id="12" name="Text 10"/>
          <p:cNvSpPr/>
          <p:nvPr/>
        </p:nvSpPr>
        <p:spPr>
          <a:xfrm>
            <a:off x="384048" y="1920240"/>
            <a:ext cx="384048" cy="384048"/>
          </a:xfrm>
          <a:prstGeom prst="rect">
            <a:avLst/>
          </a:prstGeom>
          <a:noFill/>
          <a:ln/>
        </p:spPr>
        <p:txBody>
          <a:bodyPr wrap="square" lIns="0" tIns="0" rIns="0" bIns="0" rtlCol="0" anchor="ctr"/>
          <a:lstStyle/>
          <a:p>
            <a:pPr marL="0" indent="0" algn="ctr">
              <a:buNone/>
            </a:pPr>
            <a:r>
              <a:rPr lang="en-US" sz="1400" b="1" dirty="0">
                <a:solidFill>
                  <a:srgbClr val="1B2A4A"/>
                </a:solidFill>
                <a:latin typeface="Calibri" pitchFamily="34" charset="0"/>
                <a:ea typeface="Calibri" pitchFamily="34" charset="-122"/>
                <a:cs typeface="Calibri" pitchFamily="34" charset="-120"/>
              </a:rPr>
              <a:t>2</a:t>
            </a:r>
            <a:endParaRPr lang="en-US" sz="1400" dirty="0"/>
          </a:p>
        </p:txBody>
      </p:sp>
      <p:sp>
        <p:nvSpPr>
          <p:cNvPr id="13" name="Text 11"/>
          <p:cNvSpPr/>
          <p:nvPr/>
        </p:nvSpPr>
        <p:spPr>
          <a:xfrm>
            <a:off x="868680" y="1865376"/>
            <a:ext cx="4114800" cy="274320"/>
          </a:xfrm>
          <a:prstGeom prst="rect">
            <a:avLst/>
          </a:prstGeom>
          <a:noFill/>
          <a:ln/>
        </p:spPr>
        <p:txBody>
          <a:bodyPr wrap="square" lIns="0" tIns="0" rIns="0" bIns="0" rtlCol="0" anchor="ctr"/>
          <a:lstStyle/>
          <a:p>
            <a:pPr marL="0" indent="0" algn="l">
              <a:buNone/>
            </a:pPr>
            <a:r>
              <a:rPr lang="en-US" sz="1300" b="1" dirty="0">
                <a:solidFill>
                  <a:srgbClr val="FFFFFF"/>
                </a:solidFill>
                <a:latin typeface="Calibri" pitchFamily="34" charset="0"/>
                <a:ea typeface="Calibri" pitchFamily="34" charset="-122"/>
                <a:cs typeface="Calibri" pitchFamily="34" charset="-120"/>
              </a:rPr>
              <a:t>Intraduisibles culturels</a:t>
            </a:r>
            <a:endParaRPr lang="en-US" sz="1300" dirty="0"/>
          </a:p>
        </p:txBody>
      </p:sp>
      <p:sp>
        <p:nvSpPr>
          <p:cNvPr id="14" name="Text 12"/>
          <p:cNvSpPr/>
          <p:nvPr/>
        </p:nvSpPr>
        <p:spPr>
          <a:xfrm>
            <a:off x="868680" y="2148840"/>
            <a:ext cx="7772400" cy="228600"/>
          </a:xfrm>
          <a:prstGeom prst="rect">
            <a:avLst/>
          </a:prstGeom>
          <a:noFill/>
          <a:ln/>
        </p:spPr>
        <p:txBody>
          <a:bodyPr wrap="square" lIns="0" tIns="0" rIns="0" bIns="0" rtlCol="0" anchor="ctr"/>
          <a:lstStyle/>
          <a:p>
            <a:pPr marL="0" indent="0" algn="l">
              <a:buNone/>
            </a:pPr>
            <a:r>
              <a:rPr lang="en-US" sz="1050" i="1" dirty="0">
                <a:solidFill>
                  <a:srgbClr val="2AABB0"/>
                </a:solidFill>
                <a:latin typeface="Calibri" pitchFamily="34" charset="0"/>
                <a:ea typeface="Calibri" pitchFamily="34" charset="-122"/>
                <a:cs typeface="Calibri" pitchFamily="34" charset="-120"/>
              </a:rPr>
              <a:t>Lacune référentielle · Emprunt · Équivalent fonctionnel · Périphrase</a:t>
            </a:r>
            <a:endParaRPr lang="en-US" sz="1050" dirty="0"/>
          </a:p>
        </p:txBody>
      </p:sp>
      <p:sp>
        <p:nvSpPr>
          <p:cNvPr id="15" name="Shape 13"/>
          <p:cNvSpPr/>
          <p:nvPr/>
        </p:nvSpPr>
        <p:spPr>
          <a:xfrm>
            <a:off x="320040" y="2523744"/>
            <a:ext cx="8503920" cy="621792"/>
          </a:xfrm>
          <a:prstGeom prst="rect">
            <a:avLst/>
          </a:prstGeom>
          <a:solidFill>
            <a:srgbClr val="FFFFFF">
              <a:alpha val="10000"/>
            </a:srgbClr>
          </a:solidFill>
          <a:ln w="12700">
            <a:solidFill>
              <a:srgbClr val="FFFFFF">
                <a:alpha val="30000"/>
              </a:srgbClr>
            </a:solidFill>
            <a:prstDash val="solid"/>
          </a:ln>
        </p:spPr>
        <p:txBody>
          <a:bodyPr/>
          <a:lstStyle/>
          <a:p>
            <a:endParaRPr lang="fr-FR"/>
          </a:p>
        </p:txBody>
      </p:sp>
      <p:sp>
        <p:nvSpPr>
          <p:cNvPr id="16" name="Shape 14"/>
          <p:cNvSpPr/>
          <p:nvPr/>
        </p:nvSpPr>
        <p:spPr>
          <a:xfrm>
            <a:off x="384048" y="2633472"/>
            <a:ext cx="384048" cy="384048"/>
          </a:xfrm>
          <a:prstGeom prst="ellipse">
            <a:avLst/>
          </a:prstGeom>
          <a:solidFill>
            <a:srgbClr val="D4A843"/>
          </a:solidFill>
          <a:ln w="12700">
            <a:solidFill>
              <a:srgbClr val="D4A843"/>
            </a:solidFill>
            <a:prstDash val="solid"/>
          </a:ln>
        </p:spPr>
        <p:txBody>
          <a:bodyPr/>
          <a:lstStyle/>
          <a:p>
            <a:endParaRPr lang="fr-FR"/>
          </a:p>
        </p:txBody>
      </p:sp>
      <p:sp>
        <p:nvSpPr>
          <p:cNvPr id="17" name="Text 15"/>
          <p:cNvSpPr/>
          <p:nvPr/>
        </p:nvSpPr>
        <p:spPr>
          <a:xfrm>
            <a:off x="384048" y="2633472"/>
            <a:ext cx="384048" cy="384048"/>
          </a:xfrm>
          <a:prstGeom prst="rect">
            <a:avLst/>
          </a:prstGeom>
          <a:noFill/>
          <a:ln/>
        </p:spPr>
        <p:txBody>
          <a:bodyPr wrap="square" lIns="0" tIns="0" rIns="0" bIns="0" rtlCol="0" anchor="ctr"/>
          <a:lstStyle/>
          <a:p>
            <a:pPr marL="0" indent="0" algn="ctr">
              <a:buNone/>
            </a:pPr>
            <a:r>
              <a:rPr lang="en-US" sz="1400" b="1" dirty="0">
                <a:solidFill>
                  <a:srgbClr val="1B2A4A"/>
                </a:solidFill>
                <a:latin typeface="Calibri" pitchFamily="34" charset="0"/>
                <a:ea typeface="Calibri" pitchFamily="34" charset="-122"/>
                <a:cs typeface="Calibri" pitchFamily="34" charset="-120"/>
              </a:rPr>
              <a:t>3</a:t>
            </a:r>
            <a:endParaRPr lang="en-US" sz="1400" dirty="0"/>
          </a:p>
        </p:txBody>
      </p:sp>
      <p:sp>
        <p:nvSpPr>
          <p:cNvPr id="18" name="Text 16"/>
          <p:cNvSpPr/>
          <p:nvPr/>
        </p:nvSpPr>
        <p:spPr>
          <a:xfrm>
            <a:off x="868680" y="2578608"/>
            <a:ext cx="4114800" cy="274320"/>
          </a:xfrm>
          <a:prstGeom prst="rect">
            <a:avLst/>
          </a:prstGeom>
          <a:noFill/>
          <a:ln/>
        </p:spPr>
        <p:txBody>
          <a:bodyPr wrap="square" lIns="0" tIns="0" rIns="0" bIns="0" rtlCol="0" anchor="ctr"/>
          <a:lstStyle/>
          <a:p>
            <a:pPr marL="0" indent="0" algn="l">
              <a:buNone/>
            </a:pPr>
            <a:r>
              <a:rPr lang="en-US" sz="1300" b="1" dirty="0">
                <a:solidFill>
                  <a:srgbClr val="FFFFFF"/>
                </a:solidFill>
                <a:latin typeface="Calibri" pitchFamily="34" charset="0"/>
                <a:ea typeface="Calibri" pitchFamily="34" charset="-122"/>
                <a:cs typeface="Calibri" pitchFamily="34" charset="-120"/>
              </a:rPr>
              <a:t>Jeux de mots</a:t>
            </a:r>
            <a:endParaRPr lang="en-US" sz="1300" dirty="0"/>
          </a:p>
        </p:txBody>
      </p:sp>
      <p:sp>
        <p:nvSpPr>
          <p:cNvPr id="19" name="Text 17"/>
          <p:cNvSpPr/>
          <p:nvPr/>
        </p:nvSpPr>
        <p:spPr>
          <a:xfrm>
            <a:off x="868680" y="2862072"/>
            <a:ext cx="7772400" cy="228600"/>
          </a:xfrm>
          <a:prstGeom prst="rect">
            <a:avLst/>
          </a:prstGeom>
          <a:noFill/>
          <a:ln/>
        </p:spPr>
        <p:txBody>
          <a:bodyPr wrap="square" lIns="0" tIns="0" rIns="0" bIns="0" rtlCol="0" anchor="ctr"/>
          <a:lstStyle/>
          <a:p>
            <a:pPr marL="0" indent="0" algn="l">
              <a:buNone/>
            </a:pPr>
            <a:r>
              <a:rPr lang="en-US" sz="1050" i="1" dirty="0">
                <a:solidFill>
                  <a:srgbClr val="2AABB0"/>
                </a:solidFill>
                <a:latin typeface="Calibri" pitchFamily="34" charset="0"/>
                <a:ea typeface="Calibri" pitchFamily="34" charset="-122"/>
                <a:cs typeface="Calibri" pitchFamily="34" charset="-120"/>
              </a:rPr>
              <a:t>Intrasystématicité · 8 stratégies Delabastita · Compensation</a:t>
            </a:r>
            <a:endParaRPr lang="en-US" sz="1050" dirty="0"/>
          </a:p>
        </p:txBody>
      </p:sp>
      <p:sp>
        <p:nvSpPr>
          <p:cNvPr id="20" name="Shape 18"/>
          <p:cNvSpPr/>
          <p:nvPr/>
        </p:nvSpPr>
        <p:spPr>
          <a:xfrm>
            <a:off x="320040" y="3236976"/>
            <a:ext cx="8503920" cy="621792"/>
          </a:xfrm>
          <a:prstGeom prst="rect">
            <a:avLst/>
          </a:prstGeom>
          <a:solidFill>
            <a:srgbClr val="FFFFFF">
              <a:alpha val="10000"/>
            </a:srgbClr>
          </a:solidFill>
          <a:ln w="12700">
            <a:solidFill>
              <a:srgbClr val="FFFFFF">
                <a:alpha val="30000"/>
              </a:srgbClr>
            </a:solidFill>
            <a:prstDash val="solid"/>
          </a:ln>
        </p:spPr>
        <p:txBody>
          <a:bodyPr/>
          <a:lstStyle/>
          <a:p>
            <a:endParaRPr lang="fr-FR"/>
          </a:p>
        </p:txBody>
      </p:sp>
      <p:sp>
        <p:nvSpPr>
          <p:cNvPr id="21" name="Shape 19"/>
          <p:cNvSpPr/>
          <p:nvPr/>
        </p:nvSpPr>
        <p:spPr>
          <a:xfrm>
            <a:off x="384048" y="3346704"/>
            <a:ext cx="384048" cy="384048"/>
          </a:xfrm>
          <a:prstGeom prst="ellipse">
            <a:avLst/>
          </a:prstGeom>
          <a:solidFill>
            <a:srgbClr val="D4A843"/>
          </a:solidFill>
          <a:ln w="12700">
            <a:solidFill>
              <a:srgbClr val="D4A843"/>
            </a:solidFill>
            <a:prstDash val="solid"/>
          </a:ln>
        </p:spPr>
        <p:txBody>
          <a:bodyPr/>
          <a:lstStyle/>
          <a:p>
            <a:endParaRPr lang="fr-FR"/>
          </a:p>
        </p:txBody>
      </p:sp>
      <p:sp>
        <p:nvSpPr>
          <p:cNvPr id="22" name="Text 20"/>
          <p:cNvSpPr/>
          <p:nvPr/>
        </p:nvSpPr>
        <p:spPr>
          <a:xfrm>
            <a:off x="384048" y="3346704"/>
            <a:ext cx="384048" cy="384048"/>
          </a:xfrm>
          <a:prstGeom prst="rect">
            <a:avLst/>
          </a:prstGeom>
          <a:noFill/>
          <a:ln/>
        </p:spPr>
        <p:txBody>
          <a:bodyPr wrap="square" lIns="0" tIns="0" rIns="0" bIns="0" rtlCol="0" anchor="ctr"/>
          <a:lstStyle/>
          <a:p>
            <a:pPr marL="0" indent="0" algn="ctr">
              <a:buNone/>
            </a:pPr>
            <a:r>
              <a:rPr lang="en-US" sz="1400" b="1" dirty="0">
                <a:solidFill>
                  <a:srgbClr val="1B2A4A"/>
                </a:solidFill>
                <a:latin typeface="Calibri" pitchFamily="34" charset="0"/>
                <a:ea typeface="Calibri" pitchFamily="34" charset="-122"/>
                <a:cs typeface="Calibri" pitchFamily="34" charset="-120"/>
              </a:rPr>
              <a:t>4</a:t>
            </a:r>
            <a:endParaRPr lang="en-US" sz="1400" dirty="0"/>
          </a:p>
        </p:txBody>
      </p:sp>
      <p:sp>
        <p:nvSpPr>
          <p:cNvPr id="23" name="Text 21"/>
          <p:cNvSpPr/>
          <p:nvPr/>
        </p:nvSpPr>
        <p:spPr>
          <a:xfrm>
            <a:off x="868680" y="3291840"/>
            <a:ext cx="4114800" cy="274320"/>
          </a:xfrm>
          <a:prstGeom prst="rect">
            <a:avLst/>
          </a:prstGeom>
          <a:noFill/>
          <a:ln/>
        </p:spPr>
        <p:txBody>
          <a:bodyPr wrap="square" lIns="0" tIns="0" rIns="0" bIns="0" rtlCol="0" anchor="ctr"/>
          <a:lstStyle/>
          <a:p>
            <a:pPr marL="0" indent="0" algn="l">
              <a:buNone/>
            </a:pPr>
            <a:r>
              <a:rPr lang="en-US" sz="1300" b="1" dirty="0">
                <a:solidFill>
                  <a:srgbClr val="FFFFFF"/>
                </a:solidFill>
                <a:latin typeface="Calibri" pitchFamily="34" charset="0"/>
                <a:ea typeface="Calibri" pitchFamily="34" charset="-122"/>
                <a:cs typeface="Calibri" pitchFamily="34" charset="-120"/>
              </a:rPr>
              <a:t>La Métaphore</a:t>
            </a:r>
            <a:endParaRPr lang="en-US" sz="1300" dirty="0"/>
          </a:p>
        </p:txBody>
      </p:sp>
      <p:sp>
        <p:nvSpPr>
          <p:cNvPr id="24" name="Text 22"/>
          <p:cNvSpPr/>
          <p:nvPr/>
        </p:nvSpPr>
        <p:spPr>
          <a:xfrm>
            <a:off x="868680" y="3575304"/>
            <a:ext cx="7772400" cy="228600"/>
          </a:xfrm>
          <a:prstGeom prst="rect">
            <a:avLst/>
          </a:prstGeom>
          <a:noFill/>
          <a:ln/>
        </p:spPr>
        <p:txBody>
          <a:bodyPr wrap="square" lIns="0" tIns="0" rIns="0" bIns="0" rtlCol="0" anchor="ctr"/>
          <a:lstStyle/>
          <a:p>
            <a:pPr marL="0" indent="0" algn="l">
              <a:buNone/>
            </a:pPr>
            <a:r>
              <a:rPr lang="en-US" sz="1050" i="1" dirty="0">
                <a:solidFill>
                  <a:srgbClr val="2AABB0"/>
                </a:solidFill>
                <a:latin typeface="Calibri" pitchFamily="34" charset="0"/>
                <a:ea typeface="Calibri" pitchFamily="34" charset="-122"/>
                <a:cs typeface="Calibri" pitchFamily="34" charset="-120"/>
              </a:rPr>
              <a:t>Ancrage culturel · 5 types · Stratégies Newmark</a:t>
            </a:r>
            <a:endParaRPr lang="en-US" sz="1050" dirty="0"/>
          </a:p>
        </p:txBody>
      </p:sp>
      <p:sp>
        <p:nvSpPr>
          <p:cNvPr id="25" name="Text 23"/>
          <p:cNvSpPr/>
          <p:nvPr/>
        </p:nvSpPr>
        <p:spPr>
          <a:xfrm>
            <a:off x="457200" y="4233672"/>
            <a:ext cx="8229600" cy="411480"/>
          </a:xfrm>
          <a:prstGeom prst="rect">
            <a:avLst/>
          </a:prstGeom>
          <a:noFill/>
          <a:ln/>
        </p:spPr>
        <p:txBody>
          <a:bodyPr wrap="square" lIns="0" tIns="0" rIns="0" bIns="0" rtlCol="0" anchor="ctr"/>
          <a:lstStyle/>
          <a:p>
            <a:pPr marL="0" indent="0" algn="ctr">
              <a:buNone/>
            </a:pPr>
            <a:r>
              <a:rPr lang="en-US" sz="1400" b="1" dirty="0">
                <a:solidFill>
                  <a:srgbClr val="1B2A4A"/>
                </a:solidFill>
                <a:latin typeface="Calibri" pitchFamily="34" charset="0"/>
                <a:ea typeface="Calibri" pitchFamily="34" charset="-122"/>
                <a:cs typeface="Calibri" pitchFamily="34" charset="-120"/>
              </a:rPr>
              <a:t>Cours de </a:t>
            </a:r>
            <a:r>
              <a:rPr lang="en-US" sz="1400" b="1" dirty="0" err="1">
                <a:solidFill>
                  <a:srgbClr val="1B2A4A"/>
                </a:solidFill>
                <a:latin typeface="Calibri" pitchFamily="34" charset="0"/>
                <a:ea typeface="Calibri" pitchFamily="34" charset="-122"/>
                <a:cs typeface="Calibri" pitchFamily="34" charset="-120"/>
              </a:rPr>
              <a:t>Méthodologie</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ea typeface="Calibri" pitchFamily="34" charset="-122"/>
                <a:cs typeface="Calibri" pitchFamily="34" charset="-120"/>
              </a:rPr>
              <a:t>C1</a:t>
            </a:r>
            <a:endParaRPr lang="en-US" sz="1300" dirty="0"/>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en-US" sz="1800" b="1" dirty="0">
                <a:solidFill>
                  <a:srgbClr val="FFFFFF"/>
                </a:solidFill>
                <a:latin typeface="Calibri" pitchFamily="34" charset="0"/>
                <a:ea typeface="Calibri" pitchFamily="34" charset="-122"/>
                <a:cs typeface="Calibri" pitchFamily="34" charset="-120"/>
              </a:rPr>
              <a:t>2. Typologie des marques d'oralité</a:t>
            </a:r>
            <a:endParaRPr lang="en-US" sz="1800" dirty="0"/>
          </a:p>
        </p:txBody>
      </p:sp>
      <p:sp>
        <p:nvSpPr>
          <p:cNvPr id="7" name="Shape 5"/>
          <p:cNvSpPr/>
          <p:nvPr/>
        </p:nvSpPr>
        <p:spPr>
          <a:xfrm>
            <a:off x="320040" y="822960"/>
            <a:ext cx="8503920" cy="512064"/>
          </a:xfrm>
          <a:prstGeom prst="rect">
            <a:avLst/>
          </a:prstGeom>
          <a:solidFill>
            <a:srgbClr val="FFFFFF"/>
          </a:solidFill>
          <a:ln w="12700">
            <a:solidFill>
              <a:srgbClr val="D0E4E8"/>
            </a:solidFill>
            <a:prstDash val="solid"/>
          </a:ln>
          <a:effectLst>
            <a:outerShdw blurRad="63500" dist="25400" dir="8100000" algn="bl" rotWithShape="0">
              <a:srgbClr val="000000">
                <a:alpha val="12000"/>
              </a:srgbClr>
            </a:outerShdw>
          </a:effectLst>
        </p:spPr>
        <p:txBody>
          <a:bodyPr/>
          <a:lstStyle/>
          <a:p>
            <a:endParaRPr lang="fr-FR"/>
          </a:p>
        </p:txBody>
      </p:sp>
      <p:sp>
        <p:nvSpPr>
          <p:cNvPr id="8" name="Shape 6"/>
          <p:cNvSpPr/>
          <p:nvPr/>
        </p:nvSpPr>
        <p:spPr>
          <a:xfrm>
            <a:off x="365760" y="914400"/>
            <a:ext cx="329184" cy="329184"/>
          </a:xfrm>
          <a:prstGeom prst="ellipse">
            <a:avLst/>
          </a:prstGeom>
          <a:solidFill>
            <a:srgbClr val="1A7A8A"/>
          </a:solidFill>
          <a:ln w="12700">
            <a:solidFill>
              <a:srgbClr val="1A7A8A"/>
            </a:solidFill>
            <a:prstDash val="solid"/>
          </a:ln>
        </p:spPr>
        <p:txBody>
          <a:bodyPr/>
          <a:lstStyle/>
          <a:p>
            <a:endParaRPr lang="fr-FR"/>
          </a:p>
        </p:txBody>
      </p:sp>
      <p:sp>
        <p:nvSpPr>
          <p:cNvPr id="9" name="Text 7"/>
          <p:cNvSpPr/>
          <p:nvPr/>
        </p:nvSpPr>
        <p:spPr>
          <a:xfrm>
            <a:off x="365760" y="914400"/>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10" name="Text 8"/>
          <p:cNvSpPr/>
          <p:nvPr/>
        </p:nvSpPr>
        <p:spPr>
          <a:xfrm>
            <a:off x="777240" y="896112"/>
            <a:ext cx="7863840" cy="402336"/>
          </a:xfrm>
          <a:prstGeom prst="rect">
            <a:avLst/>
          </a:prstGeom>
          <a:noFill/>
          <a:ln/>
        </p:spPr>
        <p:txBody>
          <a:bodyPr wrap="square" lIns="0" tIns="0" rIns="0" bIns="0" rtlCol="0" anchor="ctr"/>
          <a:lstStyle/>
          <a:p>
            <a:pPr marL="0" indent="0">
              <a:buNone/>
            </a:pPr>
            <a:r>
              <a:rPr lang="en-US" sz="1250" b="1" dirty="0">
                <a:solidFill>
                  <a:srgbClr val="1A7A8A"/>
                </a:solidFill>
                <a:latin typeface="Calibri" pitchFamily="34" charset="0"/>
                <a:ea typeface="Calibri" pitchFamily="34" charset="-122"/>
                <a:cs typeface="Calibri" pitchFamily="34" charset="-120"/>
              </a:rPr>
              <a:t>Lexicaux et discursifs : </a:t>
            </a:r>
            <a:r>
              <a:rPr lang="en-US" sz="1250" dirty="0">
                <a:solidFill>
                  <a:srgbClr val="1B2A4A"/>
                </a:solidFill>
                <a:latin typeface="Calibri" pitchFamily="34" charset="0"/>
                <a:ea typeface="Calibri" pitchFamily="34" charset="-122"/>
                <a:cs typeface="Calibri" pitchFamily="34" charset="-120"/>
              </a:rPr>
              <a:t>Remplisseurs (fillers), expressions de reformulation ou d'hésitation (ex : you know, enfin).</a:t>
            </a:r>
            <a:endParaRPr lang="en-US" sz="1250" dirty="0"/>
          </a:p>
        </p:txBody>
      </p:sp>
      <p:sp>
        <p:nvSpPr>
          <p:cNvPr id="11" name="Shape 9"/>
          <p:cNvSpPr/>
          <p:nvPr/>
        </p:nvSpPr>
        <p:spPr>
          <a:xfrm>
            <a:off x="320040" y="1389888"/>
            <a:ext cx="8503920" cy="512064"/>
          </a:xfrm>
          <a:prstGeom prst="rect">
            <a:avLst/>
          </a:prstGeom>
          <a:solidFill>
            <a:srgbClr val="E8F4F5"/>
          </a:solidFill>
          <a:ln w="12700">
            <a:solidFill>
              <a:srgbClr val="D0E4E8"/>
            </a:solidFill>
            <a:prstDash val="solid"/>
          </a:ln>
        </p:spPr>
        <p:txBody>
          <a:bodyPr/>
          <a:lstStyle/>
          <a:p>
            <a:endParaRPr lang="fr-FR"/>
          </a:p>
        </p:txBody>
      </p:sp>
      <p:sp>
        <p:nvSpPr>
          <p:cNvPr id="12" name="Shape 10"/>
          <p:cNvSpPr/>
          <p:nvPr/>
        </p:nvSpPr>
        <p:spPr>
          <a:xfrm>
            <a:off x="365760" y="1481328"/>
            <a:ext cx="329184" cy="329184"/>
          </a:xfrm>
          <a:prstGeom prst="ellipse">
            <a:avLst/>
          </a:prstGeom>
          <a:solidFill>
            <a:srgbClr val="1A7A8A"/>
          </a:solidFill>
          <a:ln w="12700">
            <a:solidFill>
              <a:srgbClr val="1A7A8A"/>
            </a:solidFill>
            <a:prstDash val="solid"/>
          </a:ln>
        </p:spPr>
        <p:txBody>
          <a:bodyPr/>
          <a:lstStyle/>
          <a:p>
            <a:endParaRPr lang="fr-FR"/>
          </a:p>
        </p:txBody>
      </p:sp>
      <p:sp>
        <p:nvSpPr>
          <p:cNvPr id="13" name="Text 11"/>
          <p:cNvSpPr/>
          <p:nvPr/>
        </p:nvSpPr>
        <p:spPr>
          <a:xfrm>
            <a:off x="365760" y="1481328"/>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14" name="Text 12"/>
          <p:cNvSpPr/>
          <p:nvPr/>
        </p:nvSpPr>
        <p:spPr>
          <a:xfrm>
            <a:off x="777240" y="1463040"/>
            <a:ext cx="7863840" cy="402336"/>
          </a:xfrm>
          <a:prstGeom prst="rect">
            <a:avLst/>
          </a:prstGeom>
          <a:noFill/>
          <a:ln/>
        </p:spPr>
        <p:txBody>
          <a:bodyPr wrap="square" lIns="0" tIns="0" rIns="0" bIns="0" rtlCol="0" anchor="ctr"/>
          <a:lstStyle/>
          <a:p>
            <a:pPr marL="0" indent="0">
              <a:buNone/>
            </a:pPr>
            <a:r>
              <a:rPr lang="en-US" sz="1250" b="1" dirty="0">
                <a:solidFill>
                  <a:srgbClr val="1A7A8A"/>
                </a:solidFill>
                <a:latin typeface="Calibri" pitchFamily="34" charset="0"/>
                <a:ea typeface="Calibri" pitchFamily="34" charset="-122"/>
                <a:cs typeface="Calibri" pitchFamily="34" charset="-120"/>
              </a:rPr>
              <a:t>Syntaxiques : </a:t>
            </a:r>
            <a:r>
              <a:rPr lang="en-US" sz="1250" dirty="0">
                <a:solidFill>
                  <a:srgbClr val="1B2A4A"/>
                </a:solidFill>
                <a:latin typeface="Calibri" pitchFamily="34" charset="0"/>
                <a:ea typeface="Calibri" pitchFamily="34" charset="-122"/>
                <a:cs typeface="Calibri" pitchFamily="34" charset="-120"/>
              </a:rPr>
              <a:t>Phrases courtes, parataxe, répétitions. Ex : “Il est parti. Comme ça. Sans rien dire.”</a:t>
            </a:r>
            <a:endParaRPr lang="en-US" sz="1250" dirty="0"/>
          </a:p>
        </p:txBody>
      </p:sp>
      <p:sp>
        <p:nvSpPr>
          <p:cNvPr id="15" name="Shape 13"/>
          <p:cNvSpPr/>
          <p:nvPr/>
        </p:nvSpPr>
        <p:spPr>
          <a:xfrm>
            <a:off x="320040" y="1956816"/>
            <a:ext cx="8503920" cy="512064"/>
          </a:xfrm>
          <a:prstGeom prst="rect">
            <a:avLst/>
          </a:prstGeom>
          <a:solidFill>
            <a:srgbClr val="FFFFFF"/>
          </a:solidFill>
          <a:ln w="12700">
            <a:solidFill>
              <a:srgbClr val="D0E4E8"/>
            </a:solidFill>
            <a:prstDash val="solid"/>
          </a:ln>
          <a:effectLst>
            <a:outerShdw blurRad="63500" dist="25400" dir="8100000" algn="bl" rotWithShape="0">
              <a:srgbClr val="000000">
                <a:alpha val="12000"/>
              </a:srgbClr>
            </a:outerShdw>
          </a:effectLst>
        </p:spPr>
        <p:txBody>
          <a:bodyPr/>
          <a:lstStyle/>
          <a:p>
            <a:endParaRPr lang="fr-FR"/>
          </a:p>
        </p:txBody>
      </p:sp>
      <p:sp>
        <p:nvSpPr>
          <p:cNvPr id="16" name="Shape 14"/>
          <p:cNvSpPr/>
          <p:nvPr/>
        </p:nvSpPr>
        <p:spPr>
          <a:xfrm>
            <a:off x="365760" y="2048256"/>
            <a:ext cx="329184" cy="329184"/>
          </a:xfrm>
          <a:prstGeom prst="ellipse">
            <a:avLst/>
          </a:prstGeom>
          <a:solidFill>
            <a:srgbClr val="1A7A8A"/>
          </a:solidFill>
          <a:ln w="12700">
            <a:solidFill>
              <a:srgbClr val="1A7A8A"/>
            </a:solidFill>
            <a:prstDash val="solid"/>
          </a:ln>
        </p:spPr>
        <p:txBody>
          <a:bodyPr/>
          <a:lstStyle/>
          <a:p>
            <a:endParaRPr lang="fr-FR"/>
          </a:p>
        </p:txBody>
      </p:sp>
      <p:sp>
        <p:nvSpPr>
          <p:cNvPr id="17" name="Text 15"/>
          <p:cNvSpPr/>
          <p:nvPr/>
        </p:nvSpPr>
        <p:spPr>
          <a:xfrm>
            <a:off x="365760" y="2048256"/>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18" name="Text 16"/>
          <p:cNvSpPr/>
          <p:nvPr/>
        </p:nvSpPr>
        <p:spPr>
          <a:xfrm>
            <a:off x="777240" y="2029968"/>
            <a:ext cx="7863840" cy="402336"/>
          </a:xfrm>
          <a:prstGeom prst="rect">
            <a:avLst/>
          </a:prstGeom>
          <a:noFill/>
          <a:ln/>
        </p:spPr>
        <p:txBody>
          <a:bodyPr wrap="square" lIns="0" tIns="0" rIns="0" bIns="0" rtlCol="0" anchor="ctr"/>
          <a:lstStyle/>
          <a:p>
            <a:pPr marL="0" indent="0">
              <a:buNone/>
            </a:pPr>
            <a:r>
              <a:rPr lang="en-US" sz="1250" b="1" dirty="0">
                <a:solidFill>
                  <a:srgbClr val="1A7A8A"/>
                </a:solidFill>
                <a:latin typeface="Calibri" pitchFamily="34" charset="0"/>
                <a:ea typeface="Calibri" pitchFamily="34" charset="-122"/>
                <a:cs typeface="Calibri" pitchFamily="34" charset="-120"/>
              </a:rPr>
              <a:t>Prosodiques / Typographiques : </a:t>
            </a:r>
            <a:r>
              <a:rPr lang="en-US" sz="1250" dirty="0">
                <a:solidFill>
                  <a:srgbClr val="1B2A4A"/>
                </a:solidFill>
                <a:latin typeface="Calibri" pitchFamily="34" charset="0"/>
                <a:ea typeface="Calibri" pitchFamily="34" charset="-122"/>
                <a:cs typeface="Calibri" pitchFamily="34" charset="-120"/>
              </a:rPr>
              <a:t>Points de suspension, interjections, graphies phonétiques. Ex : “Chuis pas sûr... pasque... bof.”</a:t>
            </a:r>
            <a:endParaRPr lang="en-US" sz="1250" dirty="0"/>
          </a:p>
        </p:txBody>
      </p:sp>
      <p:sp>
        <p:nvSpPr>
          <p:cNvPr id="19" name="Shape 17"/>
          <p:cNvSpPr/>
          <p:nvPr/>
        </p:nvSpPr>
        <p:spPr>
          <a:xfrm>
            <a:off x="320040" y="2523744"/>
            <a:ext cx="8503920" cy="512064"/>
          </a:xfrm>
          <a:prstGeom prst="rect">
            <a:avLst/>
          </a:prstGeom>
          <a:solidFill>
            <a:srgbClr val="E8F4F5"/>
          </a:solidFill>
          <a:ln w="12700">
            <a:solidFill>
              <a:srgbClr val="D0E4E8"/>
            </a:solidFill>
            <a:prstDash val="solid"/>
          </a:ln>
        </p:spPr>
        <p:txBody>
          <a:bodyPr/>
          <a:lstStyle/>
          <a:p>
            <a:endParaRPr lang="fr-FR"/>
          </a:p>
        </p:txBody>
      </p:sp>
      <p:sp>
        <p:nvSpPr>
          <p:cNvPr id="20" name="Shape 18"/>
          <p:cNvSpPr/>
          <p:nvPr/>
        </p:nvSpPr>
        <p:spPr>
          <a:xfrm>
            <a:off x="365760" y="2615184"/>
            <a:ext cx="329184" cy="329184"/>
          </a:xfrm>
          <a:prstGeom prst="ellipse">
            <a:avLst/>
          </a:prstGeom>
          <a:solidFill>
            <a:srgbClr val="1A7A8A"/>
          </a:solidFill>
          <a:ln w="12700">
            <a:solidFill>
              <a:srgbClr val="1A7A8A"/>
            </a:solidFill>
            <a:prstDash val="solid"/>
          </a:ln>
        </p:spPr>
        <p:txBody>
          <a:bodyPr/>
          <a:lstStyle/>
          <a:p>
            <a:endParaRPr lang="fr-FR"/>
          </a:p>
        </p:txBody>
      </p:sp>
      <p:sp>
        <p:nvSpPr>
          <p:cNvPr id="21" name="Text 19"/>
          <p:cNvSpPr/>
          <p:nvPr/>
        </p:nvSpPr>
        <p:spPr>
          <a:xfrm>
            <a:off x="365760" y="2615184"/>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22" name="Text 20"/>
          <p:cNvSpPr/>
          <p:nvPr/>
        </p:nvSpPr>
        <p:spPr>
          <a:xfrm>
            <a:off x="777240" y="2596896"/>
            <a:ext cx="7863840" cy="402336"/>
          </a:xfrm>
          <a:prstGeom prst="rect">
            <a:avLst/>
          </a:prstGeom>
          <a:noFill/>
          <a:ln/>
        </p:spPr>
        <p:txBody>
          <a:bodyPr wrap="square" lIns="0" tIns="0" rIns="0" bIns="0" rtlCol="0" anchor="ctr"/>
          <a:lstStyle/>
          <a:p>
            <a:pPr marL="0" indent="0">
              <a:buNone/>
            </a:pPr>
            <a:r>
              <a:rPr lang="en-US" sz="1250" b="1" dirty="0">
                <a:solidFill>
                  <a:srgbClr val="1A7A8A"/>
                </a:solidFill>
                <a:latin typeface="Calibri" pitchFamily="34" charset="0"/>
                <a:ea typeface="Calibri" pitchFamily="34" charset="-122"/>
                <a:cs typeface="Calibri" pitchFamily="34" charset="-120"/>
              </a:rPr>
              <a:t>Énonciatifs et interactionnels : </a:t>
            </a:r>
            <a:r>
              <a:rPr lang="en-US" sz="1250" dirty="0">
                <a:solidFill>
                  <a:srgbClr val="1B2A4A"/>
                </a:solidFill>
                <a:latin typeface="Calibri" pitchFamily="34" charset="0"/>
                <a:ea typeface="Calibri" pitchFamily="34" charset="-122"/>
                <a:cs typeface="Calibri" pitchFamily="34" charset="-120"/>
              </a:rPr>
              <a:t>Formules d’adressage (</a:t>
            </a:r>
            <a:r>
              <a:rPr lang="en-US" sz="1250" dirty="0" err="1">
                <a:solidFill>
                  <a:srgbClr val="1B2A4A"/>
                </a:solidFill>
                <a:latin typeface="Calibri" pitchFamily="34" charset="0"/>
                <a:ea typeface="Calibri" pitchFamily="34" charset="-122"/>
                <a:cs typeface="Calibri" pitchFamily="34" charset="-120"/>
              </a:rPr>
              <a:t>ya</a:t>
            </a:r>
            <a:r>
              <a:rPr lang="en-US" sz="1250" dirty="0">
                <a:solidFill>
                  <a:srgbClr val="1B2A4A"/>
                </a:solidFill>
                <a:latin typeface="Calibri" pitchFamily="34" charset="0"/>
                <a:ea typeface="Calibri" pitchFamily="34" charset="-122"/>
                <a:cs typeface="Calibri" pitchFamily="34" charset="-120"/>
              </a:rPr>
              <a:t> </a:t>
            </a:r>
            <a:r>
              <a:rPr lang="en-US" sz="1250" dirty="0" err="1">
                <a:solidFill>
                  <a:srgbClr val="1B2A4A"/>
                </a:solidFill>
                <a:latin typeface="Calibri" pitchFamily="34" charset="0"/>
                <a:ea typeface="Calibri" pitchFamily="34" charset="-122"/>
                <a:cs typeface="Calibri" pitchFamily="34" charset="-120"/>
              </a:rPr>
              <a:t>khouya</a:t>
            </a:r>
            <a:r>
              <a:rPr lang="en-US" sz="1250" dirty="0">
                <a:solidFill>
                  <a:srgbClr val="1B2A4A"/>
                </a:solidFill>
                <a:latin typeface="Calibri" pitchFamily="34" charset="0"/>
                <a:ea typeface="Calibri" pitchFamily="34" charset="-122"/>
                <a:cs typeface="Calibri" pitchFamily="34" charset="-120"/>
              </a:rPr>
              <a:t>/</a:t>
            </a:r>
            <a:r>
              <a:rPr lang="en-US" sz="1250" dirty="0" err="1">
                <a:solidFill>
                  <a:srgbClr val="1B2A4A"/>
                </a:solidFill>
                <a:latin typeface="Calibri" pitchFamily="34" charset="0"/>
                <a:ea typeface="Calibri" pitchFamily="34" charset="-122"/>
                <a:cs typeface="Calibri" pitchFamily="34" charset="-120"/>
              </a:rPr>
              <a:t>mon</a:t>
            </a:r>
            <a:r>
              <a:rPr lang="en-US" sz="1250" dirty="0">
                <a:solidFill>
                  <a:srgbClr val="1B2A4A"/>
                </a:solidFill>
                <a:latin typeface="Calibri" pitchFamily="34" charset="0"/>
                <a:ea typeface="Calibri" pitchFamily="34" charset="-122"/>
                <a:cs typeface="Calibri" pitchFamily="34" charset="-120"/>
              </a:rPr>
              <a:t> vieux/buddy) ou marqueurs de proximité. Ex : “Tu vois ce que je veux dire, hein ?”</a:t>
            </a:r>
            <a:endParaRPr lang="en-US" sz="1250" dirty="0"/>
          </a:p>
        </p:txBody>
      </p:sp>
      <p:sp>
        <p:nvSpPr>
          <p:cNvPr id="23" name="Shape 21"/>
          <p:cNvSpPr/>
          <p:nvPr/>
        </p:nvSpPr>
        <p:spPr>
          <a:xfrm>
            <a:off x="320040" y="3090672"/>
            <a:ext cx="8503920" cy="512064"/>
          </a:xfrm>
          <a:prstGeom prst="rect">
            <a:avLst/>
          </a:prstGeom>
          <a:solidFill>
            <a:srgbClr val="FFFFFF"/>
          </a:solidFill>
          <a:ln w="12700">
            <a:solidFill>
              <a:srgbClr val="D0E4E8"/>
            </a:solidFill>
            <a:prstDash val="solid"/>
          </a:ln>
          <a:effectLst>
            <a:outerShdw blurRad="63500" dist="25400" dir="8100000" algn="bl" rotWithShape="0">
              <a:srgbClr val="000000">
                <a:alpha val="12000"/>
              </a:srgbClr>
            </a:outerShdw>
          </a:effectLst>
        </p:spPr>
        <p:txBody>
          <a:bodyPr/>
          <a:lstStyle/>
          <a:p>
            <a:endParaRPr lang="fr-FR"/>
          </a:p>
        </p:txBody>
      </p:sp>
      <p:sp>
        <p:nvSpPr>
          <p:cNvPr id="24" name="Shape 22"/>
          <p:cNvSpPr/>
          <p:nvPr/>
        </p:nvSpPr>
        <p:spPr>
          <a:xfrm>
            <a:off x="365760" y="3182112"/>
            <a:ext cx="329184" cy="329184"/>
          </a:xfrm>
          <a:prstGeom prst="ellipse">
            <a:avLst/>
          </a:prstGeom>
          <a:solidFill>
            <a:srgbClr val="1A7A8A"/>
          </a:solidFill>
          <a:ln w="12700">
            <a:solidFill>
              <a:srgbClr val="1A7A8A"/>
            </a:solidFill>
            <a:prstDash val="solid"/>
          </a:ln>
        </p:spPr>
        <p:txBody>
          <a:bodyPr/>
          <a:lstStyle/>
          <a:p>
            <a:endParaRPr lang="fr-FR"/>
          </a:p>
        </p:txBody>
      </p:sp>
      <p:sp>
        <p:nvSpPr>
          <p:cNvPr id="25" name="Text 23"/>
          <p:cNvSpPr/>
          <p:nvPr/>
        </p:nvSpPr>
        <p:spPr>
          <a:xfrm>
            <a:off x="365760" y="3182112"/>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sp>
        <p:nvSpPr>
          <p:cNvPr id="26" name="Text 24"/>
          <p:cNvSpPr/>
          <p:nvPr/>
        </p:nvSpPr>
        <p:spPr>
          <a:xfrm>
            <a:off x="777240" y="3163824"/>
            <a:ext cx="7863840" cy="402336"/>
          </a:xfrm>
          <a:prstGeom prst="rect">
            <a:avLst/>
          </a:prstGeom>
          <a:noFill/>
          <a:ln/>
        </p:spPr>
        <p:txBody>
          <a:bodyPr wrap="square" lIns="0" tIns="0" rIns="0" bIns="0" rtlCol="0" anchor="ctr"/>
          <a:lstStyle/>
          <a:p>
            <a:pPr marL="0" indent="0">
              <a:buNone/>
            </a:pPr>
            <a:r>
              <a:rPr lang="en-US" sz="1250" b="1" dirty="0">
                <a:solidFill>
                  <a:srgbClr val="1A7A8A"/>
                </a:solidFill>
                <a:latin typeface="Calibri" pitchFamily="34" charset="0"/>
                <a:ea typeface="Calibri" pitchFamily="34" charset="-122"/>
                <a:cs typeface="Calibri" pitchFamily="34" charset="-120"/>
              </a:rPr>
              <a:t>Affectifs : </a:t>
            </a:r>
            <a:r>
              <a:rPr lang="en-US" sz="1250" dirty="0">
                <a:solidFill>
                  <a:srgbClr val="1B2A4A"/>
                </a:solidFill>
                <a:latin typeface="Calibri" pitchFamily="34" charset="0"/>
                <a:ea typeface="Calibri" pitchFamily="34" charset="-122"/>
                <a:cs typeface="Calibri" pitchFamily="34" charset="-120"/>
              </a:rPr>
              <a:t>Interjections exprimant une émotion vive (wow, ah bon).</a:t>
            </a:r>
            <a:endParaRPr lang="en-US" sz="12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ea typeface="Calibri" pitchFamily="34" charset="-122"/>
                <a:cs typeface="Calibri" pitchFamily="34" charset="-120"/>
              </a:rPr>
              <a:t>C1</a:t>
            </a:r>
            <a:endParaRPr lang="en-US" sz="1300" dirty="0"/>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en-US" sz="1800" b="1" dirty="0">
                <a:solidFill>
                  <a:srgbClr val="FFFFFF"/>
                </a:solidFill>
                <a:latin typeface="Calibri" pitchFamily="34" charset="0"/>
                <a:ea typeface="Calibri" pitchFamily="34" charset="-122"/>
                <a:cs typeface="Calibri" pitchFamily="34" charset="-120"/>
              </a:rPr>
              <a:t>3. Exemples dans les trois langues</a:t>
            </a:r>
            <a:endParaRPr lang="en-US" sz="1800" dirty="0"/>
          </a:p>
        </p:txBody>
      </p:sp>
      <p:sp>
        <p:nvSpPr>
          <p:cNvPr id="7" name="Shape 5"/>
          <p:cNvSpPr/>
          <p:nvPr/>
        </p:nvSpPr>
        <p:spPr>
          <a:xfrm>
            <a:off x="292608" y="777240"/>
            <a:ext cx="2743200" cy="4069080"/>
          </a:xfrm>
          <a:prstGeom prst="rect">
            <a:avLst/>
          </a:prstGeom>
          <a:solidFill>
            <a:srgbClr val="FFFFFF"/>
          </a:solidFill>
          <a:ln w="12700">
            <a:solidFill>
              <a:srgbClr val="1B2A4A"/>
            </a:solidFill>
            <a:prstDash val="solid"/>
          </a:ln>
          <a:effectLst>
            <a:outerShdw blurRad="63500" dist="25400" dir="8100000" algn="bl" rotWithShape="0">
              <a:srgbClr val="000000">
                <a:alpha val="12000"/>
              </a:srgbClr>
            </a:outerShdw>
          </a:effectLst>
        </p:spPr>
        <p:txBody>
          <a:bodyPr/>
          <a:lstStyle/>
          <a:p>
            <a:endParaRPr lang="fr-FR"/>
          </a:p>
        </p:txBody>
      </p:sp>
      <p:sp>
        <p:nvSpPr>
          <p:cNvPr id="8" name="Shape 6"/>
          <p:cNvSpPr/>
          <p:nvPr/>
        </p:nvSpPr>
        <p:spPr>
          <a:xfrm>
            <a:off x="292608" y="777240"/>
            <a:ext cx="2743200" cy="512064"/>
          </a:xfrm>
          <a:prstGeom prst="rect">
            <a:avLst/>
          </a:prstGeom>
          <a:solidFill>
            <a:srgbClr val="1B2A4A"/>
          </a:solidFill>
          <a:ln w="12700">
            <a:solidFill>
              <a:srgbClr val="1B2A4A"/>
            </a:solidFill>
            <a:prstDash val="solid"/>
          </a:ln>
        </p:spPr>
        <p:txBody>
          <a:bodyPr/>
          <a:lstStyle/>
          <a:p>
            <a:endParaRPr lang="fr-FR"/>
          </a:p>
        </p:txBody>
      </p:sp>
      <p:sp>
        <p:nvSpPr>
          <p:cNvPr id="9" name="Text 7"/>
          <p:cNvSpPr/>
          <p:nvPr/>
        </p:nvSpPr>
        <p:spPr>
          <a:xfrm>
            <a:off x="365760" y="777240"/>
            <a:ext cx="2633472" cy="512064"/>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Arabe algérien</a:t>
            </a:r>
            <a:endParaRPr lang="en-US" sz="1300" dirty="0"/>
          </a:p>
        </p:txBody>
      </p:sp>
      <p:sp>
        <p:nvSpPr>
          <p:cNvPr id="10" name="Shape 8"/>
          <p:cNvSpPr/>
          <p:nvPr/>
        </p:nvSpPr>
        <p:spPr>
          <a:xfrm>
            <a:off x="384048" y="1417320"/>
            <a:ext cx="2560320" cy="685800"/>
          </a:xfrm>
          <a:prstGeom prst="rect">
            <a:avLst/>
          </a:prstGeom>
          <a:solidFill>
            <a:srgbClr val="F4F7F9"/>
          </a:solidFill>
          <a:ln w="12700">
            <a:solidFill>
              <a:srgbClr val="D8E8EC"/>
            </a:solidFill>
            <a:prstDash val="solid"/>
          </a:ln>
        </p:spPr>
        <p:txBody>
          <a:bodyPr/>
          <a:lstStyle/>
          <a:p>
            <a:endParaRPr lang="fr-FR"/>
          </a:p>
        </p:txBody>
      </p:sp>
      <p:sp>
        <p:nvSpPr>
          <p:cNvPr id="11" name="Text 9"/>
          <p:cNvSpPr/>
          <p:nvPr/>
        </p:nvSpPr>
        <p:spPr>
          <a:xfrm>
            <a:off x="420624" y="1444752"/>
            <a:ext cx="2487168" cy="274320"/>
          </a:xfrm>
          <a:prstGeom prst="rect">
            <a:avLst/>
          </a:prstGeom>
          <a:noFill/>
          <a:ln/>
        </p:spPr>
        <p:txBody>
          <a:bodyPr wrap="square" lIns="0" tIns="0" rIns="0" bIns="0" rtlCol="0" anchor="ctr"/>
          <a:lstStyle/>
          <a:p>
            <a:pPr marL="0" indent="0" algn="l">
              <a:buNone/>
            </a:pPr>
            <a:r>
              <a:rPr lang="en-US" sz="1200" b="1" i="1" dirty="0">
                <a:solidFill>
                  <a:srgbClr val="1B2A4A"/>
                </a:solidFill>
                <a:latin typeface="Calibri" pitchFamily="34" charset="0"/>
                <a:ea typeface="Calibri" pitchFamily="34" charset="-122"/>
                <a:cs typeface="Calibri" pitchFamily="34" charset="-120"/>
              </a:rPr>
              <a:t>Wech</a:t>
            </a:r>
            <a:endParaRPr lang="en-US" sz="1200" dirty="0"/>
          </a:p>
        </p:txBody>
      </p:sp>
      <p:sp>
        <p:nvSpPr>
          <p:cNvPr id="12" name="Text 10"/>
          <p:cNvSpPr/>
          <p:nvPr/>
        </p:nvSpPr>
        <p:spPr>
          <a:xfrm>
            <a:off x="420624" y="1719072"/>
            <a:ext cx="2487168" cy="338328"/>
          </a:xfrm>
          <a:prstGeom prst="rect">
            <a:avLst/>
          </a:prstGeom>
          <a:noFill/>
          <a:ln/>
        </p:spPr>
        <p:txBody>
          <a:bodyPr wrap="square" lIns="0" tIns="0" rIns="0" bIns="0" rtlCol="0" anchor="ctr"/>
          <a:lstStyle/>
          <a:p>
            <a:pPr marL="0" indent="0" algn="l">
              <a:buNone/>
            </a:pPr>
            <a:r>
              <a:rPr lang="en-US" sz="1050" dirty="0">
                <a:solidFill>
                  <a:srgbClr val="5A7080"/>
                </a:solidFill>
                <a:latin typeface="Calibri" pitchFamily="34" charset="0"/>
                <a:ea typeface="Calibri" pitchFamily="34" charset="-122"/>
                <a:cs typeface="Calibri" pitchFamily="34" charset="-120"/>
              </a:rPr>
              <a:t>Interrogatif phatique d'ouverture.</a:t>
            </a:r>
            <a:endParaRPr lang="en-US" sz="1050" dirty="0"/>
          </a:p>
        </p:txBody>
      </p:sp>
      <p:sp>
        <p:nvSpPr>
          <p:cNvPr id="13" name="Shape 11"/>
          <p:cNvSpPr/>
          <p:nvPr/>
        </p:nvSpPr>
        <p:spPr>
          <a:xfrm>
            <a:off x="384048" y="2194560"/>
            <a:ext cx="2560320" cy="685800"/>
          </a:xfrm>
          <a:prstGeom prst="rect">
            <a:avLst/>
          </a:prstGeom>
          <a:solidFill>
            <a:srgbClr val="E8F4F5"/>
          </a:solidFill>
          <a:ln w="12700">
            <a:solidFill>
              <a:srgbClr val="D8E8EC"/>
            </a:solidFill>
            <a:prstDash val="solid"/>
          </a:ln>
        </p:spPr>
        <p:txBody>
          <a:bodyPr/>
          <a:lstStyle/>
          <a:p>
            <a:endParaRPr lang="fr-FR"/>
          </a:p>
        </p:txBody>
      </p:sp>
      <p:sp>
        <p:nvSpPr>
          <p:cNvPr id="14" name="Text 12"/>
          <p:cNvSpPr/>
          <p:nvPr/>
        </p:nvSpPr>
        <p:spPr>
          <a:xfrm>
            <a:off x="420624" y="2221992"/>
            <a:ext cx="2487168" cy="274320"/>
          </a:xfrm>
          <a:prstGeom prst="rect">
            <a:avLst/>
          </a:prstGeom>
          <a:noFill/>
          <a:ln/>
        </p:spPr>
        <p:txBody>
          <a:bodyPr wrap="square" lIns="0" tIns="0" rIns="0" bIns="0" rtlCol="0" anchor="ctr"/>
          <a:lstStyle/>
          <a:p>
            <a:pPr marL="0" indent="0" algn="l">
              <a:buNone/>
            </a:pPr>
            <a:r>
              <a:rPr lang="en-US" sz="1200" b="1" i="1" dirty="0">
                <a:solidFill>
                  <a:srgbClr val="1B2A4A"/>
                </a:solidFill>
                <a:latin typeface="Calibri" pitchFamily="34" charset="0"/>
                <a:ea typeface="Calibri" pitchFamily="34" charset="-122"/>
                <a:cs typeface="Calibri" pitchFamily="34" charset="-120"/>
              </a:rPr>
              <a:t>Zaama</a:t>
            </a:r>
            <a:endParaRPr lang="en-US" sz="1200" dirty="0"/>
          </a:p>
        </p:txBody>
      </p:sp>
      <p:sp>
        <p:nvSpPr>
          <p:cNvPr id="15" name="Text 13"/>
          <p:cNvSpPr/>
          <p:nvPr/>
        </p:nvSpPr>
        <p:spPr>
          <a:xfrm>
            <a:off x="420624" y="2496312"/>
            <a:ext cx="2487168" cy="338328"/>
          </a:xfrm>
          <a:prstGeom prst="rect">
            <a:avLst/>
          </a:prstGeom>
          <a:noFill/>
          <a:ln/>
        </p:spPr>
        <p:txBody>
          <a:bodyPr wrap="square" lIns="0" tIns="0" rIns="0" bIns="0" rtlCol="0" anchor="ctr"/>
          <a:lstStyle/>
          <a:p>
            <a:pPr marL="0" indent="0" algn="l">
              <a:buNone/>
            </a:pPr>
            <a:r>
              <a:rPr lang="en-US" sz="1050" dirty="0">
                <a:solidFill>
                  <a:srgbClr val="5A7080"/>
                </a:solidFill>
                <a:latin typeface="Calibri" pitchFamily="34" charset="0"/>
                <a:ea typeface="Calibri" pitchFamily="34" charset="-122"/>
                <a:cs typeface="Calibri" pitchFamily="34" charset="-120"/>
              </a:rPr>
              <a:t>Modalisateur ironique.</a:t>
            </a:r>
            <a:endParaRPr lang="en-US" sz="1050" dirty="0"/>
          </a:p>
        </p:txBody>
      </p:sp>
      <p:sp>
        <p:nvSpPr>
          <p:cNvPr id="16" name="Shape 14"/>
          <p:cNvSpPr/>
          <p:nvPr/>
        </p:nvSpPr>
        <p:spPr>
          <a:xfrm>
            <a:off x="384048" y="2971800"/>
            <a:ext cx="2560320" cy="685800"/>
          </a:xfrm>
          <a:prstGeom prst="rect">
            <a:avLst/>
          </a:prstGeom>
          <a:solidFill>
            <a:srgbClr val="F4F7F9"/>
          </a:solidFill>
          <a:ln w="12700">
            <a:solidFill>
              <a:srgbClr val="D8E8EC"/>
            </a:solidFill>
            <a:prstDash val="solid"/>
          </a:ln>
        </p:spPr>
        <p:txBody>
          <a:bodyPr/>
          <a:lstStyle/>
          <a:p>
            <a:endParaRPr lang="fr-FR"/>
          </a:p>
        </p:txBody>
      </p:sp>
      <p:sp>
        <p:nvSpPr>
          <p:cNvPr id="17" name="Text 15"/>
          <p:cNvSpPr/>
          <p:nvPr/>
        </p:nvSpPr>
        <p:spPr>
          <a:xfrm>
            <a:off x="420624" y="2999232"/>
            <a:ext cx="2487168" cy="274320"/>
          </a:xfrm>
          <a:prstGeom prst="rect">
            <a:avLst/>
          </a:prstGeom>
          <a:noFill/>
          <a:ln/>
        </p:spPr>
        <p:txBody>
          <a:bodyPr wrap="square" lIns="0" tIns="0" rIns="0" bIns="0" rtlCol="0" anchor="ctr"/>
          <a:lstStyle/>
          <a:p>
            <a:pPr marL="0" indent="0" algn="l">
              <a:buNone/>
            </a:pPr>
            <a:r>
              <a:rPr lang="en-US" sz="1200" b="1" i="1" dirty="0">
                <a:solidFill>
                  <a:srgbClr val="1B2A4A"/>
                </a:solidFill>
                <a:latin typeface="Calibri" pitchFamily="34" charset="0"/>
                <a:ea typeface="Calibri" pitchFamily="34" charset="-122"/>
                <a:cs typeface="Calibri" pitchFamily="34" charset="-120"/>
              </a:rPr>
              <a:t>Wah / La</a:t>
            </a:r>
            <a:endParaRPr lang="en-US" sz="1200" dirty="0"/>
          </a:p>
        </p:txBody>
      </p:sp>
      <p:sp>
        <p:nvSpPr>
          <p:cNvPr id="18" name="Text 16"/>
          <p:cNvSpPr/>
          <p:nvPr/>
        </p:nvSpPr>
        <p:spPr>
          <a:xfrm>
            <a:off x="420624" y="3273552"/>
            <a:ext cx="2487168" cy="338328"/>
          </a:xfrm>
          <a:prstGeom prst="rect">
            <a:avLst/>
          </a:prstGeom>
          <a:noFill/>
          <a:ln/>
        </p:spPr>
        <p:txBody>
          <a:bodyPr wrap="square" lIns="0" tIns="0" rIns="0" bIns="0" rtlCol="0" anchor="ctr"/>
          <a:lstStyle/>
          <a:p>
            <a:pPr marL="0" indent="0" algn="l">
              <a:buNone/>
            </a:pPr>
            <a:r>
              <a:rPr lang="en-US" sz="1050" dirty="0">
                <a:solidFill>
                  <a:srgbClr val="5A7080"/>
                </a:solidFill>
                <a:latin typeface="Calibri" pitchFamily="34" charset="0"/>
                <a:ea typeface="Calibri" pitchFamily="34" charset="-122"/>
                <a:cs typeface="Calibri" pitchFamily="34" charset="-120"/>
              </a:rPr>
              <a:t>Particules d'accord / de désaccord.</a:t>
            </a:r>
            <a:endParaRPr lang="en-US" sz="1050" dirty="0"/>
          </a:p>
        </p:txBody>
      </p:sp>
      <p:sp>
        <p:nvSpPr>
          <p:cNvPr id="19" name="Shape 17"/>
          <p:cNvSpPr/>
          <p:nvPr/>
        </p:nvSpPr>
        <p:spPr>
          <a:xfrm>
            <a:off x="3172968" y="777240"/>
            <a:ext cx="2743200" cy="4069080"/>
          </a:xfrm>
          <a:prstGeom prst="rect">
            <a:avLst/>
          </a:prstGeom>
          <a:solidFill>
            <a:srgbClr val="FFFFFF"/>
          </a:solidFill>
          <a:ln w="12700">
            <a:solidFill>
              <a:srgbClr val="1A7A8A"/>
            </a:solidFill>
            <a:prstDash val="solid"/>
          </a:ln>
          <a:effectLst>
            <a:outerShdw blurRad="63500" dist="25400" dir="8100000" algn="bl" rotWithShape="0">
              <a:srgbClr val="000000">
                <a:alpha val="12000"/>
              </a:srgbClr>
            </a:outerShdw>
          </a:effectLst>
        </p:spPr>
        <p:txBody>
          <a:bodyPr/>
          <a:lstStyle/>
          <a:p>
            <a:endParaRPr lang="fr-FR"/>
          </a:p>
        </p:txBody>
      </p:sp>
      <p:sp>
        <p:nvSpPr>
          <p:cNvPr id="20" name="Shape 18"/>
          <p:cNvSpPr/>
          <p:nvPr/>
        </p:nvSpPr>
        <p:spPr>
          <a:xfrm>
            <a:off x="3172968" y="777240"/>
            <a:ext cx="2743200" cy="512064"/>
          </a:xfrm>
          <a:prstGeom prst="rect">
            <a:avLst/>
          </a:prstGeom>
          <a:solidFill>
            <a:srgbClr val="1A7A8A"/>
          </a:solidFill>
          <a:ln w="12700">
            <a:solidFill>
              <a:srgbClr val="1A7A8A"/>
            </a:solidFill>
            <a:prstDash val="solid"/>
          </a:ln>
        </p:spPr>
        <p:txBody>
          <a:bodyPr/>
          <a:lstStyle/>
          <a:p>
            <a:endParaRPr lang="fr-FR"/>
          </a:p>
        </p:txBody>
      </p:sp>
      <p:sp>
        <p:nvSpPr>
          <p:cNvPr id="21" name="Text 19"/>
          <p:cNvSpPr/>
          <p:nvPr/>
        </p:nvSpPr>
        <p:spPr>
          <a:xfrm>
            <a:off x="3246120" y="777240"/>
            <a:ext cx="2633472" cy="512064"/>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Français</a:t>
            </a:r>
            <a:endParaRPr lang="en-US" sz="1300" dirty="0"/>
          </a:p>
        </p:txBody>
      </p:sp>
      <p:sp>
        <p:nvSpPr>
          <p:cNvPr id="22" name="Shape 20"/>
          <p:cNvSpPr/>
          <p:nvPr/>
        </p:nvSpPr>
        <p:spPr>
          <a:xfrm>
            <a:off x="3264408" y="1417320"/>
            <a:ext cx="2560320" cy="685800"/>
          </a:xfrm>
          <a:prstGeom prst="rect">
            <a:avLst/>
          </a:prstGeom>
          <a:solidFill>
            <a:srgbClr val="F4F7F9"/>
          </a:solidFill>
          <a:ln w="12700">
            <a:solidFill>
              <a:srgbClr val="D8E8EC"/>
            </a:solidFill>
            <a:prstDash val="solid"/>
          </a:ln>
        </p:spPr>
        <p:txBody>
          <a:bodyPr/>
          <a:lstStyle/>
          <a:p>
            <a:endParaRPr lang="fr-FR"/>
          </a:p>
        </p:txBody>
      </p:sp>
      <p:sp>
        <p:nvSpPr>
          <p:cNvPr id="23" name="Text 21"/>
          <p:cNvSpPr/>
          <p:nvPr/>
        </p:nvSpPr>
        <p:spPr>
          <a:xfrm>
            <a:off x="3300984" y="1444752"/>
            <a:ext cx="2487168" cy="274320"/>
          </a:xfrm>
          <a:prstGeom prst="rect">
            <a:avLst/>
          </a:prstGeom>
          <a:noFill/>
          <a:ln/>
        </p:spPr>
        <p:txBody>
          <a:bodyPr wrap="square" lIns="0" tIns="0" rIns="0" bIns="0" rtlCol="0" anchor="ctr"/>
          <a:lstStyle/>
          <a:p>
            <a:pPr marL="0" indent="0" algn="l">
              <a:buNone/>
            </a:pPr>
            <a:r>
              <a:rPr lang="en-US" sz="1200" b="1" i="1" dirty="0">
                <a:solidFill>
                  <a:srgbClr val="1A7A8A"/>
                </a:solidFill>
                <a:latin typeface="Calibri" pitchFamily="34" charset="0"/>
                <a:ea typeface="Calibri" pitchFamily="34" charset="-122"/>
                <a:cs typeface="Calibri" pitchFamily="34" charset="-120"/>
              </a:rPr>
              <a:t>Enfin</a:t>
            </a:r>
            <a:endParaRPr lang="en-US" sz="1200" dirty="0"/>
          </a:p>
        </p:txBody>
      </p:sp>
      <p:sp>
        <p:nvSpPr>
          <p:cNvPr id="24" name="Text 22"/>
          <p:cNvSpPr/>
          <p:nvPr/>
        </p:nvSpPr>
        <p:spPr>
          <a:xfrm>
            <a:off x="3300984" y="1719072"/>
            <a:ext cx="2487168" cy="338328"/>
          </a:xfrm>
          <a:prstGeom prst="rect">
            <a:avLst/>
          </a:prstGeom>
          <a:noFill/>
          <a:ln/>
        </p:spPr>
        <p:txBody>
          <a:bodyPr wrap="square" lIns="0" tIns="0" rIns="0" bIns="0" rtlCol="0" anchor="ctr"/>
          <a:lstStyle/>
          <a:p>
            <a:pPr marL="0" indent="0" algn="l">
              <a:buNone/>
            </a:pPr>
            <a:r>
              <a:rPr lang="en-US" sz="1050" dirty="0">
                <a:solidFill>
                  <a:srgbClr val="5A7080"/>
                </a:solidFill>
                <a:latin typeface="Calibri" pitchFamily="34" charset="0"/>
                <a:ea typeface="Calibri" pitchFamily="34" charset="-122"/>
                <a:cs typeface="Calibri" pitchFamily="34" charset="-120"/>
              </a:rPr>
              <a:t>Reformulateur ou correcteur.</a:t>
            </a:r>
            <a:endParaRPr lang="en-US" sz="1050" dirty="0"/>
          </a:p>
        </p:txBody>
      </p:sp>
      <p:sp>
        <p:nvSpPr>
          <p:cNvPr id="25" name="Shape 23"/>
          <p:cNvSpPr/>
          <p:nvPr/>
        </p:nvSpPr>
        <p:spPr>
          <a:xfrm>
            <a:off x="3264408" y="2194560"/>
            <a:ext cx="2560320" cy="685800"/>
          </a:xfrm>
          <a:prstGeom prst="rect">
            <a:avLst/>
          </a:prstGeom>
          <a:solidFill>
            <a:srgbClr val="E8F4F5"/>
          </a:solidFill>
          <a:ln w="12700">
            <a:solidFill>
              <a:srgbClr val="D8E8EC"/>
            </a:solidFill>
            <a:prstDash val="solid"/>
          </a:ln>
        </p:spPr>
        <p:txBody>
          <a:bodyPr/>
          <a:lstStyle/>
          <a:p>
            <a:endParaRPr lang="fr-FR"/>
          </a:p>
        </p:txBody>
      </p:sp>
      <p:sp>
        <p:nvSpPr>
          <p:cNvPr id="26" name="Text 24"/>
          <p:cNvSpPr/>
          <p:nvPr/>
        </p:nvSpPr>
        <p:spPr>
          <a:xfrm>
            <a:off x="3300984" y="2221992"/>
            <a:ext cx="2487168" cy="274320"/>
          </a:xfrm>
          <a:prstGeom prst="rect">
            <a:avLst/>
          </a:prstGeom>
          <a:noFill/>
          <a:ln/>
        </p:spPr>
        <p:txBody>
          <a:bodyPr wrap="square" lIns="0" tIns="0" rIns="0" bIns="0" rtlCol="0" anchor="ctr"/>
          <a:lstStyle/>
          <a:p>
            <a:pPr marL="0" indent="0" algn="l">
              <a:buNone/>
            </a:pPr>
            <a:r>
              <a:rPr lang="en-US" sz="1200" b="1" i="1" dirty="0">
                <a:solidFill>
                  <a:srgbClr val="1A7A8A"/>
                </a:solidFill>
                <a:latin typeface="Calibri" pitchFamily="34" charset="0"/>
                <a:ea typeface="Calibri" pitchFamily="34" charset="-122"/>
                <a:cs typeface="Calibri" pitchFamily="34" charset="-120"/>
              </a:rPr>
              <a:t>Quoi</a:t>
            </a:r>
            <a:endParaRPr lang="en-US" sz="1200" dirty="0"/>
          </a:p>
        </p:txBody>
      </p:sp>
      <p:sp>
        <p:nvSpPr>
          <p:cNvPr id="27" name="Text 25"/>
          <p:cNvSpPr/>
          <p:nvPr/>
        </p:nvSpPr>
        <p:spPr>
          <a:xfrm>
            <a:off x="3300984" y="2496312"/>
            <a:ext cx="2487168" cy="338328"/>
          </a:xfrm>
          <a:prstGeom prst="rect">
            <a:avLst/>
          </a:prstGeom>
          <a:noFill/>
          <a:ln/>
        </p:spPr>
        <p:txBody>
          <a:bodyPr wrap="square" lIns="0" tIns="0" rIns="0" bIns="0" rtlCol="0" anchor="ctr"/>
          <a:lstStyle/>
          <a:p>
            <a:pPr marL="0" indent="0" algn="l">
              <a:buNone/>
            </a:pPr>
            <a:r>
              <a:rPr lang="en-US" sz="1050" dirty="0">
                <a:solidFill>
                  <a:srgbClr val="5A7080"/>
                </a:solidFill>
                <a:latin typeface="Calibri" pitchFamily="34" charset="0"/>
                <a:ea typeface="Calibri" pitchFamily="34" charset="-122"/>
                <a:cs typeface="Calibri" pitchFamily="34" charset="-120"/>
              </a:rPr>
              <a:t>Tag final d'adhésion.</a:t>
            </a:r>
            <a:endParaRPr lang="en-US" sz="1050" dirty="0"/>
          </a:p>
        </p:txBody>
      </p:sp>
      <p:sp>
        <p:nvSpPr>
          <p:cNvPr id="28" name="Shape 26"/>
          <p:cNvSpPr/>
          <p:nvPr/>
        </p:nvSpPr>
        <p:spPr>
          <a:xfrm>
            <a:off x="3264408" y="2971800"/>
            <a:ext cx="2560320" cy="685800"/>
          </a:xfrm>
          <a:prstGeom prst="rect">
            <a:avLst/>
          </a:prstGeom>
          <a:solidFill>
            <a:srgbClr val="F4F7F9"/>
          </a:solidFill>
          <a:ln w="12700">
            <a:solidFill>
              <a:srgbClr val="D8E8EC"/>
            </a:solidFill>
            <a:prstDash val="solid"/>
          </a:ln>
        </p:spPr>
        <p:txBody>
          <a:bodyPr/>
          <a:lstStyle/>
          <a:p>
            <a:endParaRPr lang="fr-FR"/>
          </a:p>
        </p:txBody>
      </p:sp>
      <p:sp>
        <p:nvSpPr>
          <p:cNvPr id="29" name="Text 27"/>
          <p:cNvSpPr/>
          <p:nvPr/>
        </p:nvSpPr>
        <p:spPr>
          <a:xfrm>
            <a:off x="3300984" y="2999232"/>
            <a:ext cx="2487168" cy="274320"/>
          </a:xfrm>
          <a:prstGeom prst="rect">
            <a:avLst/>
          </a:prstGeom>
          <a:noFill/>
          <a:ln/>
        </p:spPr>
        <p:txBody>
          <a:bodyPr wrap="square" lIns="0" tIns="0" rIns="0" bIns="0" rtlCol="0" anchor="ctr"/>
          <a:lstStyle/>
          <a:p>
            <a:pPr marL="0" indent="0" algn="l">
              <a:buNone/>
            </a:pPr>
            <a:r>
              <a:rPr lang="en-US" sz="1200" b="1" i="1" dirty="0">
                <a:solidFill>
                  <a:srgbClr val="1A7A8A"/>
                </a:solidFill>
                <a:latin typeface="Calibri" pitchFamily="34" charset="0"/>
                <a:ea typeface="Calibri" pitchFamily="34" charset="-122"/>
                <a:cs typeface="Calibri" pitchFamily="34" charset="-120"/>
              </a:rPr>
              <a:t>Ben / Bah</a:t>
            </a:r>
            <a:endParaRPr lang="en-US" sz="1200" dirty="0"/>
          </a:p>
        </p:txBody>
      </p:sp>
      <p:sp>
        <p:nvSpPr>
          <p:cNvPr id="30" name="Text 28"/>
          <p:cNvSpPr/>
          <p:nvPr/>
        </p:nvSpPr>
        <p:spPr>
          <a:xfrm>
            <a:off x="3300984" y="3273552"/>
            <a:ext cx="2487168" cy="338328"/>
          </a:xfrm>
          <a:prstGeom prst="rect">
            <a:avLst/>
          </a:prstGeom>
          <a:noFill/>
          <a:ln/>
        </p:spPr>
        <p:txBody>
          <a:bodyPr wrap="square" lIns="0" tIns="0" rIns="0" bIns="0" rtlCol="0" anchor="ctr"/>
          <a:lstStyle/>
          <a:p>
            <a:pPr marL="0" indent="0" algn="l">
              <a:buNone/>
            </a:pPr>
            <a:r>
              <a:rPr lang="en-US" sz="1050" dirty="0">
                <a:solidFill>
                  <a:srgbClr val="5A7080"/>
                </a:solidFill>
                <a:latin typeface="Calibri" pitchFamily="34" charset="0"/>
                <a:ea typeface="Calibri" pitchFamily="34" charset="-122"/>
                <a:cs typeface="Calibri" pitchFamily="34" charset="-120"/>
              </a:rPr>
              <a:t>Marqueur d'hésitation ou d'évidence.</a:t>
            </a:r>
            <a:endParaRPr lang="en-US" sz="1050" dirty="0"/>
          </a:p>
        </p:txBody>
      </p:sp>
      <p:sp>
        <p:nvSpPr>
          <p:cNvPr id="31" name="Shape 29"/>
          <p:cNvSpPr/>
          <p:nvPr/>
        </p:nvSpPr>
        <p:spPr>
          <a:xfrm>
            <a:off x="6053328" y="777240"/>
            <a:ext cx="2743200" cy="4069080"/>
          </a:xfrm>
          <a:prstGeom prst="rect">
            <a:avLst/>
          </a:prstGeom>
          <a:solidFill>
            <a:srgbClr val="FFFFFF"/>
          </a:solidFill>
          <a:ln w="12700">
            <a:solidFill>
              <a:srgbClr val="B85042"/>
            </a:solidFill>
            <a:prstDash val="solid"/>
          </a:ln>
          <a:effectLst>
            <a:outerShdw blurRad="63500" dist="25400" dir="8100000" algn="bl" rotWithShape="0">
              <a:srgbClr val="000000">
                <a:alpha val="12000"/>
              </a:srgbClr>
            </a:outerShdw>
          </a:effectLst>
        </p:spPr>
        <p:txBody>
          <a:bodyPr/>
          <a:lstStyle/>
          <a:p>
            <a:endParaRPr lang="fr-FR"/>
          </a:p>
        </p:txBody>
      </p:sp>
      <p:sp>
        <p:nvSpPr>
          <p:cNvPr id="32" name="Shape 30"/>
          <p:cNvSpPr/>
          <p:nvPr/>
        </p:nvSpPr>
        <p:spPr>
          <a:xfrm>
            <a:off x="6053328" y="777240"/>
            <a:ext cx="2743200" cy="512064"/>
          </a:xfrm>
          <a:prstGeom prst="rect">
            <a:avLst/>
          </a:prstGeom>
          <a:solidFill>
            <a:srgbClr val="B85042"/>
          </a:solidFill>
          <a:ln w="12700">
            <a:solidFill>
              <a:srgbClr val="B85042"/>
            </a:solidFill>
            <a:prstDash val="solid"/>
          </a:ln>
        </p:spPr>
        <p:txBody>
          <a:bodyPr/>
          <a:lstStyle/>
          <a:p>
            <a:endParaRPr lang="fr-FR"/>
          </a:p>
        </p:txBody>
      </p:sp>
      <p:sp>
        <p:nvSpPr>
          <p:cNvPr id="33" name="Text 31"/>
          <p:cNvSpPr/>
          <p:nvPr/>
        </p:nvSpPr>
        <p:spPr>
          <a:xfrm>
            <a:off x="6126480" y="777240"/>
            <a:ext cx="2633472" cy="512064"/>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Anglais</a:t>
            </a:r>
            <a:endParaRPr lang="en-US" sz="1300" dirty="0"/>
          </a:p>
        </p:txBody>
      </p:sp>
      <p:sp>
        <p:nvSpPr>
          <p:cNvPr id="34" name="Shape 32"/>
          <p:cNvSpPr/>
          <p:nvPr/>
        </p:nvSpPr>
        <p:spPr>
          <a:xfrm>
            <a:off x="6144768" y="1417320"/>
            <a:ext cx="2560320" cy="685800"/>
          </a:xfrm>
          <a:prstGeom prst="rect">
            <a:avLst/>
          </a:prstGeom>
          <a:solidFill>
            <a:srgbClr val="F4F7F9"/>
          </a:solidFill>
          <a:ln w="12700">
            <a:solidFill>
              <a:srgbClr val="D8E8EC"/>
            </a:solidFill>
            <a:prstDash val="solid"/>
          </a:ln>
        </p:spPr>
        <p:txBody>
          <a:bodyPr/>
          <a:lstStyle/>
          <a:p>
            <a:endParaRPr lang="fr-FR"/>
          </a:p>
        </p:txBody>
      </p:sp>
      <p:sp>
        <p:nvSpPr>
          <p:cNvPr id="35" name="Text 33"/>
          <p:cNvSpPr/>
          <p:nvPr/>
        </p:nvSpPr>
        <p:spPr>
          <a:xfrm>
            <a:off x="6181344" y="1444752"/>
            <a:ext cx="2487168" cy="274320"/>
          </a:xfrm>
          <a:prstGeom prst="rect">
            <a:avLst/>
          </a:prstGeom>
          <a:noFill/>
          <a:ln/>
        </p:spPr>
        <p:txBody>
          <a:bodyPr wrap="square" lIns="0" tIns="0" rIns="0" bIns="0" rtlCol="0" anchor="ctr"/>
          <a:lstStyle/>
          <a:p>
            <a:pPr marL="0" indent="0" algn="l">
              <a:buNone/>
            </a:pPr>
            <a:r>
              <a:rPr lang="en-US" sz="1200" b="1" i="1" dirty="0">
                <a:solidFill>
                  <a:srgbClr val="B85042"/>
                </a:solidFill>
                <a:latin typeface="Calibri" pitchFamily="34" charset="0"/>
                <a:ea typeface="Calibri" pitchFamily="34" charset="-122"/>
                <a:cs typeface="Calibri" pitchFamily="34" charset="-120"/>
              </a:rPr>
              <a:t>Well</a:t>
            </a:r>
            <a:endParaRPr lang="en-US" sz="1200" dirty="0"/>
          </a:p>
        </p:txBody>
      </p:sp>
      <p:sp>
        <p:nvSpPr>
          <p:cNvPr id="36" name="Text 34"/>
          <p:cNvSpPr/>
          <p:nvPr/>
        </p:nvSpPr>
        <p:spPr>
          <a:xfrm>
            <a:off x="6181344" y="1719072"/>
            <a:ext cx="2487168" cy="338328"/>
          </a:xfrm>
          <a:prstGeom prst="rect">
            <a:avLst/>
          </a:prstGeom>
          <a:noFill/>
          <a:ln/>
        </p:spPr>
        <p:txBody>
          <a:bodyPr wrap="square" lIns="0" tIns="0" rIns="0" bIns="0" rtlCol="0" anchor="ctr"/>
          <a:lstStyle/>
          <a:p>
            <a:pPr marL="0" indent="0" algn="l">
              <a:buNone/>
            </a:pPr>
            <a:r>
              <a:rPr lang="en-US" sz="1050" dirty="0">
                <a:solidFill>
                  <a:srgbClr val="5A7080"/>
                </a:solidFill>
                <a:latin typeface="Calibri" pitchFamily="34" charset="0"/>
                <a:ea typeface="Calibri" pitchFamily="34" charset="-122"/>
                <a:cs typeface="Calibri" pitchFamily="34" charset="-120"/>
              </a:rPr>
              <a:t>Régulateur de prise de parole.</a:t>
            </a:r>
            <a:endParaRPr lang="en-US" sz="1050" dirty="0"/>
          </a:p>
        </p:txBody>
      </p:sp>
      <p:sp>
        <p:nvSpPr>
          <p:cNvPr id="37" name="Shape 35"/>
          <p:cNvSpPr/>
          <p:nvPr/>
        </p:nvSpPr>
        <p:spPr>
          <a:xfrm>
            <a:off x="6144768" y="2194560"/>
            <a:ext cx="2560320" cy="685800"/>
          </a:xfrm>
          <a:prstGeom prst="rect">
            <a:avLst/>
          </a:prstGeom>
          <a:solidFill>
            <a:srgbClr val="E8F4F5"/>
          </a:solidFill>
          <a:ln w="12700">
            <a:solidFill>
              <a:srgbClr val="D8E8EC"/>
            </a:solidFill>
            <a:prstDash val="solid"/>
          </a:ln>
        </p:spPr>
        <p:txBody>
          <a:bodyPr/>
          <a:lstStyle/>
          <a:p>
            <a:endParaRPr lang="fr-FR"/>
          </a:p>
        </p:txBody>
      </p:sp>
      <p:sp>
        <p:nvSpPr>
          <p:cNvPr id="38" name="Text 36"/>
          <p:cNvSpPr/>
          <p:nvPr/>
        </p:nvSpPr>
        <p:spPr>
          <a:xfrm>
            <a:off x="6181344" y="2221992"/>
            <a:ext cx="2487168" cy="274320"/>
          </a:xfrm>
          <a:prstGeom prst="rect">
            <a:avLst/>
          </a:prstGeom>
          <a:noFill/>
          <a:ln/>
        </p:spPr>
        <p:txBody>
          <a:bodyPr wrap="square" lIns="0" tIns="0" rIns="0" bIns="0" rtlCol="0" anchor="ctr"/>
          <a:lstStyle/>
          <a:p>
            <a:pPr marL="0" indent="0" algn="l">
              <a:buNone/>
            </a:pPr>
            <a:r>
              <a:rPr lang="en-US" sz="1200" b="1" i="1" dirty="0">
                <a:solidFill>
                  <a:srgbClr val="B85042"/>
                </a:solidFill>
                <a:latin typeface="Calibri" pitchFamily="34" charset="0"/>
                <a:ea typeface="Calibri" pitchFamily="34" charset="-122"/>
                <a:cs typeface="Calibri" pitchFamily="34" charset="-120"/>
              </a:rPr>
              <a:t>Anyway</a:t>
            </a:r>
            <a:endParaRPr lang="en-US" sz="1200" dirty="0"/>
          </a:p>
        </p:txBody>
      </p:sp>
      <p:sp>
        <p:nvSpPr>
          <p:cNvPr id="39" name="Text 37"/>
          <p:cNvSpPr/>
          <p:nvPr/>
        </p:nvSpPr>
        <p:spPr>
          <a:xfrm>
            <a:off x="6181344" y="2496312"/>
            <a:ext cx="2487168" cy="338328"/>
          </a:xfrm>
          <a:prstGeom prst="rect">
            <a:avLst/>
          </a:prstGeom>
          <a:noFill/>
          <a:ln/>
        </p:spPr>
        <p:txBody>
          <a:bodyPr wrap="square" lIns="0" tIns="0" rIns="0" bIns="0" rtlCol="0" anchor="ctr"/>
          <a:lstStyle/>
          <a:p>
            <a:pPr marL="0" indent="0" algn="l">
              <a:buNone/>
            </a:pPr>
            <a:r>
              <a:rPr lang="en-US" sz="1050" dirty="0">
                <a:solidFill>
                  <a:srgbClr val="5A7080"/>
                </a:solidFill>
                <a:latin typeface="Calibri" pitchFamily="34" charset="0"/>
                <a:ea typeface="Calibri" pitchFamily="34" charset="-122"/>
                <a:cs typeface="Calibri" pitchFamily="34" charset="-120"/>
              </a:rPr>
              <a:t>Recentreur discursif.</a:t>
            </a:r>
            <a:endParaRPr lang="en-US" sz="1050" dirty="0"/>
          </a:p>
        </p:txBody>
      </p:sp>
      <p:sp>
        <p:nvSpPr>
          <p:cNvPr id="40" name="Shape 38"/>
          <p:cNvSpPr/>
          <p:nvPr/>
        </p:nvSpPr>
        <p:spPr>
          <a:xfrm>
            <a:off x="6144768" y="2971800"/>
            <a:ext cx="2560320" cy="685800"/>
          </a:xfrm>
          <a:prstGeom prst="rect">
            <a:avLst/>
          </a:prstGeom>
          <a:solidFill>
            <a:srgbClr val="F4F7F9"/>
          </a:solidFill>
          <a:ln w="12700">
            <a:solidFill>
              <a:srgbClr val="D8E8EC"/>
            </a:solidFill>
            <a:prstDash val="solid"/>
          </a:ln>
        </p:spPr>
        <p:txBody>
          <a:bodyPr/>
          <a:lstStyle/>
          <a:p>
            <a:endParaRPr lang="fr-FR"/>
          </a:p>
        </p:txBody>
      </p:sp>
      <p:sp>
        <p:nvSpPr>
          <p:cNvPr id="41" name="Text 39"/>
          <p:cNvSpPr/>
          <p:nvPr/>
        </p:nvSpPr>
        <p:spPr>
          <a:xfrm>
            <a:off x="6181344" y="2999232"/>
            <a:ext cx="2487168" cy="274320"/>
          </a:xfrm>
          <a:prstGeom prst="rect">
            <a:avLst/>
          </a:prstGeom>
          <a:noFill/>
          <a:ln/>
        </p:spPr>
        <p:txBody>
          <a:bodyPr wrap="square" lIns="0" tIns="0" rIns="0" bIns="0" rtlCol="0" anchor="ctr"/>
          <a:lstStyle/>
          <a:p>
            <a:pPr marL="0" indent="0" algn="l">
              <a:buNone/>
            </a:pPr>
            <a:r>
              <a:rPr lang="en-US" sz="1200" b="1" i="1" dirty="0">
                <a:solidFill>
                  <a:srgbClr val="B85042"/>
                </a:solidFill>
                <a:latin typeface="Calibri" pitchFamily="34" charset="0"/>
                <a:ea typeface="Calibri" pitchFamily="34" charset="-122"/>
                <a:cs typeface="Calibri" pitchFamily="34" charset="-120"/>
              </a:rPr>
              <a:t>You know</a:t>
            </a:r>
            <a:endParaRPr lang="en-US" sz="1200" dirty="0"/>
          </a:p>
        </p:txBody>
      </p:sp>
      <p:sp>
        <p:nvSpPr>
          <p:cNvPr id="42" name="Text 40"/>
          <p:cNvSpPr/>
          <p:nvPr/>
        </p:nvSpPr>
        <p:spPr>
          <a:xfrm>
            <a:off x="6181344" y="3273552"/>
            <a:ext cx="2487168" cy="338328"/>
          </a:xfrm>
          <a:prstGeom prst="rect">
            <a:avLst/>
          </a:prstGeom>
          <a:noFill/>
          <a:ln/>
        </p:spPr>
        <p:txBody>
          <a:bodyPr wrap="square" lIns="0" tIns="0" rIns="0" bIns="0" rtlCol="0" anchor="ctr"/>
          <a:lstStyle/>
          <a:p>
            <a:pPr marL="0" indent="0" algn="l">
              <a:buNone/>
            </a:pPr>
            <a:r>
              <a:rPr lang="en-US" sz="1050" dirty="0">
                <a:solidFill>
                  <a:srgbClr val="5A7080"/>
                </a:solidFill>
                <a:latin typeface="Calibri" pitchFamily="34" charset="0"/>
                <a:ea typeface="Calibri" pitchFamily="34" charset="-122"/>
                <a:cs typeface="Calibri" pitchFamily="34" charset="-120"/>
              </a:rPr>
              <a:t>Marqueur de complicité / reformulation.</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C1">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rPr>
              <a:t>C1</a:t>
            </a:r>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fr-FR" sz="1800" b="1" dirty="0">
                <a:solidFill>
                  <a:srgbClr val="FFFFFF"/>
                </a:solidFill>
                <a:latin typeface="Calibri" pitchFamily="34" charset="0"/>
              </a:rPr>
              <a:t>Où trouver des marques d'oralité ?</a:t>
            </a:r>
          </a:p>
        </p:txBody>
      </p:sp>
      <p:sp>
        <p:nvSpPr>
          <p:cNvPr id="10" name="CardBg"/>
          <p:cNvSpPr/>
          <p:nvPr/>
        </p:nvSpPr>
        <p:spPr>
          <a:xfrm>
            <a:off x="292608" y="730440"/>
            <a:ext cx="8549640" cy="3700000"/>
          </a:xfrm>
          <a:prstGeom prst="rect">
            <a:avLst/>
          </a:prstGeom>
          <a:solidFill>
            <a:srgbClr val="1B2A4A"/>
          </a:solidFill>
          <a:ln w="12700">
            <a:solidFill>
              <a:srgbClr val="1B2A4A"/>
            </a:solidFill>
            <a:prstDash val="solid"/>
          </a:ln>
          <a:effectLst>
            <a:outerShdw blurRad="63500" dist="25400" dir="8100000" algn="bl" rotWithShape="0">
              <a:srgbClr val="000000">
                <a:alpha val="15000"/>
              </a:srgbClr>
            </a:outerShdw>
          </a:effectLst>
        </p:spPr>
        <p:txBody>
          <a:bodyPr/>
          <a:lstStyle/>
          <a:p>
            <a:endParaRPr lang="fr-FR"/>
          </a:p>
        </p:txBody>
      </p:sp>
      <p:sp>
        <p:nvSpPr>
          <p:cNvPr id="11" name="CardTitle"/>
          <p:cNvSpPr/>
          <p:nvPr/>
        </p:nvSpPr>
        <p:spPr>
          <a:xfrm>
            <a:off x="476280" y="820000"/>
            <a:ext cx="8200000" cy="500000"/>
          </a:xfrm>
          <a:prstGeom prst="rect">
            <a:avLst/>
          </a:prstGeom>
          <a:noFill/>
          <a:ln/>
        </p:spPr>
        <p:txBody>
          <a:bodyPr wrap="square" lIns="91440" tIns="45720" rIns="91440" bIns="45720" rtlCol="0" anchor="ctr"/>
          <a:lstStyle/>
          <a:p>
            <a:pPr marL="0" indent="0" algn="l">
              <a:buNone/>
            </a:pPr>
            <a:r>
              <a:rPr lang="fr-FR" b="1" dirty="0">
                <a:solidFill>
                  <a:srgbClr val="D4A843"/>
                </a:solidFill>
                <a:latin typeface="Calibri" pitchFamily="34" charset="0"/>
              </a:rPr>
              <a:t>M</a:t>
            </a:r>
            <a:r>
              <a:rPr lang="fr-FR" sz="1800" b="1" dirty="0">
                <a:solidFill>
                  <a:srgbClr val="D4A843"/>
                </a:solidFill>
                <a:latin typeface="Calibri" pitchFamily="34" charset="0"/>
              </a:rPr>
              <a:t>arques d'oralité</a:t>
            </a:r>
          </a:p>
        </p:txBody>
      </p:sp>
      <p:sp>
        <p:nvSpPr>
          <p:cNvPr id="12" name="CardBody"/>
          <p:cNvSpPr/>
          <p:nvPr/>
        </p:nvSpPr>
        <p:spPr>
          <a:xfrm>
            <a:off x="476280" y="1380000"/>
            <a:ext cx="8200000" cy="2950000"/>
          </a:xfrm>
          <a:prstGeom prst="rect">
            <a:avLst/>
          </a:prstGeom>
          <a:noFill/>
          <a:ln/>
        </p:spPr>
        <p:txBody>
          <a:bodyPr wrap="square" lIns="182880" tIns="91440" rIns="182880" bIns="91440" rtlCol="0" anchor="t"/>
          <a:lstStyle/>
          <a:p>
            <a:pPr marL="0" indent="0" algn="l">
              <a:buNone/>
            </a:pPr>
            <a:r>
              <a:rPr lang="fr-FR" sz="1200" dirty="0">
                <a:solidFill>
                  <a:srgbClr val="D0E4E8"/>
                </a:solidFill>
                <a:latin typeface="Calibri" pitchFamily="34" charset="0"/>
              </a:rPr>
              <a:t>• Scénarios de films et séries</a:t>
            </a:r>
          </a:p>
          <a:p>
            <a:pPr marL="0" indent="0" algn="l">
              <a:buNone/>
            </a:pPr>
            <a:r>
              <a:rPr lang="fr-FR" sz="1200" dirty="0">
                <a:solidFill>
                  <a:srgbClr val="D0E4E8"/>
                </a:solidFill>
                <a:latin typeface="Calibri" pitchFamily="34" charset="0"/>
              </a:rPr>
              <a:t>• Pièces de théâtre</a:t>
            </a:r>
          </a:p>
          <a:p>
            <a:pPr marL="0" indent="0" algn="l">
              <a:buNone/>
            </a:pPr>
            <a:r>
              <a:rPr lang="fr-FR" sz="1200" dirty="0">
                <a:solidFill>
                  <a:srgbClr val="D0E4E8"/>
                </a:solidFill>
                <a:latin typeface="Calibri" pitchFamily="34" charset="0"/>
              </a:rPr>
              <a:t>• Interviews et discours oraux</a:t>
            </a:r>
          </a:p>
          <a:p>
            <a:pPr marL="0" indent="0" algn="l">
              <a:buNone/>
            </a:pPr>
            <a:r>
              <a:rPr lang="fr-FR" sz="1200" dirty="0">
                <a:solidFill>
                  <a:srgbClr val="D0E4E8"/>
                </a:solidFill>
                <a:latin typeface="Calibri" pitchFamily="34" charset="0"/>
              </a:rPr>
              <a:t>• Podcasts et émissions radio / TV</a:t>
            </a:r>
          </a:p>
          <a:p>
            <a:pPr marL="0" indent="0" algn="l">
              <a:buNone/>
            </a:pPr>
            <a:r>
              <a:rPr lang="fr-FR" sz="1200" dirty="0">
                <a:solidFill>
                  <a:srgbClr val="D0E4E8"/>
                </a:solidFill>
                <a:latin typeface="Calibri" pitchFamily="34" charset="0"/>
              </a:rPr>
              <a:t>• Romans à dialogues réalistes</a:t>
            </a:r>
          </a:p>
          <a:p>
            <a:pPr marL="0" indent="0" algn="l">
              <a:buNone/>
            </a:pPr>
            <a:r>
              <a:rPr lang="fr-FR" sz="1200" dirty="0">
                <a:solidFill>
                  <a:srgbClr val="D0E4E8"/>
                </a:solidFill>
                <a:latin typeface="Calibri" pitchFamily="34" charset="0"/>
              </a:rPr>
              <a:t>• Transcriptions de débats parlementaires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ea typeface="Calibri" pitchFamily="34" charset="-122"/>
                <a:cs typeface="Calibri" pitchFamily="34" charset="-120"/>
              </a:rPr>
              <a:t>C1</a:t>
            </a:r>
            <a:endParaRPr lang="en-US" sz="1300" dirty="0"/>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en-US" sz="1800" b="1" dirty="0">
                <a:solidFill>
                  <a:srgbClr val="FFFFFF"/>
                </a:solidFill>
                <a:latin typeface="Calibri" pitchFamily="34" charset="0"/>
                <a:ea typeface="Calibri" pitchFamily="34" charset="-122"/>
                <a:cs typeface="Calibri" pitchFamily="34" charset="-120"/>
              </a:rPr>
              <a:t>Difficultés de traduction</a:t>
            </a:r>
            <a:endParaRPr lang="en-US" sz="1800" dirty="0"/>
          </a:p>
        </p:txBody>
      </p:sp>
      <p:sp>
        <p:nvSpPr>
          <p:cNvPr id="7" name="Shape 5"/>
          <p:cNvSpPr/>
          <p:nvPr/>
        </p:nvSpPr>
        <p:spPr>
          <a:xfrm>
            <a:off x="292608" y="777240"/>
            <a:ext cx="8549640" cy="1143000"/>
          </a:xfrm>
          <a:prstGeom prst="rect">
            <a:avLst/>
          </a:prstGeom>
          <a:solidFill>
            <a:srgbClr val="FFFFFF"/>
          </a:solidFill>
          <a:ln w="12700">
            <a:solidFill>
              <a:srgbClr val="1A7A8A"/>
            </a:solidFill>
            <a:prstDash val="solid"/>
          </a:ln>
          <a:effectLst>
            <a:outerShdw blurRad="63500" dist="25400" dir="8100000" algn="bl" rotWithShape="0">
              <a:srgbClr val="000000">
                <a:alpha val="12000"/>
              </a:srgbClr>
            </a:outerShdw>
          </a:effectLst>
        </p:spPr>
        <p:txBody>
          <a:bodyPr/>
          <a:lstStyle/>
          <a:p>
            <a:endParaRPr lang="fr-FR"/>
          </a:p>
        </p:txBody>
      </p:sp>
      <p:sp>
        <p:nvSpPr>
          <p:cNvPr id="8" name="Shape 6"/>
          <p:cNvSpPr/>
          <p:nvPr/>
        </p:nvSpPr>
        <p:spPr>
          <a:xfrm>
            <a:off x="292608" y="777240"/>
            <a:ext cx="164592" cy="1143000"/>
          </a:xfrm>
          <a:prstGeom prst="rect">
            <a:avLst/>
          </a:prstGeom>
          <a:solidFill>
            <a:srgbClr val="D4A843"/>
          </a:solidFill>
          <a:ln w="12700">
            <a:solidFill>
              <a:srgbClr val="D4A843"/>
            </a:solidFill>
            <a:prstDash val="solid"/>
          </a:ln>
        </p:spPr>
        <p:txBody>
          <a:bodyPr/>
          <a:lstStyle/>
          <a:p>
            <a:endParaRPr lang="fr-FR"/>
          </a:p>
        </p:txBody>
      </p:sp>
      <p:sp>
        <p:nvSpPr>
          <p:cNvPr id="9" name="Text 7"/>
          <p:cNvSpPr/>
          <p:nvPr/>
        </p:nvSpPr>
        <p:spPr>
          <a:xfrm>
            <a:off x="566928" y="841248"/>
            <a:ext cx="8138160" cy="1005840"/>
          </a:xfrm>
          <a:prstGeom prst="rect">
            <a:avLst/>
          </a:prstGeom>
          <a:noFill/>
          <a:ln/>
        </p:spPr>
        <p:txBody>
          <a:bodyPr wrap="square" lIns="0" tIns="0" rIns="0" bIns="0" rtlCol="0" anchor="ctr"/>
          <a:lstStyle/>
          <a:p>
            <a:pPr marL="0" indent="0" algn="just">
              <a:buNone/>
            </a:pPr>
            <a:r>
              <a:rPr lang="en-US" sz="1250" dirty="0">
                <a:solidFill>
                  <a:srgbClr val="1B2A4A"/>
                </a:solidFill>
                <a:latin typeface="Calibri" pitchFamily="34" charset="0"/>
                <a:ea typeface="Calibri" pitchFamily="34" charset="-122"/>
                <a:cs typeface="Calibri" pitchFamily="34" charset="-120"/>
              </a:rPr>
              <a:t>Le problème est d'ordre pragmatique et stylistique : les langues présentent une asymétrie pragmatique, n'utilisant pas les mêmes marqueurs pour les mêmes fonctions.</a:t>
            </a:r>
            <a:endParaRPr lang="en-US" sz="1250" dirty="0"/>
          </a:p>
        </p:txBody>
      </p:sp>
      <p:sp>
        <p:nvSpPr>
          <p:cNvPr id="10" name="Shape 8"/>
          <p:cNvSpPr/>
          <p:nvPr/>
        </p:nvSpPr>
        <p:spPr>
          <a:xfrm>
            <a:off x="292608" y="2057400"/>
            <a:ext cx="8549640" cy="621792"/>
          </a:xfrm>
          <a:prstGeom prst="rect">
            <a:avLst/>
          </a:prstGeom>
          <a:solidFill>
            <a:srgbClr val="FFFFFF"/>
          </a:solidFill>
          <a:ln w="12700">
            <a:solidFill>
              <a:srgbClr val="D0E4E8"/>
            </a:solidFill>
            <a:prstDash val="solid"/>
          </a:ln>
          <a:effectLst>
            <a:outerShdw blurRad="63500" dist="25400" dir="8100000" algn="bl" rotWithShape="0">
              <a:srgbClr val="000000">
                <a:alpha val="12000"/>
              </a:srgbClr>
            </a:outerShdw>
          </a:effectLst>
        </p:spPr>
        <p:txBody>
          <a:bodyPr/>
          <a:lstStyle/>
          <a:p>
            <a:endParaRPr lang="fr-FR"/>
          </a:p>
        </p:txBody>
      </p:sp>
      <p:sp>
        <p:nvSpPr>
          <p:cNvPr id="11" name="Shape 9"/>
          <p:cNvSpPr/>
          <p:nvPr/>
        </p:nvSpPr>
        <p:spPr>
          <a:xfrm>
            <a:off x="347472" y="2185416"/>
            <a:ext cx="347472" cy="347472"/>
          </a:xfrm>
          <a:prstGeom prst="ellipse">
            <a:avLst/>
          </a:prstGeom>
          <a:solidFill>
            <a:srgbClr val="D4A843"/>
          </a:solidFill>
          <a:ln w="12700">
            <a:solidFill>
              <a:srgbClr val="D4A843"/>
            </a:solidFill>
            <a:prstDash val="solid"/>
          </a:ln>
        </p:spPr>
        <p:txBody>
          <a:bodyPr/>
          <a:lstStyle/>
          <a:p>
            <a:endParaRPr lang="fr-FR"/>
          </a:p>
        </p:txBody>
      </p:sp>
      <p:sp>
        <p:nvSpPr>
          <p:cNvPr id="12" name="Text 10"/>
          <p:cNvSpPr/>
          <p:nvPr/>
        </p:nvSpPr>
        <p:spPr>
          <a:xfrm>
            <a:off x="347472" y="2185416"/>
            <a:ext cx="347472" cy="347472"/>
          </a:xfrm>
          <a:prstGeom prst="rect">
            <a:avLst/>
          </a:prstGeom>
          <a:noFill/>
          <a:ln/>
        </p:spPr>
        <p:txBody>
          <a:bodyPr wrap="square" lIns="0" tIns="0" rIns="0" bIns="0" rtlCol="0" anchor="ctr"/>
          <a:lstStyle/>
          <a:p>
            <a:pPr marL="0" indent="0" algn="ctr">
              <a:buNone/>
            </a:pPr>
            <a:r>
              <a:rPr lang="en-US" sz="1400" b="1" dirty="0">
                <a:solidFill>
                  <a:srgbClr val="1B2A4A"/>
                </a:solidFill>
                <a:latin typeface="Calibri" pitchFamily="34" charset="0"/>
                <a:ea typeface="Calibri" pitchFamily="34" charset="-122"/>
                <a:cs typeface="Calibri" pitchFamily="34" charset="-120"/>
              </a:rPr>
              <a:t>!</a:t>
            </a:r>
            <a:endParaRPr lang="en-US" sz="1400" dirty="0"/>
          </a:p>
        </p:txBody>
      </p:sp>
      <p:sp>
        <p:nvSpPr>
          <p:cNvPr id="13" name="Text 11"/>
          <p:cNvSpPr/>
          <p:nvPr/>
        </p:nvSpPr>
        <p:spPr>
          <a:xfrm>
            <a:off x="777240" y="2148840"/>
            <a:ext cx="7955280" cy="438912"/>
          </a:xfrm>
          <a:prstGeom prst="rect">
            <a:avLst/>
          </a:prstGeom>
          <a:noFill/>
          <a:ln/>
        </p:spPr>
        <p:txBody>
          <a:bodyPr wrap="square" lIns="0" tIns="0" rIns="0" bIns="0" rtlCol="0" anchor="ctr"/>
          <a:lstStyle/>
          <a:p>
            <a:pPr marL="0" indent="0">
              <a:buNone/>
            </a:pPr>
            <a:r>
              <a:rPr lang="en-US" sz="1200" b="1" dirty="0">
                <a:solidFill>
                  <a:srgbClr val="1B2A4A"/>
                </a:solidFill>
                <a:latin typeface="Calibri" pitchFamily="34" charset="0"/>
                <a:ea typeface="Calibri" pitchFamily="34" charset="-122"/>
                <a:cs typeface="Calibri" pitchFamily="34" charset="-120"/>
              </a:rPr>
              <a:t>Asymétrie pragmatique : </a:t>
            </a:r>
            <a:r>
              <a:rPr lang="en-US" sz="1200" dirty="0">
                <a:solidFill>
                  <a:srgbClr val="5A7080"/>
                </a:solidFill>
                <a:latin typeface="Calibri" pitchFamily="34" charset="0"/>
                <a:ea typeface="Calibri" pitchFamily="34" charset="-122"/>
                <a:cs typeface="Calibri" pitchFamily="34" charset="-120"/>
              </a:rPr>
              <a:t>Les marqueurs ne remplissent pas les mêmes fonctions d'une langue à l'autre.</a:t>
            </a:r>
            <a:endParaRPr lang="en-US" sz="1200" dirty="0"/>
          </a:p>
        </p:txBody>
      </p:sp>
      <p:sp>
        <p:nvSpPr>
          <p:cNvPr id="14" name="Shape 12"/>
          <p:cNvSpPr/>
          <p:nvPr/>
        </p:nvSpPr>
        <p:spPr>
          <a:xfrm>
            <a:off x="292608" y="2770632"/>
            <a:ext cx="8549640" cy="621792"/>
          </a:xfrm>
          <a:prstGeom prst="rect">
            <a:avLst/>
          </a:prstGeom>
          <a:solidFill>
            <a:srgbClr val="E8F4F5"/>
          </a:solidFill>
          <a:ln w="12700">
            <a:solidFill>
              <a:srgbClr val="D0E4E8"/>
            </a:solidFill>
            <a:prstDash val="solid"/>
          </a:ln>
          <a:effectLst>
            <a:outerShdw blurRad="63500" dist="25400" dir="8100000" algn="bl" rotWithShape="0">
              <a:srgbClr val="000000">
                <a:alpha val="12000"/>
              </a:srgbClr>
            </a:outerShdw>
          </a:effectLst>
        </p:spPr>
        <p:txBody>
          <a:bodyPr/>
          <a:lstStyle/>
          <a:p>
            <a:endParaRPr lang="fr-FR"/>
          </a:p>
        </p:txBody>
      </p:sp>
      <p:sp>
        <p:nvSpPr>
          <p:cNvPr id="15" name="Shape 13"/>
          <p:cNvSpPr/>
          <p:nvPr/>
        </p:nvSpPr>
        <p:spPr>
          <a:xfrm>
            <a:off x="347472" y="2898648"/>
            <a:ext cx="347472" cy="347472"/>
          </a:xfrm>
          <a:prstGeom prst="ellipse">
            <a:avLst/>
          </a:prstGeom>
          <a:solidFill>
            <a:srgbClr val="D4A843"/>
          </a:solidFill>
          <a:ln w="12700">
            <a:solidFill>
              <a:srgbClr val="D4A843"/>
            </a:solidFill>
            <a:prstDash val="solid"/>
          </a:ln>
        </p:spPr>
        <p:txBody>
          <a:bodyPr/>
          <a:lstStyle/>
          <a:p>
            <a:endParaRPr lang="fr-FR"/>
          </a:p>
        </p:txBody>
      </p:sp>
      <p:sp>
        <p:nvSpPr>
          <p:cNvPr id="16" name="Text 14"/>
          <p:cNvSpPr/>
          <p:nvPr/>
        </p:nvSpPr>
        <p:spPr>
          <a:xfrm>
            <a:off x="347472" y="2898648"/>
            <a:ext cx="347472" cy="347472"/>
          </a:xfrm>
          <a:prstGeom prst="rect">
            <a:avLst/>
          </a:prstGeom>
          <a:noFill/>
          <a:ln/>
        </p:spPr>
        <p:txBody>
          <a:bodyPr wrap="square" lIns="0" tIns="0" rIns="0" bIns="0" rtlCol="0" anchor="ctr"/>
          <a:lstStyle/>
          <a:p>
            <a:pPr marL="0" indent="0" algn="ctr">
              <a:buNone/>
            </a:pPr>
            <a:r>
              <a:rPr lang="en-US" sz="1400" b="1" dirty="0">
                <a:solidFill>
                  <a:srgbClr val="1B2A4A"/>
                </a:solidFill>
                <a:latin typeface="Calibri" pitchFamily="34" charset="0"/>
                <a:ea typeface="Calibri" pitchFamily="34" charset="-122"/>
                <a:cs typeface="Calibri" pitchFamily="34" charset="-120"/>
              </a:rPr>
              <a:t>!</a:t>
            </a:r>
            <a:endParaRPr lang="en-US" sz="1400" dirty="0"/>
          </a:p>
        </p:txBody>
      </p:sp>
      <p:sp>
        <p:nvSpPr>
          <p:cNvPr id="17" name="Text 15"/>
          <p:cNvSpPr/>
          <p:nvPr/>
        </p:nvSpPr>
        <p:spPr>
          <a:xfrm>
            <a:off x="777240" y="2862072"/>
            <a:ext cx="7955280" cy="438912"/>
          </a:xfrm>
          <a:prstGeom prst="rect">
            <a:avLst/>
          </a:prstGeom>
          <a:noFill/>
          <a:ln/>
        </p:spPr>
        <p:txBody>
          <a:bodyPr wrap="square" lIns="0" tIns="0" rIns="0" bIns="0" rtlCol="0" anchor="ctr"/>
          <a:lstStyle/>
          <a:p>
            <a:pPr marL="0" indent="0">
              <a:buNone/>
            </a:pPr>
            <a:r>
              <a:rPr lang="en-US" sz="1200" b="1" dirty="0">
                <a:solidFill>
                  <a:srgbClr val="1B2A4A"/>
                </a:solidFill>
                <a:latin typeface="Calibri" pitchFamily="34" charset="0"/>
                <a:ea typeface="Calibri" pitchFamily="34" charset="-122"/>
                <a:cs typeface="Calibri" pitchFamily="34" charset="-120"/>
              </a:rPr>
              <a:t>Faux-ami pragmatique : </a:t>
            </a:r>
            <a:r>
              <a:rPr lang="en-US" sz="1200" dirty="0">
                <a:solidFill>
                  <a:srgbClr val="5A7080"/>
                </a:solidFill>
                <a:latin typeface="Calibri" pitchFamily="34" charset="0"/>
                <a:ea typeface="Calibri" pitchFamily="34" charset="-122"/>
                <a:cs typeface="Calibri" pitchFamily="34" charset="-120"/>
              </a:rPr>
              <a:t>Ex : traduire wech final par « quoi » (registre formel incompatible) au lieu de « hein ?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rgbClr val="F4F7F9"/>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1B2A4A"/>
          </a:solidFill>
          <a:ln w="12700">
            <a:solidFill>
              <a:srgbClr val="1B2A4A"/>
            </a:solidFill>
            <a:prstDash val="solid"/>
          </a:ln>
        </p:spPr>
        <p:txBody>
          <a:bodyPr/>
          <a:lstStyle/>
          <a:p>
            <a:endParaRPr lang="fr-FR"/>
          </a:p>
        </p:txBody>
      </p:sp>
      <p:sp>
        <p:nvSpPr>
          <p:cNvPr id="3" name="Shape 1"/>
          <p:cNvSpPr/>
          <p:nvPr/>
        </p:nvSpPr>
        <p:spPr>
          <a:xfrm>
            <a:off x="0" y="0"/>
            <a:ext cx="164592" cy="5143500"/>
          </a:xfrm>
          <a:prstGeom prst="rect">
            <a:avLst/>
          </a:prstGeom>
          <a:solidFill>
            <a:srgbClr val="1A7A8A"/>
          </a:solidFill>
          <a:ln w="12700">
            <a:solidFill>
              <a:srgbClr val="1A7A8A"/>
            </a:solidFill>
            <a:prstDash val="solid"/>
          </a:ln>
        </p:spPr>
        <p:txBody>
          <a:bodyPr/>
          <a:lstStyle/>
          <a:p>
            <a:endParaRPr lang="fr-FR"/>
          </a:p>
        </p:txBody>
      </p:sp>
      <p:sp>
        <p:nvSpPr>
          <p:cNvPr id="4" name="Shape 2"/>
          <p:cNvSpPr/>
          <p:nvPr/>
        </p:nvSpPr>
        <p:spPr>
          <a:xfrm>
            <a:off x="8046720" y="91440"/>
            <a:ext cx="914400" cy="457200"/>
          </a:xfrm>
          <a:prstGeom prst="rect">
            <a:avLst/>
          </a:prstGeom>
          <a:solidFill>
            <a:srgbClr val="D4A843"/>
          </a:solidFill>
          <a:ln w="12700">
            <a:solidFill>
              <a:srgbClr val="D4A843"/>
            </a:solidFill>
            <a:prstDash val="solid"/>
          </a:ln>
        </p:spPr>
        <p:txBody>
          <a:bodyPr/>
          <a:lstStyle/>
          <a:p>
            <a:endParaRPr lang="fr-FR"/>
          </a:p>
        </p:txBody>
      </p:sp>
      <p:sp>
        <p:nvSpPr>
          <p:cNvPr id="5" name="Text 3"/>
          <p:cNvSpPr/>
          <p:nvPr/>
        </p:nvSpPr>
        <p:spPr>
          <a:xfrm>
            <a:off x="8046720" y="91440"/>
            <a:ext cx="914400" cy="457200"/>
          </a:xfrm>
          <a:prstGeom prst="rect">
            <a:avLst/>
          </a:prstGeom>
          <a:noFill/>
          <a:ln/>
        </p:spPr>
        <p:txBody>
          <a:bodyPr wrap="square" lIns="0" tIns="0" rIns="0" bIns="0" rtlCol="0" anchor="ctr"/>
          <a:lstStyle/>
          <a:p>
            <a:pPr marL="0" indent="0" algn="ctr">
              <a:buNone/>
            </a:pPr>
            <a:r>
              <a:rPr lang="en-US" sz="1300" b="1" dirty="0">
                <a:solidFill>
                  <a:srgbClr val="1B2A4A"/>
                </a:solidFill>
                <a:latin typeface="Calibri" pitchFamily="34" charset="0"/>
                <a:ea typeface="Calibri" pitchFamily="34" charset="-122"/>
                <a:cs typeface="Calibri" pitchFamily="34" charset="-120"/>
              </a:rPr>
              <a:t>C1</a:t>
            </a:r>
            <a:endParaRPr lang="en-US" sz="1300" dirty="0"/>
          </a:p>
        </p:txBody>
      </p:sp>
      <p:sp>
        <p:nvSpPr>
          <p:cNvPr id="6" name="Text 4"/>
          <p:cNvSpPr/>
          <p:nvPr/>
        </p:nvSpPr>
        <p:spPr>
          <a:xfrm>
            <a:off x="365760" y="91440"/>
            <a:ext cx="7589520" cy="475488"/>
          </a:xfrm>
          <a:prstGeom prst="rect">
            <a:avLst/>
          </a:prstGeom>
          <a:noFill/>
          <a:ln/>
        </p:spPr>
        <p:txBody>
          <a:bodyPr wrap="square" lIns="0" tIns="0" rIns="0" bIns="0" rtlCol="0" anchor="ctr"/>
          <a:lstStyle/>
          <a:p>
            <a:pPr marL="0" indent="0" algn="l">
              <a:buNone/>
            </a:pPr>
            <a:r>
              <a:rPr lang="en-US" sz="1800" b="1" dirty="0">
                <a:solidFill>
                  <a:srgbClr val="FFFFFF"/>
                </a:solidFill>
                <a:latin typeface="Calibri" pitchFamily="34" charset="0"/>
                <a:ea typeface="Calibri" pitchFamily="34" charset="-122"/>
                <a:cs typeface="Calibri" pitchFamily="34" charset="-120"/>
              </a:rPr>
              <a:t>5. Stratégies de traduction</a:t>
            </a:r>
            <a:endParaRPr lang="en-US" sz="1800" dirty="0"/>
          </a:p>
        </p:txBody>
      </p:sp>
      <p:sp>
        <p:nvSpPr>
          <p:cNvPr id="7" name="Shape 5"/>
          <p:cNvSpPr/>
          <p:nvPr/>
        </p:nvSpPr>
        <p:spPr>
          <a:xfrm>
            <a:off x="292608" y="777240"/>
            <a:ext cx="4206240" cy="2002536"/>
          </a:xfrm>
          <a:prstGeom prst="rect">
            <a:avLst/>
          </a:prstGeom>
          <a:solidFill>
            <a:srgbClr val="FFFFFF"/>
          </a:solidFill>
          <a:ln w="12700">
            <a:solidFill>
              <a:srgbClr val="1A7A8A"/>
            </a:solidFill>
            <a:prstDash val="solid"/>
          </a:ln>
          <a:effectLst>
            <a:outerShdw blurRad="63500" dist="25400" dir="8100000" algn="bl" rotWithShape="0">
              <a:srgbClr val="000000">
                <a:alpha val="12000"/>
              </a:srgbClr>
            </a:outerShdw>
          </a:effectLst>
        </p:spPr>
        <p:txBody>
          <a:bodyPr/>
          <a:lstStyle/>
          <a:p>
            <a:endParaRPr lang="fr-FR"/>
          </a:p>
        </p:txBody>
      </p:sp>
      <p:sp>
        <p:nvSpPr>
          <p:cNvPr id="8" name="Shape 6"/>
          <p:cNvSpPr/>
          <p:nvPr/>
        </p:nvSpPr>
        <p:spPr>
          <a:xfrm>
            <a:off x="292608" y="777240"/>
            <a:ext cx="4206240" cy="91440"/>
          </a:xfrm>
          <a:prstGeom prst="rect">
            <a:avLst/>
          </a:prstGeom>
          <a:solidFill>
            <a:srgbClr val="1A7A8A"/>
          </a:solidFill>
          <a:ln w="12700">
            <a:solidFill>
              <a:srgbClr val="1A7A8A"/>
            </a:solidFill>
            <a:prstDash val="solid"/>
          </a:ln>
        </p:spPr>
        <p:txBody>
          <a:bodyPr/>
          <a:lstStyle/>
          <a:p>
            <a:endParaRPr lang="fr-FR"/>
          </a:p>
        </p:txBody>
      </p:sp>
      <p:sp>
        <p:nvSpPr>
          <p:cNvPr id="9" name="Shape 7"/>
          <p:cNvSpPr/>
          <p:nvPr/>
        </p:nvSpPr>
        <p:spPr>
          <a:xfrm>
            <a:off x="384048" y="914400"/>
            <a:ext cx="320040" cy="320040"/>
          </a:xfrm>
          <a:prstGeom prst="ellipse">
            <a:avLst/>
          </a:prstGeom>
          <a:solidFill>
            <a:srgbClr val="1A7A8A"/>
          </a:solidFill>
          <a:ln w="12700">
            <a:solidFill>
              <a:srgbClr val="1A7A8A"/>
            </a:solidFill>
            <a:prstDash val="solid"/>
          </a:ln>
        </p:spPr>
        <p:txBody>
          <a:bodyPr/>
          <a:lstStyle/>
          <a:p>
            <a:endParaRPr lang="fr-FR"/>
          </a:p>
        </p:txBody>
      </p:sp>
      <p:sp>
        <p:nvSpPr>
          <p:cNvPr id="10" name="Text 8"/>
          <p:cNvSpPr/>
          <p:nvPr/>
        </p:nvSpPr>
        <p:spPr>
          <a:xfrm>
            <a:off x="384048" y="914400"/>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11" name="Text 9"/>
          <p:cNvSpPr/>
          <p:nvPr/>
        </p:nvSpPr>
        <p:spPr>
          <a:xfrm>
            <a:off x="768096" y="905256"/>
            <a:ext cx="3639312" cy="347472"/>
          </a:xfrm>
          <a:prstGeom prst="rect">
            <a:avLst/>
          </a:prstGeom>
          <a:noFill/>
          <a:ln/>
        </p:spPr>
        <p:txBody>
          <a:bodyPr wrap="square" lIns="0" tIns="0" rIns="0" bIns="0" rtlCol="0" anchor="ctr"/>
          <a:lstStyle/>
          <a:p>
            <a:pPr marL="0" indent="0" algn="l">
              <a:buNone/>
            </a:pPr>
            <a:r>
              <a:rPr lang="en-US" sz="1150" b="1" dirty="0">
                <a:solidFill>
                  <a:srgbClr val="1A7A8A"/>
                </a:solidFill>
                <a:latin typeface="Calibri" pitchFamily="34" charset="0"/>
                <a:ea typeface="Calibri" pitchFamily="34" charset="-122"/>
                <a:cs typeface="Calibri" pitchFamily="34" charset="-120"/>
              </a:rPr>
              <a:t>S1 – Équivalence fonctionnelle</a:t>
            </a:r>
            <a:endParaRPr lang="en-US" sz="1150" dirty="0"/>
          </a:p>
        </p:txBody>
      </p:sp>
      <p:sp>
        <p:nvSpPr>
          <p:cNvPr id="12" name="Text 10"/>
          <p:cNvSpPr/>
          <p:nvPr/>
        </p:nvSpPr>
        <p:spPr>
          <a:xfrm>
            <a:off x="384048" y="1289304"/>
            <a:ext cx="4023360" cy="1408176"/>
          </a:xfrm>
          <a:prstGeom prst="rect">
            <a:avLst/>
          </a:prstGeom>
          <a:noFill/>
          <a:ln/>
        </p:spPr>
        <p:txBody>
          <a:bodyPr wrap="square" lIns="0" tIns="0" rIns="0" bIns="0" rtlCol="0" anchor="t"/>
          <a:lstStyle/>
          <a:p>
            <a:pPr marL="0" indent="0" algn="l">
              <a:buNone/>
            </a:pPr>
            <a:r>
              <a:rPr lang="en-US" sz="1100" dirty="0">
                <a:solidFill>
                  <a:srgbClr val="1B2A4A"/>
                </a:solidFill>
                <a:latin typeface="Calibri" pitchFamily="34" charset="0"/>
                <a:ea typeface="Calibri" pitchFamily="34" charset="-122"/>
                <a:cs typeface="Calibri" pitchFamily="34" charset="-120"/>
              </a:rPr>
              <a:t>Remplacer par un marqueur cible de même valeur.</a:t>
            </a:r>
            <a:endParaRPr lang="en-US" sz="1100" dirty="0"/>
          </a:p>
          <a:p>
            <a:pPr marL="0" indent="0" algn="l">
              <a:buNone/>
            </a:pPr>
            <a:r>
              <a:rPr lang="en-US" sz="1100" dirty="0">
                <a:solidFill>
                  <a:srgbClr val="1B2A4A"/>
                </a:solidFill>
                <a:latin typeface="Calibri" pitchFamily="34" charset="0"/>
                <a:ea typeface="Calibri" pitchFamily="34" charset="-122"/>
                <a:cs typeface="Calibri" pitchFamily="34" charset="-120"/>
              </a:rPr>
              <a:t>Ex : anyway → bref.</a:t>
            </a:r>
            <a:endParaRPr lang="en-US" sz="1100" dirty="0"/>
          </a:p>
        </p:txBody>
      </p:sp>
      <p:sp>
        <p:nvSpPr>
          <p:cNvPr id="13" name="Shape 11"/>
          <p:cNvSpPr/>
          <p:nvPr/>
        </p:nvSpPr>
        <p:spPr>
          <a:xfrm>
            <a:off x="4636008" y="777240"/>
            <a:ext cx="4206240" cy="2002536"/>
          </a:xfrm>
          <a:prstGeom prst="rect">
            <a:avLst/>
          </a:prstGeom>
          <a:solidFill>
            <a:srgbClr val="FFFFFF"/>
          </a:solidFill>
          <a:ln w="12700">
            <a:solidFill>
              <a:srgbClr val="D4A843"/>
            </a:solidFill>
            <a:prstDash val="solid"/>
          </a:ln>
          <a:effectLst>
            <a:outerShdw blurRad="63500" dist="25400" dir="8100000" algn="bl" rotWithShape="0">
              <a:srgbClr val="000000">
                <a:alpha val="12000"/>
              </a:srgbClr>
            </a:outerShdw>
          </a:effectLst>
        </p:spPr>
        <p:txBody>
          <a:bodyPr/>
          <a:lstStyle/>
          <a:p>
            <a:endParaRPr lang="fr-FR"/>
          </a:p>
        </p:txBody>
      </p:sp>
      <p:sp>
        <p:nvSpPr>
          <p:cNvPr id="14" name="Shape 12"/>
          <p:cNvSpPr/>
          <p:nvPr/>
        </p:nvSpPr>
        <p:spPr>
          <a:xfrm>
            <a:off x="4636008" y="777240"/>
            <a:ext cx="4206240" cy="91440"/>
          </a:xfrm>
          <a:prstGeom prst="rect">
            <a:avLst/>
          </a:prstGeom>
          <a:solidFill>
            <a:srgbClr val="D4A843"/>
          </a:solidFill>
          <a:ln w="12700">
            <a:solidFill>
              <a:srgbClr val="D4A843"/>
            </a:solidFill>
            <a:prstDash val="solid"/>
          </a:ln>
        </p:spPr>
        <p:txBody>
          <a:bodyPr/>
          <a:lstStyle/>
          <a:p>
            <a:endParaRPr lang="fr-FR"/>
          </a:p>
        </p:txBody>
      </p:sp>
      <p:sp>
        <p:nvSpPr>
          <p:cNvPr id="15" name="Shape 13"/>
          <p:cNvSpPr/>
          <p:nvPr/>
        </p:nvSpPr>
        <p:spPr>
          <a:xfrm>
            <a:off x="4727448" y="914400"/>
            <a:ext cx="320040" cy="320040"/>
          </a:xfrm>
          <a:prstGeom prst="ellipse">
            <a:avLst/>
          </a:prstGeom>
          <a:solidFill>
            <a:srgbClr val="D4A843"/>
          </a:solidFill>
          <a:ln w="12700">
            <a:solidFill>
              <a:srgbClr val="D4A843"/>
            </a:solidFill>
            <a:prstDash val="solid"/>
          </a:ln>
        </p:spPr>
        <p:txBody>
          <a:bodyPr/>
          <a:lstStyle/>
          <a:p>
            <a:endParaRPr lang="fr-FR"/>
          </a:p>
        </p:txBody>
      </p:sp>
      <p:sp>
        <p:nvSpPr>
          <p:cNvPr id="16" name="Text 14"/>
          <p:cNvSpPr/>
          <p:nvPr/>
        </p:nvSpPr>
        <p:spPr>
          <a:xfrm>
            <a:off x="4727448" y="914400"/>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7" name="Text 15"/>
          <p:cNvSpPr/>
          <p:nvPr/>
        </p:nvSpPr>
        <p:spPr>
          <a:xfrm>
            <a:off x="5111496" y="905256"/>
            <a:ext cx="3639312" cy="347472"/>
          </a:xfrm>
          <a:prstGeom prst="rect">
            <a:avLst/>
          </a:prstGeom>
          <a:noFill/>
          <a:ln/>
        </p:spPr>
        <p:txBody>
          <a:bodyPr wrap="square" lIns="0" tIns="0" rIns="0" bIns="0" rtlCol="0" anchor="ctr"/>
          <a:lstStyle/>
          <a:p>
            <a:pPr marL="0" indent="0" algn="l">
              <a:buNone/>
            </a:pPr>
            <a:r>
              <a:rPr lang="en-US" sz="1150" b="1" dirty="0">
                <a:solidFill>
                  <a:srgbClr val="D4A843"/>
                </a:solidFill>
                <a:latin typeface="Calibri" pitchFamily="34" charset="0"/>
                <a:ea typeface="Calibri" pitchFamily="34" charset="-122"/>
                <a:cs typeface="Calibri" pitchFamily="34" charset="-120"/>
              </a:rPr>
              <a:t>S2 – Neutralisation</a:t>
            </a:r>
            <a:endParaRPr lang="en-US" sz="1150" dirty="0"/>
          </a:p>
        </p:txBody>
      </p:sp>
      <p:sp>
        <p:nvSpPr>
          <p:cNvPr id="18" name="Text 16"/>
          <p:cNvSpPr/>
          <p:nvPr/>
        </p:nvSpPr>
        <p:spPr>
          <a:xfrm>
            <a:off x="4727448" y="1289304"/>
            <a:ext cx="4023360" cy="1408176"/>
          </a:xfrm>
          <a:prstGeom prst="rect">
            <a:avLst/>
          </a:prstGeom>
          <a:noFill/>
          <a:ln/>
        </p:spPr>
        <p:txBody>
          <a:bodyPr wrap="square" lIns="0" tIns="0" rIns="0" bIns="0" rtlCol="0" anchor="t"/>
          <a:lstStyle/>
          <a:p>
            <a:pPr marL="0" indent="0" algn="l">
              <a:buNone/>
            </a:pPr>
            <a:r>
              <a:rPr lang="en-US" sz="1100" dirty="0">
                <a:solidFill>
                  <a:srgbClr val="1B2A4A"/>
                </a:solidFill>
                <a:latin typeface="Calibri" pitchFamily="34" charset="0"/>
                <a:ea typeface="Calibri" pitchFamily="34" charset="-122"/>
                <a:cs typeface="Calibri" pitchFamily="34" charset="-120"/>
              </a:rPr>
              <a:t>Suppression sans compensation, souvent par contrainte de support (sous-titrage).</a:t>
            </a:r>
            <a:endParaRPr lang="en-US" sz="1100" dirty="0"/>
          </a:p>
        </p:txBody>
      </p:sp>
      <p:sp>
        <p:nvSpPr>
          <p:cNvPr id="19" name="Shape 17"/>
          <p:cNvSpPr/>
          <p:nvPr/>
        </p:nvSpPr>
        <p:spPr>
          <a:xfrm>
            <a:off x="292608" y="2889504"/>
            <a:ext cx="4206240" cy="2002536"/>
          </a:xfrm>
          <a:prstGeom prst="rect">
            <a:avLst/>
          </a:prstGeom>
          <a:solidFill>
            <a:srgbClr val="FFFFFF"/>
          </a:solidFill>
          <a:ln w="12700">
            <a:solidFill>
              <a:srgbClr val="2C7A6A"/>
            </a:solidFill>
            <a:prstDash val="solid"/>
          </a:ln>
          <a:effectLst>
            <a:outerShdw blurRad="63500" dist="25400" dir="8100000" algn="bl" rotWithShape="0">
              <a:srgbClr val="000000">
                <a:alpha val="12000"/>
              </a:srgbClr>
            </a:outerShdw>
          </a:effectLst>
        </p:spPr>
        <p:txBody>
          <a:bodyPr/>
          <a:lstStyle/>
          <a:p>
            <a:endParaRPr lang="fr-FR"/>
          </a:p>
        </p:txBody>
      </p:sp>
      <p:sp>
        <p:nvSpPr>
          <p:cNvPr id="20" name="Shape 18"/>
          <p:cNvSpPr/>
          <p:nvPr/>
        </p:nvSpPr>
        <p:spPr>
          <a:xfrm>
            <a:off x="292608" y="2889504"/>
            <a:ext cx="4206240" cy="91440"/>
          </a:xfrm>
          <a:prstGeom prst="rect">
            <a:avLst/>
          </a:prstGeom>
          <a:solidFill>
            <a:srgbClr val="2C7A6A"/>
          </a:solidFill>
          <a:ln w="12700">
            <a:solidFill>
              <a:srgbClr val="2C7A6A"/>
            </a:solidFill>
            <a:prstDash val="solid"/>
          </a:ln>
        </p:spPr>
        <p:txBody>
          <a:bodyPr/>
          <a:lstStyle/>
          <a:p>
            <a:endParaRPr lang="fr-FR"/>
          </a:p>
        </p:txBody>
      </p:sp>
      <p:sp>
        <p:nvSpPr>
          <p:cNvPr id="21" name="Shape 19"/>
          <p:cNvSpPr/>
          <p:nvPr/>
        </p:nvSpPr>
        <p:spPr>
          <a:xfrm>
            <a:off x="384048" y="3026664"/>
            <a:ext cx="320040" cy="320040"/>
          </a:xfrm>
          <a:prstGeom prst="ellipse">
            <a:avLst/>
          </a:prstGeom>
          <a:solidFill>
            <a:srgbClr val="2C7A6A"/>
          </a:solidFill>
          <a:ln w="12700">
            <a:solidFill>
              <a:srgbClr val="2C7A6A"/>
            </a:solidFill>
            <a:prstDash val="solid"/>
          </a:ln>
        </p:spPr>
        <p:txBody>
          <a:bodyPr/>
          <a:lstStyle/>
          <a:p>
            <a:endParaRPr lang="fr-FR"/>
          </a:p>
        </p:txBody>
      </p:sp>
      <p:sp>
        <p:nvSpPr>
          <p:cNvPr id="22" name="Text 20"/>
          <p:cNvSpPr/>
          <p:nvPr/>
        </p:nvSpPr>
        <p:spPr>
          <a:xfrm>
            <a:off x="384048" y="3026664"/>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23" name="Text 21"/>
          <p:cNvSpPr/>
          <p:nvPr/>
        </p:nvSpPr>
        <p:spPr>
          <a:xfrm>
            <a:off x="768096" y="3017520"/>
            <a:ext cx="3639312" cy="347472"/>
          </a:xfrm>
          <a:prstGeom prst="rect">
            <a:avLst/>
          </a:prstGeom>
          <a:noFill/>
          <a:ln/>
        </p:spPr>
        <p:txBody>
          <a:bodyPr wrap="square" lIns="0" tIns="0" rIns="0" bIns="0" rtlCol="0" anchor="ctr"/>
          <a:lstStyle/>
          <a:p>
            <a:pPr marL="0" indent="0" algn="l">
              <a:buNone/>
            </a:pPr>
            <a:r>
              <a:rPr lang="en-US" sz="1150" b="1" dirty="0">
                <a:solidFill>
                  <a:srgbClr val="2C7A6A"/>
                </a:solidFill>
                <a:latin typeface="Calibri" pitchFamily="34" charset="0"/>
                <a:ea typeface="Calibri" pitchFamily="34" charset="-122"/>
                <a:cs typeface="Calibri" pitchFamily="34" charset="-120"/>
              </a:rPr>
              <a:t>S3 – Explicitation / Glose</a:t>
            </a:r>
            <a:endParaRPr lang="en-US" sz="1150" dirty="0"/>
          </a:p>
        </p:txBody>
      </p:sp>
      <p:sp>
        <p:nvSpPr>
          <p:cNvPr id="24" name="Text 22"/>
          <p:cNvSpPr/>
          <p:nvPr/>
        </p:nvSpPr>
        <p:spPr>
          <a:xfrm>
            <a:off x="384048" y="3401568"/>
            <a:ext cx="4023360" cy="1408176"/>
          </a:xfrm>
          <a:prstGeom prst="rect">
            <a:avLst/>
          </a:prstGeom>
          <a:noFill/>
          <a:ln/>
        </p:spPr>
        <p:txBody>
          <a:bodyPr wrap="square" lIns="0" tIns="0" rIns="0" bIns="0" rtlCol="0" anchor="t"/>
          <a:lstStyle/>
          <a:p>
            <a:pPr marL="0" indent="0" algn="l">
              <a:buNone/>
            </a:pPr>
            <a:r>
              <a:rPr lang="en-US" sz="1100" dirty="0">
                <a:solidFill>
                  <a:srgbClr val="1B2A4A"/>
                </a:solidFill>
                <a:latin typeface="Calibri" pitchFamily="34" charset="0"/>
                <a:ea typeface="Calibri" pitchFamily="34" charset="-122"/>
                <a:cs typeface="Calibri" pitchFamily="34" charset="-120"/>
              </a:rPr>
              <a:t>Rendre explicite une valeur implicite.</a:t>
            </a:r>
            <a:endParaRPr lang="en-US" sz="1100" dirty="0"/>
          </a:p>
          <a:p>
            <a:pPr marL="0" indent="0" algn="l">
              <a:buNone/>
            </a:pPr>
            <a:r>
              <a:rPr lang="en-US" sz="1100" dirty="0">
                <a:solidFill>
                  <a:srgbClr val="1B2A4A"/>
                </a:solidFill>
                <a:latin typeface="Calibri" pitchFamily="34" charset="0"/>
                <a:ea typeface="Calibri" pitchFamily="34" charset="-122"/>
                <a:cs typeface="Calibri" pitchFamily="34" charset="-120"/>
              </a:rPr>
              <a:t>Ex : zaama → il prétend.</a:t>
            </a:r>
            <a:endParaRPr lang="en-US" sz="1100" dirty="0"/>
          </a:p>
        </p:txBody>
      </p:sp>
      <p:sp>
        <p:nvSpPr>
          <p:cNvPr id="25" name="Shape 23"/>
          <p:cNvSpPr/>
          <p:nvPr/>
        </p:nvSpPr>
        <p:spPr>
          <a:xfrm>
            <a:off x="4636008" y="2889504"/>
            <a:ext cx="4206240" cy="2002536"/>
          </a:xfrm>
          <a:prstGeom prst="rect">
            <a:avLst/>
          </a:prstGeom>
          <a:solidFill>
            <a:srgbClr val="FFFFFF"/>
          </a:solidFill>
          <a:ln w="12700">
            <a:solidFill>
              <a:srgbClr val="8B4F9E"/>
            </a:solidFill>
            <a:prstDash val="solid"/>
          </a:ln>
          <a:effectLst>
            <a:outerShdw blurRad="63500" dist="25400" dir="8100000" algn="bl" rotWithShape="0">
              <a:srgbClr val="000000">
                <a:alpha val="12000"/>
              </a:srgbClr>
            </a:outerShdw>
          </a:effectLst>
        </p:spPr>
        <p:txBody>
          <a:bodyPr/>
          <a:lstStyle/>
          <a:p>
            <a:endParaRPr lang="fr-FR"/>
          </a:p>
        </p:txBody>
      </p:sp>
      <p:sp>
        <p:nvSpPr>
          <p:cNvPr id="26" name="Shape 24"/>
          <p:cNvSpPr/>
          <p:nvPr/>
        </p:nvSpPr>
        <p:spPr>
          <a:xfrm>
            <a:off x="4636008" y="2889504"/>
            <a:ext cx="4206240" cy="91440"/>
          </a:xfrm>
          <a:prstGeom prst="rect">
            <a:avLst/>
          </a:prstGeom>
          <a:solidFill>
            <a:srgbClr val="8B4F9E"/>
          </a:solidFill>
          <a:ln w="12700">
            <a:solidFill>
              <a:srgbClr val="8B4F9E"/>
            </a:solidFill>
            <a:prstDash val="solid"/>
          </a:ln>
        </p:spPr>
        <p:txBody>
          <a:bodyPr/>
          <a:lstStyle/>
          <a:p>
            <a:endParaRPr lang="fr-FR"/>
          </a:p>
        </p:txBody>
      </p:sp>
      <p:sp>
        <p:nvSpPr>
          <p:cNvPr id="27" name="Shape 25"/>
          <p:cNvSpPr/>
          <p:nvPr/>
        </p:nvSpPr>
        <p:spPr>
          <a:xfrm>
            <a:off x="4727448" y="3026664"/>
            <a:ext cx="320040" cy="320040"/>
          </a:xfrm>
          <a:prstGeom prst="ellipse">
            <a:avLst/>
          </a:prstGeom>
          <a:solidFill>
            <a:srgbClr val="8B4F9E"/>
          </a:solidFill>
          <a:ln w="12700">
            <a:solidFill>
              <a:srgbClr val="8B4F9E"/>
            </a:solidFill>
            <a:prstDash val="solid"/>
          </a:ln>
        </p:spPr>
        <p:txBody>
          <a:bodyPr/>
          <a:lstStyle/>
          <a:p>
            <a:endParaRPr lang="fr-FR"/>
          </a:p>
        </p:txBody>
      </p:sp>
      <p:sp>
        <p:nvSpPr>
          <p:cNvPr id="28" name="Text 26"/>
          <p:cNvSpPr/>
          <p:nvPr/>
        </p:nvSpPr>
        <p:spPr>
          <a:xfrm>
            <a:off x="4727448" y="3026664"/>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4</a:t>
            </a:r>
            <a:endParaRPr lang="en-US" sz="1200" dirty="0"/>
          </a:p>
        </p:txBody>
      </p:sp>
      <p:sp>
        <p:nvSpPr>
          <p:cNvPr id="29" name="Text 27"/>
          <p:cNvSpPr/>
          <p:nvPr/>
        </p:nvSpPr>
        <p:spPr>
          <a:xfrm>
            <a:off x="5111496" y="3017520"/>
            <a:ext cx="3639312" cy="347472"/>
          </a:xfrm>
          <a:prstGeom prst="rect">
            <a:avLst/>
          </a:prstGeom>
          <a:noFill/>
          <a:ln/>
        </p:spPr>
        <p:txBody>
          <a:bodyPr wrap="square" lIns="0" tIns="0" rIns="0" bIns="0" rtlCol="0" anchor="ctr"/>
          <a:lstStyle/>
          <a:p>
            <a:pPr marL="0" indent="0" algn="l">
              <a:buNone/>
            </a:pPr>
            <a:r>
              <a:rPr lang="en-US" sz="1150" b="1" dirty="0">
                <a:solidFill>
                  <a:srgbClr val="8B4F9E"/>
                </a:solidFill>
                <a:latin typeface="Calibri" pitchFamily="34" charset="0"/>
                <a:ea typeface="Calibri" pitchFamily="34" charset="-122"/>
                <a:cs typeface="Calibri" pitchFamily="34" charset="-120"/>
              </a:rPr>
              <a:t>S5 – Emprunt / Xénisation</a:t>
            </a:r>
            <a:endParaRPr lang="en-US" sz="1150" dirty="0"/>
          </a:p>
        </p:txBody>
      </p:sp>
      <p:sp>
        <p:nvSpPr>
          <p:cNvPr id="30" name="Text 28"/>
          <p:cNvSpPr/>
          <p:nvPr/>
        </p:nvSpPr>
        <p:spPr>
          <a:xfrm>
            <a:off x="4727448" y="3401568"/>
            <a:ext cx="4023360" cy="1408176"/>
          </a:xfrm>
          <a:prstGeom prst="rect">
            <a:avLst/>
          </a:prstGeom>
          <a:noFill/>
          <a:ln/>
        </p:spPr>
        <p:txBody>
          <a:bodyPr wrap="square" lIns="0" tIns="0" rIns="0" bIns="0" rtlCol="0" anchor="t"/>
          <a:lstStyle/>
          <a:p>
            <a:pPr marL="0" indent="0" algn="l">
              <a:buNone/>
            </a:pPr>
            <a:r>
              <a:rPr lang="en-US" sz="1100" dirty="0">
                <a:solidFill>
                  <a:srgbClr val="1B2A4A"/>
                </a:solidFill>
                <a:latin typeface="Calibri" pitchFamily="34" charset="0"/>
                <a:ea typeface="Calibri" pitchFamily="34" charset="-122"/>
                <a:cs typeface="Calibri" pitchFamily="34" charset="-120"/>
              </a:rPr>
              <a:t>Conserver le terme source pour garder la couleur locale.</a:t>
            </a:r>
            <a:endParaRPr lang="en-US" sz="1100" dirty="0"/>
          </a:p>
          <a:p>
            <a:pPr marL="0" indent="0" algn="l">
              <a:buNone/>
            </a:pPr>
            <a:r>
              <a:rPr lang="en-US" sz="1100" dirty="0">
                <a:solidFill>
                  <a:srgbClr val="1B2A4A"/>
                </a:solidFill>
                <a:latin typeface="Calibri" pitchFamily="34" charset="0"/>
                <a:ea typeface="Calibri" pitchFamily="34" charset="-122"/>
                <a:cs typeface="Calibri" pitchFamily="34" charset="-120"/>
              </a:rPr>
              <a:t>Ex : Wech en italique.</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8">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7A8A"/>
          </a:solidFill>
          <a:ln w="12700">
            <a:solidFill>
              <a:srgbClr val="1A7A8A"/>
            </a:solidFill>
            <a:prstDash val="solid"/>
          </a:ln>
        </p:spPr>
        <p:txBody>
          <a:bodyPr/>
          <a:lstStyle/>
          <a:p>
            <a:endParaRPr lang="fr-FR"/>
          </a:p>
        </p:txBody>
      </p:sp>
      <p:sp>
        <p:nvSpPr>
          <p:cNvPr id="3" name="Shape 1"/>
          <p:cNvSpPr/>
          <p:nvPr/>
        </p:nvSpPr>
        <p:spPr>
          <a:xfrm>
            <a:off x="0" y="4114800"/>
            <a:ext cx="9144000" cy="1028700"/>
          </a:xfrm>
          <a:prstGeom prst="rect">
            <a:avLst/>
          </a:prstGeom>
          <a:solidFill>
            <a:srgbClr val="D4A843"/>
          </a:solidFill>
          <a:ln w="12700">
            <a:solidFill>
              <a:srgbClr val="D4A843"/>
            </a:solidFill>
            <a:prstDash val="solid"/>
          </a:ln>
        </p:spPr>
        <p:txBody>
          <a:bodyPr/>
          <a:lstStyle/>
          <a:p>
            <a:endParaRPr lang="fr-FR"/>
          </a:p>
        </p:txBody>
      </p:sp>
      <p:sp>
        <p:nvSpPr>
          <p:cNvPr id="4" name="Text 2"/>
          <p:cNvSpPr/>
          <p:nvPr/>
        </p:nvSpPr>
        <p:spPr>
          <a:xfrm>
            <a:off x="365760" y="1097280"/>
            <a:ext cx="1828800" cy="2286000"/>
          </a:xfrm>
          <a:prstGeom prst="rect">
            <a:avLst/>
          </a:prstGeom>
          <a:noFill/>
          <a:ln/>
        </p:spPr>
        <p:txBody>
          <a:bodyPr wrap="square" lIns="0" tIns="0" rIns="0" bIns="0" rtlCol="0" anchor="ctr"/>
          <a:lstStyle/>
          <a:p>
            <a:pPr marL="0" indent="0" algn="l">
              <a:buNone/>
            </a:pPr>
            <a:r>
              <a:rPr lang="en-US" sz="10000" b="1" dirty="0">
                <a:solidFill>
                  <a:srgbClr val="1A7A8A"/>
                </a:solidFill>
                <a:latin typeface="Calibri" pitchFamily="34" charset="0"/>
                <a:ea typeface="Calibri" pitchFamily="34" charset="-122"/>
                <a:cs typeface="Calibri" pitchFamily="34" charset="-120"/>
              </a:rPr>
              <a:t>2</a:t>
            </a:r>
            <a:endParaRPr lang="en-US" sz="10000" dirty="0"/>
          </a:p>
        </p:txBody>
      </p:sp>
      <p:sp>
        <p:nvSpPr>
          <p:cNvPr id="5" name="Text 3"/>
          <p:cNvSpPr/>
          <p:nvPr/>
        </p:nvSpPr>
        <p:spPr>
          <a:xfrm>
            <a:off x="2103120" y="1463040"/>
            <a:ext cx="6675120" cy="1097280"/>
          </a:xfrm>
          <a:prstGeom prst="rect">
            <a:avLst/>
          </a:prstGeom>
          <a:noFill/>
          <a:ln/>
        </p:spPr>
        <p:txBody>
          <a:bodyPr wrap="square" lIns="0" tIns="0" rIns="0" bIns="0" rtlCol="0" anchor="ctr"/>
          <a:lstStyle/>
          <a:p>
            <a:pPr marL="0" indent="0" algn="l">
              <a:buNone/>
            </a:pPr>
            <a:r>
              <a:rPr lang="en-US" sz="3000" b="1" dirty="0">
                <a:solidFill>
                  <a:srgbClr val="FFFFFF"/>
                </a:solidFill>
                <a:latin typeface="Calibri" pitchFamily="34" charset="0"/>
                <a:ea typeface="Calibri" pitchFamily="34" charset="-122"/>
                <a:cs typeface="Calibri" pitchFamily="34" charset="-120"/>
              </a:rPr>
              <a:t>Les Intraduisibles Culturels</a:t>
            </a:r>
            <a:endParaRPr lang="en-US" sz="3000" dirty="0"/>
          </a:p>
        </p:txBody>
      </p:sp>
      <p:sp>
        <p:nvSpPr>
          <p:cNvPr id="6" name="Text 4"/>
          <p:cNvSpPr/>
          <p:nvPr/>
        </p:nvSpPr>
        <p:spPr>
          <a:xfrm>
            <a:off x="2103120" y="2606040"/>
            <a:ext cx="6675120" cy="640080"/>
          </a:xfrm>
          <a:prstGeom prst="rect">
            <a:avLst/>
          </a:prstGeom>
          <a:noFill/>
          <a:ln/>
        </p:spPr>
        <p:txBody>
          <a:bodyPr wrap="square" lIns="0" tIns="0" rIns="0" bIns="0" rtlCol="0" anchor="ctr"/>
          <a:lstStyle/>
          <a:p>
            <a:pPr marL="0" indent="0" algn="l">
              <a:buNone/>
            </a:pPr>
            <a:r>
              <a:rPr lang="en-US" sz="1600" i="1" dirty="0">
                <a:solidFill>
                  <a:srgbClr val="D4A843"/>
                </a:solidFill>
                <a:latin typeface="Calibri" pitchFamily="34" charset="0"/>
                <a:ea typeface="Calibri" pitchFamily="34" charset="-122"/>
                <a:cs typeface="Calibri" pitchFamily="34" charset="-120"/>
              </a:rPr>
              <a:t>Réalités spécifiques sans équivalent direct</a:t>
            </a:r>
            <a:endParaRPr lang="en-US" sz="1600" dirty="0"/>
          </a:p>
        </p:txBody>
      </p:sp>
      <p:sp>
        <p:nvSpPr>
          <p:cNvPr id="7" name="Text 5"/>
          <p:cNvSpPr/>
          <p:nvPr/>
        </p:nvSpPr>
        <p:spPr>
          <a:xfrm>
            <a:off x="457200" y="274320"/>
            <a:ext cx="8229600" cy="457200"/>
          </a:xfrm>
          <a:prstGeom prst="rect">
            <a:avLst/>
          </a:prstGeom>
          <a:noFill/>
          <a:ln/>
        </p:spPr>
        <p:txBody>
          <a:bodyPr wrap="square" lIns="0" tIns="0" rIns="0" bIns="0" rtlCol="0" anchor="ctr"/>
          <a:lstStyle/>
          <a:p>
            <a:pPr marL="0" indent="0" algn="l">
              <a:buNone/>
            </a:pPr>
            <a:r>
              <a:rPr lang="en-US" sz="1400" b="1" kern="0" spc="300" dirty="0">
                <a:solidFill>
                  <a:srgbClr val="FFFFFF"/>
                </a:solidFill>
                <a:latin typeface="Calibri" pitchFamily="34" charset="0"/>
                <a:ea typeface="Calibri" pitchFamily="34" charset="-122"/>
                <a:cs typeface="Calibri" pitchFamily="34" charset="-120"/>
              </a:rPr>
              <a:t>COURS 2</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63</TotalTime>
  <Words>2095</Words>
  <Application>Microsoft Office PowerPoint</Application>
  <PresentationFormat>Affichage à l'écran (16:9)</PresentationFormat>
  <Paragraphs>336</Paragraphs>
  <Slides>30</Slides>
  <Notes>26</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30</vt:i4>
      </vt:variant>
    </vt:vector>
  </HeadingPairs>
  <TitlesOfParts>
    <vt:vector size="33" baseType="lpstr">
      <vt:lpstr>Arial</vt:lpstr>
      <vt:lpstr>Calibri</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de Traductologie</dc:title>
  <dc:subject>PptxGenJS Presentation</dc:subject>
  <dc:creator>PptxGenJS</dc:creator>
  <cp:lastModifiedBy>Amina TLB</cp:lastModifiedBy>
  <cp:revision>8</cp:revision>
  <dcterms:created xsi:type="dcterms:W3CDTF">2026-05-01T22:33:28Z</dcterms:created>
  <dcterms:modified xsi:type="dcterms:W3CDTF">2026-05-02T09:17:32Z</dcterms:modified>
</cp:coreProperties>
</file>