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58"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A1147F4-A1B2-412E-8C80-1870C982C5D5}" type="datetimeFigureOut">
              <a:rPr lang="fr-FR" smtClean="0"/>
              <a:t>15/03/2026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4FA4AA-4E26-4219-896B-C1C6FE67C776}"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A1147F4-A1B2-412E-8C80-1870C982C5D5}" type="datetimeFigureOut">
              <a:rPr lang="fr-FR" smtClean="0"/>
              <a:t>15/03/2026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4FA4AA-4E26-4219-896B-C1C6FE67C776}"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A1147F4-A1B2-412E-8C80-1870C982C5D5}" type="datetimeFigureOut">
              <a:rPr lang="fr-FR" smtClean="0"/>
              <a:t>15/03/2026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4FA4AA-4E26-4219-896B-C1C6FE67C776}"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A1147F4-A1B2-412E-8C80-1870C982C5D5}" type="datetimeFigureOut">
              <a:rPr lang="fr-FR" smtClean="0"/>
              <a:t>15/03/2026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4FA4AA-4E26-4219-896B-C1C6FE67C776}"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A1147F4-A1B2-412E-8C80-1870C982C5D5}" type="datetimeFigureOut">
              <a:rPr lang="fr-FR" smtClean="0"/>
              <a:t>15/03/2026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4FA4AA-4E26-4219-896B-C1C6FE67C776}"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A1147F4-A1B2-412E-8C80-1870C982C5D5}" type="datetimeFigureOut">
              <a:rPr lang="fr-FR" smtClean="0"/>
              <a:t>15/03/2026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E4FA4AA-4E26-4219-896B-C1C6FE67C776}"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A1147F4-A1B2-412E-8C80-1870C982C5D5}" type="datetimeFigureOut">
              <a:rPr lang="fr-FR" smtClean="0"/>
              <a:t>15/03/2026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E4FA4AA-4E26-4219-896B-C1C6FE67C776}"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A1147F4-A1B2-412E-8C80-1870C982C5D5}" type="datetimeFigureOut">
              <a:rPr lang="fr-FR" smtClean="0"/>
              <a:t>15/03/2026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E4FA4AA-4E26-4219-896B-C1C6FE67C776}"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A1147F4-A1B2-412E-8C80-1870C982C5D5}" type="datetimeFigureOut">
              <a:rPr lang="fr-FR" smtClean="0"/>
              <a:t>15/03/2026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E4FA4AA-4E26-4219-896B-C1C6FE67C776}"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A1147F4-A1B2-412E-8C80-1870C982C5D5}" type="datetimeFigureOut">
              <a:rPr lang="fr-FR" smtClean="0"/>
              <a:t>15/03/2026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E4FA4AA-4E26-4219-896B-C1C6FE67C776}"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A1147F4-A1B2-412E-8C80-1870C982C5D5}" type="datetimeFigureOut">
              <a:rPr lang="fr-FR" smtClean="0"/>
              <a:t>15/03/2026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E4FA4AA-4E26-4219-896B-C1C6FE67C776}"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1147F4-A1B2-412E-8C80-1870C982C5D5}" type="datetimeFigureOut">
              <a:rPr lang="fr-FR" smtClean="0"/>
              <a:t>15/03/2026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4FA4AA-4E26-4219-896B-C1C6FE67C776}"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Schéma actantiel</a:t>
            </a:r>
            <a:endParaRPr lang="fr-FR" dirty="0"/>
          </a:p>
        </p:txBody>
      </p:sp>
      <p:sp>
        <p:nvSpPr>
          <p:cNvPr id="3" name="Sous-titre 2"/>
          <p:cNvSpPr>
            <a:spLocks noGrp="1"/>
          </p:cNvSpPr>
          <p:nvPr>
            <p:ph type="subTitle" idx="1"/>
          </p:nvPr>
        </p:nvSpPr>
        <p:spPr/>
        <p:txBody>
          <a:bodyPr/>
          <a:lstStyle/>
          <a:p>
            <a:r>
              <a:rPr lang="fr-FR" dirty="0" smtClean="0"/>
              <a:t>Préparé et présenté par </a:t>
            </a:r>
          </a:p>
          <a:p>
            <a:r>
              <a:rPr lang="fr-FR" dirty="0" err="1" smtClean="0"/>
              <a:t>Dre</a:t>
            </a:r>
            <a:r>
              <a:rPr lang="fr-FR" dirty="0" smtClean="0"/>
              <a:t> BAIBEN Radia </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https://3.bp.blogspot.com/-EL452gEDczw/VaRyYjuhpUI/AAAAAAAAAyY/wuSYKZvhPRQ/s640/3014i2.jpg"/>
          <p:cNvPicPr>
            <a:picLocks noGrp="1"/>
          </p:cNvPicPr>
          <p:nvPr>
            <p:ph idx="1"/>
          </p:nvPr>
        </p:nvPicPr>
        <p:blipFill>
          <a:blip r:embed="rId2"/>
          <a:srcRect/>
          <a:stretch>
            <a:fillRect/>
          </a:stretch>
        </p:blipFill>
        <p:spPr bwMode="auto">
          <a:xfrm>
            <a:off x="714348" y="642918"/>
            <a:ext cx="7215238" cy="528641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Qu'est-ce que le schéma actantiel ?</a:t>
            </a:r>
            <a:r>
              <a:rPr lang="fr-FR" dirty="0"/>
              <a:t/>
            </a:r>
            <a:br>
              <a:rPr lang="fr-FR" dirty="0"/>
            </a:br>
            <a:endParaRPr lang="fr-FR" dirty="0"/>
          </a:p>
        </p:txBody>
      </p:sp>
      <p:sp>
        <p:nvSpPr>
          <p:cNvPr id="3" name="Espace réservé du contenu 2"/>
          <p:cNvSpPr>
            <a:spLocks noGrp="1"/>
          </p:cNvSpPr>
          <p:nvPr>
            <p:ph idx="1"/>
          </p:nvPr>
        </p:nvSpPr>
        <p:spPr/>
        <p:txBody>
          <a:bodyPr/>
          <a:lstStyle/>
          <a:p>
            <a:r>
              <a:rPr lang="fr-FR" dirty="0" smtClean="0"/>
              <a:t>Dans </a:t>
            </a:r>
            <a:r>
              <a:rPr lang="fr-FR" dirty="0"/>
              <a:t>un récit, on peut réduire l'ensemble des personnages et des forces en présence à un petit nombre de rôles clés, appelés actants. Un actant n'est pas forcément un personnage humain ; il peut s'agir d'une force abstraite (la société, l'amour, la peur), d'un objet, ou d'un concept</a:t>
            </a:r>
            <a:r>
              <a:rPr lang="fr-FR" dirty="0" smtClean="0"/>
              <a:t>.</a:t>
            </a:r>
          </a:p>
          <a:p>
            <a:r>
              <a:rPr lang="fr-FR" dirty="0" smtClean="0"/>
              <a:t>En général, il y a six actants </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Le Sujet :</a:t>
            </a:r>
            <a:endParaRPr lang="fr-FR" dirty="0"/>
          </a:p>
        </p:txBody>
      </p:sp>
      <p:sp>
        <p:nvSpPr>
          <p:cNvPr id="3" name="Espace réservé du contenu 2"/>
          <p:cNvSpPr>
            <a:spLocks noGrp="1"/>
          </p:cNvSpPr>
          <p:nvPr>
            <p:ph idx="1"/>
          </p:nvPr>
        </p:nvSpPr>
        <p:spPr/>
        <p:txBody>
          <a:bodyPr/>
          <a:lstStyle/>
          <a:p>
            <a:pPr lvl="0"/>
            <a:r>
              <a:rPr lang="fr-FR" dirty="0"/>
              <a:t> C'est celui qui accomplit l'action, celui qui est animé par un désir ou une quête. C'est le personnage principal (le héros).</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L'Objet</a:t>
            </a:r>
            <a:endParaRPr lang="fr-FR" dirty="0"/>
          </a:p>
        </p:txBody>
      </p:sp>
      <p:sp>
        <p:nvSpPr>
          <p:cNvPr id="3" name="Espace réservé du contenu 2"/>
          <p:cNvSpPr>
            <a:spLocks noGrp="1"/>
          </p:cNvSpPr>
          <p:nvPr>
            <p:ph idx="1"/>
          </p:nvPr>
        </p:nvSpPr>
        <p:spPr/>
        <p:txBody>
          <a:bodyPr/>
          <a:lstStyle/>
          <a:p>
            <a:pPr lvl="0"/>
            <a:r>
              <a:rPr lang="fr-FR" dirty="0"/>
              <a:t>C'est le but de la quête du Sujet. Ce n'est pas forcément un objet matériel. Cela peut être :</a:t>
            </a:r>
            <a:endParaRPr lang="fr-FR" sz="2800" dirty="0"/>
          </a:p>
          <a:p>
            <a:pPr lvl="1"/>
            <a:r>
              <a:rPr lang="fr-FR" dirty="0"/>
              <a:t>Une personne (la princesse à délivrer).</a:t>
            </a:r>
            <a:endParaRPr lang="fr-FR" sz="2400" dirty="0"/>
          </a:p>
          <a:p>
            <a:pPr lvl="1"/>
            <a:r>
              <a:rPr lang="fr-FR" dirty="0"/>
              <a:t>Une chose </a:t>
            </a:r>
            <a:r>
              <a:rPr lang="fr-FR" dirty="0" smtClean="0"/>
              <a:t>(un </a:t>
            </a:r>
            <a:r>
              <a:rPr lang="fr-FR" dirty="0"/>
              <a:t>trésor).</a:t>
            </a:r>
            <a:endParaRPr lang="fr-FR" sz="2400" dirty="0"/>
          </a:p>
          <a:p>
            <a:pPr lvl="1"/>
            <a:r>
              <a:rPr lang="fr-FR" dirty="0"/>
              <a:t>Une qualité abstraite (le bonheur, la liberté, le savoir, la vengeance).</a:t>
            </a:r>
            <a:endParaRPr lang="fr-FR" sz="2400" dirty="0"/>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Le Destinateur :</a:t>
            </a:r>
            <a:endParaRPr lang="fr-FR" dirty="0"/>
          </a:p>
        </p:txBody>
      </p:sp>
      <p:sp>
        <p:nvSpPr>
          <p:cNvPr id="3" name="Espace réservé du contenu 2"/>
          <p:cNvSpPr>
            <a:spLocks noGrp="1"/>
          </p:cNvSpPr>
          <p:nvPr>
            <p:ph idx="1"/>
          </p:nvPr>
        </p:nvSpPr>
        <p:spPr/>
        <p:txBody>
          <a:bodyPr/>
          <a:lstStyle/>
          <a:p>
            <a:pPr lvl="0"/>
            <a:r>
              <a:rPr lang="fr-FR" dirty="0"/>
              <a:t> C'est ce qui pousse le Sujet à agir. C'est l'élément déclencheur, la source, la cause, la motivation de la quête. Il peut s'agir d'une personne (un roi qui ordonne une mission), d'une valeur (l'amour, l'honneur), ou d'une situation (une injustice, un manque).</a:t>
            </a: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Le Destinataire :</a:t>
            </a:r>
            <a:endParaRPr lang="fr-FR" dirty="0"/>
          </a:p>
        </p:txBody>
      </p:sp>
      <p:sp>
        <p:nvSpPr>
          <p:cNvPr id="3" name="Espace réservé du contenu 2"/>
          <p:cNvSpPr>
            <a:spLocks noGrp="1"/>
          </p:cNvSpPr>
          <p:nvPr>
            <p:ph idx="1"/>
          </p:nvPr>
        </p:nvSpPr>
        <p:spPr/>
        <p:txBody>
          <a:bodyPr/>
          <a:lstStyle/>
          <a:p>
            <a:pPr lvl="0"/>
            <a:r>
              <a:rPr lang="fr-FR" dirty="0"/>
              <a:t> C'est celui qui bénéficie de la quête, celui pour qui l'action est accomplie. Le Sujet peut être son propre destinataire, ou il peut agir pour le compte de quelqu'un d'autre (sa communauté, sa famille, l'humanité).</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L'Adjuvant :</a:t>
            </a:r>
            <a:r>
              <a:rPr lang="fr-FR" dirty="0" smtClean="0"/>
              <a:t> </a:t>
            </a:r>
            <a:endParaRPr lang="fr-FR" dirty="0"/>
          </a:p>
        </p:txBody>
      </p:sp>
      <p:sp>
        <p:nvSpPr>
          <p:cNvPr id="3" name="Espace réservé du contenu 2"/>
          <p:cNvSpPr>
            <a:spLocks noGrp="1"/>
          </p:cNvSpPr>
          <p:nvPr>
            <p:ph idx="1"/>
          </p:nvPr>
        </p:nvSpPr>
        <p:spPr/>
        <p:txBody>
          <a:bodyPr/>
          <a:lstStyle/>
          <a:p>
            <a:pPr lvl="0"/>
            <a:r>
              <a:rPr lang="fr-FR" dirty="0" smtClean="0"/>
              <a:t>C'est </a:t>
            </a:r>
            <a:r>
              <a:rPr lang="fr-FR" dirty="0"/>
              <a:t>ce qui aide le Sujet dans sa quête. Ce peut être :</a:t>
            </a:r>
            <a:endParaRPr lang="fr-FR" sz="2800" dirty="0"/>
          </a:p>
          <a:p>
            <a:pPr lvl="1"/>
            <a:r>
              <a:rPr lang="fr-FR" dirty="0"/>
              <a:t>Un personnage (un ami fidèle, un mentor comme </a:t>
            </a:r>
            <a:r>
              <a:rPr lang="fr-FR" dirty="0" err="1"/>
              <a:t>Gandalf</a:t>
            </a:r>
            <a:r>
              <a:rPr lang="fr-FR" dirty="0"/>
              <a:t>).</a:t>
            </a:r>
            <a:endParaRPr lang="fr-FR" sz="2400" dirty="0"/>
          </a:p>
          <a:p>
            <a:pPr lvl="1"/>
            <a:r>
              <a:rPr lang="fr-FR" dirty="0"/>
              <a:t>Un objet magique (une épée, une potion).</a:t>
            </a:r>
            <a:endParaRPr lang="fr-FR" sz="2400" dirty="0"/>
          </a:p>
          <a:p>
            <a:pPr lvl="1"/>
            <a:r>
              <a:rPr lang="fr-FR" dirty="0"/>
              <a:t>Une qualité ou une circonstance favorable (la ruse, la chance).</a:t>
            </a:r>
            <a:endParaRPr lang="fr-FR" sz="2400" dirty="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L'Opposant :</a:t>
            </a:r>
            <a:endParaRPr lang="fr-FR" dirty="0"/>
          </a:p>
        </p:txBody>
      </p:sp>
      <p:sp>
        <p:nvSpPr>
          <p:cNvPr id="3" name="Espace réservé du contenu 2"/>
          <p:cNvSpPr>
            <a:spLocks noGrp="1"/>
          </p:cNvSpPr>
          <p:nvPr>
            <p:ph idx="1"/>
          </p:nvPr>
        </p:nvSpPr>
        <p:spPr/>
        <p:txBody>
          <a:bodyPr/>
          <a:lstStyle/>
          <a:p>
            <a:pPr lvl="0"/>
            <a:r>
              <a:rPr lang="fr-FR" dirty="0"/>
              <a:t> C'est ce qui s'oppose au Sujet, ce qui crée des obstacles dans sa quête. Ce peut être :</a:t>
            </a:r>
            <a:endParaRPr lang="fr-FR" sz="2800" dirty="0"/>
          </a:p>
          <a:p>
            <a:pPr lvl="1"/>
            <a:r>
              <a:rPr lang="fr-FR" dirty="0"/>
              <a:t>Un personnage (le méchant, le traître, le rival).</a:t>
            </a:r>
            <a:endParaRPr lang="fr-FR" sz="2400" dirty="0"/>
          </a:p>
          <a:p>
            <a:pPr lvl="1"/>
            <a:r>
              <a:rPr lang="fr-FR" dirty="0"/>
              <a:t>Un objet ou une force naturelle (une tempête, un dragon).</a:t>
            </a:r>
            <a:endParaRPr lang="fr-FR" sz="2400" dirty="0"/>
          </a:p>
          <a:p>
            <a:pPr lvl="1"/>
            <a:r>
              <a:rPr lang="fr-FR" dirty="0"/>
              <a:t>Une force abstraite (le doute, la peur, les lois de la société).</a:t>
            </a:r>
            <a:endParaRPr lang="fr-FR" sz="2400" dirty="0"/>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Autrement dit</a:t>
            </a:r>
            <a:endParaRPr lang="fr-FR" dirty="0"/>
          </a:p>
        </p:txBody>
      </p:sp>
      <p:sp>
        <p:nvSpPr>
          <p:cNvPr id="3" name="Espace réservé du contenu 2"/>
          <p:cNvSpPr>
            <a:spLocks noGrp="1"/>
          </p:cNvSpPr>
          <p:nvPr>
            <p:ph idx="1"/>
          </p:nvPr>
        </p:nvSpPr>
        <p:spPr/>
        <p:txBody>
          <a:bodyPr/>
          <a:lstStyle/>
          <a:p>
            <a:r>
              <a:rPr lang="fr-FR" dirty="0"/>
              <a:t>Quelqu'un </a:t>
            </a:r>
            <a:r>
              <a:rPr lang="fr-FR" b="1" dirty="0"/>
              <a:t>(Sujet)</a:t>
            </a:r>
            <a:r>
              <a:rPr lang="fr-FR" dirty="0"/>
              <a:t> veut quelque chose </a:t>
            </a:r>
            <a:r>
              <a:rPr lang="fr-FR" b="1" dirty="0"/>
              <a:t>(Objet)</a:t>
            </a:r>
            <a:r>
              <a:rPr lang="fr-FR" dirty="0"/>
              <a:t> pour quelqu'un </a:t>
            </a:r>
            <a:r>
              <a:rPr lang="fr-FR" b="1" dirty="0"/>
              <a:t>(Destinataire)</a:t>
            </a:r>
            <a:r>
              <a:rPr lang="fr-FR" dirty="0"/>
              <a:t> , poussé par quelque chose </a:t>
            </a:r>
            <a:r>
              <a:rPr lang="fr-FR" b="1" dirty="0"/>
              <a:t>(Destinateur)</a:t>
            </a:r>
            <a:r>
              <a:rPr lang="fr-FR" dirty="0"/>
              <a:t> , avec l'aide de quelqu'un </a:t>
            </a:r>
            <a:r>
              <a:rPr lang="fr-FR" b="1" dirty="0"/>
              <a:t>(Adjuvant)</a:t>
            </a:r>
            <a:r>
              <a:rPr lang="fr-FR" dirty="0"/>
              <a:t> et malgré l'opposition de quelqu'un </a:t>
            </a:r>
            <a:r>
              <a:rPr lang="fr-FR" b="1" dirty="0"/>
              <a:t>(Opposant)</a:t>
            </a:r>
            <a:r>
              <a:rPr lang="fr-FR" dirty="0"/>
              <a:t> .</a:t>
            </a: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152</Words>
  <Application>Microsoft Office PowerPoint</Application>
  <PresentationFormat>Affichage à l'écran (4:3)</PresentationFormat>
  <Paragraphs>29</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Schéma actantiel</vt:lpstr>
      <vt:lpstr>Qu'est-ce que le schéma actantiel ? </vt:lpstr>
      <vt:lpstr>Le Sujet :</vt:lpstr>
      <vt:lpstr>L'Objet</vt:lpstr>
      <vt:lpstr>Le Destinateur :</vt:lpstr>
      <vt:lpstr>Le Destinataire :</vt:lpstr>
      <vt:lpstr>L'Adjuvant : </vt:lpstr>
      <vt:lpstr>L'Opposant :</vt:lpstr>
      <vt:lpstr>Autrement dit</vt:lpstr>
      <vt:lpstr>Diapositive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Schéma actantiel</dc:title>
  <dc:creator>ELITEBOOK</dc:creator>
  <cp:lastModifiedBy>ELITEBOOK</cp:lastModifiedBy>
  <cp:revision>2</cp:revision>
  <dcterms:created xsi:type="dcterms:W3CDTF">2026-03-15T07:59:12Z</dcterms:created>
  <dcterms:modified xsi:type="dcterms:W3CDTF">2026-03-15T08:09:32Z</dcterms:modified>
</cp:coreProperties>
</file>