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8" r:id="rId6"/>
    <p:sldId id="261" r:id="rId7"/>
    <p:sldId id="267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1F76556-4C82-42CB-AF44-37531D6F0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B56A2C0-FCD7-48AE-973E-6C8CBEA23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C0D5A-4B3A-4DE6-8884-14941DD50C5B}" type="datetimeFigureOut">
              <a:rPr lang="fr-FR" smtClean="0"/>
              <a:t>04/05/2026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F93217-7E27-4557-974B-DFE6CA450B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A5C11A-B807-438A-AF4B-F2BF59BA5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E26CC-13DF-4E2A-82F8-44CF3656ADC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530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A8B2E-D3EC-41A3-99D2-2307924CE1D4}" type="datetimeFigureOut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E80C3-1BFC-4E85-A415-AB5B555D7BB6}" type="slidenum">
              <a:rPr lang="fr-FR" noProof="0" smtClean="0"/>
              <a:t>‹#›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215573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E80C3-1BFC-4E85-A415-AB5B555D7BB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540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E80C3-1BFC-4E85-A415-AB5B555D7BB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202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E80C3-1BFC-4E85-A415-AB5B555D7BB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040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E80C3-1BFC-4E85-A415-AB5B555D7BB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29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rtlCol="0"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CB9EEB-B920-4FDE-A444-41D386755F0A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 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7" name="Espace réservé d’image 2"/>
          <p:cNvSpPr>
            <a:spLocks noGrp="1" noChangeAspect="1"/>
          </p:cNvSpPr>
          <p:nvPr>
            <p:ph type="pic" idx="13" hasCustomPrompt="1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6" name="Espace réservé a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2" y="3843867"/>
            <a:ext cx="8304210" cy="457200"/>
          </a:xfrm>
        </p:spPr>
        <p:txBody>
          <a:bodyPr rtlCol="0"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C4A47F-2064-4693-8C91-91B097DDB73E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4" name="Espace réservé a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rtlCol="0" anchor="ctr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84212" y="4114800"/>
            <a:ext cx="8535988" cy="18796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F2A389-7A47-459B-9455-9BA73F114E67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0" name="Espace réservé a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1446212" y="3429000"/>
            <a:ext cx="8534400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684213" y="4301067"/>
            <a:ext cx="8534400" cy="168486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034A49-DD90-4590-B380-72F69CBAA01F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  <p:sp>
        <p:nvSpPr>
          <p:cNvPr id="14" name="Zone de texte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fr-FR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Zone de texte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fr-FR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rtlCol="0" anchor="b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84211" y="5132981"/>
            <a:ext cx="8535990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EEF93C-18CA-42FF-A52D-E3029A0FBEA2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Carte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41413" y="685800"/>
            <a:ext cx="9144000" cy="2743200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 du masque</a:t>
            </a:r>
          </a:p>
        </p:txBody>
      </p:sp>
      <p:sp>
        <p:nvSpPr>
          <p:cNvPr id="10" name="Espace réservé a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fr-FR" noProof="0"/>
              <a:t>Modifiez les styles du texte du masque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684211" y="4978400"/>
            <a:ext cx="8534401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9080C4-E34E-4273-863F-3042A21F3B6B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  <p:sp>
        <p:nvSpPr>
          <p:cNvPr id="11" name="Zone de texte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fr-FR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Zone de texte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fr-FR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fr-FR" noProof="0"/>
              <a:t>Modifiez le style du titre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fr-FR" noProof="0"/>
              <a:t>Modifiez les styles du texte du masque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684211" y="4766732"/>
            <a:ext cx="8534401" cy="12276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EEB0D0-EB93-4046-BB5D-DF0B32FE8205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FD7953-F268-4FE1-96C3-99B65BA5E7EC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85800"/>
            <a:ext cx="7823200" cy="5308600"/>
          </a:xfrm>
        </p:spPr>
        <p:txBody>
          <a:bodyPr vert="eaVert" rtlCol="0" anchor="t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A763D6-1A02-47FD-BDB7-6A4ACCE73059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9562E7-4C33-4003-990A-C4AB282A4B9A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rtlCol="0" anchor="b">
            <a:normAutofit/>
          </a:bodyPr>
          <a:lstStyle>
            <a:lvl1pPr algn="l">
              <a:defRPr sz="3600" b="0" cap="all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84213" y="4495800"/>
            <a:ext cx="8534400" cy="14986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DE96F9-EF1E-49F0-8FEF-204F9472072D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a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684211" y="685800"/>
            <a:ext cx="4937655" cy="3615267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808133" y="685801"/>
            <a:ext cx="4934479" cy="3615266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BCEF1-FE01-4F38-8BF8-33D893502314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84212" y="685800"/>
            <a:ext cx="493765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84211" y="1270529"/>
            <a:ext cx="4937655" cy="3030538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5806544" y="685800"/>
            <a:ext cx="493765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806545" y="1262062"/>
            <a:ext cx="4929188" cy="3030538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à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EF3F56-0297-4717-AA1C-39689F6AA452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8" name="Espace réservé a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D19E1A-D927-4188-A6E3-D7BA79691488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4" name="Espace réservé a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B9E49D-993E-4E91-9B0A-D9A51278876D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3" name="Espace réservé a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684212" y="685800"/>
            <a:ext cx="5943601" cy="5308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7085012" y="2209799"/>
            <a:ext cx="3657600" cy="2091267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59321-41BB-4A1E-994F-382E9DE5DB25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4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722812" y="2777066"/>
            <a:ext cx="6021388" cy="2048933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à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5876A4-40C3-4490-B998-F4849CC3FA07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Connecteur droit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ce réservé au titr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au texte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à la date 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D2F7BC55-E9E9-44C7-B7D9-A8D6619E221A}" type="datetime1">
              <a:rPr lang="fr-FR" noProof="0" smtClean="0"/>
              <a:t>04/05/2026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‹#›</a:t>
            </a:fld>
            <a:endParaRPr lang="fr-FR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6BA91D-915C-49E9-BA6D-FB9B677AC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1609" y="1006987"/>
            <a:ext cx="4637991" cy="302898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Modern (Alternative)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DB1A8A-4EF6-4157-8A00-84AEDB088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5099" y="4607456"/>
            <a:ext cx="3956803" cy="1564744"/>
          </a:xfrm>
        </p:spPr>
        <p:txBody>
          <a:bodyPr rtlCol="0">
            <a:normAutofit/>
          </a:bodyPr>
          <a:lstStyle/>
          <a:p>
            <a:pPr rtl="0"/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pPr algn="ctr" rtl="0"/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fr-FR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  <p:sp>
        <p:nvSpPr>
          <p:cNvPr id="68" name="Rectangle 6 avec coins rognés en diagonale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pic>
        <p:nvPicPr>
          <p:cNvPr id="5" name="Image 4" descr="Étudiant écrivant au bureau">
            <a:extLst>
              <a:ext uri="{FF2B5EF4-FFF2-40B4-BE49-F238E27FC236}">
                <a16:creationId xmlns:a16="http://schemas.microsoft.com/office/drawing/2014/main" id="{DB01D247-521D-46B2-B29A-935ED000F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25" r="476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70" name="Groupe 69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081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6BA91D-915C-49E9-BA6D-FB9B677AC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641" y="4473679"/>
            <a:ext cx="9552558" cy="1233251"/>
          </a:xfrm>
        </p:spPr>
        <p:txBody>
          <a:bodyPr rtlCol="0">
            <a:normAutofit fontScale="90000"/>
          </a:bodyPr>
          <a:lstStyle/>
          <a:p>
            <a:pPr algn="ctr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(and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dirty="0"/>
          </a:p>
        </p:txBody>
      </p: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eur droit 92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93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tangle 12 avec coins rognés en diagonale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pic>
        <p:nvPicPr>
          <p:cNvPr id="5" name="Image 4" descr="Filles en train de coudre des vêtements">
            <a:extLst>
              <a:ext uri="{FF2B5EF4-FFF2-40B4-BE49-F238E27FC236}">
                <a16:creationId xmlns:a16="http://schemas.microsoft.com/office/drawing/2014/main" id="{DB01D247-521D-46B2-B29A-935ED000F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2" t="33228" r="15083" b="23430"/>
          <a:stretch/>
        </p:blipFill>
        <p:spPr>
          <a:xfrm>
            <a:off x="834934" y="854087"/>
            <a:ext cx="9290304" cy="3280831"/>
          </a:xfrm>
          <a:custGeom>
            <a:avLst/>
            <a:gdLst>
              <a:gd name="connsiteX0" fmla="*/ 402071 w 9290304"/>
              <a:gd name="connsiteY0" fmla="*/ 0 h 3280831"/>
              <a:gd name="connsiteX1" fmla="*/ 9290304 w 9290304"/>
              <a:gd name="connsiteY1" fmla="*/ 0 h 3280831"/>
              <a:gd name="connsiteX2" fmla="*/ 9290304 w 9290304"/>
              <a:gd name="connsiteY2" fmla="*/ 2876895 h 3280831"/>
              <a:gd name="connsiteX3" fmla="*/ 8886368 w 9290304"/>
              <a:gd name="connsiteY3" fmla="*/ 3280831 h 3280831"/>
              <a:gd name="connsiteX4" fmla="*/ 0 w 9290304"/>
              <a:gd name="connsiteY4" fmla="*/ 3280831 h 3280831"/>
              <a:gd name="connsiteX5" fmla="*/ 0 w 9290304"/>
              <a:gd name="connsiteY5" fmla="*/ 402071 h 328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818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 28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9" y="2666205"/>
            <a:ext cx="75438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Good Test</a:t>
            </a:r>
            <a:endParaRPr lang="fr-FR" sz="3200" dirty="0"/>
          </a:p>
        </p:txBody>
      </p:sp>
      <p:pic>
        <p:nvPicPr>
          <p:cNvPr id="6" name="Espace réservé au contenu 5" descr="Livres">
            <a:extLst>
              <a:ext uri="{FF2B5EF4-FFF2-40B4-BE49-F238E27FC236}">
                <a16:creationId xmlns:a16="http://schemas.microsoft.com/office/drawing/2014/main" id="{55D2AC52-3BB9-4E97-89BA-8129330AB4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31381" r="31381"/>
          <a:stretch/>
        </p:blipFill>
        <p:spPr>
          <a:xfrm>
            <a:off x="8354282" y="1"/>
            <a:ext cx="3837718" cy="6857999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955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 28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289" y="4924648"/>
            <a:ext cx="6763874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br>
              <a:rPr lang="fr-FR" dirty="0"/>
            </a:br>
            <a:endParaRPr lang="fr-FR" dirty="0"/>
          </a:p>
        </p:txBody>
      </p:sp>
      <p:pic>
        <p:nvPicPr>
          <p:cNvPr id="6" name="Espace réservé au contenu 5" descr="Étudiant écrivant au bureau">
            <a:extLst>
              <a:ext uri="{FF2B5EF4-FFF2-40B4-BE49-F238E27FC236}">
                <a16:creationId xmlns:a16="http://schemas.microsoft.com/office/drawing/2014/main" id="{55D2AC52-3BB9-4E97-89BA-8129330AB4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5241" r="5241"/>
          <a:stretch/>
        </p:blipFill>
        <p:spPr>
          <a:xfrm>
            <a:off x="1016941" y="733647"/>
            <a:ext cx="4853354" cy="3611126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96708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(Modern)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7979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068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037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0" y="4525968"/>
            <a:ext cx="5677951" cy="1507067"/>
          </a:xfrm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19432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4248" y="1720840"/>
            <a:ext cx="9594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6646" indent="-514350">
              <a:buAutoNum type="arabicPeriod"/>
            </a:pP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strengths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weaknesses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96646" indent="-514350">
              <a:buAutoNum type="arabicPeriod"/>
            </a:pP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Pluralistic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96646" indent="-514350">
              <a:buAutoNum type="arabicPeriod"/>
            </a:pP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a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panacea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96646" indent="-514350">
              <a:buAutoNum type="arabicPeriod"/>
            </a:pP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do, as long as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offers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authenticity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motivation and feedback to the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learner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2227832584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FA93B6D-1597-4D86-B6EB-52CA39D98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CC082E-8DE3-449F-B604-FF5FA628FB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E76448-B9B5-444F-ABF0-3E2949E5B924}">
  <ds:schemaRefs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16c05727-aa75-4e4a-9b5f-8a80a1165891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Conception étude secteur</Template>
  <TotalTime>0</TotalTime>
  <Words>95</Words>
  <Application>Microsoft Office PowerPoint</Application>
  <PresentationFormat>Widescreen</PresentationFormat>
  <Paragraphs>18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Secteur</vt:lpstr>
      <vt:lpstr>Between Traditional and Modern (Alternative) Testing</vt:lpstr>
      <vt:lpstr>Theories of Language Testing (and Teaching)</vt:lpstr>
      <vt:lpstr>Characteristics of a Good Test</vt:lpstr>
      <vt:lpstr>Traditional Testing </vt:lpstr>
      <vt:lpstr>Alternative (Modern) Assessment</vt:lpstr>
      <vt:lpstr>Differences Between Both Types</vt:lpstr>
      <vt:lpstr>Is it testing, evaluation or assessment?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2025-01-01T17:36:39Z</dcterms:created>
  <dcterms:modified xsi:type="dcterms:W3CDTF">2026-05-04T07:04:13Z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