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762103"/>
            <a:ext cx="8637072" cy="1371600"/>
          </a:xfrm>
        </p:spPr>
        <p:txBody>
          <a:bodyPr>
            <a:normAutofit lnSpcReduction="10000"/>
          </a:bodyPr>
          <a:lstStyle/>
          <a:p>
            <a:pPr algn="justLow" rtl="1"/>
            <a:r>
              <a:rPr lang="ar-DZ" b="1" dirty="0" smtClean="0"/>
              <a:t>محاضرة مقدمة لطلبة السنة الثانية علوم سياسية.</a:t>
            </a:r>
          </a:p>
          <a:p>
            <a:pPr algn="justLow" rtl="1"/>
            <a:r>
              <a:rPr lang="ar-DZ" b="1" dirty="0" smtClean="0"/>
              <a:t>د.عيساوة آمنة.</a:t>
            </a:r>
          </a:p>
          <a:p>
            <a:pPr algn="justLow" rtl="1"/>
            <a:r>
              <a:rPr lang="ar-DZ" b="1" dirty="0" smtClean="0"/>
              <a:t>السنة الجامعية: 2023-2024.</a:t>
            </a:r>
          </a:p>
          <a:p>
            <a:pPr algn="justLow" rtl="1"/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Low" rtl="1"/>
            <a:r>
              <a:rPr lang="ar-D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الفواعل في العلاقات الدولية.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403566"/>
            <a:ext cx="9603275" cy="3062779"/>
          </a:xfrm>
        </p:spPr>
        <p:txBody>
          <a:bodyPr/>
          <a:lstStyle/>
          <a:p>
            <a:pPr algn="justLow" rtl="1"/>
            <a:endParaRPr lang="ar-DZ" dirty="0" smtClean="0"/>
          </a:p>
          <a:p>
            <a:pPr algn="justLow" rtl="1"/>
            <a:r>
              <a:rPr lang="ar-DZ" sz="2400" b="1" dirty="0" smtClean="0"/>
              <a:t>عام 1867 ظهرت عبارة المنظمة الدولية، بالتحديد لدى </a:t>
            </a:r>
            <a:r>
              <a:rPr lang="fr-FR" sz="2400" b="1" dirty="0" smtClean="0"/>
              <a:t>James Lormier</a:t>
            </a:r>
            <a:r>
              <a:rPr lang="ar-DZ" sz="2400" b="1" dirty="0" smtClean="0"/>
              <a:t>، عندما استخدمها في دعواه لإنشاء مؤتمر دائم للأمم، هدف من خلاله لتلبية الحاجة لوجود سلطة دولية تتمتع بصلاحيات مستقلة، تشريعية وتنفذية ذات طابع دولي.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20433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097280"/>
            <a:ext cx="9603275" cy="756474"/>
          </a:xfrm>
        </p:spPr>
        <p:txBody>
          <a:bodyPr/>
          <a:lstStyle/>
          <a:p>
            <a:pPr algn="r" rtl="1"/>
            <a:r>
              <a:rPr lang="ar-DZ" dirty="0" smtClean="0"/>
              <a:t>تعريف المنظمة الدولية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756263"/>
            <a:ext cx="9603275" cy="2710082"/>
          </a:xfrm>
        </p:spPr>
        <p:txBody>
          <a:bodyPr>
            <a:normAutofit/>
          </a:bodyPr>
          <a:lstStyle/>
          <a:p>
            <a:pPr algn="justLow" rtl="1"/>
            <a:r>
              <a:rPr lang="ar-DZ" sz="2400" b="1" dirty="0" smtClean="0"/>
              <a:t>عرفتها لجنة القانون الدولي عام 2011 بأنها:" منظمة تنشأ </a:t>
            </a:r>
            <a:r>
              <a:rPr lang="ar-DZ" sz="2400" b="1" u="sng" dirty="0" smtClean="0"/>
              <a:t>بموجب معاهدة </a:t>
            </a:r>
            <a:r>
              <a:rPr lang="ar-DZ" sz="2400" b="1" dirty="0" smtClean="0"/>
              <a:t>أو آلية آخرى، يحكمها </a:t>
            </a:r>
            <a:r>
              <a:rPr lang="ar-DZ" sz="2400" b="1" u="sng" dirty="0" smtClean="0"/>
              <a:t>القانون الدولي</a:t>
            </a:r>
            <a:r>
              <a:rPr lang="ar-DZ" sz="2400" b="1" dirty="0" smtClean="0"/>
              <a:t>، وتتمتع </a:t>
            </a:r>
            <a:r>
              <a:rPr lang="ar-DZ" sz="2400" b="1" u="sng" dirty="0" smtClean="0"/>
              <a:t>بشخصيتها القانونية المستقلة </a:t>
            </a:r>
            <a:r>
              <a:rPr lang="ar-DZ" sz="2400" b="1" dirty="0" smtClean="0"/>
              <a:t>ويمكن لكيانات أخرى من غير الدول أن تكون عضوا فيها". </a:t>
            </a:r>
          </a:p>
          <a:p>
            <a:pPr algn="justLow" rtl="1"/>
            <a:r>
              <a:rPr lang="ar-DZ" sz="2400" b="1" dirty="0" smtClean="0"/>
              <a:t>وبناء على التعريف لا بد من توفر عناصر لنشوء المنظمة الدولية هي: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3160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429691"/>
            <a:ext cx="9603275" cy="3036654"/>
          </a:xfrm>
        </p:spPr>
        <p:txBody>
          <a:bodyPr>
            <a:normAutofit/>
          </a:bodyPr>
          <a:lstStyle/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الصفة الدولية: </a:t>
            </a:r>
            <a:r>
              <a:rPr lang="ar-DZ" sz="2400" dirty="0" smtClean="0"/>
              <a:t>العضوية تخص الدول مع الاستثناءات المشار إليها.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المنظمة الدولية تجمع إرادي: </a:t>
            </a:r>
            <a:r>
              <a:rPr lang="ar-DZ" sz="2400" dirty="0" smtClean="0"/>
              <a:t>المنظمات الدولية تجمع الدول الراغبة في الانضمام إليها بمحض إرادتها، وذلك بالتوقيع على ميثاق المنظمة، والقبول بالالتزمات والشروط الواجبة فيه.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المنظمة الدولية كيان دائم: </a:t>
            </a:r>
            <a:r>
              <a:rPr lang="ar-DZ" sz="2400" dirty="0" smtClean="0"/>
              <a:t>يتم انشاء المنطمة لرعاية مصالح دائمة لا مؤقتة.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الارادة الذاتية: </a:t>
            </a:r>
            <a:r>
              <a:rPr lang="ar-DZ" sz="2400" dirty="0" smtClean="0"/>
              <a:t>أي ان تكون للمنظمة شخصية مستقلة عن أعضائها.</a:t>
            </a:r>
          </a:p>
        </p:txBody>
      </p:sp>
    </p:spTree>
    <p:extLst>
      <p:ext uri="{BB962C8B-B14F-4D97-AF65-F5344CB8AC3E}">
        <p14:creationId xmlns:p14="http://schemas.microsoft.com/office/powerpoint/2010/main" val="625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صور المنظمات الدولية من وجهة نظر العلاقات الدولية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886891"/>
            <a:ext cx="9603275" cy="2579454"/>
          </a:xfrm>
        </p:spPr>
        <p:txBody>
          <a:bodyPr/>
          <a:lstStyle/>
          <a:p>
            <a:pPr algn="justLow" rtl="1"/>
            <a:endParaRPr lang="ar-DZ" dirty="0" smtClean="0"/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المنظمات الدولية كأدوات: </a:t>
            </a:r>
            <a:r>
              <a:rPr lang="ar-DZ" sz="2400" b="1" dirty="0" smtClean="0"/>
              <a:t>الصورة الأكثر شيوعا عند الباحثين في العلاقات الدولية هي أن المنظمات الدولية لا تخرج عن كونها </a:t>
            </a:r>
            <a:r>
              <a:rPr lang="ar-DZ" sz="2400" b="1" u="sng" dirty="0" smtClean="0"/>
              <a:t>وسيلة أو أداة </a:t>
            </a:r>
            <a:r>
              <a:rPr lang="ar-DZ" sz="2400" b="1" dirty="0" smtClean="0"/>
              <a:t>في يد القوى الكبرى العضوة فيها.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1565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2233749"/>
            <a:ext cx="10084526" cy="3232596"/>
          </a:xfrm>
        </p:spPr>
        <p:txBody>
          <a:bodyPr>
            <a:normAutofit/>
          </a:bodyPr>
          <a:lstStyle/>
          <a:p>
            <a:pPr algn="justLow" rtl="1"/>
            <a:r>
              <a:rPr lang="ar-DZ" sz="2400" dirty="0" smtClean="0"/>
              <a:t>وفي هذا السياق يقول جورنار ميردال الأمين النفيذي السابق للجنة الاقتصادية الأوروبية التابعة للامم المتحدة: " تم الترويج لفكرة </a:t>
            </a:r>
            <a:r>
              <a:rPr lang="ar-DZ" sz="2400" u="sng" dirty="0" smtClean="0"/>
              <a:t>وهمية</a:t>
            </a:r>
            <a:r>
              <a:rPr lang="ar-DZ" sz="2400" dirty="0" smtClean="0"/>
              <a:t> في دساتير المنظمات الدولية، وهي أنها </a:t>
            </a:r>
            <a:r>
              <a:rPr lang="ar-DZ" sz="2400" u="sng" dirty="0" smtClean="0"/>
              <a:t>كيانات فوق الدول</a:t>
            </a:r>
            <a:r>
              <a:rPr lang="ar-DZ" sz="2400" dirty="0" smtClean="0"/>
              <a:t>، إلا أن الحقيقة أن المنظمات الدولية </a:t>
            </a:r>
            <a:r>
              <a:rPr lang="ar-DZ" sz="2400" u="sng" dirty="0" smtClean="0"/>
              <a:t>ليست سوى امتداد لسياسات الدول السيادية</a:t>
            </a:r>
            <a:r>
              <a:rPr lang="ar-DZ" sz="2400" dirty="0" smtClean="0"/>
              <a:t>، ما يعني أنها ليست أكثر من اتفاق محدود بين الدول تم التوصل إليها بناء على </a:t>
            </a:r>
            <a:r>
              <a:rPr lang="ar-DZ" sz="2400" u="sng" dirty="0" smtClean="0"/>
              <a:t>شكل مؤسسي للسلوك متعدد الأطراف </a:t>
            </a:r>
            <a:r>
              <a:rPr lang="ar-DZ" sz="2400" dirty="0" smtClean="0"/>
              <a:t>لنشاط الدولة في مجال معين. </a:t>
            </a:r>
            <a:r>
              <a:rPr lang="ar-DZ" sz="2400" u="sng" dirty="0" smtClean="0"/>
              <a:t>وتصبح المنظمة مهمة </a:t>
            </a:r>
            <a:r>
              <a:rPr lang="ar-DZ" sz="2400" dirty="0" smtClean="0"/>
              <a:t>من أجل متابعة السياسات الوطنية على وجه التحديد إلى المدى الذي يكون فيه هذا التنسيق متعدد الأطراف هو </a:t>
            </a:r>
            <a:r>
              <a:rPr lang="ar-DZ" sz="2400" u="sng" dirty="0" smtClean="0"/>
              <a:t>الهدف الحقيقي والمستمر للحكومات</a:t>
            </a:r>
            <a:r>
              <a:rPr lang="ar-DZ" sz="2400" dirty="0" smtClean="0"/>
              <a:t>".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9128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المنظمات الدولية كمنتديات: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justLow" rtl="1"/>
            <a:r>
              <a:rPr lang="ar-DZ" sz="2400" dirty="0" smtClean="0"/>
              <a:t>الصورة الثانية السائدة والأقل شيوعا بين الباحثين في العلاقات الدولية، هي صورة المنتدى الذي يجمع الدول الأعضاء للحوار حول القضايا المشتركة. وفي هذا السياق يقول ستانلي هوفمان:</a:t>
            </a:r>
          </a:p>
          <a:p>
            <a:pPr marL="0" indent="0" algn="justLow" rtl="1">
              <a:buNone/>
            </a:pPr>
            <a:r>
              <a:rPr lang="ar-DZ" sz="2400" dirty="0" smtClean="0"/>
              <a:t>" </a:t>
            </a:r>
            <a:r>
              <a:rPr lang="ar-DZ" sz="2400" b="1" dirty="0" smtClean="0"/>
              <a:t>المنظمات الدولية كمنتديات ليست ساحة مفيدة للمجموعات الدولية المتنافسة  للحصول على منبر تعرض فيه وجهات نظرها، ولكنها أيضا </a:t>
            </a:r>
            <a:r>
              <a:rPr lang="ar-DZ" sz="2400" b="1" u="sng" dirty="0" smtClean="0"/>
              <a:t>منبر لتعزيز سياساتها</a:t>
            </a:r>
            <a:r>
              <a:rPr lang="ar-DZ" sz="2400" dirty="0" smtClean="0"/>
              <a:t>".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063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2800" b="1" dirty="0" smtClean="0"/>
              <a:t/>
            </a:r>
            <a:br>
              <a:rPr lang="ar-DZ" sz="2800" b="1" dirty="0" smtClean="0"/>
            </a:br>
            <a:r>
              <a:rPr lang="ar-DZ" sz="2800" b="1" dirty="0" smtClean="0"/>
              <a:t>المنظمات الدولية كفاعل مستقل عن الدولة.</a:t>
            </a:r>
            <a:endParaRPr lang="fr-F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endParaRPr lang="ar-DZ" dirty="0" smtClean="0"/>
          </a:p>
          <a:p>
            <a:pPr algn="justLow" rtl="1"/>
            <a:endParaRPr lang="ar-DZ" sz="2400" dirty="0" smtClean="0"/>
          </a:p>
          <a:p>
            <a:pPr algn="justLow" rtl="1"/>
            <a:r>
              <a:rPr lang="ar-DZ" sz="2400" b="1" dirty="0" smtClean="0"/>
              <a:t>فاعل مستقل يمكنها العمل على الساحة العالمية دون أن تتأر بشكل كبير بالقوى الخارجية.</a:t>
            </a:r>
          </a:p>
          <a:p>
            <a:pPr marL="0" indent="0" algn="justLow" rtl="1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2244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Low" rtl="1"/>
            <a:r>
              <a:rPr lang="ar-DZ" sz="2400" b="1" dirty="0" smtClean="0"/>
              <a:t>تظهر فاعلية المنظمات الدولية  حسب برنيتو فاينمور إلى الخبرة التي تضعها هذه المنظمات في ايدي الآخرين.</a:t>
            </a:r>
          </a:p>
          <a:p>
            <a:pPr algn="justLow" rtl="1"/>
            <a:r>
              <a:rPr lang="ar-DZ" sz="2400" b="1" dirty="0" smtClean="0"/>
              <a:t>ويمكن أن تفهم الخبرة التي تضعها المنظمات الدولية في ايدي صناع القرار على انها معرفة متخصصة، موضوعية، تقنية وغير مسيسة.</a:t>
            </a:r>
          </a:p>
          <a:p>
            <a:pPr algn="justLow" rtl="1"/>
            <a:r>
              <a:rPr lang="ar-DZ" sz="2400" b="1" dirty="0" smtClean="0"/>
              <a:t>ما يجعل عملية اتخاذ القرار الخارجي للدول في مرات مبنية على هذه الخبرة التي تحدد الخيارات العقلانية لصناع القرار.</a:t>
            </a:r>
          </a:p>
          <a:p>
            <a:pPr algn="justLow" rtl="1"/>
            <a:r>
              <a:rPr lang="ar-DZ" sz="2400" b="1" dirty="0" smtClean="0"/>
              <a:t>فيصبح قرار الدولة مبني على الخيارات الموضوعة من قبل المنظمة الدولية.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79169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الأمم المتحدة - المعرفة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93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425" y="3304903"/>
            <a:ext cx="9259963" cy="718456"/>
          </a:xfrm>
        </p:spPr>
        <p:txBody>
          <a:bodyPr/>
          <a:lstStyle/>
          <a:p>
            <a:pPr algn="r" rtl="1"/>
            <a:r>
              <a:rPr lang="ar-DZ" b="1" dirty="0" smtClean="0"/>
              <a:t>مالمقصود بالفواعل في العلاقات الدولية وماهي تصنيفاتها؟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5617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تصنف الفواعل في العلاقات الدولية إلى: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/>
            <a:endParaRPr lang="ar-DZ" sz="3200" b="1" dirty="0" smtClean="0"/>
          </a:p>
          <a:p>
            <a:pPr algn="justLow" rtl="1"/>
            <a:r>
              <a:rPr lang="ar-DZ" sz="3200" b="1" dirty="0" smtClean="0"/>
              <a:t>الفواعل الدولاتية: نسبة إلى الدولة.</a:t>
            </a:r>
          </a:p>
          <a:p>
            <a:pPr algn="justLow" rtl="1"/>
            <a:r>
              <a:rPr lang="ar-DZ" sz="3200" b="1" dirty="0" smtClean="0"/>
              <a:t>الفواعل من غير الدولة أو الفواعل فوق قومية.</a:t>
            </a:r>
          </a:p>
          <a:p>
            <a:pPr algn="justLow" rtl="1"/>
            <a:r>
              <a:rPr lang="ar-DZ" sz="3200" b="1" dirty="0" smtClean="0"/>
              <a:t>الفواعل العابرة للحدود القومية أو الفواعل من دون الدولة.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52332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084217"/>
            <a:ext cx="9603275" cy="769537"/>
          </a:xfrm>
        </p:spPr>
        <p:txBody>
          <a:bodyPr/>
          <a:lstStyle/>
          <a:p>
            <a:pPr algn="r" rtl="1"/>
            <a:r>
              <a:rPr lang="ar-DZ" sz="3600" b="1" dirty="0" smtClean="0"/>
              <a:t>الدولـــــــــــــــة</a:t>
            </a:r>
            <a:r>
              <a:rPr lang="ar-DZ" dirty="0" smtClean="0"/>
              <a:t>: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1" y="2015732"/>
            <a:ext cx="9996763" cy="4097685"/>
          </a:xfrm>
        </p:spPr>
        <p:txBody>
          <a:bodyPr>
            <a:normAutofit/>
          </a:bodyPr>
          <a:lstStyle/>
          <a:p>
            <a:pPr algn="ctr" rtl="1"/>
            <a:r>
              <a:rPr lang="ar-DZ" sz="2400" b="1" dirty="0" smtClean="0"/>
              <a:t>دعم النظام الويستفالي في جوهره مبادئ مفهوم الدولة والسيادة.</a:t>
            </a:r>
          </a:p>
          <a:p>
            <a:pPr algn="ctr" rtl="1"/>
            <a:endParaRPr lang="ar-DZ" sz="2400" b="1" dirty="0"/>
          </a:p>
          <a:p>
            <a:pPr algn="ctr" rtl="1"/>
            <a:r>
              <a:rPr lang="ar-DZ" sz="2400" b="1" dirty="0" smtClean="0"/>
              <a:t>العالم مقسم إلى اجزاء إقليمية يخضع كل منها إلى حكم منفصل ومستقل.</a:t>
            </a:r>
          </a:p>
          <a:p>
            <a:pPr algn="ctr" rtl="1"/>
            <a:endParaRPr lang="ar-DZ" sz="2400" b="1" dirty="0"/>
          </a:p>
          <a:p>
            <a:pPr algn="ctr" rtl="1"/>
            <a:r>
              <a:rPr lang="ar-DZ" sz="2400" b="1" dirty="0" smtClean="0"/>
              <a:t>الدولة الحديثة: هي جهاز مركزي يمثل السلطة الشعبية، المنظمة رسميا، وتتمتع باحتكار قانوني للعنف، لفرض القانون على المناطق الخاضعة لها.</a:t>
            </a:r>
            <a:endParaRPr lang="fr-FR" sz="2400" b="1" dirty="0"/>
          </a:p>
        </p:txBody>
      </p:sp>
      <p:sp>
        <p:nvSpPr>
          <p:cNvPr id="4" name="Down Arrow 3"/>
          <p:cNvSpPr/>
          <p:nvPr/>
        </p:nvSpPr>
        <p:spPr>
          <a:xfrm>
            <a:off x="5917474" y="2690949"/>
            <a:ext cx="457200" cy="391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wn Arrow 4"/>
          <p:cNvSpPr/>
          <p:nvPr/>
        </p:nvSpPr>
        <p:spPr>
          <a:xfrm>
            <a:off x="5917474" y="3762103"/>
            <a:ext cx="457200" cy="431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28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endParaRPr lang="ar-DZ" dirty="0" smtClean="0"/>
          </a:p>
          <a:p>
            <a:pPr algn="justLow" rtl="1"/>
            <a:r>
              <a:rPr lang="ar-DZ" sz="2400" b="1" dirty="0" smtClean="0"/>
              <a:t>كما أن الدولة الويستفالية هي دولة </a:t>
            </a:r>
            <a:r>
              <a:rPr lang="ar-DZ" sz="2400" b="1" u="sng" dirty="0" smtClean="0"/>
              <a:t>ذات سيادة </a:t>
            </a:r>
            <a:r>
              <a:rPr lang="ar-DZ" sz="2400" b="1" dirty="0" smtClean="0"/>
              <a:t>بمعنى أنها كانت تمارس </a:t>
            </a:r>
            <a:r>
              <a:rPr lang="ar-DZ" sz="2400" b="1" u="sng" dirty="0" smtClean="0"/>
              <a:t>سلطة شاملة </a:t>
            </a:r>
            <a:r>
              <a:rPr lang="ar-DZ" sz="2400" b="1" dirty="0" smtClean="0"/>
              <a:t>و</a:t>
            </a:r>
            <a:r>
              <a:rPr lang="ar-DZ" sz="2400" b="1" u="sng" dirty="0" smtClean="0"/>
              <a:t>عليا</a:t>
            </a:r>
            <a:r>
              <a:rPr lang="ar-DZ" sz="2400" b="1" dirty="0" smtClean="0"/>
              <a:t> </a:t>
            </a:r>
            <a:r>
              <a:rPr lang="ar-DZ" sz="2400" b="1" u="sng" dirty="0" smtClean="0"/>
              <a:t>وغير محدودة </a:t>
            </a:r>
            <a:r>
              <a:rPr lang="ar-DZ" sz="2400" b="1" dirty="0" smtClean="0"/>
              <a:t>فوق أراضيها.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الشمولية</a:t>
            </a:r>
            <a:r>
              <a:rPr lang="ar-DZ" sz="2400" b="1" dirty="0" smtClean="0"/>
              <a:t> من حيث المبدأ تعني أن الدولة ذات السيادة كانت تتمتع بسلطة فرض القوانين في شؤونها كلها داخل البلاد.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حكم السلطة العليا </a:t>
            </a:r>
            <a:r>
              <a:rPr lang="ar-DZ" sz="2400" b="1" dirty="0" smtClean="0"/>
              <a:t>يعني عدم الاعتراف بأي سلطة أعلى، والدولة وحدها لها الكلمة الأخيرة فوق أراضيها الخاضعة لها.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7079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الحكم غير المحدود </a:t>
            </a:r>
            <a:r>
              <a:rPr lang="ar-DZ" sz="2400" b="1" dirty="0" smtClean="0"/>
              <a:t>يعني حق الدولة في ممارسة السلطات القانونية كاملة على اراضيها ويعتبرذلك حقا مقدسا.</a:t>
            </a:r>
          </a:p>
          <a:p>
            <a:pPr algn="justLow" rtl="1"/>
            <a:r>
              <a:rPr lang="ar-DZ" sz="2400" b="1" dirty="0" smtClean="0">
                <a:solidFill>
                  <a:schemeClr val="accent1"/>
                </a:solidFill>
              </a:rPr>
              <a:t>الحكم الحصري </a:t>
            </a:r>
            <a:r>
              <a:rPr lang="ar-DZ" sz="2400" b="1" dirty="0" smtClean="0"/>
              <a:t>يعني أن الدول ذات السيادة لا تشترك في الصلاحيات المتعلقة بممارسة السلطات القضائية داخل أراضي كل منها.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1759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2400" dirty="0" smtClean="0"/>
              <a:t>وبناء عليه الدولة فاعل في العلاقات الدولية:</a:t>
            </a:r>
          </a:p>
          <a:p>
            <a:pPr marL="0" indent="0" algn="r" rtl="1">
              <a:buNone/>
            </a:pPr>
            <a:r>
              <a:rPr lang="ar-DZ" sz="2400" dirty="0" smtClean="0"/>
              <a:t> </a:t>
            </a:r>
          </a:p>
          <a:p>
            <a:pPr algn="ctr" rtl="1"/>
            <a:r>
              <a:rPr lang="ar-DZ" sz="2400" dirty="0" smtClean="0"/>
              <a:t>تمتلك </a:t>
            </a:r>
            <a:r>
              <a:rPr lang="ar-DZ" sz="2400" b="1" u="sng" dirty="0" smtClean="0"/>
              <a:t>الشرعية القانونية</a:t>
            </a:r>
            <a:r>
              <a:rPr lang="ar-DZ" sz="2400" dirty="0" smtClean="0"/>
              <a:t>.</a:t>
            </a:r>
          </a:p>
          <a:p>
            <a:pPr algn="ctr" rtl="1"/>
            <a:r>
              <a:rPr lang="ar-DZ" sz="2400" dirty="0" smtClean="0"/>
              <a:t>تمتلك </a:t>
            </a:r>
            <a:r>
              <a:rPr lang="ar-DZ" sz="2400" b="1" u="sng" dirty="0" smtClean="0"/>
              <a:t>القوة الشرعية</a:t>
            </a:r>
            <a:r>
              <a:rPr lang="ar-DZ" sz="2400" dirty="0" smtClean="0"/>
              <a:t>.</a:t>
            </a:r>
          </a:p>
          <a:p>
            <a:pPr algn="ctr" rtl="1"/>
            <a:r>
              <a:rPr lang="ar-DZ" sz="2400" dirty="0" smtClean="0"/>
              <a:t>ممثل جيد </a:t>
            </a:r>
            <a:r>
              <a:rPr lang="ar-DZ" sz="2400" b="1" u="sng" dirty="0" smtClean="0"/>
              <a:t>للمصالح</a:t>
            </a:r>
            <a:r>
              <a:rPr lang="ar-DZ" sz="2400" dirty="0"/>
              <a:t> </a:t>
            </a:r>
            <a:r>
              <a:rPr lang="ar-DZ" sz="2400" dirty="0" smtClean="0"/>
              <a:t>وعامل منظم إذ لا يمكن تخيل العلاقات الدولية دون الدولة.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9795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4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b="1" dirty="0"/>
              <a:t/>
            </a:r>
            <a:br>
              <a:rPr lang="ar-DZ" sz="2800" b="1" dirty="0"/>
            </a:br>
            <a:endParaRPr lang="ar-DZ" sz="2800" b="1" dirty="0" smtClean="0"/>
          </a:p>
          <a:p>
            <a:pPr marL="0" indent="0" algn="ctr" rtl="1">
              <a:buNone/>
            </a:pPr>
            <a:r>
              <a:rPr lang="ar-DZ" sz="2800" b="1" dirty="0" smtClean="0"/>
              <a:t> الفواعل </a:t>
            </a:r>
            <a:r>
              <a:rPr lang="ar-DZ" sz="2800" b="1" dirty="0"/>
              <a:t>من غير الدولة: المنظمات الدولية الحكومية.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1864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475</TotalTime>
  <Words>663</Words>
  <Application>Microsoft Office PowerPoint</Application>
  <PresentationFormat>Widescreen</PresentationFormat>
  <Paragraphs>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Times New Roman</vt:lpstr>
      <vt:lpstr>Gallery</vt:lpstr>
      <vt:lpstr>الفواعل في العلاقات الدولية.</vt:lpstr>
      <vt:lpstr>مالمقصود بالفواعل في العلاقات الدولية وماهي تصنيفاتها؟</vt:lpstr>
      <vt:lpstr>تصنف الفواعل في العلاقات الدولية إلى:</vt:lpstr>
      <vt:lpstr>الدولـــــــــــــــة: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تعريف المنظمة الدولية</vt:lpstr>
      <vt:lpstr>PowerPoint Presentation</vt:lpstr>
      <vt:lpstr> صور المنظمات الدولية من وجهة نظر العلاقات الدولية</vt:lpstr>
      <vt:lpstr>PowerPoint Presentation</vt:lpstr>
      <vt:lpstr> المنظمات الدولية كمنتديات:</vt:lpstr>
      <vt:lpstr> المنظمات الدولية كفاعل مستقل عن الدولة.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الفواعل في العلاقات الدولية.</dc:title>
  <dc:creator>HP</dc:creator>
  <cp:lastModifiedBy>HP</cp:lastModifiedBy>
  <cp:revision>17</cp:revision>
  <dcterms:created xsi:type="dcterms:W3CDTF">2023-12-03T12:15:29Z</dcterms:created>
  <dcterms:modified xsi:type="dcterms:W3CDTF">2023-12-03T20:10:50Z</dcterms:modified>
</cp:coreProperties>
</file>