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0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7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07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15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8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94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46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5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9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1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72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90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30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91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5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E505E6-0921-4235-A822-8DF9440BA8E7}" type="datetimeFigureOut">
              <a:rPr lang="fr-FR" smtClean="0"/>
              <a:pPr/>
              <a:t>25/01/2021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08E4-93C6-4B1A-B0A5-1B25CC081B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61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352928" cy="1492398"/>
          </a:xfrm>
        </p:spPr>
        <p:txBody>
          <a:bodyPr>
            <a:normAutofit/>
          </a:bodyPr>
          <a:lstStyle/>
          <a:p>
            <a:pPr algn="ctr"/>
            <a:r>
              <a:rPr lang="ar-DZ" sz="8800" b="1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المحاضرة </a:t>
            </a:r>
            <a:r>
              <a:rPr lang="ar-DZ" sz="8800" b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السادسة</a:t>
            </a:r>
            <a:endParaRPr lang="fr-FR" sz="8800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6620968" cy="2232248"/>
          </a:xfrm>
        </p:spPr>
        <p:txBody>
          <a:bodyPr>
            <a:noAutofit/>
          </a:bodyPr>
          <a:lstStyle/>
          <a:p>
            <a:pPr algn="ctr" rtl="1"/>
            <a:r>
              <a:rPr lang="ar-DZ" sz="9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القوة</a:t>
            </a:r>
            <a:endParaRPr lang="fr-FR" sz="60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6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6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la force</a:t>
            </a:r>
            <a:endParaRPr lang="fr-FR" sz="60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504" y="1700808"/>
            <a:ext cx="892899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55380" cy="744034"/>
          </a:xfrm>
        </p:spPr>
        <p:txBody>
          <a:bodyPr/>
          <a:lstStyle/>
          <a:p>
            <a:pPr algn="ctr" rtl="1"/>
            <a:r>
              <a:rPr lang="ar-DZ" sz="5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الوظائف الميكانيكية </a:t>
            </a:r>
            <a:r>
              <a:rPr lang="ar-DZ" sz="5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للقوة</a:t>
            </a:r>
            <a:endParaRPr lang="fr-FR" sz="54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726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57166"/>
            <a:ext cx="8784976" cy="6286544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بالنظر إلى الأهمية و الحاجة القصوى للقوة في مختلف الميادين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فقد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شكلت محور معظم الدراسات في العديد من التخصصات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وخاصة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في العلوم الفيزيائية و الهندسة إلى غاية القرن السابع عشر حيث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خلص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العالم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الإنجليزي</a:t>
            </a:r>
          </a:p>
          <a:p>
            <a:pPr marL="0" indent="0" algn="ctr" rtl="1">
              <a:buNone/>
            </a:pP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1642</a:t>
            </a:r>
            <a:r>
              <a:rPr lang="fr-FR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Isaac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Newton</a:t>
            </a:r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1727</a:t>
            </a:r>
            <a:r>
              <a:rPr lang="ar-DZ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   </a:t>
            </a:r>
            <a:endParaRPr lang="ar-SA" sz="40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وضع ثلاثة قوانين أساسية للحركة و التي تمثل الإطار النظري للقوة و مختلف خصائصها خلال الحركة بصورة عامة 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التي يمكن الاستفادة منها في دراستنا للحركات الرياضية في مجال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الميكانيك الحيوية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،والتي سوف نتطرق لها بالتفصيل لاحقا.</a:t>
            </a:r>
            <a:endParaRPr lang="fr-FR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232" y="11663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ar-DZ" sz="4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خصائص القوة</a:t>
            </a:r>
            <a:endParaRPr lang="fr-FR" sz="48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429288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تتحرك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الأجسام تحت تأثير الشد </a:t>
            </a:r>
            <a:r>
              <a:rPr lang="ar-DZ" sz="36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 الدفع بمعنى وقوعها تحت تأثير قوى .</a:t>
            </a:r>
          </a:p>
          <a:p>
            <a:pPr algn="r" rtl="1">
              <a:buNone/>
            </a:pP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و تعرف القوة عموما بأنها الفعل الذي يحاول تغيير حالة سكون أو حركة الجسم المؤثر عليه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فالقوة إما تنتج شدا أو دفعا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لكي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تسبب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الحركة أو توفر التأثير الكافي لثبات الأجسام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و إن كيفية التعرف على مدى تأثير القوى في أي جسم يتحدد بالكمية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أو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مقدار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هذه القوة إلا أنه يتفق كل الباحثين في مجال الميكانيك على أن تحديد نوع </a:t>
            </a:r>
            <a:r>
              <a:rPr lang="ar-DZ" sz="36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 مسار الحركة لا يتوقف على المقادير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الكمية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للقوى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فقط </a:t>
            </a:r>
            <a:r>
              <a:rPr lang="ar-DZ" sz="36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 إنما تتأثر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بعض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الخصائص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الأخرى للقوة </a:t>
            </a:r>
            <a:r>
              <a:rPr lang="ar-DZ" sz="36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 التي تعتبر كذلك أحد محددات الإنجاز الحركي </a:t>
            </a:r>
            <a:r>
              <a:rPr lang="ar-DZ" sz="36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 التي تتمثل :</a:t>
            </a:r>
          </a:p>
          <a:p>
            <a:pPr algn="r" rtl="1">
              <a:buNone/>
            </a:pP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14290"/>
            <a:ext cx="8893652" cy="6455070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4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المقدار </a:t>
            </a:r>
            <a:r>
              <a:rPr lang="ar-DZ" sz="4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الذي تتأثر به القوة 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>la quantité.</a:t>
            </a:r>
          </a:p>
          <a:p>
            <a:pPr algn="ctr" rtl="1">
              <a:buNone/>
            </a:pP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- </a:t>
            </a:r>
            <a:r>
              <a:rPr lang="ar-DZ" sz="4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نقطة تأثير القوة 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>le point d’application.</a:t>
            </a:r>
          </a:p>
          <a:p>
            <a:pPr algn="ctr" rtl="1">
              <a:buNone/>
            </a:pP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-</a:t>
            </a:r>
            <a:r>
              <a:rPr lang="ar-DZ" sz="4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اتجاه </a:t>
            </a:r>
            <a:r>
              <a:rPr lang="ar-DZ" sz="4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عمل القوة 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>la direction</a:t>
            </a:r>
            <a:endParaRPr lang="ar-SA" sz="40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يجب التأكيد على أن التغيير في أي من الخصائص السابقة فسيؤثر حتما على طبيعة الحركة </a:t>
            </a:r>
            <a:r>
              <a:rPr lang="ar-DZ" sz="40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 الذي هو ناتج عن التغيير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الحاصل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طبيعة القوى 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و يجب الإشارة إلى أن قوى الجاذبية تمثل أحد القوى الخارجية التي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تؤثر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في الجسم بصفة دائمة في جميع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الأداءات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الحركية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و التي سوف نتطرق لها في موضوع آخر خلال دراستنا للأداءات الحركية تحت تأثير أهم القوى المحددة لطبيعة </a:t>
            </a:r>
            <a:r>
              <a:rPr lang="ar-DZ" sz="40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مسار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الحركات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الرياضية .</a:t>
            </a:r>
            <a:endParaRPr lang="fr-FR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27141"/>
            <a:ext cx="7055380" cy="833142"/>
          </a:xfrm>
        </p:spPr>
        <p:txBody>
          <a:bodyPr>
            <a:noAutofit/>
          </a:bodyPr>
          <a:lstStyle/>
          <a:p>
            <a:pPr algn="ctr"/>
            <a:r>
              <a:rPr lang="ar-DZ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القوة وعلم الميكانيك</a:t>
            </a:r>
            <a:br>
              <a:rPr lang="ar-DZ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endParaRPr lang="fr-FR" sz="40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3449"/>
            <a:ext cx="8643998" cy="5143536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علم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الميكانيك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تصنف القوة على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أنها المتجه  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Vecteur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أي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بها درجة أو مستوى معين </a:t>
            </a:r>
            <a:r>
              <a:rPr lang="fr-FR" sz="2800" b="1" dirty="0">
                <a:latin typeface="Traditional Arabic" pitchFamily="18" charset="-78"/>
                <a:cs typeface="Traditional Arabic" pitchFamily="18" charset="-78"/>
              </a:rPr>
              <a:t>Magnitude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ولها أيضا اتجاه.</a:t>
            </a:r>
          </a:p>
          <a:p>
            <a:pPr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يستخدم رمز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السهم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    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كإشارة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لتوضح جميع مواصفات القوة وذلك على النحو التالي:</a:t>
            </a:r>
          </a:p>
          <a:p>
            <a:pPr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- رأس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السهم        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يمثل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اتجاه القوة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- ذيل السهم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                 يمثل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نقطة بداية تأثير القوة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- طول السهم يمثل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حجم أو كمية القوة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عادة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، في علم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الميكانيك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يتم استخدام وحدات قياس خاصة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(مربعات)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للدلالة على وحدة قوة معين، مثال كل مربع 5 كغم</a:t>
            </a:r>
          </a:p>
          <a:p>
            <a:pPr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وبالتالي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إذا كان طول السهم يوازي ستة مربعات فإن القوة المؤثرة كانت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5×6 =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30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كغم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228184" y="23488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326311" y="285293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4897815" y="3429000"/>
            <a:ext cx="752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4654531" y="3428206"/>
            <a:ext cx="42862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DZ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مفهوم محصلة القوة </a:t>
            </a:r>
            <a:r>
              <a:rPr lang="fr-FR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Force Résultants</a:t>
            </a:r>
            <a:br>
              <a:rPr lang="fr-FR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endParaRPr lang="fr-FR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71546"/>
            <a:ext cx="8785735" cy="5429288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القوة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المحدثة للحركة إما تكون متوازية وتعمل في اتجاه واحد أو تكون باتجاهات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متعارضة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ومحصلة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القوة المؤثرة على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الحركة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هي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ببساطة حاصل جميع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القوى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المؤثرة في اتجاه واحد، ولكن إذا كان القوة المؤثرة تعمل في اتجاهات مختلفة، فإن محصلة القوة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هو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قيم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تفاعل القوتين في الاتجاهات المتعاكسة أو الغير موازية وهذا التفاعل ومحصلته يمكن معرفته بسهولة من خلال رسم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خطوط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متوازية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بين القوتين.</a:t>
            </a:r>
          </a:p>
          <a:p>
            <a:pPr algn="ctr" rtl="1">
              <a:buNone/>
            </a:pP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مثال:</a:t>
            </a:r>
          </a:p>
          <a:p>
            <a:pPr algn="ctr" rtl="1">
              <a:buNone/>
            </a:pP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قوة باتجاه الشرق وقوة باتجاه الشمال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للأعلى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إذا أثرت على نفس الجسم وبنفس المكان فإن محصلة القوة تكون كما يلي:</a:t>
            </a:r>
            <a:endParaRPr lang="fr-FR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5840435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حيث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أن: 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>F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 هي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محصلة كل من 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> F2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> F1</a:t>
            </a:r>
            <a:r>
              <a:rPr lang="fr-FR" sz="4000" b="1" dirty="0" smtClean="0"/>
              <a:t> </a:t>
            </a:r>
            <a:endParaRPr lang="ar-DZ" sz="4000" b="1" dirty="0" smtClean="0"/>
          </a:p>
          <a:p>
            <a:pPr algn="r" rtl="1">
              <a:buNone/>
            </a:pP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و يمكن قياس محصلة القوة باستخدام قوانين المثلثات ومتوازيات الأضلاع وجيوب الزوايا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r" rtl="1">
              <a:buNone/>
            </a:pPr>
            <a:endParaRPr lang="ar-DZ" sz="4000" dirty="0"/>
          </a:p>
          <a:p>
            <a:pPr algn="r" rtl="1">
              <a:buNone/>
            </a:pPr>
            <a:endParaRPr lang="fr-FR" sz="40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357422" y="4643446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1322365" y="3606801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357422" y="2500306"/>
            <a:ext cx="3214710" cy="214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143108" y="200024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raditional Arabic" pitchFamily="18" charset="-78"/>
                <a:cs typeface="Traditional Arabic" pitchFamily="18" charset="-78"/>
              </a:rPr>
              <a:t>f1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5643570" y="2071678"/>
            <a:ext cx="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raditional Arabic" pitchFamily="18" charset="-78"/>
                <a:cs typeface="Traditional Arabic" pitchFamily="18" charset="-78"/>
              </a:rPr>
              <a:t>f</a:t>
            </a:r>
            <a:endParaRPr lang="fr-FR" sz="32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72132" y="442913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raditional Arabic" pitchFamily="18" charset="-78"/>
                <a:cs typeface="Traditional Arabic" pitchFamily="18" charset="-78"/>
              </a:rPr>
              <a:t>f2</a:t>
            </a:r>
            <a:endParaRPr lang="fr-FR" sz="3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72564"/>
            <a:ext cx="7055380" cy="576064"/>
          </a:xfrm>
        </p:spPr>
        <p:txBody>
          <a:bodyPr/>
          <a:lstStyle/>
          <a:p>
            <a:pPr algn="ctr"/>
            <a:r>
              <a:rPr lang="ar-DZ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ملاحظات هامة</a:t>
            </a:r>
            <a:endParaRPr lang="fr-FR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701" y="764704"/>
            <a:ext cx="9036496" cy="6093296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يجب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الأخذ بعين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الاعتبار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هذه الملاحظات خلال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دراستنا أو تحليلنا للحركات الرياضية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والمتمثلة في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 algn="ct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1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حركة الجسم لا تصبح قوة بحد ذاتها إلا إذا قام الجسم بالالتحام والاصطدام مع جسم آخر.</a:t>
            </a:r>
          </a:p>
          <a:p>
            <a:pPr algn="ct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القوة لا يمكنها إحداث الحركة إلا إذا كانت هذه القوة أكبر من قوة القصور الذاتي للشيء المراد تحريكه مع إهمال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عامل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الاحتكاك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أي درجة مقاومة الحركة على سطح الحركة.</a:t>
            </a:r>
          </a:p>
          <a:p>
            <a:pPr algn="ct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3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كل قوة لا تمر خلال محور الدوران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مركز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ثقل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الجسم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تسمى بالقوة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اللامركزية</a:t>
            </a:r>
          </a:p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3200" b="1" dirty="0">
                <a:latin typeface="Traditional Arabic" pitchFamily="18" charset="-78"/>
                <a:cs typeface="Traditional Arabic" pitchFamily="18" charset="-78"/>
              </a:rPr>
              <a:t>Excentrique force</a:t>
            </a:r>
          </a:p>
          <a:p>
            <a:pPr algn="ct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4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اتجاه القوة المؤثرة على الجسم يتقرر على ضوئه نوع الحركة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(مستقيمة/دائرية)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أو كلاهما معا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DZ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85728"/>
            <a:ext cx="9036496" cy="6167608"/>
          </a:xfrm>
        </p:spPr>
        <p:txBody>
          <a:bodyPr>
            <a:noAutofit/>
          </a:bodyPr>
          <a:lstStyle/>
          <a:p>
            <a:pPr lvl="0" algn="ctr" rtl="1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SA" sz="32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5</a:t>
            </a:r>
            <a:r>
              <a:rPr lang="ar-DZ" sz="32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- إذا أثرت القوة مباشرة على مركز الثقل فإن الجسم </a:t>
            </a:r>
            <a:r>
              <a:rPr lang="ar-DZ" sz="3200" b="1" dirty="0" smtClean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يتحرك </a:t>
            </a:r>
            <a:r>
              <a:rPr lang="ar-DZ" sz="32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بخط مستقيم.</a:t>
            </a:r>
          </a:p>
          <a:p>
            <a:pPr lvl="0" algn="ctr" rtl="1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SA" sz="32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DZ" sz="32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- إذا أثرت القوة بعيدا عن مركز الثقل فإن الجسم يتحرك بخط مستقيم/منحني</a:t>
            </a:r>
            <a:r>
              <a:rPr lang="ar-DZ" sz="3200" b="1" dirty="0" smtClean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DZ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7-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درجة تغيير سرعة الجسم الذي أثرت عليه القوة يعتمد على: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القوة المؤثرة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كمية أو مقدار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</a:p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مدة استمرار تأثير القوة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زمن تأثير القوة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8-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إذا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تم استخدام أكثر من قوة على التتابع وفي نفس الاتجاه فإن تسلسل القوى يؤثر على الحركة الناجمة وإذا كان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الهدف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إكساب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الجسم سرعة فإن استخدام القوة المحدثة للحركة يجب أن يكون متسلسلا بحيث تبدأ القوة الثانية في العمل مباشرة بعد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أن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تكون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القوة الأولى قد قامت بدورها تقريبا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نهاية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مرحلة تأثير القوة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الأولى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55380" cy="672026"/>
          </a:xfrm>
        </p:spPr>
        <p:txBody>
          <a:bodyPr/>
          <a:lstStyle/>
          <a:p>
            <a:pPr algn="ctr"/>
            <a:r>
              <a:rPr lang="ar-DZ" sz="4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أنواع القوة</a:t>
            </a:r>
            <a:endParaRPr lang="fr-FR" sz="48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328592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يختلف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تأثير القوة التي يؤثر بها أي جسم على آخر </a:t>
            </a:r>
            <a:r>
              <a:rPr lang="ar-DZ" sz="32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 من حالة لأخرى، مما يؤدي إلى تعدد وتنوع القوى واختلاف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مقاديرها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كذا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مظاهرها والتي سوف نتطرق إلي بعضها باختصار والمتمثلة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فيما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يلي :</a:t>
            </a:r>
          </a:p>
          <a:p>
            <a:pPr marL="0" indent="0" algn="ctr" rtl="1">
              <a:buNone/>
            </a:pPr>
            <a:r>
              <a:rPr lang="ar-DZ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قوى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الضغط: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وتتجلى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في إذا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ما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حمل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شخص ثقلا على كتفيه فإنه يشعر بقوة تؤثر على كتفه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مثل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هذه القوة تسمى بقوة ضغط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0" indent="0" algn="ctr" rtl="1">
              <a:buNone/>
            </a:pPr>
            <a:r>
              <a:rPr lang="ar-DZ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قوى الشد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إذا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أمسكنا بطرف خيط معلق في طرفه الآخر ثقلا فإن الخيط يكون مشدودا بقوة تسمى قوة شد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0" indent="0" algn="ctr" rtl="1">
              <a:buNone/>
            </a:pPr>
            <a:r>
              <a:rPr lang="ar-DZ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قوى الجذب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والتنافر: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مثل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القوى التي تنشأ بين الأقطاب المغناطيسية و الشحنات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الكهرب</a:t>
            </a:r>
            <a:r>
              <a:rPr lang="ar-SA" sz="3200" b="1" dirty="0" err="1" smtClean="0">
                <a:latin typeface="Traditional Arabic" pitchFamily="18" charset="-78"/>
                <a:cs typeface="Traditional Arabic" pitchFamily="18" charset="-78"/>
              </a:rPr>
              <a:t>ائ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ية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، مثل قوة جذب الأرض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للأجسام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وهي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التي تسمى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وزن الأجسام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القوة من أهم العناصر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التي تمثل الأساس في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دراسة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لحركات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الرياضية ضمن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إطار علم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الميكانيك الحيوية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حيث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أن جميع الحركات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التي نقوم بها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بسيطة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كانت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أو معقدة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هي نتيجة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لحاصل تأثير قوة معينة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، فهي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السبب في بداية الحركة و توقفها أو تغيير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اتجاهها،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وبالتالي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فإنه يستحيل الفصل بين موضوع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القوة و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الحركة إذا ما أردنا فهم و تحليل الحركات في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الميدان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الرياضي و التي تمثل محور الدراسات و البحوث في مختلف العلوم الرياضية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الهندسية.</a:t>
            </a:r>
            <a:endParaRPr lang="fr-FR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605464" cy="648072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قوة رد </a:t>
            </a:r>
            <a:r>
              <a:rPr lang="ar-DZ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الفعل:</a:t>
            </a:r>
            <a:r>
              <a:rPr lang="ar-SA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تنشأ عند تلامس أي جسمين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فإذا وضع جسم على منضدة مثلا فإن الجسم يؤثر على المنضدة بقوة ضغط كما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تؤثر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المنضدة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بدورها على الجسم بقوة أخرى تسمى قوة " رد الفعل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”</a:t>
            </a:r>
          </a:p>
          <a:p>
            <a:pPr marL="0" indent="0" algn="ctr" rtl="1">
              <a:buNone/>
            </a:pPr>
            <a:r>
              <a:rPr lang="ar-DZ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قوة الجذب ( </a:t>
            </a:r>
            <a:r>
              <a:rPr lang="ar-DZ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أو الوزن </a:t>
            </a:r>
            <a:r>
              <a:rPr lang="ar-DZ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) :</a:t>
            </a:r>
            <a:r>
              <a:rPr lang="ar-SA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إذا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تحرك جسم في الهواء فإنه يتحرك ساقطا نحو سطح الأرض، إذ أن الأرض تجذب جميع الأجسام نحوها بقوة تسمى "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قوة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جذب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الأرض " أو قوة التثاقل " أو " وزن الجسم. </a:t>
            </a:r>
          </a:p>
          <a:p>
            <a:pPr marL="0" indent="0" algn="ctr" rtl="1">
              <a:buNone/>
            </a:pP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- ويجب الإشارة هنا إلى أننا سوف نتطرق فقط في </a:t>
            </a:r>
            <a:r>
              <a:rPr lang="ar-DZ" sz="3600" b="1" dirty="0" err="1" smtClean="0"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ذ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 </a:t>
            </a:r>
            <a:r>
              <a:rPr lang="ar-DZ" sz="3600" b="1" dirty="0" err="1"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لجانب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إل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ى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المفاهيم الأساسية الخاصة بالقوة العضلية باعتبارها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السبب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الرئيسي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لمختلف الحركات الرياضية في الميدان الرياضي ،والتي لايمكن التطرق لها بالتفصيل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إل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>
                <a:latin typeface="Traditional Arabic" pitchFamily="18" charset="-78"/>
                <a:cs typeface="Traditional Arabic" pitchFamily="18" charset="-78"/>
              </a:rPr>
              <a:t>من خلال وحدات خاصة لكل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نوع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منها</a:t>
            </a: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pPr algn="ctr"/>
            <a:r>
              <a:rPr lang="ar-DZ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القوة العضلية</a:t>
            </a:r>
            <a:endParaRPr lang="fr-FR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787406"/>
            <a:ext cx="8858312" cy="5881954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القوة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العضلية هي الأساس في الأداء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البدني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و أداء مختلف الحركات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الرياضية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فإن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لم تكن فلا أقل من أنها من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أهم الدعامات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التي تعتمد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عليها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الحركة و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الممارسة الرياضية بصورة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عامة.و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تعرف </a:t>
            </a:r>
            <a:r>
              <a:rPr lang="ar-DZ" sz="32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القوة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العضلية</a:t>
            </a:r>
            <a:r>
              <a:rPr lang="ar-SA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فسيولوجيا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بقدرة العضلة في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التغلب على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مقاومات مختلفة نتيجة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التقلص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العضلي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الذي يعتبر أحد أهم مميزات الشد العضلي .</a:t>
            </a:r>
            <a:endParaRPr lang="ar-DZ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قسم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الخبراء القوة العضلية إلى ثلاثة أقسام وهي:</a:t>
            </a:r>
          </a:p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القوة القصوى</a:t>
            </a:r>
          </a:p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القوة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المميزة بالسرعة</a:t>
            </a:r>
          </a:p>
          <a:p>
            <a:pPr algn="ct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مطاولة القوة</a:t>
            </a:r>
          </a:p>
          <a:p>
            <a:pPr algn="ctr" rtl="1">
              <a:buNone/>
            </a:pP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يمكنكم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البحث في تعاريف وخصائص القوة وأنواعها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ar-DZ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محددات القوة العضلية</a:t>
            </a:r>
            <a:br>
              <a:rPr lang="ar-DZ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endParaRPr lang="fr-FR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22722"/>
            <a:ext cx="8750206" cy="591864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تتميز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العضلات بأن لها خاصية بيولوجية خاصة تتمثل في أن العضلة تقصر من تلقاء نفسها عند حدوث إثارة لها , </a:t>
            </a:r>
            <a:r>
              <a:rPr lang="ar-DZ" sz="28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بإمكان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العضلة أن تنقبض ليقتص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طولها إلى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3/1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في حالة ارتخائها مما ينتج شغل ميكانيكي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fr-FR" sz="2800" b="1" dirty="0" err="1" smtClean="0">
                <a:latin typeface="Traditional Arabic" pitchFamily="18" charset="-78"/>
                <a:cs typeface="Traditional Arabic" pitchFamily="18" charset="-78"/>
              </a:rPr>
              <a:t>work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في العضلة .</a:t>
            </a: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بالتالي فإن العضلات هي مصدر القوة في جسم الإنسان </a:t>
            </a:r>
            <a:r>
              <a:rPr lang="ar-DZ" sz="28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 لكنها ليست مطلقة في عملها فهي مرتبطة ببقية أعضاء </a:t>
            </a:r>
            <a:r>
              <a:rPr lang="ar-DZ" sz="28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أجهزة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الجسم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المختلفة, فالحركة هي ناتج لمجموعة من العوامل المؤثرة في عمل العضلات </a:t>
            </a:r>
            <a:r>
              <a:rPr lang="ar-DZ" sz="28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 التي تتمثل في العوامل التالية:</a:t>
            </a:r>
          </a:p>
          <a:p>
            <a:pPr marL="0" indent="0" algn="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نوع المرافق التي تعمل عليه العضلة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0" indent="0" algn="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زوايا الشد العضلي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0" indent="0" algn="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مساحة المقطع الفيزيولوجي للعضلة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0" indent="0" algn="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اتجاه الألياف العضلية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: المقصود بها اتجاه عمل الألياف الموجودة بالعضلة إما طولية أو عرضية, حيث أن العضلات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ذات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الألياف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العرضية تنتج قوة أكبر من العضلة ذات الألياف الطولية.</a:t>
            </a:r>
            <a:endParaRPr lang="fr-FR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357982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لون الألياف العضلية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: تتميز عضلات الجسم باختلاف لون أليافها فهنالك عضلات تتميز بألياف بيضاء,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عضلات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أخرى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أليافها حمراء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بينما عضلات أخرى يختلف فيها النوعان, أو اللونان. فالعضلات ذات الألياف البيضاء تتميز بسرعة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الانقباض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العضلي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كما أن سرعة رد فعلها كبيرة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لكنها لا تستطيع الاستمرار في الانقباض لفترة طويلة 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بينما العضلات ذات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العضلات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الحمراء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تتميز بقدرتها على الاستمرار في أداء العمل لفترات طويلة و لكنها تتصف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بب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طئ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في الحركة .</a:t>
            </a:r>
          </a:p>
          <a:p>
            <a:pPr algn="r" rtl="1">
              <a:buNone/>
            </a:pP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حالة العضلة قبل بدأ التقلص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: إن حالة العضلة قبل عملية الانقباض تؤثر بدرجة كبيرة على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قوة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الانقباض 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و كلما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كانت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العضلة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في حالة استرخاء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استطالة قبل الانقباض كانت قدرتها على الانقباض أكثر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تالي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فإن إنتاجها للقوة يكون أكبر.</a:t>
            </a:r>
          </a:p>
          <a:p>
            <a:pPr algn="r" rtl="1">
              <a:buNone/>
            </a:pPr>
            <a:r>
              <a:rPr lang="ar-DZ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 فترة الانقباض العضلي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: كلما قلت فترة الانقباض العضلي زادت القوة العضلية الناتجة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العكس صحيح أيضا.</a:t>
            </a:r>
          </a:p>
          <a:p>
            <a:pPr algn="r" rtl="1">
              <a:buFontTx/>
              <a:buChar char="-"/>
            </a:pPr>
            <a:r>
              <a:rPr lang="ar-DZ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الوسط </a:t>
            </a:r>
            <a:r>
              <a:rPr lang="ar-DZ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الداخلي المحيط بالعضلة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المقصود بهذا لزوجة الوسط المحيط بالعضلة 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>viscosité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و 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لكي تزداد نسبة لزوجة </a:t>
            </a: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العضلة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تقل كثافته يجب العمل على درجة حرارة الجسم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عموما يحدث في عملية الإحماء </a:t>
            </a:r>
            <a:endParaRPr lang="ar-SA" sz="24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المؤثرات الخارجية </a:t>
            </a:r>
            <a:r>
              <a:rPr lang="ar-DZ" sz="2400" b="1" dirty="0" err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العوامل النفسية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: تتجلى هذه العوامل في الحوافز المادية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المعنوية, </a:t>
            </a:r>
            <a:r>
              <a:rPr lang="ar-DZ" sz="24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2400" b="1" dirty="0">
                <a:latin typeface="Traditional Arabic" pitchFamily="18" charset="-78"/>
                <a:cs typeface="Traditional Arabic" pitchFamily="18" charset="-78"/>
              </a:rPr>
              <a:t> التشجيع الصادر من الجمهور ...</a:t>
            </a:r>
            <a:endParaRPr lang="fr-FR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481" y="188640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ar-DZ" sz="4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الأسس الميكانيكية للقوة </a:t>
            </a:r>
            <a:r>
              <a:rPr lang="ar-DZ" sz="40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العضلية</a:t>
            </a:r>
            <a:endParaRPr lang="fr-FR" sz="40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785" y="825534"/>
            <a:ext cx="8928992" cy="603246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تعمل العضلات في أوضاع مختلفة </a:t>
            </a:r>
            <a:r>
              <a:rPr lang="ar-DZ" sz="32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 نتيجة لذلك فإنها تأخذ اتجاهات مختلفة مع العظام , حيث ينشأ عنها زوايا تقطع بين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خط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عمل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العضلة </a:t>
            </a:r>
            <a:r>
              <a:rPr lang="ar-DZ" sz="32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 العظمة التي تعمل عليها هذه العضلة , </a:t>
            </a:r>
            <a:r>
              <a:rPr lang="ar-DZ" sz="32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 كلما كانت هذه العضلة أقرب إلى التوازي مع محور العظمة كان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الشد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أقل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، وكلما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اقتربت الزوايا بين العظمة </a:t>
            </a:r>
            <a:r>
              <a:rPr lang="ar-DZ" sz="32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 العضلة من الدفع الدموي زاد الشد )العضلة تعمل للشد </a:t>
            </a:r>
            <a:r>
              <a:rPr lang="ar-DZ" sz="32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 ليس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للدفع(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لكي نرتقي بالقوة العضلية يجب أن نجعل العضلة تعمل و هي أقرب كلما أمكن من الدفع مع العظمة التي تعمل عليها </a:t>
            </a:r>
          </a:p>
          <a:p>
            <a:pPr marL="0" indent="0" algn="r" rtl="1">
              <a:buNone/>
            </a:pP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بحيث يجب مراعاة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ذ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لك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خلال أداء مختلف التمارين لتحقيق الأوضاع المناسبة والصحيحة لأداء مختلف المهارات الحركية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بصورة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صحيحة من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جهة وتفادي التعب والإصابات الرياضية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خ</a:t>
            </a:r>
            <a:r>
              <a:rPr lang="ar-DZ" sz="3200" b="1" dirty="0" err="1" smtClean="0">
                <a:latin typeface="Traditional Arabic" pitchFamily="18" charset="-78"/>
                <a:cs typeface="Traditional Arabic" pitchFamily="18" charset="-78"/>
              </a:rPr>
              <a:t>لال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الأداء الحركي.</a:t>
            </a:r>
          </a:p>
          <a:p>
            <a:pPr marL="0" indent="0" algn="r" rtl="1">
              <a:buNone/>
            </a:pP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- ويجب الإشارة هنا إلا أن العضلة تكون في أقصى شد عندما تكون الزاوية ٠ °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90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بين نقطة إدغامها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والعظم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وذلك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لثلاثة أسباب مهمة :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-ان جيب الزاوية 90 ° هو 1 مما يعني ان أية قيمة تضرب فيها تبقى مثلما هي بعكس الزوايا اقل أو اكبر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من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 90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°درجة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إذ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 قل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 قيمها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DZ" sz="4000" b="1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-ان المركبة في الزاوية 90 ° تكون عمودية في حين ان أية زاوية اقل من 90 ° درجة أو اكبر تتحلل إلى مركبتين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مما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تضعف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المركبة العمودية المطلوبة للاتزان.</a:t>
            </a:r>
          </a:p>
          <a:p>
            <a:pPr marL="0" indent="0" algn="ctr" rtl="1">
              <a:buNone/>
            </a:pP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-ان ذراع القوة تكون في أقصى امتداد لها إذا كانت الزاوية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90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° أما إذا رفعنا الذراع أو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خفضناها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تغيرت قيمة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الامتداد</a:t>
            </a:r>
            <a:r>
              <a:rPr lang="fr-FR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العمودي للمسافة بين القوة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والمركز.</a:t>
            </a:r>
            <a:endParaRPr lang="fr-FR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06090"/>
          </a:xfrm>
        </p:spPr>
        <p:txBody>
          <a:bodyPr>
            <a:noAutofit/>
          </a:bodyPr>
          <a:lstStyle/>
          <a:p>
            <a:pPr algn="ctr" rtl="1"/>
            <a:r>
              <a:rPr lang="ar-DZ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نقطة واتجاه عمل القوة العضلية في مفصل المرفق وفق زاوية الشد</a:t>
            </a:r>
            <a:endParaRPr lang="fr-FR" sz="36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428736"/>
            <a:ext cx="8001056" cy="466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860592" cy="6408712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وبالرغم من كل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هذه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العوامل والأسس التي تحدد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بنسبة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كبيرة مقدار القوة العضلية الناتجة عن مختلف الأوضاع التي تتخذها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مختلف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العضلات خلال الأداء الحركي، إلا ان العلماء والمتخصصين في مجال الفسيولوجيا يتفقون على أنه يصعب تحديد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القوة العضلية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الناتجة عن عضلة واحدة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وذلك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بسبب تداخل واشتراك العديد من العضلات في أن واحد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وذلك حسب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دور كل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عضلة</a:t>
            </a:r>
          </a:p>
          <a:p>
            <a:pPr algn="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 (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المحركة- المثبتة – المساعدة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.....) .</a:t>
            </a:r>
          </a:p>
          <a:p>
            <a:pPr algn="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إلا أن بعض الدراسات أثبتت أن كل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1 سم</a:t>
            </a:r>
            <a:r>
              <a:rPr lang="ar-D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من العضلة يمكن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إخراج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قوة قدرها 6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كلغ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. إضافة إلا ان التقدم التكنولوجي ساهم بشكل كبير في توفير العديد من الأجهزة والآلات مثل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منصة قياس القوة ومستقبلات الضغط:</a:t>
            </a:r>
          </a:p>
          <a:p>
            <a:pPr algn="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3200" b="1" dirty="0" smtClean="0">
                <a:latin typeface="Traditional Arabic" pitchFamily="18" charset="-78"/>
                <a:cs typeface="Traditional Arabic" pitchFamily="18" charset="-78"/>
              </a:rPr>
              <a:t>plateforme de force-capteur de pression)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</a:p>
          <a:p>
            <a:pPr algn="r" rtl="1">
              <a:buNone/>
            </a:pP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والتي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ساهمت بالشكل كبير </a:t>
            </a:r>
            <a:r>
              <a:rPr lang="ar-DZ" sz="3200" b="1" dirty="0" smtClean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DZ" sz="3200" b="1" dirty="0">
                <a:latin typeface="Traditional Arabic" pitchFamily="18" charset="-78"/>
                <a:cs typeface="Traditional Arabic" pitchFamily="18" charset="-78"/>
              </a:rPr>
              <a:t>توفير العديد من المعلومات والمقادير للمختصين في هذا المجال .</a:t>
            </a:r>
            <a:endParaRPr lang="fr-FR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36674"/>
            <a:ext cx="7055380" cy="900041"/>
          </a:xfrm>
        </p:spPr>
        <p:txBody>
          <a:bodyPr>
            <a:normAutofit/>
          </a:bodyPr>
          <a:lstStyle/>
          <a:p>
            <a:pPr algn="ctr" rtl="1"/>
            <a:r>
              <a:rPr lang="ar-DZ" sz="36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أشكال بعض الأجهزة الخاصة بقياس القوة العضلية</a:t>
            </a:r>
            <a:endParaRPr lang="fr-FR" sz="36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24444" y="1916832"/>
            <a:ext cx="43240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10" y="1916832"/>
            <a:ext cx="36552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76056" y="1352759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raditional Arabic" pitchFamily="18" charset="-78"/>
                <a:cs typeface="Traditional Arabic" pitchFamily="18" charset="-78"/>
              </a:rPr>
              <a:t>Platform </a:t>
            </a:r>
            <a:r>
              <a:rPr lang="fr-FR" sz="2400" b="1" dirty="0">
                <a:latin typeface="Traditional Arabic" pitchFamily="18" charset="-78"/>
                <a:cs typeface="Traditional Arabic" pitchFamily="18" charset="-78"/>
              </a:rPr>
              <a:t>force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26" y="1352759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raditional Arabic" pitchFamily="18" charset="-78"/>
                <a:cs typeface="Traditional Arabic" pitchFamily="18" charset="-78"/>
              </a:rPr>
              <a:t>Dynamomètre hydraulique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552728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فلاعب الجمباز الذي يتزن على جهاز الحلقة و كذلك الوقفة التي يقوم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بها رياضي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الغطس على لوحة القفز على أطراف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أصابعه بثبات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لإنجاز الواجب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الحركي،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و القفز الذي يقوم به اللاعب خلال مختلف الفعاليات الرياضية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، هذا يؤكد لنا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أن كل هذه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الأداءات الحركية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ما هي إلا نتيجة تفاعل أو تداخل عمل العديد من القوى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، وعليه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يتفق الدارسين و المهتمين بهذا الجانب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هناك مصدران </a:t>
            </a:r>
            <a:r>
              <a:rPr lang="ar-DZ" sz="4800" b="1" dirty="0">
                <a:latin typeface="Traditional Arabic" pitchFamily="18" charset="-78"/>
                <a:cs typeface="Traditional Arabic" pitchFamily="18" charset="-78"/>
              </a:rPr>
              <a:t>أساسيين للقوة في الحركات </a:t>
            </a:r>
            <a:r>
              <a:rPr lang="ar-DZ" sz="4800" b="1" dirty="0" smtClean="0">
                <a:latin typeface="Traditional Arabic" pitchFamily="18" charset="-78"/>
                <a:cs typeface="Traditional Arabic" pitchFamily="18" charset="-78"/>
              </a:rPr>
              <a:t>الرياضية:</a:t>
            </a:r>
            <a:endParaRPr lang="ar-DZ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016" y="260648"/>
            <a:ext cx="8677472" cy="5976664"/>
          </a:xfrm>
        </p:spPr>
        <p:txBody>
          <a:bodyPr>
            <a:normAutofit/>
          </a:bodyPr>
          <a:lstStyle/>
          <a:p>
            <a:pPr lvl="0" algn="ctr" rtl="1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5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المصدر الأول</a:t>
            </a:r>
            <a:r>
              <a:rPr lang="ar-DZ" sz="5400" b="1" dirty="0" smtClean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 lvl="0" algn="ctr" rtl="1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5400" b="1" dirty="0" smtClean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54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القوة </a:t>
            </a:r>
            <a:r>
              <a:rPr lang="ar-DZ" sz="5400" b="1" dirty="0" smtClean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الداخلية - </a:t>
            </a:r>
            <a:r>
              <a:rPr lang="ar-DZ" sz="54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(النظام الداخلي): نتيجة العمل العضلي.</a:t>
            </a:r>
          </a:p>
          <a:p>
            <a:pPr lvl="0" algn="ctr" rtl="1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54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5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المصدر الثاني</a:t>
            </a:r>
            <a:r>
              <a:rPr lang="ar-DZ" sz="54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endParaRPr lang="ar-DZ" sz="5400" b="1" dirty="0" smtClean="0">
              <a:solidFill>
                <a:prstClr val="white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 rtl="1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5400" b="1" dirty="0" smtClean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القوة الخارجية - </a:t>
            </a:r>
            <a:r>
              <a:rPr lang="ar-DZ" sz="5400" b="1" dirty="0">
                <a:solidFill>
                  <a:prstClr val="white"/>
                </a:solidFill>
                <a:latin typeface="Traditional Arabic" pitchFamily="18" charset="-78"/>
                <a:cs typeface="Traditional Arabic" pitchFamily="18" charset="-78"/>
              </a:rPr>
              <a:t>(النظام الخارجي): الجاذبية، الاحتكاك.</a:t>
            </a:r>
            <a:endParaRPr lang="fr-FR" sz="5400" b="1" dirty="0">
              <a:solidFill>
                <a:prstClr val="white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9900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08712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6000" b="1" dirty="0">
                <a:latin typeface="Traditional Arabic" pitchFamily="18" charset="-78"/>
                <a:cs typeface="Traditional Arabic" pitchFamily="18" charset="-78"/>
              </a:rPr>
              <a:t>وتعرف </a:t>
            </a:r>
            <a:r>
              <a:rPr lang="ar-DZ" sz="6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القوة</a:t>
            </a:r>
            <a:r>
              <a:rPr lang="ar-DZ" sz="60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6000" b="1" dirty="0" smtClean="0">
                <a:latin typeface="Traditional Arabic" pitchFamily="18" charset="-78"/>
                <a:cs typeface="Traditional Arabic" pitchFamily="18" charset="-78"/>
              </a:rPr>
              <a:t>: بأنها </a:t>
            </a:r>
            <a:r>
              <a:rPr lang="ar-DZ" sz="6000" b="1" dirty="0">
                <a:latin typeface="Traditional Arabic" pitchFamily="18" charset="-78"/>
                <a:cs typeface="Traditional Arabic" pitchFamily="18" charset="-78"/>
              </a:rPr>
              <a:t>ذلك المتغير الميكانيكي الذي يعبر عن مدى التأثير بين الأجسام سواء بالشد أو الدفع، كما تعرف بأنها </a:t>
            </a:r>
            <a:r>
              <a:rPr lang="ar-DZ" sz="6000" b="1" dirty="0" smtClean="0">
                <a:latin typeface="Traditional Arabic" pitchFamily="18" charset="-78"/>
                <a:cs typeface="Traditional Arabic" pitchFamily="18" charset="-78"/>
              </a:rPr>
              <a:t>العامل المؤثر </a:t>
            </a:r>
            <a:r>
              <a:rPr lang="ar-DZ" sz="6000" b="1" dirty="0">
                <a:latin typeface="Traditional Arabic" pitchFamily="18" charset="-78"/>
                <a:cs typeface="Traditional Arabic" pitchFamily="18" charset="-78"/>
              </a:rPr>
              <a:t>في حدوث الحركة أو الميل إلى حدوثها أو تغييرها، وتقاس القوة بوحدة النيوتن في النظام الشائع استخدامه ويرمز لها </a:t>
            </a:r>
            <a:r>
              <a:rPr lang="ar-DZ" sz="6000" b="1" dirty="0" smtClean="0">
                <a:latin typeface="Traditional Arabic" pitchFamily="18" charset="-78"/>
                <a:cs typeface="Traditional Arabic" pitchFamily="18" charset="-78"/>
              </a:rPr>
              <a:t>بالرمز </a:t>
            </a:r>
            <a:r>
              <a:rPr lang="fr-FR" sz="6000" b="1" dirty="0" smtClean="0">
                <a:latin typeface="Traditional Arabic" pitchFamily="18" charset="-78"/>
                <a:cs typeface="Traditional Arabic" pitchFamily="18" charset="-78"/>
              </a:rPr>
              <a:t>(F</a:t>
            </a:r>
            <a:r>
              <a:rPr lang="fr-FR" sz="6000" b="1" dirty="0">
                <a:latin typeface="Traditional Arabic" pitchFamily="18" charset="-78"/>
                <a:cs typeface="Traditional Arabic" pitchFamily="18" charset="-78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55380" cy="600018"/>
          </a:xfrm>
        </p:spPr>
        <p:txBody>
          <a:bodyPr/>
          <a:lstStyle/>
          <a:p>
            <a:pPr algn="ctr"/>
            <a:r>
              <a:rPr lang="ar-DZ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أسس تصنيف القوة</a:t>
            </a:r>
            <a:endParaRPr lang="fr-FR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ويجب الإشارة إلى أن مصطلح القوة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Force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يختلف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معناها طبقا للإطار أو المجال الذي تستخدم فيه وهناك ثلاثة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مفاهيم للقوة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حسب مجال استخدامها قي المحال الرياضي وذلك على النحو التالي:</a:t>
            </a:r>
          </a:p>
          <a:p>
            <a:pPr marL="0" indent="0"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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مفهوم القوة فسيولوجيا هو:</a:t>
            </a:r>
          </a:p>
          <a:p>
            <a:pPr marL="0" indent="0"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قدر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العضلية على التوتر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(درجة التوتر)</a:t>
            </a:r>
            <a:endParaRPr lang="ar-DZ" sz="2800" b="1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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مفهوم القوة وظيفيا هو:</a:t>
            </a:r>
          </a:p>
          <a:p>
            <a:pPr marL="0" indent="0"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قدرة العضلة على السحب أو الجذب أو الرفع أو الدفع أو الضغط.</a:t>
            </a:r>
          </a:p>
          <a:p>
            <a:pPr marL="0" indent="0"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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مفهوم القوة ميكانيكيا هو:</a:t>
            </a:r>
          </a:p>
          <a:p>
            <a:pPr marL="0" indent="0"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القوة = الكتلة ×التسارع</a:t>
            </a:r>
            <a:endParaRPr lang="ar-DZ" sz="2800" b="1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ق= ك 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x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تع</a:t>
            </a:r>
            <a:endParaRPr lang="ar-DZ" sz="2800" b="1" dirty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F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=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m·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2800" b="1" dirty="0" smtClean="0">
                <a:latin typeface="Traditional Arabic" pitchFamily="18" charset="-78"/>
                <a:cs typeface="Traditional Arabic" pitchFamily="18" charset="-78"/>
              </a:rPr>
              <a:t>a</a:t>
            </a:r>
            <a:endParaRPr lang="fr-FR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55380" cy="816042"/>
          </a:xfrm>
        </p:spPr>
        <p:txBody>
          <a:bodyPr>
            <a:normAutofit fontScale="90000"/>
          </a:bodyPr>
          <a:lstStyle/>
          <a:p>
            <a:pPr algn="ctr"/>
            <a:r>
              <a:rPr lang="ar-DZ" sz="5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أسس تصنيف القوة</a:t>
            </a:r>
            <a:endParaRPr lang="fr-FR" sz="54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96752"/>
            <a:ext cx="89289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pPr algn="ctr"/>
            <a:r>
              <a:rPr lang="ar-DZ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الوظائف الأساسية للقوة</a:t>
            </a:r>
            <a:endParaRPr lang="fr-FR" sz="44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70024"/>
            <a:ext cx="8813939" cy="5771343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مهما كانت الحركة المراد إنجازها فإنها سوف تكون نتيجة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لتأثير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قوة محركة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على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الجسم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أو أحد أجزاءه،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ولا يمكن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حدوث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هذه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الحركة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انعدام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قوة مسببة لذلك فمثلا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– </a:t>
            </a:r>
            <a:endParaRPr lang="ar-DZ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DZ" sz="28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حركة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ثني الذراع في مفصل المرفق هي نتيجة لتقلص للعضلة ذات الرأسين .</a:t>
            </a:r>
          </a:p>
          <a:p>
            <a:pPr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و لكن العكس ليس صحيح حيث يمكن أن تكون هنالك قوة معينة دون إحداثها لأي حركة معينة تتجلى هذه الحالة عند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القيام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بالتمارين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2800" b="1" dirty="0" err="1" smtClean="0">
                <a:latin typeface="Traditional Arabic" pitchFamily="18" charset="-78"/>
                <a:cs typeface="Traditional Arabic" pitchFamily="18" charset="-78"/>
              </a:rPr>
              <a:t>الأيزومترية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و التي تتقلص مجموعة العضلات خلال أداءها دون حدوث أي حركة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مثل:</a:t>
            </a:r>
          </a:p>
          <a:p>
            <a:pPr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دفع الحائط و شد الحبل بين لاعبين متساويين في القوة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ctr" rtl="1">
              <a:buNone/>
            </a:pP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و ذلك طبقا للمفهوم الميكانيكي للحركة و الذي هو دلالة على علاقة زمانية مكانية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وعليه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فإنه يمكن تحديد دور كل من القوة المسببة للحركة في جانبين اثنين و هما أن :</a:t>
            </a:r>
          </a:p>
          <a:p>
            <a:pPr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القوى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الداخلية تؤدي إلى التغيير في الشكل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 </a:t>
            </a:r>
            <a:r>
              <a:rPr lang="ar-DZ" sz="2800" b="1" dirty="0">
                <a:latin typeface="Traditional Arabic" pitchFamily="18" charset="-78"/>
                <a:cs typeface="Traditional Arabic" pitchFamily="18" charset="-78"/>
              </a:rPr>
              <a:t>القوى الخارجية تؤدي إلى إزاحة الجسم .</a:t>
            </a:r>
            <a:endParaRPr lang="fr-FR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و عليه فإن " القوة " تعني التأثير الميكانيكي عن طريق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الشد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أو الدفع الذي يحدث بين الأجسام عن طريق اتصالها من خلال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قوة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طبيعية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تعرف بالجاذبية الأرضية . و تعتبر القوة هامة جدا بالنسبة لنا حتى </a:t>
            </a:r>
            <a:r>
              <a:rPr lang="ar-DZ" sz="4000" b="1" dirty="0" err="1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 إن لم نتحرك فمجموعة من القوة أو قوتين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تساعد</a:t>
            </a:r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على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احتفاظنا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باتزاننا في الأوضاع الثابتة كما في الأمثلة السابقة الذكر ،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ومن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خلال هذا كله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فإنه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يمكن تحديد الوظائف الميكانيكية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للقوة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بنقطتين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أساسيتين هما:</a:t>
            </a:r>
          </a:p>
          <a:p>
            <a:pPr algn="ctr" rtl="1">
              <a:buNone/>
            </a:pP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- أن القوى تؤدي إلى تغيير حركة الجسم .</a:t>
            </a:r>
          </a:p>
          <a:p>
            <a:pPr algn="ctr" rtl="1">
              <a:buNone/>
            </a:pP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- أن القوى تؤدي إلى </a:t>
            </a:r>
            <a:r>
              <a:rPr lang="ar-DZ" sz="4000" b="1" dirty="0" smtClean="0">
                <a:latin typeface="Traditional Arabic" pitchFamily="18" charset="-78"/>
                <a:cs typeface="Traditional Arabic" pitchFamily="18" charset="-78"/>
              </a:rPr>
              <a:t>الاحتفاظ بالاتزان </a:t>
            </a:r>
            <a:r>
              <a:rPr lang="ar-DZ" sz="4000" b="1" dirty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314</TotalTime>
  <Words>2349</Words>
  <Application>Microsoft Office PowerPoint</Application>
  <PresentationFormat>Affichage à l'écran (4:3)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Times New Roman</vt:lpstr>
      <vt:lpstr>Traditional Arabic</vt:lpstr>
      <vt:lpstr>Wingdings 3</vt:lpstr>
      <vt:lpstr>Ion</vt:lpstr>
      <vt:lpstr>المحاضرة السادسة</vt:lpstr>
      <vt:lpstr>Présentation PowerPoint</vt:lpstr>
      <vt:lpstr>Présentation PowerPoint</vt:lpstr>
      <vt:lpstr>Présentation PowerPoint</vt:lpstr>
      <vt:lpstr>Présentation PowerPoint</vt:lpstr>
      <vt:lpstr>أسس تصنيف القوة</vt:lpstr>
      <vt:lpstr>أسس تصنيف القوة</vt:lpstr>
      <vt:lpstr>الوظائف الأساسية للقوة</vt:lpstr>
      <vt:lpstr>Présentation PowerPoint</vt:lpstr>
      <vt:lpstr>الوظائف الميكانيكية للقوة</vt:lpstr>
      <vt:lpstr>Présentation PowerPoint</vt:lpstr>
      <vt:lpstr>خصائص القوة</vt:lpstr>
      <vt:lpstr>Présentation PowerPoint</vt:lpstr>
      <vt:lpstr>القوة وعلم الميكانيك </vt:lpstr>
      <vt:lpstr>مفهوم محصلة القوة Force Résultants </vt:lpstr>
      <vt:lpstr>Présentation PowerPoint</vt:lpstr>
      <vt:lpstr>ملاحظات هامة</vt:lpstr>
      <vt:lpstr>Présentation PowerPoint</vt:lpstr>
      <vt:lpstr>أنواع القوة</vt:lpstr>
      <vt:lpstr>Présentation PowerPoint</vt:lpstr>
      <vt:lpstr>القوة العضلية</vt:lpstr>
      <vt:lpstr>محددات القوة العضلية </vt:lpstr>
      <vt:lpstr>Présentation PowerPoint</vt:lpstr>
      <vt:lpstr>الأسس الميكانيكية للقوة العضلية</vt:lpstr>
      <vt:lpstr>Présentation PowerPoint</vt:lpstr>
      <vt:lpstr>نقطة واتجاه عمل القوة العضلية في مفصل المرفق وفق زاوية الشد</vt:lpstr>
      <vt:lpstr>Présentation PowerPoint</vt:lpstr>
      <vt:lpstr>أشكال بعض الأجهزة الخاصة بقياس القوة العضلية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السادسة</dc:title>
  <dc:creator>hp</dc:creator>
  <cp:lastModifiedBy>hp</cp:lastModifiedBy>
  <cp:revision>35</cp:revision>
  <dcterms:created xsi:type="dcterms:W3CDTF">2019-12-15T13:31:40Z</dcterms:created>
  <dcterms:modified xsi:type="dcterms:W3CDTF">2021-01-25T22:36:49Z</dcterms:modified>
</cp:coreProperties>
</file>