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7" d="100"/>
          <a:sy n="67" d="100"/>
        </p:scale>
        <p:origin x="-147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26/05/1438</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‹N°›</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26/05/1438</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‹N°›</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26/05/1438</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‹N°›</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26/05/1438</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‹N°›</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26/05/1438</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‹N°›</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26/05/1438</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‹N°›</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pPr/>
              <a:t>26/05/1438</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pPr/>
              <a:t>‹N°›</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pPr/>
              <a:t>26/05/1438</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pPr/>
              <a:t>‹N°›</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pPr/>
              <a:t>26/05/1438</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‹N°›</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26/05/1438</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‹N°›</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26/05/1438</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‹N°›</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pPr/>
              <a:t>26/05/1438</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pPr/>
              <a:t>‹N°›</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hyperlink" Target="mailto:talzahranei@kau.edu.sa"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1310903"/>
            <a:ext cx="7772400" cy="1470025"/>
          </a:xfrm>
        </p:spPr>
        <p:txBody>
          <a:bodyPr/>
          <a:lstStyle/>
          <a:p>
            <a:r>
              <a:rPr lang="ar-SA" b="1" dirty="0"/>
              <a:t>الفصل </a:t>
            </a:r>
            <a:r>
              <a:rPr lang="ar-SA" b="1" dirty="0" smtClean="0"/>
              <a:t>السادس</a:t>
            </a:r>
            <a:endParaRPr lang="ar-SA" dirty="0"/>
          </a:p>
        </p:txBody>
      </p:sp>
      <p:sp>
        <p:nvSpPr>
          <p:cNvPr id="3" name="عنوان فرعي 2"/>
          <p:cNvSpPr>
            <a:spLocks noGrp="1"/>
          </p:cNvSpPr>
          <p:nvPr>
            <p:ph type="subTitle" idx="1"/>
          </p:nvPr>
        </p:nvSpPr>
        <p:spPr>
          <a:xfrm>
            <a:off x="395536" y="3284984"/>
            <a:ext cx="8352928" cy="1752600"/>
          </a:xfrm>
        </p:spPr>
        <p:txBody>
          <a:bodyPr>
            <a:normAutofit/>
          </a:bodyPr>
          <a:lstStyle/>
          <a:p>
            <a:r>
              <a:rPr lang="ar-SA" sz="4400" b="1" dirty="0">
                <a:solidFill>
                  <a:schemeClr val="tx1"/>
                </a:solidFill>
              </a:rPr>
              <a:t>محكات تشخيص التلاميذ الذين لديهم صعوبات </a:t>
            </a:r>
            <a:r>
              <a:rPr lang="ar-SA" sz="4400" b="1" dirty="0" smtClean="0">
                <a:solidFill>
                  <a:schemeClr val="tx1"/>
                </a:solidFill>
              </a:rPr>
              <a:t>التعلم</a:t>
            </a:r>
            <a:endParaRPr lang="en-US" sz="4400" dirty="0">
              <a:solidFill>
                <a:schemeClr val="tx1"/>
              </a:solidFill>
            </a:endParaRPr>
          </a:p>
        </p:txBody>
      </p:sp>
    </p:spTree>
    <p:extLst>
      <p:ext uri="{BB962C8B-B14F-4D97-AF65-F5344CB8AC3E}">
        <p14:creationId xmlns:p14="http://schemas.microsoft.com/office/powerpoint/2010/main" xmlns="" val="18010103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7384"/>
            <a:ext cx="7772400" cy="1226567"/>
          </a:xfrm>
        </p:spPr>
        <p:txBody>
          <a:bodyPr>
            <a:normAutofit/>
          </a:bodyPr>
          <a:lstStyle/>
          <a:p>
            <a:r>
              <a:rPr lang="ar-SA" sz="4000" b="1" u="sng" dirty="0"/>
              <a:t>المحك الثالث :</a:t>
            </a:r>
            <a:r>
              <a:rPr lang="ar-SA" sz="4000" b="1" dirty="0"/>
              <a:t> محك التربية </a:t>
            </a:r>
            <a:r>
              <a:rPr lang="ar-SA" sz="4000" b="1" dirty="0" smtClean="0"/>
              <a:t>الخاصة</a:t>
            </a:r>
            <a:endParaRPr lang="ar-SA" sz="4000" dirty="0"/>
          </a:p>
        </p:txBody>
      </p:sp>
      <p:sp>
        <p:nvSpPr>
          <p:cNvPr id="3" name="عنوان فرعي 2"/>
          <p:cNvSpPr>
            <a:spLocks noGrp="1"/>
          </p:cNvSpPr>
          <p:nvPr>
            <p:ph type="subTitle" idx="1"/>
          </p:nvPr>
        </p:nvSpPr>
        <p:spPr>
          <a:xfrm>
            <a:off x="0" y="908720"/>
            <a:ext cx="9144000" cy="5949280"/>
          </a:xfrm>
        </p:spPr>
        <p:txBody>
          <a:bodyPr>
            <a:normAutofit lnSpcReduction="10000"/>
          </a:bodyPr>
          <a:lstStyle/>
          <a:p>
            <a:pPr lvl="0" algn="r"/>
            <a:r>
              <a:rPr lang="ar-SA" dirty="0">
                <a:solidFill>
                  <a:schemeClr val="tx1"/>
                </a:solidFill>
              </a:rPr>
              <a:t>يبين هذا المحك أن التلاميذ ذوي صعوبات التعلم لا تصلح لهم طرق التدريس المتبعة مع التلاميذ العاديين فضلاً عن عدم صلاحية الطرق المتبعة مع المعاقين وإنما يتعين توفير نوع محدد من التربية الخاصة من حيث (التشخيص والتصنيف والتعليم) يختلف عن الفئات السابقة.</a:t>
            </a:r>
            <a:endParaRPr lang="en-US" dirty="0">
              <a:solidFill>
                <a:schemeClr val="tx1"/>
              </a:solidFill>
            </a:endParaRPr>
          </a:p>
          <a:p>
            <a:pPr algn="r"/>
            <a:r>
              <a:rPr lang="ar-SA" dirty="0">
                <a:solidFill>
                  <a:schemeClr val="tx1"/>
                </a:solidFill>
              </a:rPr>
              <a:t> </a:t>
            </a:r>
            <a:endParaRPr lang="en-US" dirty="0">
              <a:solidFill>
                <a:schemeClr val="tx1"/>
              </a:solidFill>
            </a:endParaRPr>
          </a:p>
          <a:p>
            <a:pPr algn="r"/>
            <a:r>
              <a:rPr lang="ar-SA" sz="4000" b="1" dirty="0">
                <a:solidFill>
                  <a:schemeClr val="tx1"/>
                </a:solidFill>
              </a:rPr>
              <a:t>أو يمكن أن نقول بأن:</a:t>
            </a:r>
            <a:endParaRPr lang="en-US" sz="4000" b="1" dirty="0">
              <a:solidFill>
                <a:schemeClr val="tx1"/>
              </a:solidFill>
            </a:endParaRPr>
          </a:p>
          <a:p>
            <a:pPr algn="r"/>
            <a:r>
              <a:rPr lang="ar-SA" dirty="0">
                <a:solidFill>
                  <a:schemeClr val="tx1"/>
                </a:solidFill>
              </a:rPr>
              <a:t> </a:t>
            </a:r>
            <a:endParaRPr lang="en-US" dirty="0">
              <a:solidFill>
                <a:schemeClr val="tx1"/>
              </a:solidFill>
            </a:endParaRPr>
          </a:p>
          <a:p>
            <a:pPr lvl="0" algn="r"/>
            <a:r>
              <a:rPr lang="ar-SA" dirty="0">
                <a:solidFill>
                  <a:schemeClr val="tx1"/>
                </a:solidFill>
              </a:rPr>
              <a:t>محك التربية الخاصة يشير إلى ذوي صعوبات التعلم الذين لا يمكن تعليمهم </a:t>
            </a:r>
            <a:r>
              <a:rPr lang="ar-SA" b="1" dirty="0">
                <a:solidFill>
                  <a:schemeClr val="tx1"/>
                </a:solidFill>
              </a:rPr>
              <a:t>بالطرق العادية</a:t>
            </a:r>
            <a:r>
              <a:rPr lang="ar-SA" dirty="0">
                <a:solidFill>
                  <a:schemeClr val="tx1"/>
                </a:solidFill>
              </a:rPr>
              <a:t> أو بالأساليب والوسائل التي تقدم للأطفال العاديين في المدرسة بل لا بد من تعليمهم المهارات الأكاديمية </a:t>
            </a:r>
            <a:r>
              <a:rPr lang="ar-SA" b="1" dirty="0">
                <a:solidFill>
                  <a:schemeClr val="tx1"/>
                </a:solidFill>
              </a:rPr>
              <a:t>بطرق التربية الخاصة</a:t>
            </a:r>
            <a:r>
              <a:rPr lang="ar-SA" dirty="0">
                <a:solidFill>
                  <a:schemeClr val="tx1"/>
                </a:solidFill>
              </a:rPr>
              <a:t> </a:t>
            </a:r>
            <a:r>
              <a:rPr lang="ar-SA" u="sng" dirty="0">
                <a:solidFill>
                  <a:schemeClr val="tx1"/>
                </a:solidFill>
              </a:rPr>
              <a:t>وذلك بسبب</a:t>
            </a:r>
            <a:r>
              <a:rPr lang="ar-SA" dirty="0">
                <a:solidFill>
                  <a:schemeClr val="tx1"/>
                </a:solidFill>
              </a:rPr>
              <a:t> وجود بعض الاضطرابات النمائية التي تمنع أو تعيق قدرة الطفل على التعلم .</a:t>
            </a:r>
            <a:endParaRPr lang="en-US" dirty="0">
              <a:solidFill>
                <a:schemeClr val="tx1"/>
              </a:solidFill>
            </a:endParaRPr>
          </a:p>
          <a:p>
            <a:endParaRPr lang="ar-SA" dirty="0"/>
          </a:p>
        </p:txBody>
      </p:sp>
    </p:spTree>
    <p:extLst>
      <p:ext uri="{BB962C8B-B14F-4D97-AF65-F5344CB8AC3E}">
        <p14:creationId xmlns:p14="http://schemas.microsoft.com/office/powerpoint/2010/main" xmlns="" val="4242367670"/>
      </p:ext>
    </p:extLst>
  </p:cSld>
  <p:clrMapOvr>
    <a:masterClrMapping/>
  </p:clrMapOvr>
  <mc:AlternateContent xmlns:mc="http://schemas.openxmlformats.org/markup-compatibility/2006">
    <mc:Choice xmlns:p14="http://schemas.microsoft.com/office/powerpoint/2010/main" xmlns="" Requires="p14">
      <p:transition spd="slow" p14:dur="900">
        <p14:warp dir="in"/>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467544" y="-27384"/>
            <a:ext cx="8278688" cy="1226567"/>
          </a:xfrm>
        </p:spPr>
        <p:txBody>
          <a:bodyPr>
            <a:normAutofit/>
          </a:bodyPr>
          <a:lstStyle/>
          <a:p>
            <a:r>
              <a:rPr lang="ar-SA" sz="3600" b="1" u="sng" dirty="0"/>
              <a:t>المحك الرابع :</a:t>
            </a:r>
            <a:r>
              <a:rPr lang="ar-SA" sz="3600" b="1" dirty="0"/>
              <a:t> محك التفاوت بين القدرات </a:t>
            </a:r>
            <a:r>
              <a:rPr lang="ar-SA" sz="3600" b="1" dirty="0" smtClean="0"/>
              <a:t>الذاتية</a:t>
            </a:r>
            <a:endParaRPr lang="ar-SA" sz="3600" dirty="0"/>
          </a:p>
        </p:txBody>
      </p:sp>
      <p:sp>
        <p:nvSpPr>
          <p:cNvPr id="3" name="عنوان فرعي 2"/>
          <p:cNvSpPr>
            <a:spLocks noGrp="1"/>
          </p:cNvSpPr>
          <p:nvPr>
            <p:ph type="subTitle" idx="1"/>
          </p:nvPr>
        </p:nvSpPr>
        <p:spPr>
          <a:xfrm>
            <a:off x="0" y="980728"/>
            <a:ext cx="9144000" cy="5877272"/>
          </a:xfrm>
        </p:spPr>
        <p:txBody>
          <a:bodyPr>
            <a:normAutofit fontScale="85000" lnSpcReduction="20000"/>
          </a:bodyPr>
          <a:lstStyle/>
          <a:p>
            <a:pPr algn="r"/>
            <a:r>
              <a:rPr lang="ar-SA" sz="3800" dirty="0">
                <a:solidFill>
                  <a:schemeClr val="tx1"/>
                </a:solidFill>
              </a:rPr>
              <a:t>- يستدل مبدئياً على معظم صعوبات التعلم باضطرابات في القراءة أو الكتابة أو الحساب أي في جانب واحد أو أكثر من جوانب التحصيل المختلفة، وقد يستدل عليها أيضاً من الاضطرابات في الانتباه أو الإدراك، حيث إن هذه الاضطرابات تدعو إلى التشكك بوجود صعوبة تعليمية. </a:t>
            </a:r>
            <a:endParaRPr lang="en-US" sz="3800" dirty="0">
              <a:solidFill>
                <a:schemeClr val="tx1"/>
              </a:solidFill>
            </a:endParaRPr>
          </a:p>
          <a:p>
            <a:pPr algn="r"/>
            <a:r>
              <a:rPr lang="ar-SA" sz="3800" dirty="0">
                <a:solidFill>
                  <a:schemeClr val="tx1"/>
                </a:solidFill>
              </a:rPr>
              <a:t> </a:t>
            </a:r>
            <a:endParaRPr lang="en-US" sz="3800" dirty="0">
              <a:solidFill>
                <a:schemeClr val="tx1"/>
              </a:solidFill>
            </a:endParaRPr>
          </a:p>
          <a:p>
            <a:pPr algn="r"/>
            <a:r>
              <a:rPr lang="ar-SA" sz="3800" u="sng" dirty="0">
                <a:solidFill>
                  <a:schemeClr val="tx1"/>
                </a:solidFill>
              </a:rPr>
              <a:t>- ولكن من الجدير بالذكر</a:t>
            </a:r>
            <a:r>
              <a:rPr lang="ar-SA" sz="3800" dirty="0">
                <a:solidFill>
                  <a:schemeClr val="tx1"/>
                </a:solidFill>
              </a:rPr>
              <a:t> </a:t>
            </a:r>
            <a:r>
              <a:rPr lang="ar-SA" sz="3800" b="1" dirty="0">
                <a:solidFill>
                  <a:schemeClr val="tx1"/>
                </a:solidFill>
              </a:rPr>
              <a:t>وجود فروق داخل الفرد نفسه</a:t>
            </a:r>
            <a:r>
              <a:rPr lang="ar-SA" sz="3800" dirty="0">
                <a:solidFill>
                  <a:schemeClr val="tx1"/>
                </a:solidFill>
              </a:rPr>
              <a:t> </a:t>
            </a:r>
            <a:r>
              <a:rPr lang="ar-SA" sz="3800" u="sng" dirty="0">
                <a:solidFill>
                  <a:schemeClr val="tx1"/>
                </a:solidFill>
              </a:rPr>
              <a:t>بمعنى</a:t>
            </a:r>
            <a:r>
              <a:rPr lang="ar-SA" sz="3800" dirty="0">
                <a:solidFill>
                  <a:schemeClr val="tx1"/>
                </a:solidFill>
              </a:rPr>
              <a:t> أن تحصيل التلميذ ذي الصعوبة </a:t>
            </a:r>
            <a:r>
              <a:rPr lang="ar-SA" sz="3800" b="1" dirty="0">
                <a:solidFill>
                  <a:schemeClr val="tx1"/>
                </a:solidFill>
              </a:rPr>
              <a:t>لا يكون منخفض في جميع المجالات الأكاديمية</a:t>
            </a:r>
            <a:r>
              <a:rPr lang="ar-SA" sz="3800" dirty="0">
                <a:solidFill>
                  <a:schemeClr val="tx1"/>
                </a:solidFill>
              </a:rPr>
              <a:t> فقد يعاني التلميذ مثلاً صعوبة في القراءة في الوقت الذي يكون فيه تحصيله مرتفع في الحساب، ويعزى هذا التفاوت إلى أن </a:t>
            </a:r>
            <a:r>
              <a:rPr lang="ar-SA" sz="3800" b="1" dirty="0">
                <a:solidFill>
                  <a:srgbClr val="FF0000"/>
                </a:solidFill>
              </a:rPr>
              <a:t>القدرات الخاصة لا تتطور جميعها بنفس النسق</a:t>
            </a:r>
            <a:r>
              <a:rPr lang="ar-SA" sz="3800" dirty="0">
                <a:solidFill>
                  <a:schemeClr val="tx1"/>
                </a:solidFill>
              </a:rPr>
              <a:t>، فنجد بعضها نامياً نمواً سوياً وبسرعة طبيعية بينما يتخلف غيرها، </a:t>
            </a:r>
            <a:r>
              <a:rPr lang="ar-SA" sz="3800" b="1" dirty="0">
                <a:solidFill>
                  <a:schemeClr val="tx1"/>
                </a:solidFill>
              </a:rPr>
              <a:t>وينعكس هذا التفاوت في القدرات على مستويات تحصيل المواد المختلفة</a:t>
            </a:r>
            <a:r>
              <a:rPr lang="ar-SA" dirty="0"/>
              <a:t>.</a:t>
            </a:r>
          </a:p>
        </p:txBody>
      </p:sp>
    </p:spTree>
    <p:extLst>
      <p:ext uri="{BB962C8B-B14F-4D97-AF65-F5344CB8AC3E}">
        <p14:creationId xmlns:p14="http://schemas.microsoft.com/office/powerpoint/2010/main" xmlns="" val="2808125841"/>
      </p:ext>
    </p:extLst>
  </p:cSld>
  <p:clrMapOvr>
    <a:masterClrMapping/>
  </p:clrMapOvr>
  <mc:AlternateContent xmlns:mc="http://schemas.openxmlformats.org/markup-compatibility/2006">
    <mc:Choice xmlns:p14="http://schemas.microsoft.com/office/powerpoint/2010/main" xmlns="" Requires="p14">
      <p:transition spd="slow" p14:dur="4000">
        <p14:vortex/>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7384"/>
            <a:ext cx="7772400" cy="1154559"/>
          </a:xfrm>
        </p:spPr>
        <p:txBody>
          <a:bodyPr>
            <a:normAutofit/>
          </a:bodyPr>
          <a:lstStyle/>
          <a:p>
            <a:r>
              <a:rPr lang="ar-SA" sz="4000" b="1" u="sng" dirty="0"/>
              <a:t>المحك الخامس :</a:t>
            </a:r>
            <a:r>
              <a:rPr lang="ar-SA" sz="4000" b="1" dirty="0"/>
              <a:t> المحك </a:t>
            </a:r>
            <a:r>
              <a:rPr lang="ar-SA" sz="4000" b="1" dirty="0" smtClean="0"/>
              <a:t>العصبي</a:t>
            </a:r>
            <a:endParaRPr lang="ar-SA" sz="4000" dirty="0"/>
          </a:p>
        </p:txBody>
      </p:sp>
      <p:sp>
        <p:nvSpPr>
          <p:cNvPr id="3" name="عنوان فرعي 2"/>
          <p:cNvSpPr>
            <a:spLocks noGrp="1"/>
          </p:cNvSpPr>
          <p:nvPr>
            <p:ph type="subTitle" idx="1"/>
          </p:nvPr>
        </p:nvSpPr>
        <p:spPr>
          <a:xfrm>
            <a:off x="0" y="908720"/>
            <a:ext cx="9144000" cy="5949280"/>
          </a:xfrm>
        </p:spPr>
        <p:txBody>
          <a:bodyPr>
            <a:normAutofit lnSpcReduction="10000"/>
          </a:bodyPr>
          <a:lstStyle/>
          <a:p>
            <a:pPr marL="457200" indent="-457200" algn="r">
              <a:buFont typeface="Wingdings" pitchFamily="2" charset="2"/>
              <a:buChar char="v"/>
            </a:pPr>
            <a:r>
              <a:rPr lang="ar-SA" dirty="0">
                <a:solidFill>
                  <a:schemeClr val="tx1"/>
                </a:solidFill>
              </a:rPr>
              <a:t>يؤكد هذا المحك على </a:t>
            </a:r>
            <a:r>
              <a:rPr lang="ar-SA" dirty="0" smtClean="0">
                <a:solidFill>
                  <a:schemeClr val="tx1"/>
                </a:solidFill>
              </a:rPr>
              <a:t>التلازم </a:t>
            </a:r>
            <a:r>
              <a:rPr lang="ar-SA" dirty="0">
                <a:solidFill>
                  <a:schemeClr val="tx1"/>
                </a:solidFill>
              </a:rPr>
              <a:t>بين صعوبات التعلم وبعض نواحي القصور الوظيفي للجهاز العصبي (الدماغ</a:t>
            </a:r>
            <a:r>
              <a:rPr lang="ar-SA" dirty="0" smtClean="0">
                <a:solidFill>
                  <a:schemeClr val="tx1"/>
                </a:solidFill>
              </a:rPr>
              <a:t>).</a:t>
            </a:r>
          </a:p>
          <a:p>
            <a:pPr algn="r"/>
            <a:endParaRPr lang="en-US" sz="1000" dirty="0">
              <a:solidFill>
                <a:schemeClr val="tx1"/>
              </a:solidFill>
            </a:endParaRPr>
          </a:p>
          <a:p>
            <a:pPr marL="457200" indent="-457200" algn="r">
              <a:buFont typeface="Wingdings" pitchFamily="2" charset="2"/>
              <a:buChar char="v"/>
            </a:pPr>
            <a:r>
              <a:rPr lang="ar-SA" dirty="0">
                <a:solidFill>
                  <a:schemeClr val="tx1"/>
                </a:solidFill>
              </a:rPr>
              <a:t>كل أنواع التعليم ومستوياته تتم أصلا في الدماغ وأي خلل في عمليات التعلم يمكن أن ينسب في نهاية التحليل إلى قصور في قدرة الدماغ على القيام بوظائفه كاملة.</a:t>
            </a:r>
            <a:endParaRPr lang="en-US" dirty="0">
              <a:solidFill>
                <a:schemeClr val="tx1"/>
              </a:solidFill>
            </a:endParaRPr>
          </a:p>
          <a:p>
            <a:pPr algn="r"/>
            <a:endParaRPr lang="en-US" sz="1000" dirty="0">
              <a:solidFill>
                <a:schemeClr val="tx1"/>
              </a:solidFill>
            </a:endParaRPr>
          </a:p>
          <a:p>
            <a:pPr marL="457200" indent="-457200" algn="r">
              <a:buFont typeface="Wingdings" pitchFamily="2" charset="2"/>
              <a:buChar char="v"/>
            </a:pPr>
            <a:r>
              <a:rPr lang="ar-SA" dirty="0">
                <a:solidFill>
                  <a:schemeClr val="tx1"/>
                </a:solidFill>
              </a:rPr>
              <a:t>لا يجوز برأي بعض العلماء و الباحثين أن يصنف أحد </a:t>
            </a:r>
            <a:r>
              <a:rPr lang="ar-SA" b="1" dirty="0">
                <a:solidFill>
                  <a:schemeClr val="tx1"/>
                </a:solidFill>
              </a:rPr>
              <a:t>كذي صعوبة تعلم</a:t>
            </a:r>
            <a:r>
              <a:rPr lang="ar-SA" dirty="0">
                <a:solidFill>
                  <a:schemeClr val="tx1"/>
                </a:solidFill>
              </a:rPr>
              <a:t> </a:t>
            </a:r>
            <a:r>
              <a:rPr lang="ar-SA" u="sng" dirty="0">
                <a:solidFill>
                  <a:schemeClr val="tx1"/>
                </a:solidFill>
              </a:rPr>
              <a:t>مالم يشك بوجود قصور وظيفي دماغي لديه </a:t>
            </a:r>
            <a:r>
              <a:rPr lang="ar-SA" dirty="0">
                <a:solidFill>
                  <a:schemeClr val="tx1"/>
                </a:solidFill>
              </a:rPr>
              <a:t>"فإذا كان السبب معروفا أو يظن بأنه شيء آخر غير القصور الوظيفي الدماغي فإن الحالة لا تصنف كحالة صعوبات تعلم </a:t>
            </a:r>
            <a:r>
              <a:rPr lang="ar-SA" dirty="0" smtClean="0">
                <a:solidFill>
                  <a:schemeClr val="tx1"/>
                </a:solidFill>
              </a:rPr>
              <a:t>برأيهم«</a:t>
            </a:r>
          </a:p>
          <a:p>
            <a:r>
              <a:rPr lang="ar-SA" sz="6000" b="1" dirty="0" smtClean="0">
                <a:solidFill>
                  <a:srgbClr val="FF0000"/>
                </a:solidFill>
              </a:rPr>
              <a:t>ولكن</a:t>
            </a:r>
            <a:endParaRPr lang="ar-SA" sz="6000" b="1" dirty="0">
              <a:solidFill>
                <a:srgbClr val="FF0000"/>
              </a:solidFill>
            </a:endParaRPr>
          </a:p>
        </p:txBody>
      </p:sp>
    </p:spTree>
    <p:extLst>
      <p:ext uri="{BB962C8B-B14F-4D97-AF65-F5344CB8AC3E}">
        <p14:creationId xmlns:p14="http://schemas.microsoft.com/office/powerpoint/2010/main" xmlns="" val="2395195470"/>
      </p:ext>
    </p:extLst>
  </p:cSld>
  <p:clrMapOvr>
    <a:masterClrMapping/>
  </p:clrMapOvr>
  <mc:AlternateContent xmlns:mc="http://schemas.openxmlformats.org/markup-compatibility/2006">
    <mc:Choice xmlns:p14="http://schemas.microsoft.com/office/powerpoint/2010/main" xmlns="" Requires="p14">
      <p:transition spd="slow" p14:dur="1600">
        <p:blinds dir="vert"/>
      </p:transition>
    </mc:Choice>
    <mc:Fallback>
      <p:transition spd="slow">
        <p:blinds dir="vert"/>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340768"/>
            <a:ext cx="9144000" cy="4680520"/>
          </a:xfrm>
        </p:spPr>
        <p:txBody>
          <a:bodyPr>
            <a:normAutofit fontScale="90000"/>
          </a:bodyPr>
          <a:lstStyle/>
          <a:p>
            <a:pPr algn="r"/>
            <a:r>
              <a:rPr lang="ar-SA" dirty="0"/>
              <a:t>وفي الوقت الحاضر لا يتم إرجاع حالات صعوبات التعلم إلى عوامل نير ولوجيه حادة (</a:t>
            </a:r>
            <a:r>
              <a:rPr lang="ar-SA" b="1" dirty="0"/>
              <a:t>نواحي القصور الوظيفي للجهاز العصبي "الدماغ"</a:t>
            </a:r>
            <a:r>
              <a:rPr lang="ar-SA" dirty="0"/>
              <a:t>) إلا عند أولئك الأطفال الذين قد سبق لهم التعرض لإصابات خطيرة بالرأس ، أو الذين أجريت لهم عمليات جراحيه في المخ، أو سبق لهم الإصابة بأورام خبيثة، ومن ثم فإنه في حين قد يكون التلف المخي أحد أسباب مشكلات التعلم أو السلوك. (فإن عددا من العوامل الأخرى يمكن أن تؤدى إلى نفس هذه المشكلات.)</a:t>
            </a:r>
            <a:r>
              <a:rPr lang="en-US" dirty="0"/>
              <a:t/>
            </a:r>
            <a:br>
              <a:rPr lang="en-US" dirty="0"/>
            </a:br>
            <a:endParaRPr lang="ar-SA" dirty="0"/>
          </a:p>
        </p:txBody>
      </p:sp>
    </p:spTree>
    <p:extLst>
      <p:ext uri="{BB962C8B-B14F-4D97-AF65-F5344CB8AC3E}">
        <p14:creationId xmlns:p14="http://schemas.microsoft.com/office/powerpoint/2010/main" xmlns="" val="3279980258"/>
      </p:ext>
    </p:extLst>
  </p:cSld>
  <p:clrMapOvr>
    <a:masterClrMapping/>
  </p:clrMapOvr>
  <mc:AlternateContent xmlns:mc="http://schemas.openxmlformats.org/markup-compatibility/2006">
    <mc:Choice xmlns:p14="http://schemas.microsoft.com/office/powerpoint/2010/main" xmlns="" Requires="p14">
      <p:transition spd="slow" p14:dur="1100">
        <p14:switch dir="l"/>
      </p:transition>
    </mc:Choice>
    <mc:Fallback>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44624"/>
            <a:ext cx="9144000" cy="1080119"/>
          </a:xfrm>
        </p:spPr>
        <p:txBody>
          <a:bodyPr>
            <a:normAutofit/>
          </a:bodyPr>
          <a:lstStyle/>
          <a:p>
            <a:r>
              <a:rPr lang="ar-SA" sz="4000" b="1" u="sng" dirty="0"/>
              <a:t>المحك السادس :</a:t>
            </a:r>
            <a:r>
              <a:rPr lang="ar-SA" sz="4000" b="1" dirty="0"/>
              <a:t> محك المشكلات المرتبطة </a:t>
            </a:r>
            <a:r>
              <a:rPr lang="ar-SA" sz="4000" b="1" dirty="0" smtClean="0"/>
              <a:t>بالنضوج</a:t>
            </a:r>
            <a:endParaRPr lang="ar-SA" sz="4000" dirty="0"/>
          </a:p>
        </p:txBody>
      </p:sp>
      <p:sp>
        <p:nvSpPr>
          <p:cNvPr id="3" name="عنوان فرعي 2"/>
          <p:cNvSpPr>
            <a:spLocks noGrp="1"/>
          </p:cNvSpPr>
          <p:nvPr>
            <p:ph type="subTitle" idx="1"/>
          </p:nvPr>
        </p:nvSpPr>
        <p:spPr>
          <a:xfrm>
            <a:off x="0" y="1124744"/>
            <a:ext cx="9144000" cy="5616624"/>
          </a:xfrm>
        </p:spPr>
        <p:txBody>
          <a:bodyPr/>
          <a:lstStyle/>
          <a:p>
            <a:pPr algn="r"/>
            <a:r>
              <a:rPr lang="ar-SA" sz="3600" dirty="0">
                <a:solidFill>
                  <a:schemeClr val="tx1"/>
                </a:solidFill>
              </a:rPr>
              <a:t>حيث نجد معدلات النمو تختلف من طفل لآخر مما يؤدي إلى صعوبة تهيئته لعمليات التعلم فما هو معروف أن </a:t>
            </a:r>
            <a:r>
              <a:rPr lang="ar-SA" sz="3600" b="1" dirty="0">
                <a:solidFill>
                  <a:schemeClr val="tx1"/>
                </a:solidFill>
              </a:rPr>
              <a:t>الأطفال الذكور يتقدم نموهم بمعدل أبطأ من الإناث</a:t>
            </a:r>
            <a:r>
              <a:rPr lang="ar-SA" sz="3600" dirty="0">
                <a:solidFill>
                  <a:schemeClr val="tx1"/>
                </a:solidFill>
              </a:rPr>
              <a:t> مما يجعلهم في حوالي الخامسة أو السادسة غير مستعدين أو مهيئين من </a:t>
            </a:r>
            <a:r>
              <a:rPr lang="ar-SA" sz="3600" dirty="0">
                <a:solidFill>
                  <a:srgbClr val="FF0000"/>
                </a:solidFill>
              </a:rPr>
              <a:t>الناحية الإدراكية</a:t>
            </a:r>
            <a:r>
              <a:rPr lang="ar-SA" sz="3600" dirty="0">
                <a:solidFill>
                  <a:schemeClr val="tx1"/>
                </a:solidFill>
              </a:rPr>
              <a:t> </a:t>
            </a:r>
            <a:r>
              <a:rPr lang="ar-SA" sz="3600" b="1" dirty="0">
                <a:solidFill>
                  <a:schemeClr val="tx1"/>
                </a:solidFill>
              </a:rPr>
              <a:t>لتعلم التمييز بين الحروف الهجائية قراءة وكتابة </a:t>
            </a:r>
            <a:r>
              <a:rPr lang="ar-SA" sz="3600" dirty="0">
                <a:solidFill>
                  <a:schemeClr val="tx1"/>
                </a:solidFill>
              </a:rPr>
              <a:t>مما يعوق تعلمهم اللغة ومن ثم يتعين </a:t>
            </a:r>
            <a:r>
              <a:rPr lang="ar-SA" sz="3600" b="1" dirty="0">
                <a:solidFill>
                  <a:schemeClr val="tx1"/>
                </a:solidFill>
              </a:rPr>
              <a:t>تقديم برامج تربوية تصحح قصور النمو الذي يعوق عمليات التعلم</a:t>
            </a:r>
            <a:r>
              <a:rPr lang="ar-SA" sz="3600" dirty="0">
                <a:solidFill>
                  <a:schemeClr val="tx1"/>
                </a:solidFill>
              </a:rPr>
              <a:t> سواء كان هذا القصور يرجع لعوامل وراثية </a:t>
            </a:r>
            <a:r>
              <a:rPr lang="ar-SA" sz="3600" dirty="0" smtClean="0">
                <a:solidFill>
                  <a:schemeClr val="tx1"/>
                </a:solidFill>
              </a:rPr>
              <a:t>أو </a:t>
            </a:r>
            <a:r>
              <a:rPr lang="ar-SA" sz="3600" dirty="0">
                <a:solidFill>
                  <a:schemeClr val="tx1"/>
                </a:solidFill>
              </a:rPr>
              <a:t>تكوينية أو بيئية ومن ثم يعكس هذا المحك الفروق الفردية في القدرة على التحصيل. </a:t>
            </a:r>
            <a:endParaRPr lang="en-US" sz="3600" dirty="0">
              <a:solidFill>
                <a:schemeClr val="tx1"/>
              </a:solidFill>
            </a:endParaRPr>
          </a:p>
          <a:p>
            <a:endParaRPr lang="ar-SA" dirty="0"/>
          </a:p>
        </p:txBody>
      </p:sp>
    </p:spTree>
    <p:extLst>
      <p:ext uri="{BB962C8B-B14F-4D97-AF65-F5344CB8AC3E}">
        <p14:creationId xmlns:p14="http://schemas.microsoft.com/office/powerpoint/2010/main" xmlns="" val="329724794"/>
      </p:ext>
    </p:extLst>
  </p:cSld>
  <p:clrMapOvr>
    <a:masterClrMapping/>
  </p:clrMapOvr>
  <mc:AlternateContent xmlns:mc="http://schemas.openxmlformats.org/markup-compatibility/2006">
    <mc:Choice xmlns:p14="http://schemas.microsoft.com/office/powerpoint/2010/main" xmlns="" Requires="p14">
      <p:transition spd="slow" p14:dur="1400">
        <p14:doors dir="vert"/>
      </p:transition>
    </mc:Choice>
    <mc:Fallback>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44624"/>
            <a:ext cx="9144000" cy="1080120"/>
          </a:xfrm>
        </p:spPr>
        <p:txBody>
          <a:bodyPr>
            <a:normAutofit/>
          </a:bodyPr>
          <a:lstStyle/>
          <a:p>
            <a:r>
              <a:rPr lang="ar-SA" sz="4000" b="1" u="sng" dirty="0"/>
              <a:t>المحك السابع :</a:t>
            </a:r>
            <a:r>
              <a:rPr lang="ar-SA" sz="4000" b="1" dirty="0"/>
              <a:t> محك الاستجابة للتدخل </a:t>
            </a:r>
            <a:r>
              <a:rPr lang="ar-SA" sz="4000" b="1" dirty="0" smtClean="0"/>
              <a:t>والتدريس</a:t>
            </a:r>
            <a:endParaRPr lang="ar-SA" sz="4000" dirty="0"/>
          </a:p>
        </p:txBody>
      </p:sp>
      <p:sp>
        <p:nvSpPr>
          <p:cNvPr id="3" name="عنوان فرعي 2"/>
          <p:cNvSpPr>
            <a:spLocks noGrp="1"/>
          </p:cNvSpPr>
          <p:nvPr>
            <p:ph type="subTitle" idx="1"/>
          </p:nvPr>
        </p:nvSpPr>
        <p:spPr>
          <a:xfrm>
            <a:off x="0" y="908720"/>
            <a:ext cx="9144000" cy="5949280"/>
          </a:xfrm>
        </p:spPr>
        <p:txBody>
          <a:bodyPr>
            <a:normAutofit fontScale="85000" lnSpcReduction="10000"/>
          </a:bodyPr>
          <a:lstStyle/>
          <a:p>
            <a:pPr algn="r"/>
            <a:r>
              <a:rPr lang="ar-SA" dirty="0" err="1">
                <a:solidFill>
                  <a:schemeClr val="tx1"/>
                </a:solidFill>
              </a:rPr>
              <a:t>إقترح</a:t>
            </a:r>
            <a:r>
              <a:rPr lang="ar-SA" dirty="0">
                <a:solidFill>
                  <a:schemeClr val="tx1"/>
                </a:solidFill>
              </a:rPr>
              <a:t> عدد من الباحثين طريقة بديلة للتعرف على التلاميذ الذين لديهم صعوبات تعلم والتي سميت </a:t>
            </a:r>
            <a:r>
              <a:rPr lang="ar-SA" b="1" dirty="0">
                <a:solidFill>
                  <a:schemeClr val="tx1"/>
                </a:solidFill>
              </a:rPr>
              <a:t>الاستجابة للتدخل</a:t>
            </a:r>
            <a:r>
              <a:rPr lang="ar-SA" dirty="0">
                <a:solidFill>
                  <a:schemeClr val="tx1"/>
                </a:solidFill>
              </a:rPr>
              <a:t> والتدريس</a:t>
            </a:r>
            <a:r>
              <a:rPr lang="ar-SA" dirty="0" smtClean="0">
                <a:solidFill>
                  <a:schemeClr val="tx1"/>
                </a:solidFill>
              </a:rPr>
              <a:t>.</a:t>
            </a:r>
          </a:p>
          <a:p>
            <a:pPr algn="r"/>
            <a:endParaRPr lang="en-US" dirty="0">
              <a:solidFill>
                <a:schemeClr val="tx1"/>
              </a:solidFill>
            </a:endParaRPr>
          </a:p>
          <a:p>
            <a:pPr lvl="0" algn="r"/>
            <a:r>
              <a:rPr lang="ar-SA" b="1" dirty="0">
                <a:solidFill>
                  <a:schemeClr val="tx1"/>
                </a:solidFill>
              </a:rPr>
              <a:t>آلية تطبيق نموذج الاستجابة للتدخل ( النموذج الأكثر شيوعاً هو النموذج ذو الصفوف الثلاثة) :</a:t>
            </a:r>
            <a:endParaRPr lang="en-US" dirty="0">
              <a:solidFill>
                <a:schemeClr val="tx1"/>
              </a:solidFill>
            </a:endParaRPr>
          </a:p>
          <a:p>
            <a:pPr algn="r"/>
            <a:r>
              <a:rPr lang="ar-SA" dirty="0">
                <a:solidFill>
                  <a:schemeClr val="tx1"/>
                </a:solidFill>
              </a:rPr>
              <a:t>يتضمن التقرير بوجود صعوبات التعلم في ضوء هذا الأسلوب على العناصر والخطوات التالية:</a:t>
            </a:r>
            <a:endParaRPr lang="en-US" dirty="0">
              <a:solidFill>
                <a:schemeClr val="tx1"/>
              </a:solidFill>
            </a:endParaRPr>
          </a:p>
          <a:p>
            <a:pPr algn="r"/>
            <a:r>
              <a:rPr lang="ar-SA" dirty="0">
                <a:solidFill>
                  <a:schemeClr val="tx1"/>
                </a:solidFill>
              </a:rPr>
              <a:t>1- </a:t>
            </a:r>
            <a:r>
              <a:rPr lang="ar-SA" dirty="0" smtClean="0">
                <a:solidFill>
                  <a:schemeClr val="tx1"/>
                </a:solidFill>
              </a:rPr>
              <a:t>يقدم </a:t>
            </a:r>
            <a:r>
              <a:rPr lang="ar-SA" dirty="0">
                <a:solidFill>
                  <a:schemeClr val="tx1"/>
                </a:solidFill>
              </a:rPr>
              <a:t>مدرس الفصل توجيهاً فعالاً لجميع الطلاب على وجه العموم.</a:t>
            </a:r>
            <a:endParaRPr lang="en-US" dirty="0">
              <a:solidFill>
                <a:schemeClr val="tx1"/>
              </a:solidFill>
            </a:endParaRPr>
          </a:p>
          <a:p>
            <a:pPr algn="r"/>
            <a:r>
              <a:rPr lang="ar-SA" dirty="0">
                <a:solidFill>
                  <a:schemeClr val="tx1"/>
                </a:solidFill>
              </a:rPr>
              <a:t>2- </a:t>
            </a:r>
            <a:r>
              <a:rPr lang="ar-SA" dirty="0" smtClean="0">
                <a:solidFill>
                  <a:schemeClr val="tx1"/>
                </a:solidFill>
              </a:rPr>
              <a:t>يتم </a:t>
            </a:r>
            <a:r>
              <a:rPr lang="ar-SA" dirty="0">
                <a:solidFill>
                  <a:schemeClr val="tx1"/>
                </a:solidFill>
              </a:rPr>
              <a:t>رصد ومراقبة تقدمهم.</a:t>
            </a:r>
            <a:endParaRPr lang="en-US" dirty="0">
              <a:solidFill>
                <a:schemeClr val="tx1"/>
              </a:solidFill>
            </a:endParaRPr>
          </a:p>
          <a:p>
            <a:pPr algn="r"/>
            <a:r>
              <a:rPr lang="ar-SA" dirty="0">
                <a:solidFill>
                  <a:schemeClr val="tx1"/>
                </a:solidFill>
              </a:rPr>
              <a:t>3- </a:t>
            </a:r>
            <a:r>
              <a:rPr lang="ar-SA" dirty="0" smtClean="0">
                <a:solidFill>
                  <a:schemeClr val="tx1"/>
                </a:solidFill>
              </a:rPr>
              <a:t>الطلاب </a:t>
            </a:r>
            <a:r>
              <a:rPr lang="ar-SA" dirty="0">
                <a:solidFill>
                  <a:schemeClr val="tx1"/>
                </a:solidFill>
              </a:rPr>
              <a:t>الذين لا يستجيبون يحصلون على منهج مكثف من قبل مدرسهم أومن قبل شخص آخر.</a:t>
            </a:r>
            <a:endParaRPr lang="en-US" dirty="0">
              <a:solidFill>
                <a:schemeClr val="tx1"/>
              </a:solidFill>
            </a:endParaRPr>
          </a:p>
          <a:p>
            <a:pPr algn="r"/>
            <a:r>
              <a:rPr lang="ar-SA" dirty="0">
                <a:solidFill>
                  <a:schemeClr val="tx1"/>
                </a:solidFill>
              </a:rPr>
              <a:t>4- </a:t>
            </a:r>
            <a:r>
              <a:rPr lang="ar-SA" dirty="0" smtClean="0">
                <a:solidFill>
                  <a:schemeClr val="tx1"/>
                </a:solidFill>
              </a:rPr>
              <a:t>يتم </a:t>
            </a:r>
            <a:r>
              <a:rPr lang="ar-SA" dirty="0">
                <a:solidFill>
                  <a:schemeClr val="tx1"/>
                </a:solidFill>
              </a:rPr>
              <a:t>رصد ومراقبة تقدمهم مرة أخرى.</a:t>
            </a:r>
            <a:endParaRPr lang="en-US" dirty="0">
              <a:solidFill>
                <a:schemeClr val="tx1"/>
              </a:solidFill>
            </a:endParaRPr>
          </a:p>
          <a:p>
            <a:pPr algn="r"/>
            <a:r>
              <a:rPr lang="ar-SA" dirty="0">
                <a:solidFill>
                  <a:schemeClr val="tx1"/>
                </a:solidFill>
              </a:rPr>
              <a:t>5- </a:t>
            </a:r>
            <a:r>
              <a:rPr lang="ar-SA" dirty="0" smtClean="0">
                <a:solidFill>
                  <a:schemeClr val="tx1"/>
                </a:solidFill>
              </a:rPr>
              <a:t>الطلاب </a:t>
            </a:r>
            <a:r>
              <a:rPr lang="ar-SA" dirty="0">
                <a:solidFill>
                  <a:schemeClr val="tx1"/>
                </a:solidFill>
              </a:rPr>
              <a:t>الذين يظلون غير مستجيبين بشكل ملائم للطرق الجديدة المكثفة في التعليم يتم تأهيلهم إلى التربية الخاصة أو إلى التقييم من أجل التربية الخاصة.</a:t>
            </a:r>
          </a:p>
        </p:txBody>
      </p:sp>
    </p:spTree>
    <p:extLst>
      <p:ext uri="{BB962C8B-B14F-4D97-AF65-F5344CB8AC3E}">
        <p14:creationId xmlns:p14="http://schemas.microsoft.com/office/powerpoint/2010/main" xmlns="" val="1415469803"/>
      </p:ext>
    </p:extLst>
  </p:cSld>
  <p:clrMapOvr>
    <a:masterClrMapping/>
  </p:clrMapOvr>
  <mc:AlternateContent xmlns:mc="http://schemas.openxmlformats.org/markup-compatibility/2006">
    <mc:Choice xmlns:p14="http://schemas.microsoft.com/office/powerpoint/2010/main" xmlns="" Requires="p14">
      <p:transition spd="slow" p14:dur="1600">
        <p14:prism dir="r" isContent="1"/>
      </p:transition>
    </mc:Choice>
    <mc:Fallback>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
            <a:ext cx="9144000" cy="6858000"/>
          </a:xfrm>
        </p:spPr>
        <p:txBody>
          <a:bodyPr>
            <a:noAutofit/>
          </a:bodyPr>
          <a:lstStyle/>
          <a:p>
            <a:pPr marL="571500" indent="-571500" algn="r">
              <a:buFont typeface="Wingdings" pitchFamily="2" charset="2"/>
              <a:buChar char="q"/>
            </a:pPr>
            <a:r>
              <a:rPr lang="ar-SA" sz="3600" b="1" dirty="0">
                <a:solidFill>
                  <a:srgbClr val="FF0000"/>
                </a:solidFill>
              </a:rPr>
              <a:t>ملاحظات هامة:</a:t>
            </a:r>
            <a:r>
              <a:rPr lang="en-US" sz="3200" dirty="0"/>
              <a:t/>
            </a:r>
            <a:br>
              <a:rPr lang="en-US" sz="3200" dirty="0"/>
            </a:br>
            <a:r>
              <a:rPr lang="ar-SA" sz="3200" dirty="0" smtClean="0"/>
              <a:t/>
            </a:r>
            <a:br>
              <a:rPr lang="ar-SA" sz="3200" dirty="0" smtClean="0"/>
            </a:br>
            <a:r>
              <a:rPr lang="ar-SA" sz="3200" dirty="0" smtClean="0"/>
              <a:t>يجب </a:t>
            </a:r>
            <a:r>
              <a:rPr lang="ar-SA" sz="3200" dirty="0"/>
              <a:t>التنبيه إلى أن هناك خطأ من </a:t>
            </a:r>
            <a:r>
              <a:rPr lang="ar-SA" sz="3200" dirty="0" err="1"/>
              <a:t>إعتبار</a:t>
            </a:r>
            <a:r>
              <a:rPr lang="ar-SA" sz="3200" dirty="0"/>
              <a:t> أن كل طفل ينخفض تحصيله </a:t>
            </a:r>
            <a:r>
              <a:rPr lang="ar-SA" sz="3200" b="1" dirty="0"/>
              <a:t>صاحب صعوبة</a:t>
            </a:r>
            <a:r>
              <a:rPr lang="ar-SA" sz="3200" dirty="0"/>
              <a:t>، اذ يختلف </a:t>
            </a:r>
            <a:r>
              <a:rPr lang="ar-SA" sz="3200" b="1" dirty="0"/>
              <a:t>مصطلح صعوبات التعلم عن مفهوم التأخر الدراسي او بطء التعلم</a:t>
            </a:r>
            <a:r>
              <a:rPr lang="ar-SA" sz="3200" dirty="0"/>
              <a:t> ، حيث أن السمة الغالبة على الأطفال الذين يعانون من صعوبات في التعلم هي </a:t>
            </a:r>
            <a:r>
              <a:rPr lang="ar-SA" sz="3200" b="1" dirty="0"/>
              <a:t>مشكلات دراسية متمثلة في انخفاض التحصيل</a:t>
            </a:r>
            <a:r>
              <a:rPr lang="ar-SA" sz="3200" dirty="0"/>
              <a:t> وبذلك يتشابه </a:t>
            </a:r>
            <a:r>
              <a:rPr lang="ar-SA" sz="3200" u="sng" dirty="0"/>
              <a:t>المظهر الخارجي للظاهرتين</a:t>
            </a:r>
            <a:r>
              <a:rPr lang="ar-SA" sz="3200" dirty="0"/>
              <a:t> فالذي يوضح الفرق هو </a:t>
            </a:r>
            <a:r>
              <a:rPr lang="ar-SA" sz="3200" b="1" dirty="0"/>
              <a:t>القدرة العقلية العامة</a:t>
            </a:r>
            <a:r>
              <a:rPr lang="ar-SA" sz="3200" dirty="0"/>
              <a:t> حيث أن طفل صعوبات التعلم </a:t>
            </a:r>
            <a:r>
              <a:rPr lang="ar-SA" sz="3200" b="1" dirty="0"/>
              <a:t>يتمتع بقدرة عقلية تقع ضمن المتوسط أو الأعلى</a:t>
            </a:r>
            <a:r>
              <a:rPr lang="ar-SA" sz="3200" dirty="0"/>
              <a:t> بينما التأخر الدراسي يتميز </a:t>
            </a:r>
            <a:r>
              <a:rPr lang="ar-SA" sz="3200" b="1" dirty="0"/>
              <a:t>بقصور نسبة الذكاء حيث يقع الطفل في المرحلة الحدية</a:t>
            </a:r>
            <a:r>
              <a:rPr lang="ar-SA" sz="3200" dirty="0"/>
              <a:t>.</a:t>
            </a:r>
            <a:r>
              <a:rPr lang="en-US" sz="3200" dirty="0"/>
              <a:t/>
            </a:r>
            <a:br>
              <a:rPr lang="en-US" sz="3200" dirty="0"/>
            </a:br>
            <a:r>
              <a:rPr lang="ar-SA" sz="3200" dirty="0"/>
              <a:t> </a:t>
            </a:r>
          </a:p>
        </p:txBody>
      </p:sp>
    </p:spTree>
    <p:extLst>
      <p:ext uri="{BB962C8B-B14F-4D97-AF65-F5344CB8AC3E}">
        <p14:creationId xmlns:p14="http://schemas.microsoft.com/office/powerpoint/2010/main" xmlns="" val="3135943964"/>
      </p:ext>
    </p:extLst>
  </p:cSld>
  <p:clrMapOvr>
    <a:masterClrMapping/>
  </p:clrMapOvr>
  <mc:AlternateContent xmlns:mc="http://schemas.openxmlformats.org/markup-compatibility/2006">
    <mc:Choice xmlns:p14="http://schemas.microsoft.com/office/powerpoint/2010/main" xmlns="" Requires="p14">
      <p:transition spd="slow" p14:dur="2000">
        <p14:ferris dir="r"/>
      </p:transition>
    </mc:Choice>
    <mc:Fallback>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476672"/>
            <a:ext cx="9144000" cy="3312367"/>
          </a:xfrm>
        </p:spPr>
        <p:txBody>
          <a:bodyPr>
            <a:noAutofit/>
          </a:bodyPr>
          <a:lstStyle/>
          <a:p>
            <a:pPr marL="571500" indent="-571500" algn="r">
              <a:buFont typeface="Wingdings" pitchFamily="2" charset="2"/>
              <a:buChar char="q"/>
            </a:pPr>
            <a:r>
              <a:rPr lang="ar-SA" sz="3600" dirty="0"/>
              <a:t>بعد عرض المحكات المختلفة التي يستخدمها التربويون في تشخيص صعوبات التعلم المختلفة، فلابد من الإشارة </a:t>
            </a:r>
            <a:r>
              <a:rPr lang="ar-SA" sz="3600" b="1" dirty="0"/>
              <a:t>والتأكيد مجدداً</a:t>
            </a:r>
            <a:r>
              <a:rPr lang="ar-SA" sz="3600" dirty="0"/>
              <a:t> على أنه لا يكفي محك واحد لتشخيص صعوبات التعلم بل يجب الاعتماد على محكين معاً أو أكثر في وقت واحد وذلك </a:t>
            </a:r>
            <a:r>
              <a:rPr lang="ar-SA" sz="3600" b="1" dirty="0"/>
              <a:t>حتى يكون التشخيص أكثر دقة</a:t>
            </a:r>
            <a:r>
              <a:rPr lang="ar-SA" sz="3600" dirty="0"/>
              <a:t>، ولكن ليس من الضروري اجتماع كل المحكات معاً في الحالة الواحدة.</a:t>
            </a:r>
          </a:p>
        </p:txBody>
      </p:sp>
    </p:spTree>
    <p:extLst>
      <p:ext uri="{BB962C8B-B14F-4D97-AF65-F5344CB8AC3E}">
        <p14:creationId xmlns:p14="http://schemas.microsoft.com/office/powerpoint/2010/main" xmlns="" val="323391577"/>
      </p:ext>
    </p:extLst>
  </p:cSld>
  <p:clrMapOvr>
    <a:masterClrMapping/>
  </p:clrMapOvr>
  <mc:AlternateContent xmlns:mc="http://schemas.openxmlformats.org/markup-compatibility/2006">
    <mc:Choice xmlns:p14="http://schemas.microsoft.com/office/powerpoint/2010/main" xmlns="" Requires="p14">
      <p:transition spd="slow" p14:dur="1300">
        <p14:pan dir="u"/>
      </p:transition>
    </mc:Choice>
    <mc:Fallback>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5"/>
          <p:cNvGrpSpPr/>
          <p:nvPr/>
        </p:nvGrpSpPr>
        <p:grpSpPr>
          <a:xfrm>
            <a:off x="1219200" y="1801862"/>
            <a:ext cx="6705600" cy="2971800"/>
            <a:chOff x="1219200" y="1801862"/>
            <a:chExt cx="6705600" cy="2971800"/>
          </a:xfrm>
        </p:grpSpPr>
        <p:sp>
          <p:nvSpPr>
            <p:cNvPr id="5" name="Rounded Rectangle 2"/>
            <p:cNvSpPr/>
            <p:nvPr/>
          </p:nvSpPr>
          <p:spPr>
            <a:xfrm>
              <a:off x="1219200" y="1801862"/>
              <a:ext cx="6705600" cy="2971800"/>
            </a:xfrm>
            <a:prstGeom prst="roundRect">
              <a:avLst/>
            </a:prstGeom>
            <a:blipFill>
              <a:blip r:embed="rId2" cstate="print"/>
              <a:tile tx="0" ty="0" sx="100000" sy="100000" flip="none" algn="tl"/>
            </a:blipFill>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6" name="TextBox 4"/>
            <p:cNvSpPr txBox="1"/>
            <p:nvPr/>
          </p:nvSpPr>
          <p:spPr>
            <a:xfrm>
              <a:off x="1447800" y="2133600"/>
              <a:ext cx="6248400" cy="2308324"/>
            </a:xfrm>
            <a:prstGeom prst="rect">
              <a:avLst/>
            </a:prstGeom>
            <a:noFill/>
          </p:spPr>
          <p:txBody>
            <a:bodyPr wrap="square" rtlCol="0">
              <a:spAutoFit/>
            </a:bodyPr>
            <a:lstStyle/>
            <a:p>
              <a:pPr algn="l"/>
              <a:r>
                <a:rPr lang="en-US" sz="3600" dirty="0">
                  <a:latin typeface="Andalus" pitchFamily="18" charset="-78"/>
                  <a:ea typeface="ＭＳ Ｐゴシック" pitchFamily="34" charset="-128"/>
                  <a:cs typeface="Andalus" pitchFamily="18" charset="-78"/>
                </a:rPr>
                <a:t>PowerPoint Presentation Credit: </a:t>
              </a:r>
              <a:br>
                <a:rPr lang="en-US" sz="3600" dirty="0">
                  <a:latin typeface="Andalus" pitchFamily="18" charset="-78"/>
                  <a:ea typeface="ＭＳ Ｐゴシック" pitchFamily="34" charset="-128"/>
                  <a:cs typeface="Andalus" pitchFamily="18" charset="-78"/>
                </a:rPr>
              </a:br>
              <a:r>
                <a:rPr lang="en-US" sz="3600" dirty="0" err="1">
                  <a:latin typeface="Andalus" pitchFamily="18" charset="-78"/>
                  <a:ea typeface="ＭＳ Ｐゴシック" pitchFamily="34" charset="-128"/>
                  <a:cs typeface="Andalus" pitchFamily="18" charset="-78"/>
                </a:rPr>
                <a:t>Turki</a:t>
              </a:r>
              <a:r>
                <a:rPr lang="en-US" sz="3600" dirty="0">
                  <a:latin typeface="Andalus" pitchFamily="18" charset="-78"/>
                  <a:ea typeface="ＭＳ Ｐゴシック" pitchFamily="34" charset="-128"/>
                  <a:cs typeface="Andalus" pitchFamily="18" charset="-78"/>
                </a:rPr>
                <a:t> </a:t>
              </a:r>
              <a:r>
                <a:rPr lang="en-US" sz="3600" dirty="0" err="1">
                  <a:latin typeface="Andalus" pitchFamily="18" charset="-78"/>
                  <a:ea typeface="ＭＳ Ｐゴシック" pitchFamily="34" charset="-128"/>
                  <a:cs typeface="Andalus" pitchFamily="18" charset="-78"/>
                </a:rPr>
                <a:t>Alzahraney</a:t>
              </a:r>
              <a:r>
                <a:rPr lang="en-US" sz="3600" dirty="0">
                  <a:latin typeface="Andalus" pitchFamily="18" charset="-78"/>
                  <a:ea typeface="ＭＳ Ｐゴシック" pitchFamily="34" charset="-128"/>
                  <a:cs typeface="Andalus" pitchFamily="18" charset="-78"/>
                </a:rPr>
                <a:t>,</a:t>
              </a:r>
              <a:br>
                <a:rPr lang="en-US" sz="3600" dirty="0">
                  <a:latin typeface="Andalus" pitchFamily="18" charset="-78"/>
                  <a:ea typeface="ＭＳ Ｐゴシック" pitchFamily="34" charset="-128"/>
                  <a:cs typeface="Andalus" pitchFamily="18" charset="-78"/>
                </a:rPr>
              </a:br>
              <a:r>
                <a:rPr lang="en-US" sz="3600" dirty="0">
                  <a:latin typeface="Andalus" pitchFamily="18" charset="-78"/>
                  <a:ea typeface="ＭＳ Ｐゴシック" pitchFamily="34" charset="-128"/>
                  <a:cs typeface="Andalus" pitchFamily="18" charset="-78"/>
                </a:rPr>
                <a:t>KAU, Sp. Ed. Dept</a:t>
              </a:r>
              <a:r>
                <a:rPr lang="en-US" sz="3600" dirty="0">
                  <a:solidFill>
                    <a:srgbClr val="000000"/>
                  </a:solidFill>
                  <a:latin typeface="Andalus" pitchFamily="18" charset="-78"/>
                  <a:ea typeface="ＭＳ Ｐゴシック" pitchFamily="34" charset="-128"/>
                  <a:cs typeface="Andalus" pitchFamily="18" charset="-78"/>
                </a:rPr>
                <a:t>. </a:t>
              </a:r>
              <a:br>
                <a:rPr lang="en-US" sz="3600" dirty="0">
                  <a:solidFill>
                    <a:srgbClr val="000000"/>
                  </a:solidFill>
                  <a:latin typeface="Andalus" pitchFamily="18" charset="-78"/>
                  <a:ea typeface="ＭＳ Ｐゴシック" pitchFamily="34" charset="-128"/>
                  <a:cs typeface="Andalus" pitchFamily="18" charset="-78"/>
                </a:rPr>
              </a:br>
              <a:r>
                <a:rPr lang="en-US" sz="3600" dirty="0">
                  <a:solidFill>
                    <a:srgbClr val="FF0000"/>
                  </a:solidFill>
                  <a:latin typeface="Andalus" pitchFamily="18" charset="-78"/>
                  <a:ea typeface="ＭＳ Ｐゴシック" pitchFamily="34" charset="-128"/>
                  <a:cs typeface="Andalus" pitchFamily="18" charset="-78"/>
                  <a:hlinkClick r:id="rId3"/>
                </a:rPr>
                <a:t>talzahranei@kau.edu.sa</a:t>
              </a:r>
              <a:endParaRPr lang="en-US" sz="3600" dirty="0">
                <a:latin typeface="Andalus" pitchFamily="18" charset="-78"/>
                <a:cs typeface="Andalus" pitchFamily="18" charset="-78"/>
              </a:endParaRPr>
            </a:p>
          </p:txBody>
        </p:sp>
      </p:grpSp>
    </p:spTree>
    <p:extLst>
      <p:ext uri="{BB962C8B-B14F-4D97-AF65-F5344CB8AC3E}">
        <p14:creationId xmlns:p14="http://schemas.microsoft.com/office/powerpoint/2010/main" xmlns="" val="26713991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741748"/>
            <a:ext cx="9144000" cy="2615244"/>
          </a:xfrm>
        </p:spPr>
        <p:txBody>
          <a:bodyPr>
            <a:noAutofit/>
          </a:bodyPr>
          <a:lstStyle/>
          <a:p>
            <a:pPr algn="r"/>
            <a:r>
              <a:rPr lang="ar-SA" sz="3600" b="1" dirty="0"/>
              <a:t>المقدمة :</a:t>
            </a:r>
            <a:r>
              <a:rPr lang="ar-SA" sz="3600" dirty="0"/>
              <a:t/>
            </a:r>
            <a:br>
              <a:rPr lang="ar-SA" sz="3600" dirty="0"/>
            </a:br>
            <a:r>
              <a:rPr lang="ar-SA" sz="3600" dirty="0"/>
              <a:t>تعتبر عملية تقييم ذوي صعوبات التعلم مرحله مهمه لجمع معلومات و بيانات كافيه عن ذوي صعوبات التعلم </a:t>
            </a:r>
            <a:r>
              <a:rPr lang="ar-SA" sz="3600" b="1" dirty="0"/>
              <a:t>والهدف من ذلك</a:t>
            </a:r>
            <a:r>
              <a:rPr lang="ar-SA" sz="3600" dirty="0"/>
              <a:t> تحديد ما إذا كان الطفل يعاني من صعوبات تعليمية أو لا ، و كذلك تساعد في التمييز بين صعوبات التعلم و الحالات الأخرى من ذوي الاحتياجات الخاصة </a:t>
            </a:r>
            <a:r>
              <a:rPr lang="ar-SA" sz="3600" dirty="0" smtClean="0"/>
              <a:t>.</a:t>
            </a:r>
            <a:r>
              <a:rPr lang="en-US" sz="3600" dirty="0"/>
              <a:t/>
            </a:r>
            <a:br>
              <a:rPr lang="en-US" sz="3600" dirty="0"/>
            </a:br>
            <a:endParaRPr lang="ar-SA" sz="3600" dirty="0"/>
          </a:p>
        </p:txBody>
      </p:sp>
      <p:sp>
        <p:nvSpPr>
          <p:cNvPr id="3" name="عنوان فرعي 2"/>
          <p:cNvSpPr>
            <a:spLocks noGrp="1"/>
          </p:cNvSpPr>
          <p:nvPr>
            <p:ph type="subTitle" idx="1"/>
          </p:nvPr>
        </p:nvSpPr>
        <p:spPr>
          <a:xfrm>
            <a:off x="107504" y="3861048"/>
            <a:ext cx="8856984" cy="2448272"/>
          </a:xfrm>
        </p:spPr>
        <p:txBody>
          <a:bodyPr/>
          <a:lstStyle/>
          <a:p>
            <a:pPr lvl="0" algn="r"/>
            <a:r>
              <a:rPr lang="ar-SA" sz="3600" b="1" dirty="0" smtClean="0">
                <a:solidFill>
                  <a:schemeClr val="tx1"/>
                </a:solidFill>
              </a:rPr>
              <a:t>* تكون </a:t>
            </a:r>
            <a:r>
              <a:rPr lang="ar-SA" sz="3600" b="1" dirty="0">
                <a:solidFill>
                  <a:schemeClr val="tx1"/>
                </a:solidFill>
              </a:rPr>
              <a:t>مسؤولية تقييم الطالب إذا كان من صعوبات التعلم أو لا</a:t>
            </a:r>
            <a:r>
              <a:rPr lang="ar-SA" sz="3600" dirty="0">
                <a:solidFill>
                  <a:schemeClr val="tx1"/>
                </a:solidFill>
              </a:rPr>
              <a:t> هو مهمة فريق تقييم متعدد التخصصات يتكون من ( أخصائي نفسي , معلم تربية خاصة , أخصائي اجتماعي , معلم الفصل , طبيب , ولي الأمر ) .</a:t>
            </a:r>
            <a:endParaRPr lang="en-US" sz="3600" dirty="0">
              <a:solidFill>
                <a:schemeClr val="tx1"/>
              </a:solidFill>
            </a:endParaRPr>
          </a:p>
          <a:p>
            <a:endParaRPr lang="ar-SA" dirty="0"/>
          </a:p>
        </p:txBody>
      </p:sp>
    </p:spTree>
    <p:extLst>
      <p:ext uri="{BB962C8B-B14F-4D97-AF65-F5344CB8AC3E}">
        <p14:creationId xmlns:p14="http://schemas.microsoft.com/office/powerpoint/2010/main" xmlns="" val="33111202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22992" y="404664"/>
            <a:ext cx="9144000" cy="1124743"/>
          </a:xfrm>
        </p:spPr>
        <p:txBody>
          <a:bodyPr>
            <a:noAutofit/>
          </a:bodyPr>
          <a:lstStyle/>
          <a:p>
            <a:pPr algn="r"/>
            <a:r>
              <a:rPr lang="ar-SA" b="1" dirty="0"/>
              <a:t>من أهداف تقييم ذوي صعوبات التعلم ما يلي :</a:t>
            </a:r>
            <a:r>
              <a:rPr lang="ar-SA" dirty="0"/>
              <a:t/>
            </a:r>
            <a:br>
              <a:rPr lang="ar-SA" dirty="0"/>
            </a:br>
            <a:endParaRPr lang="ar-SA" dirty="0"/>
          </a:p>
        </p:txBody>
      </p:sp>
      <p:sp>
        <p:nvSpPr>
          <p:cNvPr id="3" name="عنوان فرعي 2"/>
          <p:cNvSpPr>
            <a:spLocks noGrp="1"/>
          </p:cNvSpPr>
          <p:nvPr>
            <p:ph type="subTitle" idx="1"/>
          </p:nvPr>
        </p:nvSpPr>
        <p:spPr>
          <a:xfrm>
            <a:off x="0" y="1003176"/>
            <a:ext cx="9144000" cy="5854824"/>
          </a:xfrm>
        </p:spPr>
        <p:txBody>
          <a:bodyPr>
            <a:noAutofit/>
          </a:bodyPr>
          <a:lstStyle/>
          <a:p>
            <a:pPr algn="r"/>
            <a:r>
              <a:rPr lang="ar-SA" sz="4400" dirty="0">
                <a:solidFill>
                  <a:schemeClr val="tx1"/>
                </a:solidFill>
              </a:rPr>
              <a:t>1 . فرز وتشخيص الذين قد يعانون من صعوبات التعلم .</a:t>
            </a:r>
            <a:br>
              <a:rPr lang="ar-SA" sz="4400" dirty="0">
                <a:solidFill>
                  <a:schemeClr val="tx1"/>
                </a:solidFill>
              </a:rPr>
            </a:br>
            <a:r>
              <a:rPr lang="ar-SA" sz="4400" dirty="0">
                <a:solidFill>
                  <a:schemeClr val="tx1"/>
                </a:solidFill>
              </a:rPr>
              <a:t>2 . تقرير ما إذا كان الطالب يستحق تلقي خدمات صعوبات التعلم .</a:t>
            </a:r>
            <a:br>
              <a:rPr lang="ar-SA" sz="4400" dirty="0">
                <a:solidFill>
                  <a:schemeClr val="tx1"/>
                </a:solidFill>
              </a:rPr>
            </a:br>
            <a:r>
              <a:rPr lang="ar-SA" sz="4400" dirty="0">
                <a:solidFill>
                  <a:schemeClr val="tx1"/>
                </a:solidFill>
              </a:rPr>
              <a:t>3 . تحديد نقاط القوة والضعف عند الطالب .</a:t>
            </a:r>
            <a:br>
              <a:rPr lang="ar-SA" sz="4400" dirty="0">
                <a:solidFill>
                  <a:schemeClr val="tx1"/>
                </a:solidFill>
              </a:rPr>
            </a:br>
            <a:r>
              <a:rPr lang="ar-SA" sz="4400" dirty="0">
                <a:solidFill>
                  <a:schemeClr val="tx1"/>
                </a:solidFill>
              </a:rPr>
              <a:t>4 . وضع أهداف وأساليب البرنامج التربوي الفردي .</a:t>
            </a:r>
            <a:br>
              <a:rPr lang="ar-SA" sz="4400" dirty="0">
                <a:solidFill>
                  <a:schemeClr val="tx1"/>
                </a:solidFill>
              </a:rPr>
            </a:br>
            <a:r>
              <a:rPr lang="ar-SA" sz="4400" dirty="0">
                <a:solidFill>
                  <a:schemeClr val="tx1"/>
                </a:solidFill>
              </a:rPr>
              <a:t>5 . تقييم فعالية البرنامج التربوي .</a:t>
            </a:r>
          </a:p>
        </p:txBody>
      </p:sp>
    </p:spTree>
    <p:extLst>
      <p:ext uri="{BB962C8B-B14F-4D97-AF65-F5344CB8AC3E}">
        <p14:creationId xmlns:p14="http://schemas.microsoft.com/office/powerpoint/2010/main" xmlns="" val="13030386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692696"/>
            <a:ext cx="9144000" cy="5040561"/>
          </a:xfrm>
        </p:spPr>
        <p:txBody>
          <a:bodyPr>
            <a:normAutofit fontScale="90000"/>
          </a:bodyPr>
          <a:lstStyle/>
          <a:p>
            <a:pPr lvl="0" algn="r"/>
            <a:r>
              <a:rPr lang="ar-SA" b="1" dirty="0" smtClean="0"/>
              <a:t>- و </a:t>
            </a:r>
            <a:r>
              <a:rPr lang="ar-SA" b="1" dirty="0"/>
              <a:t>بسبب التداخل الكبير</a:t>
            </a:r>
            <a:r>
              <a:rPr lang="ar-SA" dirty="0"/>
              <a:t> بين فئة صعوبات التعلم و غيرها من الفئات الخاصة قد تحصل أخطاء عديده في تقييم هذه </a:t>
            </a:r>
            <a:r>
              <a:rPr lang="ar-SA" dirty="0" smtClean="0"/>
              <a:t>الفئة. </a:t>
            </a:r>
            <a:r>
              <a:rPr lang="ar-SA" dirty="0"/>
              <a:t/>
            </a:r>
            <a:br>
              <a:rPr lang="ar-SA" dirty="0"/>
            </a:br>
            <a:r>
              <a:rPr lang="ar-SA" dirty="0" smtClean="0"/>
              <a:t/>
            </a:r>
            <a:br>
              <a:rPr lang="ar-SA" dirty="0" smtClean="0"/>
            </a:br>
            <a:r>
              <a:rPr lang="ar-SA" dirty="0" smtClean="0"/>
              <a:t>- إن </a:t>
            </a:r>
            <a:r>
              <a:rPr lang="ar-SA" dirty="0"/>
              <a:t>الخطأ في تحديد محك الاستحقاق لخدمات صعوبات التعلم أو عدم المعرفة بها هي من الأخطاء التقييمية التي يقع ضحيتها الطفل نفسه فقد يوضع في </a:t>
            </a:r>
            <a:r>
              <a:rPr lang="ar-SA" u="sng" dirty="0"/>
              <a:t>مكان تربوي</a:t>
            </a:r>
            <a:r>
              <a:rPr lang="ar-SA" dirty="0"/>
              <a:t> </a:t>
            </a:r>
            <a:r>
              <a:rPr lang="ar-SA" b="1" dirty="0"/>
              <a:t>غير مناسب له</a:t>
            </a:r>
            <a:r>
              <a:rPr lang="ar-SA" dirty="0"/>
              <a:t> أو </a:t>
            </a:r>
            <a:r>
              <a:rPr lang="ar-SA" b="1" dirty="0"/>
              <a:t>يعطى برامج تربوية لا </a:t>
            </a:r>
            <a:r>
              <a:rPr lang="ar-SA" b="1" dirty="0" smtClean="0"/>
              <a:t>تناسبه</a:t>
            </a:r>
            <a:r>
              <a:rPr lang="ar-SA" dirty="0" smtClean="0"/>
              <a:t>.</a:t>
            </a:r>
            <a:r>
              <a:rPr lang="en-US" dirty="0"/>
              <a:t/>
            </a:r>
            <a:br>
              <a:rPr lang="en-US" dirty="0"/>
            </a:br>
            <a:endParaRPr lang="ar-SA" dirty="0"/>
          </a:p>
        </p:txBody>
      </p:sp>
    </p:spTree>
    <p:extLst>
      <p:ext uri="{BB962C8B-B14F-4D97-AF65-F5344CB8AC3E}">
        <p14:creationId xmlns:p14="http://schemas.microsoft.com/office/powerpoint/2010/main" xmlns="" val="21316035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620638"/>
            <a:ext cx="9144000" cy="3600450"/>
          </a:xfrm>
        </p:spPr>
        <p:txBody>
          <a:bodyPr>
            <a:normAutofit fontScale="90000"/>
          </a:bodyPr>
          <a:lstStyle/>
          <a:p>
            <a:pPr algn="r"/>
            <a:r>
              <a:rPr lang="ar-SA" b="1" dirty="0"/>
              <a:t>محكات تشخيص (تحديد الاستحقاق) لخدمات صعوبات التعلم :</a:t>
            </a:r>
            <a:r>
              <a:rPr lang="ar-SA" dirty="0"/>
              <a:t/>
            </a:r>
            <a:br>
              <a:rPr lang="ar-SA" dirty="0"/>
            </a:br>
            <a:r>
              <a:rPr lang="ar-SA" dirty="0"/>
              <a:t>يوجد العديد من المحكات التي من خلالها يمكن الحكم على أن تلميذا ً ما يعاني من صعوبة في التعلم و يستحق خدمات التربية الخاصة في هذا المجال , و من المحكات التي يستخدمها التربويون في تشخيص وتحديد الاستحقاق لخدمات صعوبات التعلم :</a:t>
            </a:r>
          </a:p>
        </p:txBody>
      </p:sp>
    </p:spTree>
    <p:extLst>
      <p:ext uri="{BB962C8B-B14F-4D97-AF65-F5344CB8AC3E}">
        <p14:creationId xmlns:p14="http://schemas.microsoft.com/office/powerpoint/2010/main" xmlns="" val="1518754458"/>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404665"/>
            <a:ext cx="9144000" cy="3816423"/>
          </a:xfrm>
        </p:spPr>
        <p:txBody>
          <a:bodyPr>
            <a:noAutofit/>
          </a:bodyPr>
          <a:lstStyle/>
          <a:p>
            <a:pPr algn="r">
              <a:lnSpc>
                <a:spcPct val="150000"/>
              </a:lnSpc>
            </a:pPr>
            <a:r>
              <a:rPr lang="ar-SA" sz="2800" b="1" u="sng" dirty="0"/>
              <a:t>المحك الأول :</a:t>
            </a:r>
            <a:r>
              <a:rPr lang="ar-SA" sz="2800" b="1" dirty="0"/>
              <a:t> محك التباين أو </a:t>
            </a:r>
            <a:r>
              <a:rPr lang="ar-SA" sz="2800" b="1" dirty="0" smtClean="0"/>
              <a:t>التباعد</a:t>
            </a:r>
            <a:r>
              <a:rPr lang="en-US" sz="2800" b="1" dirty="0"/>
              <a:t>.</a:t>
            </a:r>
            <a:r>
              <a:rPr lang="en-US" sz="2800" dirty="0"/>
              <a:t/>
            </a:r>
            <a:br>
              <a:rPr lang="en-US" sz="2800" dirty="0"/>
            </a:br>
            <a:r>
              <a:rPr lang="ar-SA" sz="2800" b="1" u="sng" dirty="0"/>
              <a:t>المحك الثاني :</a:t>
            </a:r>
            <a:r>
              <a:rPr lang="ar-SA" sz="2800" b="1" dirty="0"/>
              <a:t> محك </a:t>
            </a:r>
            <a:r>
              <a:rPr lang="ar-SA" sz="2800" b="1" dirty="0" smtClean="0"/>
              <a:t>الاستبعاد</a:t>
            </a:r>
            <a:r>
              <a:rPr lang="ar-SA" sz="2800" b="1" dirty="0"/>
              <a:t>.</a:t>
            </a:r>
            <a:r>
              <a:rPr lang="en-US" sz="2800" dirty="0"/>
              <a:t/>
            </a:r>
            <a:br>
              <a:rPr lang="en-US" sz="2800" dirty="0"/>
            </a:br>
            <a:r>
              <a:rPr lang="ar-SA" sz="2800" b="1" u="sng" dirty="0"/>
              <a:t>المحك الثالث :</a:t>
            </a:r>
            <a:r>
              <a:rPr lang="ar-SA" sz="2800" b="1" dirty="0"/>
              <a:t> محك التربية </a:t>
            </a:r>
            <a:r>
              <a:rPr lang="ar-SA" sz="2800" b="1" dirty="0" smtClean="0"/>
              <a:t>الخاصة.</a:t>
            </a:r>
            <a:r>
              <a:rPr lang="en-US" sz="2800" dirty="0"/>
              <a:t/>
            </a:r>
            <a:br>
              <a:rPr lang="en-US" sz="2800" dirty="0"/>
            </a:br>
            <a:r>
              <a:rPr lang="ar-SA" sz="2800" b="1" u="sng" dirty="0"/>
              <a:t>المحك الرابع :</a:t>
            </a:r>
            <a:r>
              <a:rPr lang="ar-SA" sz="2800" b="1" dirty="0"/>
              <a:t> محك التفاوت بين القدرات </a:t>
            </a:r>
            <a:r>
              <a:rPr lang="ar-SA" sz="2800" b="1" dirty="0" smtClean="0"/>
              <a:t>الذاتية</a:t>
            </a:r>
            <a:r>
              <a:rPr lang="en-US" sz="2800" b="1" dirty="0" smtClean="0"/>
              <a:t> .</a:t>
            </a:r>
            <a:r>
              <a:rPr lang="en-US" sz="2800" dirty="0"/>
              <a:t/>
            </a:r>
            <a:br>
              <a:rPr lang="en-US" sz="2800" dirty="0"/>
            </a:br>
            <a:r>
              <a:rPr lang="ar-SA" sz="2800" b="1" u="sng" dirty="0"/>
              <a:t>المحك الخامس :</a:t>
            </a:r>
            <a:r>
              <a:rPr lang="ar-SA" sz="2800" b="1" dirty="0"/>
              <a:t> المحك </a:t>
            </a:r>
            <a:r>
              <a:rPr lang="ar-SA" sz="2800" b="1" dirty="0" smtClean="0"/>
              <a:t>العصبي.</a:t>
            </a:r>
            <a:r>
              <a:rPr lang="ar-SA" sz="2800" dirty="0"/>
              <a:t> </a:t>
            </a:r>
            <a:r>
              <a:rPr lang="en-US" sz="2800" dirty="0"/>
              <a:t/>
            </a:r>
            <a:br>
              <a:rPr lang="en-US" sz="2800" dirty="0"/>
            </a:br>
            <a:r>
              <a:rPr lang="ar-SA" sz="2800" b="1" u="sng" dirty="0"/>
              <a:t>المحك السادس :</a:t>
            </a:r>
            <a:r>
              <a:rPr lang="ar-SA" sz="2800" b="1" dirty="0"/>
              <a:t> محك المشكلات المرتبطة </a:t>
            </a:r>
            <a:r>
              <a:rPr lang="ar-SA" sz="2800" b="1" dirty="0" smtClean="0"/>
              <a:t>بالنضوج.</a:t>
            </a:r>
            <a:r>
              <a:rPr lang="ar-SA" sz="2800" dirty="0"/>
              <a:t/>
            </a:r>
            <a:br>
              <a:rPr lang="ar-SA" sz="2800" dirty="0"/>
            </a:br>
            <a:r>
              <a:rPr lang="ar-SA" sz="2800" b="1" u="sng" dirty="0"/>
              <a:t>المحك السابع :</a:t>
            </a:r>
            <a:r>
              <a:rPr lang="ar-SA" sz="2800" b="1" dirty="0"/>
              <a:t> محك الاستجابة للتدخل </a:t>
            </a:r>
            <a:r>
              <a:rPr lang="ar-SA" sz="2800" b="1" dirty="0" smtClean="0"/>
              <a:t>والتدريس.</a:t>
            </a:r>
            <a:endParaRPr lang="ar-SA" sz="2800" dirty="0"/>
          </a:p>
        </p:txBody>
      </p:sp>
      <p:sp>
        <p:nvSpPr>
          <p:cNvPr id="4" name="مربع نص 3"/>
          <p:cNvSpPr txBox="1"/>
          <p:nvPr/>
        </p:nvSpPr>
        <p:spPr>
          <a:xfrm>
            <a:off x="0" y="4709462"/>
            <a:ext cx="9144000" cy="1815882"/>
          </a:xfrm>
          <a:prstGeom prst="rect">
            <a:avLst/>
          </a:prstGeom>
          <a:noFill/>
        </p:spPr>
        <p:txBody>
          <a:bodyPr wrap="square" rtlCol="1">
            <a:spAutoFit/>
          </a:bodyPr>
          <a:lstStyle/>
          <a:p>
            <a:r>
              <a:rPr lang="ar-SA" sz="2800" b="1" dirty="0">
                <a:solidFill>
                  <a:srgbClr val="FF0000"/>
                </a:solidFill>
              </a:rPr>
              <a:t>ملاحظة هامة:</a:t>
            </a:r>
            <a:endParaRPr lang="en-US" sz="2800" dirty="0">
              <a:solidFill>
                <a:srgbClr val="FF0000"/>
              </a:solidFill>
            </a:endParaRPr>
          </a:p>
          <a:p>
            <a:r>
              <a:rPr lang="ar-SA" sz="2800" dirty="0"/>
              <a:t>ليس بالضرورة أن نستخدم </a:t>
            </a:r>
            <a:r>
              <a:rPr lang="ar-SA" sz="2800" u="sng" dirty="0">
                <a:solidFill>
                  <a:srgbClr val="0033CC"/>
                </a:solidFill>
              </a:rPr>
              <a:t>جميع المحكات</a:t>
            </a:r>
            <a:r>
              <a:rPr lang="ar-SA" sz="2800" dirty="0">
                <a:solidFill>
                  <a:srgbClr val="0033CC"/>
                </a:solidFill>
              </a:rPr>
              <a:t> </a:t>
            </a:r>
            <a:r>
              <a:rPr lang="ar-SA" sz="2800" b="1" dirty="0"/>
              <a:t>ولكن على الأقل ثلاثة منها</a:t>
            </a:r>
            <a:r>
              <a:rPr lang="ar-SA" sz="2800" dirty="0"/>
              <a:t> لتحديد الاستحقاق , حيث أن كل محك من هذه المحكات له </a:t>
            </a:r>
            <a:r>
              <a:rPr lang="ar-SA" sz="2800" b="1" dirty="0"/>
              <a:t>متطلباته الخاصة</a:t>
            </a:r>
            <a:r>
              <a:rPr lang="ar-SA" sz="2800" dirty="0"/>
              <a:t> من البيانات و الاختبارات التي يمكن الاستفادة منها في عملية </a:t>
            </a:r>
            <a:r>
              <a:rPr lang="ar-SA" sz="2800" u="sng" dirty="0"/>
              <a:t>اتخاذ قرار الاستحقاق</a:t>
            </a:r>
            <a:r>
              <a:rPr lang="ar-SA" sz="2800" dirty="0"/>
              <a:t> .</a:t>
            </a:r>
          </a:p>
        </p:txBody>
      </p:sp>
    </p:spTree>
    <p:extLst>
      <p:ext uri="{BB962C8B-B14F-4D97-AF65-F5344CB8AC3E}">
        <p14:creationId xmlns:p14="http://schemas.microsoft.com/office/powerpoint/2010/main" xmlns="" val="422340513"/>
      </p:ext>
    </p:extLst>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101823"/>
            <a:ext cx="7772400" cy="1154559"/>
          </a:xfrm>
        </p:spPr>
        <p:txBody>
          <a:bodyPr>
            <a:normAutofit/>
          </a:bodyPr>
          <a:lstStyle/>
          <a:p>
            <a:r>
              <a:rPr lang="ar-SA" sz="4000" b="1" u="sng" dirty="0"/>
              <a:t>المحك الأول :</a:t>
            </a:r>
            <a:r>
              <a:rPr lang="ar-SA" sz="4000" b="1" dirty="0"/>
              <a:t> محك التباين أو </a:t>
            </a:r>
            <a:r>
              <a:rPr lang="ar-SA" sz="4000" b="1" dirty="0" smtClean="0"/>
              <a:t>التباعد</a:t>
            </a:r>
            <a:endParaRPr lang="ar-SA" sz="4000" dirty="0"/>
          </a:p>
        </p:txBody>
      </p:sp>
      <p:sp>
        <p:nvSpPr>
          <p:cNvPr id="3" name="عنوان فرعي 2"/>
          <p:cNvSpPr>
            <a:spLocks noGrp="1"/>
          </p:cNvSpPr>
          <p:nvPr>
            <p:ph type="subTitle" idx="1"/>
          </p:nvPr>
        </p:nvSpPr>
        <p:spPr>
          <a:xfrm>
            <a:off x="0" y="980728"/>
            <a:ext cx="9144000" cy="1512168"/>
          </a:xfrm>
        </p:spPr>
        <p:txBody>
          <a:bodyPr>
            <a:normAutofit/>
          </a:bodyPr>
          <a:lstStyle/>
          <a:p>
            <a:pPr algn="r"/>
            <a:r>
              <a:rPr lang="ar-SA" sz="3000" b="1" dirty="0">
                <a:solidFill>
                  <a:schemeClr val="tx1"/>
                </a:solidFill>
              </a:rPr>
              <a:t>يقصد بمحك التباين:</a:t>
            </a:r>
            <a:r>
              <a:rPr lang="ar-SA" sz="3000" dirty="0">
                <a:solidFill>
                  <a:schemeClr val="tx1"/>
                </a:solidFill>
              </a:rPr>
              <a:t> وجود فرق ذي دلالة </a:t>
            </a:r>
            <a:r>
              <a:rPr lang="ar-SA" sz="3000" b="1" dirty="0">
                <a:solidFill>
                  <a:schemeClr val="tx1"/>
                </a:solidFill>
              </a:rPr>
              <a:t>بين قدرة الطفل العقلية ومستوى تحصيله الفعلي</a:t>
            </a:r>
            <a:r>
              <a:rPr lang="ar-SA" sz="3000" dirty="0">
                <a:solidFill>
                  <a:schemeClr val="tx1"/>
                </a:solidFill>
              </a:rPr>
              <a:t> في مجال واحد أو أكثر من مجالات </a:t>
            </a:r>
            <a:r>
              <a:rPr lang="ar-SA" sz="3000" dirty="0" err="1">
                <a:solidFill>
                  <a:schemeClr val="tx1"/>
                </a:solidFill>
              </a:rPr>
              <a:t>الإستماع</a:t>
            </a:r>
            <a:r>
              <a:rPr lang="ar-SA" sz="3000" dirty="0">
                <a:solidFill>
                  <a:schemeClr val="tx1"/>
                </a:solidFill>
              </a:rPr>
              <a:t> أو التفكير أو الكلام أو القراءة أو الكتابة أو التهجئة أو الحساب.</a:t>
            </a:r>
            <a:endParaRPr lang="en-US" sz="3000" dirty="0">
              <a:solidFill>
                <a:schemeClr val="tx1"/>
              </a:solidFill>
            </a:endParaRPr>
          </a:p>
          <a:p>
            <a:endParaRPr lang="ar-SA" dirty="0"/>
          </a:p>
        </p:txBody>
      </p:sp>
      <p:sp>
        <p:nvSpPr>
          <p:cNvPr id="4" name="مربع نص 3"/>
          <p:cNvSpPr txBox="1"/>
          <p:nvPr/>
        </p:nvSpPr>
        <p:spPr>
          <a:xfrm>
            <a:off x="0" y="2627034"/>
            <a:ext cx="9144000" cy="3970318"/>
          </a:xfrm>
          <a:prstGeom prst="rect">
            <a:avLst/>
          </a:prstGeom>
          <a:noFill/>
        </p:spPr>
        <p:txBody>
          <a:bodyPr wrap="square" rtlCol="1">
            <a:spAutoFit/>
          </a:bodyPr>
          <a:lstStyle/>
          <a:p>
            <a:r>
              <a:rPr lang="ar-SA" sz="2800" b="1" dirty="0"/>
              <a:t>و بناء على هذا المحك تشخص الصعوبة في التعلم في الحالات التالية :</a:t>
            </a:r>
            <a:r>
              <a:rPr lang="ar-SA" sz="2800" dirty="0"/>
              <a:t/>
            </a:r>
            <a:br>
              <a:rPr lang="ar-SA" sz="2800" dirty="0"/>
            </a:br>
            <a:r>
              <a:rPr lang="ar-SA" sz="2800" dirty="0"/>
              <a:t>1 - الحالات التي يبدو فيها واضحا ً أن مستوى تحصيل الطفل يقل عن مستوى تحصيل الأطفال الآخرين </a:t>
            </a:r>
            <a:r>
              <a:rPr lang="ar-SA" sz="2800" b="1" dirty="0"/>
              <a:t>من نفس العمر و نفس الصف الدراسي</a:t>
            </a:r>
            <a:r>
              <a:rPr lang="ar-SA" sz="2800" dirty="0"/>
              <a:t> .</a:t>
            </a:r>
            <a:br>
              <a:rPr lang="ar-SA" sz="2800" dirty="0"/>
            </a:br>
            <a:r>
              <a:rPr lang="ar-SA" sz="2800" dirty="0"/>
              <a:t>2 - الحالات التي يظهر فيها الطفل تباعدا ً أو انحرافا ً حادا ً بين مستواه التحصيلي و قدراته العقلية </a:t>
            </a:r>
            <a:r>
              <a:rPr lang="ar-SA" sz="2800" b="1" dirty="0"/>
              <a:t>في واحدة أو أكثر من المجالات التالية</a:t>
            </a:r>
            <a:r>
              <a:rPr lang="ar-SA" sz="2800" dirty="0"/>
              <a:t> :</a:t>
            </a:r>
            <a:br>
              <a:rPr lang="ar-SA" sz="2800" dirty="0"/>
            </a:br>
            <a:r>
              <a:rPr lang="ar-SA" sz="2800" dirty="0"/>
              <a:t>1. القدرة على التعبير اللفظي .  </a:t>
            </a:r>
            <a:r>
              <a:rPr lang="ar-SA" sz="2800" dirty="0" smtClean="0"/>
              <a:t>             2. </a:t>
            </a:r>
            <a:r>
              <a:rPr lang="ar-SA" sz="2800" dirty="0"/>
              <a:t>القدرة على التعبير </a:t>
            </a:r>
            <a:r>
              <a:rPr lang="ar-SA" sz="2800" dirty="0" smtClean="0"/>
              <a:t>الكتابي. </a:t>
            </a:r>
            <a:br>
              <a:rPr lang="ar-SA" sz="2800" dirty="0" smtClean="0"/>
            </a:br>
            <a:r>
              <a:rPr lang="ar-SA" sz="2800" dirty="0" smtClean="0"/>
              <a:t>3</a:t>
            </a:r>
            <a:r>
              <a:rPr lang="ar-SA" sz="2800" dirty="0"/>
              <a:t>. المهارات الأساسية في القراءة </a:t>
            </a:r>
            <a:r>
              <a:rPr lang="ar-SA" sz="2800" dirty="0" smtClean="0"/>
              <a:t>.</a:t>
            </a:r>
            <a:r>
              <a:rPr lang="ar-SA" sz="2800" dirty="0"/>
              <a:t> </a:t>
            </a:r>
            <a:r>
              <a:rPr lang="ar-SA" sz="2800" dirty="0" smtClean="0"/>
              <a:t>          4. </a:t>
            </a:r>
            <a:r>
              <a:rPr lang="ar-SA" sz="2800" dirty="0"/>
              <a:t>فهم و استيعاب المادة المقروءة .</a:t>
            </a:r>
            <a:br>
              <a:rPr lang="ar-SA" sz="2800" dirty="0"/>
            </a:br>
            <a:r>
              <a:rPr lang="ar-SA" sz="2800" dirty="0"/>
              <a:t>5. فهم و استيعاب المادة المسموعة </a:t>
            </a:r>
            <a:r>
              <a:rPr lang="ar-SA" sz="2800" dirty="0" smtClean="0"/>
              <a:t>.         6</a:t>
            </a:r>
            <a:r>
              <a:rPr lang="ar-SA" sz="2800" dirty="0"/>
              <a:t>. إجراء العمليات </a:t>
            </a:r>
            <a:r>
              <a:rPr lang="ar-SA" sz="2800" dirty="0" smtClean="0"/>
              <a:t>الحسابية. </a:t>
            </a:r>
            <a:r>
              <a:rPr lang="ar-SA" sz="2800" dirty="0"/>
              <a:t/>
            </a:r>
            <a:br>
              <a:rPr lang="ar-SA" sz="2800" dirty="0"/>
            </a:br>
            <a:r>
              <a:rPr lang="ar-SA" sz="2800" dirty="0"/>
              <a:t>7. الاستدلال الرياضي .</a:t>
            </a:r>
          </a:p>
        </p:txBody>
      </p:sp>
    </p:spTree>
    <p:extLst>
      <p:ext uri="{BB962C8B-B14F-4D97-AF65-F5344CB8AC3E}">
        <p14:creationId xmlns:p14="http://schemas.microsoft.com/office/powerpoint/2010/main" xmlns="" val="512825301"/>
      </p:ext>
    </p:extLst>
  </p:cSld>
  <p:clrMapOvr>
    <a:masterClrMapping/>
  </p:clrMapOvr>
  <mc:AlternateContent xmlns:mc="http://schemas.openxmlformats.org/markup-compatibility/2006">
    <mc:Choice xmlns:p14="http://schemas.microsoft.com/office/powerpoint/2010/main" xmlns="" Requires="p14">
      <p:transition spd="slow" p14:dur="2500">
        <p:checker/>
      </p:transition>
    </mc:Choice>
    <mc:Fallback>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260648"/>
            <a:ext cx="9144000" cy="2259682"/>
          </a:xfrm>
        </p:spPr>
        <p:txBody>
          <a:bodyPr>
            <a:noAutofit/>
          </a:bodyPr>
          <a:lstStyle/>
          <a:p>
            <a:pPr lvl="0" algn="r"/>
            <a:r>
              <a:rPr lang="ar-SA" sz="3000" u="sng" dirty="0"/>
              <a:t>يطلق على ذلك</a:t>
            </a:r>
            <a:r>
              <a:rPr lang="ar-SA" sz="3000" dirty="0"/>
              <a:t> </a:t>
            </a:r>
            <a:r>
              <a:rPr lang="ar-SA" sz="3000" b="1" dirty="0"/>
              <a:t>التباين أو التباعد</a:t>
            </a:r>
            <a:r>
              <a:rPr lang="ar-SA" sz="3000" dirty="0"/>
              <a:t> بين النمو العقلي العام أو الخاص و التحصيل الأكاديمي . ففي مرحلة </a:t>
            </a:r>
            <a:r>
              <a:rPr lang="ar-SA" sz="3000" dirty="0" err="1"/>
              <a:t>ماقبل</a:t>
            </a:r>
            <a:r>
              <a:rPr lang="ar-SA" sz="3000" dirty="0"/>
              <a:t> المدرسة عادة ما يلاحظ </a:t>
            </a:r>
            <a:r>
              <a:rPr lang="ar-SA" sz="3000" b="1" dirty="0"/>
              <a:t>عدم الاتزان </a:t>
            </a:r>
            <a:r>
              <a:rPr lang="ar-SA" sz="3000" b="1" dirty="0" err="1"/>
              <a:t>النمائي</a:t>
            </a:r>
            <a:r>
              <a:rPr lang="ar-SA" sz="3000" dirty="0"/>
              <a:t> بالنسبة للطفل , في حين يلاحظ </a:t>
            </a:r>
            <a:r>
              <a:rPr lang="ar-SA" sz="3000" b="1" dirty="0"/>
              <a:t>انخفاض التحصيل الدراسي و التخلف الأكاديمي</a:t>
            </a:r>
            <a:r>
              <a:rPr lang="ar-SA" sz="3000" dirty="0"/>
              <a:t> في المستويات الصفية المختلفة في المدرسة الابتدائية في الجوانب التي سبق ذكرها .</a:t>
            </a:r>
            <a:r>
              <a:rPr lang="en-US" sz="3000" dirty="0"/>
              <a:t/>
            </a:r>
            <a:br>
              <a:rPr lang="en-US" sz="3000" dirty="0"/>
            </a:br>
            <a:endParaRPr lang="ar-SA" sz="3000" dirty="0"/>
          </a:p>
        </p:txBody>
      </p:sp>
      <p:sp>
        <p:nvSpPr>
          <p:cNvPr id="3" name="عنوان فرعي 2"/>
          <p:cNvSpPr>
            <a:spLocks noGrp="1"/>
          </p:cNvSpPr>
          <p:nvPr>
            <p:ph type="subTitle" idx="1"/>
          </p:nvPr>
        </p:nvSpPr>
        <p:spPr>
          <a:xfrm>
            <a:off x="6444208" y="2276872"/>
            <a:ext cx="2840360" cy="576064"/>
          </a:xfrm>
        </p:spPr>
        <p:txBody>
          <a:bodyPr>
            <a:noAutofit/>
          </a:bodyPr>
          <a:lstStyle/>
          <a:p>
            <a:r>
              <a:rPr lang="ar-SA" sz="3600" b="1" dirty="0">
                <a:solidFill>
                  <a:srgbClr val="FF0000"/>
                </a:solidFill>
              </a:rPr>
              <a:t>ملاحظات هامة</a:t>
            </a:r>
            <a:r>
              <a:rPr lang="ar-SA" sz="3600" b="1" dirty="0" smtClean="0">
                <a:solidFill>
                  <a:srgbClr val="FF0000"/>
                </a:solidFill>
              </a:rPr>
              <a:t>:</a:t>
            </a:r>
            <a:endParaRPr lang="en-US" sz="3600" dirty="0">
              <a:solidFill>
                <a:srgbClr val="FF0000"/>
              </a:solidFill>
            </a:endParaRPr>
          </a:p>
        </p:txBody>
      </p:sp>
      <p:sp>
        <p:nvSpPr>
          <p:cNvPr id="4" name="مربع نص 3"/>
          <p:cNvSpPr txBox="1"/>
          <p:nvPr/>
        </p:nvSpPr>
        <p:spPr>
          <a:xfrm>
            <a:off x="0" y="2792536"/>
            <a:ext cx="9144000" cy="4308872"/>
          </a:xfrm>
          <a:prstGeom prst="rect">
            <a:avLst/>
          </a:prstGeom>
          <a:noFill/>
        </p:spPr>
        <p:txBody>
          <a:bodyPr wrap="square" rtlCol="1">
            <a:spAutoFit/>
          </a:bodyPr>
          <a:lstStyle/>
          <a:p>
            <a:pPr lvl="0"/>
            <a:r>
              <a:rPr lang="ar-SA" sz="3200" b="1" u="sng" dirty="0"/>
              <a:t>إذا حدث تناقض بين الذكاء والتحصيل</a:t>
            </a:r>
            <a:r>
              <a:rPr lang="ar-SA" sz="3200" b="1" dirty="0"/>
              <a:t> : لا يعني بالضرورة أن الطفل لديه صعوبة تعليمية لأن المشكلة ربما تكون في </a:t>
            </a:r>
            <a:r>
              <a:rPr lang="ar-SA" sz="3200" dirty="0"/>
              <a:t>الاختبار التحصيلي أو في القياس </a:t>
            </a:r>
            <a:r>
              <a:rPr lang="ar-SA" sz="3200" b="1" dirty="0"/>
              <a:t>حيث يلعب الاختبار التحصيلي دوراً كبيراً في تشكيل الصعوبة .</a:t>
            </a:r>
            <a:endParaRPr lang="en-US" sz="3200" dirty="0"/>
          </a:p>
          <a:p>
            <a:r>
              <a:rPr lang="ar-SA" sz="3200" b="1" dirty="0"/>
              <a:t> </a:t>
            </a:r>
            <a:endParaRPr lang="en-US" sz="3200" dirty="0"/>
          </a:p>
          <a:p>
            <a:pPr lvl="0"/>
            <a:r>
              <a:rPr lang="ar-SA" sz="3200" dirty="0"/>
              <a:t>بالرغم من كل </a:t>
            </a:r>
            <a:r>
              <a:rPr lang="ar-SA" sz="3200" dirty="0" err="1"/>
              <a:t>الإنتقادات</a:t>
            </a:r>
            <a:r>
              <a:rPr lang="ar-SA" sz="3200" dirty="0"/>
              <a:t> التي وجهت إلى محك التباعد إلا أنه ما زال هو أقل المحكات مثاراً للجدل ويعتمد عليه في جميع الدراسات لتشخيص الصعوبة (ومع ذلك هو أفضل محك ).</a:t>
            </a:r>
            <a:endParaRPr lang="en-US" sz="3200" dirty="0"/>
          </a:p>
          <a:p>
            <a:endParaRPr lang="ar-SA" dirty="0"/>
          </a:p>
        </p:txBody>
      </p:sp>
    </p:spTree>
    <p:extLst>
      <p:ext uri="{BB962C8B-B14F-4D97-AF65-F5344CB8AC3E}">
        <p14:creationId xmlns:p14="http://schemas.microsoft.com/office/powerpoint/2010/main" xmlns="" val="41290683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7383"/>
            <a:ext cx="7772400" cy="1152128"/>
          </a:xfrm>
        </p:spPr>
        <p:txBody>
          <a:bodyPr>
            <a:normAutofit/>
          </a:bodyPr>
          <a:lstStyle/>
          <a:p>
            <a:r>
              <a:rPr lang="ar-SA" sz="4000" b="1" u="sng" dirty="0"/>
              <a:t>المحك الثاني :</a:t>
            </a:r>
            <a:r>
              <a:rPr lang="ar-SA" sz="4000" b="1" dirty="0"/>
              <a:t> محك </a:t>
            </a:r>
            <a:r>
              <a:rPr lang="ar-SA" sz="4000" b="1" dirty="0" smtClean="0"/>
              <a:t>الاستبعاد</a:t>
            </a:r>
            <a:endParaRPr lang="ar-SA" sz="4000" dirty="0"/>
          </a:p>
        </p:txBody>
      </p:sp>
      <p:sp>
        <p:nvSpPr>
          <p:cNvPr id="3" name="عنوان فرعي 2"/>
          <p:cNvSpPr>
            <a:spLocks noGrp="1"/>
          </p:cNvSpPr>
          <p:nvPr>
            <p:ph type="subTitle" idx="1"/>
          </p:nvPr>
        </p:nvSpPr>
        <p:spPr>
          <a:xfrm>
            <a:off x="0" y="1196752"/>
            <a:ext cx="9144000" cy="5544616"/>
          </a:xfrm>
        </p:spPr>
        <p:txBody>
          <a:bodyPr>
            <a:normAutofit fontScale="92500" lnSpcReduction="10000"/>
          </a:bodyPr>
          <a:lstStyle/>
          <a:p>
            <a:pPr marL="457200" lvl="0" indent="-457200" algn="r">
              <a:buFont typeface="Wingdings" pitchFamily="2" charset="2"/>
              <a:buChar char="§"/>
            </a:pPr>
            <a:r>
              <a:rPr lang="ar-SA" sz="4000" dirty="0">
                <a:solidFill>
                  <a:schemeClr val="tx1"/>
                </a:solidFill>
              </a:rPr>
              <a:t>من بين المحكات التي تستخدم في التعرف على حالات صعوبات التعلم محك الاستبعاد</a:t>
            </a:r>
            <a:r>
              <a:rPr lang="ar-SA" sz="4000" dirty="0" smtClean="0">
                <a:solidFill>
                  <a:schemeClr val="tx1"/>
                </a:solidFill>
              </a:rPr>
              <a:t>.</a:t>
            </a:r>
          </a:p>
          <a:p>
            <a:pPr lvl="0" algn="r"/>
            <a:endParaRPr lang="en-US" sz="4000" dirty="0">
              <a:solidFill>
                <a:schemeClr val="tx1"/>
              </a:solidFill>
            </a:endParaRPr>
          </a:p>
          <a:p>
            <a:pPr marL="457200" lvl="0" indent="-457200" algn="r">
              <a:buFont typeface="Wingdings" pitchFamily="2" charset="2"/>
              <a:buChar char="§"/>
            </a:pPr>
            <a:r>
              <a:rPr lang="ar-SA" sz="4000" dirty="0">
                <a:solidFill>
                  <a:schemeClr val="tx1"/>
                </a:solidFill>
              </a:rPr>
              <a:t>كلمة الاستبعاد تعني .. &lt;~ انك تستبعد أمور أخرى وإذا استبعدت هذى الأمور يتضح لك المقصود بهذا الأمر</a:t>
            </a:r>
            <a:r>
              <a:rPr lang="ar-SA" sz="4000" dirty="0" smtClean="0">
                <a:solidFill>
                  <a:schemeClr val="tx1"/>
                </a:solidFill>
              </a:rPr>
              <a:t>~&gt;</a:t>
            </a:r>
          </a:p>
          <a:p>
            <a:pPr lvl="0" algn="r"/>
            <a:r>
              <a:rPr lang="ar-SA" sz="4000" dirty="0" smtClean="0">
                <a:solidFill>
                  <a:schemeClr val="tx1"/>
                </a:solidFill>
              </a:rPr>
              <a:t>  </a:t>
            </a:r>
            <a:endParaRPr lang="en-US" sz="4000" dirty="0">
              <a:solidFill>
                <a:schemeClr val="tx1"/>
              </a:solidFill>
            </a:endParaRPr>
          </a:p>
          <a:p>
            <a:pPr marL="457200" lvl="0" indent="-457200" algn="r">
              <a:buFont typeface="Wingdings" pitchFamily="2" charset="2"/>
              <a:buChar char="§"/>
            </a:pPr>
            <a:r>
              <a:rPr lang="ar-SA" sz="4000" b="1" u="sng" dirty="0">
                <a:solidFill>
                  <a:schemeClr val="tx1"/>
                </a:solidFill>
              </a:rPr>
              <a:t>ونعني به</a:t>
            </a:r>
            <a:r>
              <a:rPr lang="ar-SA" sz="4000" dirty="0">
                <a:solidFill>
                  <a:schemeClr val="tx1"/>
                </a:solidFill>
              </a:rPr>
              <a:t> أننا نستبعد بعض الحالات التي ترجع الصعوبة فيها إلى التخلف العقلي العام أو الإعاقة السمعية أو البصرية أو الاضطراب الانفعالي أو نقص فرص التعلم .</a:t>
            </a:r>
            <a:endParaRPr lang="en-US" sz="4000" dirty="0">
              <a:solidFill>
                <a:schemeClr val="tx1"/>
              </a:solidFill>
            </a:endParaRPr>
          </a:p>
          <a:p>
            <a:endParaRPr lang="ar-SA" dirty="0"/>
          </a:p>
        </p:txBody>
      </p:sp>
    </p:spTree>
    <p:extLst>
      <p:ext uri="{BB962C8B-B14F-4D97-AF65-F5344CB8AC3E}">
        <p14:creationId xmlns:p14="http://schemas.microsoft.com/office/powerpoint/2010/main" xmlns="" val="2834891408"/>
      </p:ext>
    </p:extLst>
  </p:cSld>
  <p:clrMapOvr>
    <a:masterClrMapping/>
  </p:clrMapOvr>
  <mc:AlternateContent xmlns:mc="http://schemas.openxmlformats.org/markup-compatibility/2006">
    <mc:Choice xmlns:p14="http://schemas.microsoft.com/office/powerpoint/2010/main" xmlns="" Requires="p14">
      <p:transition spd="slow" p14:dur="1200">
        <p:dissolve/>
      </p:transition>
    </mc:Choice>
    <mc:Fallback>
      <p:transition spd="slow">
        <p:dissolve/>
      </p:transition>
    </mc:Fallback>
  </mc:AlternateContent>
  <p:timing>
    <p:tnLst>
      <p:par>
        <p:cTn id="1" dur="indefinite" restart="never" nodeType="tmRoot"/>
      </p:par>
    </p:tn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TotalTime>
  <Words>924</Words>
  <Application>Microsoft Office PowerPoint</Application>
  <PresentationFormat>Affichage à l'écran (4:3)</PresentationFormat>
  <Paragraphs>58</Paragraphs>
  <Slides>18</Slides>
  <Notes>0</Notes>
  <HiddenSlides>0</HiddenSlides>
  <MMClips>0</MMClips>
  <ScaleCrop>false</ScaleCrop>
  <HeadingPairs>
    <vt:vector size="4" baseType="variant">
      <vt:variant>
        <vt:lpstr>Thème</vt:lpstr>
      </vt:variant>
      <vt:variant>
        <vt:i4>1</vt:i4>
      </vt:variant>
      <vt:variant>
        <vt:lpstr>Titres des diapositives</vt:lpstr>
      </vt:variant>
      <vt:variant>
        <vt:i4>18</vt:i4>
      </vt:variant>
    </vt:vector>
  </HeadingPairs>
  <TitlesOfParts>
    <vt:vector size="19" baseType="lpstr">
      <vt:lpstr>سمة Office</vt:lpstr>
      <vt:lpstr>الفصل السادس</vt:lpstr>
      <vt:lpstr>المقدمة : تعتبر عملية تقييم ذوي صعوبات التعلم مرحله مهمه لجمع معلومات و بيانات كافيه عن ذوي صعوبات التعلم والهدف من ذلك تحديد ما إذا كان الطفل يعاني من صعوبات تعليمية أو لا ، و كذلك تساعد في التمييز بين صعوبات التعلم و الحالات الأخرى من ذوي الاحتياجات الخاصة . </vt:lpstr>
      <vt:lpstr>من أهداف تقييم ذوي صعوبات التعلم ما يلي : </vt:lpstr>
      <vt:lpstr>- و بسبب التداخل الكبير بين فئة صعوبات التعلم و غيرها من الفئات الخاصة قد تحصل أخطاء عديده في تقييم هذه الفئة.   - إن الخطأ في تحديد محك الاستحقاق لخدمات صعوبات التعلم أو عدم المعرفة بها هي من الأخطاء التقييمية التي يقع ضحيتها الطفل نفسه فقد يوضع في مكان تربوي غير مناسب له أو يعطى برامج تربوية لا تناسبه. </vt:lpstr>
      <vt:lpstr>محكات تشخيص (تحديد الاستحقاق) لخدمات صعوبات التعلم : يوجد العديد من المحكات التي من خلالها يمكن الحكم على أن تلميذا ً ما يعاني من صعوبة في التعلم و يستحق خدمات التربية الخاصة في هذا المجال , و من المحكات التي يستخدمها التربويون في تشخيص وتحديد الاستحقاق لخدمات صعوبات التعلم :</vt:lpstr>
      <vt:lpstr>المحك الأول : محك التباين أو التباعد. المحك الثاني : محك الاستبعاد. المحك الثالث : محك التربية الخاصة. المحك الرابع : محك التفاوت بين القدرات الذاتية . المحك الخامس : المحك العصبي.  المحك السادس : محك المشكلات المرتبطة بالنضوج. المحك السابع : محك الاستجابة للتدخل والتدريس.</vt:lpstr>
      <vt:lpstr>المحك الأول : محك التباين أو التباعد</vt:lpstr>
      <vt:lpstr>يطلق على ذلك التباين أو التباعد بين النمو العقلي العام أو الخاص و التحصيل الأكاديمي . ففي مرحلة ماقبل المدرسة عادة ما يلاحظ عدم الاتزان النمائي بالنسبة للطفل , في حين يلاحظ انخفاض التحصيل الدراسي و التخلف الأكاديمي في المستويات الصفية المختلفة في المدرسة الابتدائية في الجوانب التي سبق ذكرها . </vt:lpstr>
      <vt:lpstr>المحك الثاني : محك الاستبعاد</vt:lpstr>
      <vt:lpstr>المحك الثالث : محك التربية الخاصة</vt:lpstr>
      <vt:lpstr>المحك الرابع : محك التفاوت بين القدرات الذاتية</vt:lpstr>
      <vt:lpstr>المحك الخامس : المحك العصبي</vt:lpstr>
      <vt:lpstr>وفي الوقت الحاضر لا يتم إرجاع حالات صعوبات التعلم إلى عوامل نير ولوجيه حادة (نواحي القصور الوظيفي للجهاز العصبي "الدماغ") إلا عند أولئك الأطفال الذين قد سبق لهم التعرض لإصابات خطيرة بالرأس ، أو الذين أجريت لهم عمليات جراحيه في المخ، أو سبق لهم الإصابة بأورام خبيثة، ومن ثم فإنه في حين قد يكون التلف المخي أحد أسباب مشكلات التعلم أو السلوك. (فإن عددا من العوامل الأخرى يمكن أن تؤدى إلى نفس هذه المشكلات.) </vt:lpstr>
      <vt:lpstr>المحك السادس : محك المشكلات المرتبطة بالنضوج</vt:lpstr>
      <vt:lpstr>المحك السابع : محك الاستجابة للتدخل والتدريس</vt:lpstr>
      <vt:lpstr>ملاحظات هامة:  يجب التنبيه إلى أن هناك خطأ من إعتبار أن كل طفل ينخفض تحصيله صاحب صعوبة، اذ يختلف مصطلح صعوبات التعلم عن مفهوم التأخر الدراسي او بطء التعلم ، حيث أن السمة الغالبة على الأطفال الذين يعانون من صعوبات في التعلم هي مشكلات دراسية متمثلة في انخفاض التحصيل وبذلك يتشابه المظهر الخارجي للظاهرتين فالذي يوضح الفرق هو القدرة العقلية العامة حيث أن طفل صعوبات التعلم يتمتع بقدرة عقلية تقع ضمن المتوسط أو الأعلى بينما التأخر الدراسي يتميز بقصور نسبة الذكاء حيث يقع الطفل في المرحلة الحدية.  </vt:lpstr>
      <vt:lpstr>بعد عرض المحكات المختلفة التي يستخدمها التربويون في تشخيص صعوبات التعلم المختلفة، فلابد من الإشارة والتأكيد مجدداً على أنه لا يكفي محك واحد لتشخيص صعوبات التعلم بل يجب الاعتماد على محكين معاً أو أكثر في وقت واحد وذلك حتى يكون التشخيص أكثر دقة، ولكن ليس من الضروري اجتماع كل المحكات معاً في الحالة الواحدة.</vt:lpstr>
      <vt:lpstr>Diapositive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الفصل السادس</dc:title>
  <dc:creator>SONY</dc:creator>
  <cp:lastModifiedBy>ADMIN</cp:lastModifiedBy>
  <cp:revision>8</cp:revision>
  <dcterms:created xsi:type="dcterms:W3CDTF">2013-10-24T13:58:30Z</dcterms:created>
  <dcterms:modified xsi:type="dcterms:W3CDTF">2017-02-22T19:12:50Z</dcterms:modified>
</cp:coreProperties>
</file>