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7B1846D2-CD63-48AF-90DD-DA99C576F57F}"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1155715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1846D2-CD63-48AF-90DD-DA99C576F57F}"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2609305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1846D2-CD63-48AF-90DD-DA99C576F57F}"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817226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1846D2-CD63-48AF-90DD-DA99C576F57F}"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4252167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7B1846D2-CD63-48AF-90DD-DA99C576F57F}" type="datetimeFigureOut">
              <a:rPr lang="fr-FR" smtClean="0"/>
              <a:t>02/11/2024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2321579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B1846D2-CD63-48AF-90DD-DA99C576F57F}" type="datetimeFigureOut">
              <a:rPr lang="fr-FR" smtClean="0"/>
              <a:t>02/11/2024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4018806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B1846D2-CD63-48AF-90DD-DA99C576F57F}" type="datetimeFigureOut">
              <a:rPr lang="fr-FR" smtClean="0"/>
              <a:t>02/11/2024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47246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B1846D2-CD63-48AF-90DD-DA99C576F57F}" type="datetimeFigureOut">
              <a:rPr lang="fr-FR" smtClean="0"/>
              <a:t>02/11/2024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3313286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B1846D2-CD63-48AF-90DD-DA99C576F57F}" type="datetimeFigureOut">
              <a:rPr lang="fr-FR" smtClean="0"/>
              <a:t>02/11/2024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1764558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B1846D2-CD63-48AF-90DD-DA99C576F57F}" type="datetimeFigureOut">
              <a:rPr lang="fr-FR" smtClean="0"/>
              <a:t>02/11/2024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3824345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B1846D2-CD63-48AF-90DD-DA99C576F57F}" type="datetimeFigureOut">
              <a:rPr lang="fr-FR" smtClean="0"/>
              <a:t>02/11/2024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C774FA-31AE-4B92-887B-60F4B1D1DFFD}" type="slidenum">
              <a:rPr lang="fr-FR" smtClean="0"/>
              <a:t>‹N°›</a:t>
            </a:fld>
            <a:endParaRPr lang="fr-FR"/>
          </a:p>
        </p:txBody>
      </p:sp>
    </p:spTree>
    <p:extLst>
      <p:ext uri="{BB962C8B-B14F-4D97-AF65-F5344CB8AC3E}">
        <p14:creationId xmlns:p14="http://schemas.microsoft.com/office/powerpoint/2010/main" val="3970368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846D2-CD63-48AF-90DD-DA99C576F57F}" type="datetimeFigureOut">
              <a:rPr lang="fr-FR" smtClean="0"/>
              <a:t>02/11/2024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C774FA-31AE-4B92-887B-60F4B1D1DFFD}" type="slidenum">
              <a:rPr lang="fr-FR" smtClean="0"/>
              <a:t>‹N°›</a:t>
            </a:fld>
            <a:endParaRPr lang="fr-FR"/>
          </a:p>
        </p:txBody>
      </p:sp>
    </p:spTree>
    <p:extLst>
      <p:ext uri="{BB962C8B-B14F-4D97-AF65-F5344CB8AC3E}">
        <p14:creationId xmlns:p14="http://schemas.microsoft.com/office/powerpoint/2010/main" val="34792993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t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88343" y="2119086"/>
            <a:ext cx="6228806" cy="646331"/>
          </a:xfrm>
          <a:prstGeom prst="rect">
            <a:avLst/>
          </a:prstGeom>
          <a:noFill/>
        </p:spPr>
        <p:txBody>
          <a:bodyPr wrap="square" rtlCol="0">
            <a:spAutoFit/>
          </a:bodyPr>
          <a:lstStyle/>
          <a:p>
            <a:pPr algn="ctr"/>
            <a:r>
              <a:rPr lang="ar-DZ" sz="3600" b="1" dirty="0" smtClean="0"/>
              <a:t>المحاضرة  الثالثة: نشأة وتطور البلاغة </a:t>
            </a:r>
            <a:endParaRPr lang="fr-FR" sz="3600" b="1" dirty="0"/>
          </a:p>
        </p:txBody>
      </p:sp>
      <p:sp>
        <p:nvSpPr>
          <p:cNvPr id="3" name="ZoneTexte 2"/>
          <p:cNvSpPr txBox="1"/>
          <p:nvPr/>
        </p:nvSpPr>
        <p:spPr>
          <a:xfrm>
            <a:off x="2786742" y="3149599"/>
            <a:ext cx="6096000" cy="1754326"/>
          </a:xfrm>
          <a:prstGeom prst="rect">
            <a:avLst/>
          </a:prstGeom>
          <a:noFill/>
        </p:spPr>
        <p:txBody>
          <a:bodyPr wrap="square" rtlCol="0">
            <a:spAutoFit/>
          </a:bodyPr>
          <a:lstStyle/>
          <a:p>
            <a:pPr algn="r"/>
            <a:r>
              <a:rPr lang="ar-DZ" dirty="0" smtClean="0"/>
              <a:t>أهداف الدرس:</a:t>
            </a:r>
          </a:p>
          <a:p>
            <a:pPr algn="r"/>
            <a:r>
              <a:rPr lang="ar-DZ" dirty="0" smtClean="0"/>
              <a:t>أن يخدد الطالب  مراحل نشأة البلاغة العربية ويميز بينها </a:t>
            </a:r>
          </a:p>
          <a:p>
            <a:pPr algn="r"/>
            <a:r>
              <a:rPr lang="ar-DZ" dirty="0" smtClean="0"/>
              <a:t>أن يحدد الطالب مراحل تطور البلاغة الغربية بدقة </a:t>
            </a:r>
          </a:p>
          <a:p>
            <a:pPr algn="r"/>
            <a:r>
              <a:rPr lang="ar-DZ" dirty="0" smtClean="0"/>
              <a:t>أن يفهم الطالب مراحل تطور البلاغة الغربية </a:t>
            </a:r>
          </a:p>
          <a:p>
            <a:pPr algn="r"/>
            <a:r>
              <a:rPr lang="ar-DZ" dirty="0" smtClean="0"/>
              <a:t>أن يفرق  بين البلاغة العربية والغربية </a:t>
            </a:r>
          </a:p>
          <a:p>
            <a:pPr algn="r"/>
            <a:endParaRPr lang="fr-FR" dirty="0"/>
          </a:p>
        </p:txBody>
      </p:sp>
    </p:spTree>
    <p:extLst>
      <p:ext uri="{BB962C8B-B14F-4D97-AF65-F5344CB8AC3E}">
        <p14:creationId xmlns:p14="http://schemas.microsoft.com/office/powerpoint/2010/main" val="37670608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463637" y="512618"/>
            <a:ext cx="5033822" cy="707886"/>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ar-DZ" sz="4000" b="1" dirty="0" smtClean="0"/>
              <a:t>نشأة البلاغة </a:t>
            </a:r>
            <a:endParaRPr lang="fr-FR" sz="4000" b="1" dirty="0"/>
          </a:p>
        </p:txBody>
      </p:sp>
      <p:pic>
        <p:nvPicPr>
          <p:cNvPr id="3" name="Image 2"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127" y="1496292"/>
            <a:ext cx="10460182" cy="4613563"/>
          </a:xfrm>
          <a:prstGeom prst="rect">
            <a:avLst/>
          </a:prstGeom>
        </p:spPr>
      </p:pic>
    </p:spTree>
    <p:extLst>
      <p:ext uri="{BB962C8B-B14F-4D97-AF65-F5344CB8AC3E}">
        <p14:creationId xmlns:p14="http://schemas.microsoft.com/office/powerpoint/2010/main" val="12315572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61310" y="554182"/>
            <a:ext cx="6460374" cy="52322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ar-DZ" sz="2800" dirty="0" smtClean="0"/>
              <a:t>نشأة وتطور البلاغة العربية </a:t>
            </a:r>
            <a:endParaRPr lang="fr-FR" sz="2800" dirty="0"/>
          </a:p>
        </p:txBody>
      </p:sp>
      <p:pic>
        <p:nvPicPr>
          <p:cNvPr id="3" name="Image 2"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456" y="3978233"/>
            <a:ext cx="11180618" cy="2923309"/>
          </a:xfrm>
          <a:prstGeom prst="rect">
            <a:avLst/>
          </a:prstGeom>
        </p:spPr>
      </p:pic>
      <p:sp>
        <p:nvSpPr>
          <p:cNvPr id="4" name="ZoneTexte 3"/>
          <p:cNvSpPr txBox="1"/>
          <p:nvPr/>
        </p:nvSpPr>
        <p:spPr>
          <a:xfrm>
            <a:off x="1717965" y="1939636"/>
            <a:ext cx="8423562" cy="369332"/>
          </a:xfrm>
          <a:prstGeom prst="rect">
            <a:avLst/>
          </a:prstGeom>
          <a:noFill/>
        </p:spPr>
        <p:txBody>
          <a:bodyPr wrap="square" rtlCol="0">
            <a:spAutoFit/>
          </a:bodyPr>
          <a:lstStyle/>
          <a:p>
            <a:endParaRPr lang="fr-FR" dirty="0"/>
          </a:p>
        </p:txBody>
      </p:sp>
      <p:pic>
        <p:nvPicPr>
          <p:cNvPr id="5" name="Image 4"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4291" y="1305245"/>
            <a:ext cx="10612582" cy="2477047"/>
          </a:xfrm>
          <a:prstGeom prst="rect">
            <a:avLst/>
          </a:prstGeom>
        </p:spPr>
      </p:pic>
    </p:spTree>
    <p:extLst>
      <p:ext uri="{BB962C8B-B14F-4D97-AF65-F5344CB8AC3E}">
        <p14:creationId xmlns:p14="http://schemas.microsoft.com/office/powerpoint/2010/main" val="36164751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075826" y="346364"/>
            <a:ext cx="3763255" cy="86177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ar-DZ" sz="3200" dirty="0" smtClean="0"/>
              <a:t>البلاغة في العصر الجاهلي </a:t>
            </a:r>
            <a:r>
              <a:rPr lang="ar-DZ" dirty="0" smtClean="0"/>
              <a:t>:</a:t>
            </a:r>
            <a:endParaRPr lang="fr-FR" dirty="0"/>
          </a:p>
        </p:txBody>
      </p:sp>
      <p:sp>
        <p:nvSpPr>
          <p:cNvPr id="3" name="ZoneTexte 2"/>
          <p:cNvSpPr txBox="1"/>
          <p:nvPr/>
        </p:nvSpPr>
        <p:spPr>
          <a:xfrm>
            <a:off x="387925" y="1296796"/>
            <a:ext cx="11139055" cy="1938992"/>
          </a:xfrm>
          <a:prstGeom prst="rect">
            <a:avLst/>
          </a:prstGeom>
          <a:noFill/>
        </p:spPr>
        <p:txBody>
          <a:bodyPr wrap="square" rtlCol="0">
            <a:spAutoFit/>
          </a:bodyPr>
          <a:lstStyle/>
          <a:p>
            <a:r>
              <a:rPr lang="ar-DZ" sz="2400" dirty="0" smtClean="0"/>
              <a:t>عرف العرب بالفصاحة  والبلاغة وحسن البيان  وبلغة درجة كبيرة من البلاغة  ولم يقتصر معنى البلاغة  لمجرد الوصول </a:t>
            </a:r>
            <a:r>
              <a:rPr lang="ar-DZ" sz="2400" dirty="0" err="1" smtClean="0"/>
              <a:t>والإنتهاء</a:t>
            </a:r>
            <a:r>
              <a:rPr lang="ar-DZ" sz="2400" dirty="0" smtClean="0"/>
              <a:t>  بل </a:t>
            </a:r>
            <a:r>
              <a:rPr lang="ar-DZ" sz="2400" dirty="0" err="1" smtClean="0"/>
              <a:t>إنصرف</a:t>
            </a:r>
            <a:r>
              <a:rPr lang="ar-DZ" sz="2400" dirty="0" smtClean="0"/>
              <a:t> معناها إلى  الحذق والمهارة  والإجادة  والتمكن   وخير مثال عن بلاغة العرب من نثر وشعر ما كان يدور  في أسواق العرب " سوق عكاظ " وتنافسهم في الشعر حيث كانوا </a:t>
            </a:r>
            <a:r>
              <a:rPr lang="ar-DZ" sz="2400" dirty="0" err="1" smtClean="0"/>
              <a:t>يفدرون</a:t>
            </a:r>
            <a:r>
              <a:rPr lang="ar-DZ" sz="2400" dirty="0" smtClean="0"/>
              <a:t> زهير بن أبي سلمى ليحكم شعرهم لتمكنه من التشبيه والكناية </a:t>
            </a:r>
            <a:r>
              <a:rPr lang="ar-DZ" sz="2400" dirty="0" err="1" smtClean="0"/>
              <a:t>والإستعارة</a:t>
            </a:r>
            <a:r>
              <a:rPr lang="ar-DZ" sz="2400" dirty="0" smtClean="0"/>
              <a:t>  ودليل بلاغة العرب أن الله أرسل إليهم نبينا الكريم بمعجزة  أفحمت بلاغتهم وهو القرأن الكريم  حيث تحداهم بأن يأتوا بمثله  وهو دليل على تمكنهم من البلاغة البيان </a:t>
            </a:r>
            <a:endParaRPr lang="fr-FR" sz="2400" dirty="0"/>
          </a:p>
        </p:txBody>
      </p:sp>
      <p:sp>
        <p:nvSpPr>
          <p:cNvPr id="4" name="ZoneTexte 3"/>
          <p:cNvSpPr txBox="1"/>
          <p:nvPr/>
        </p:nvSpPr>
        <p:spPr>
          <a:xfrm>
            <a:off x="3629891" y="3324446"/>
            <a:ext cx="4372855"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ar-DZ" sz="3200" dirty="0" smtClean="0"/>
              <a:t>البلاغة في عصر صدر الإسلام</a:t>
            </a:r>
            <a:r>
              <a:rPr lang="ar-DZ" dirty="0" smtClean="0"/>
              <a:t>:</a:t>
            </a:r>
            <a:endParaRPr lang="fr-FR" dirty="0"/>
          </a:p>
        </p:txBody>
      </p:sp>
      <p:sp>
        <p:nvSpPr>
          <p:cNvPr id="5" name="ZoneTexte 4"/>
          <p:cNvSpPr txBox="1"/>
          <p:nvPr/>
        </p:nvSpPr>
        <p:spPr>
          <a:xfrm>
            <a:off x="387925" y="3909221"/>
            <a:ext cx="11097489" cy="3046988"/>
          </a:xfrm>
          <a:prstGeom prst="rect">
            <a:avLst/>
          </a:prstGeom>
          <a:noFill/>
        </p:spPr>
        <p:txBody>
          <a:bodyPr wrap="square" rtlCol="0">
            <a:spAutoFit/>
          </a:bodyPr>
          <a:lstStyle/>
          <a:p>
            <a:pPr algn="r"/>
            <a:r>
              <a:rPr lang="ar-DZ" dirty="0"/>
              <a:t> </a:t>
            </a:r>
            <a:r>
              <a:rPr lang="ar-DZ" sz="2400" dirty="0" err="1" smtClean="0"/>
              <a:t>إزدهرت</a:t>
            </a:r>
            <a:r>
              <a:rPr lang="ar-DZ" sz="2400" dirty="0" smtClean="0"/>
              <a:t> معاني البلاغة بعد نزول القرأن الكريم  حيث أصبح معجزة غايرت كل كلام البشر إذ تحدى بلاغة العرب وأعجزهم </a:t>
            </a:r>
          </a:p>
          <a:p>
            <a:pPr algn="r"/>
            <a:r>
              <a:rPr lang="ar-DZ" sz="2400" dirty="0" smtClean="0"/>
              <a:t>لقوله تعالى : " قل لئن </a:t>
            </a:r>
            <a:r>
              <a:rPr lang="ar-DZ" sz="2400" dirty="0" err="1" smtClean="0"/>
              <a:t>إجتمعت</a:t>
            </a:r>
            <a:r>
              <a:rPr lang="ar-DZ" sz="2400" dirty="0" smtClean="0"/>
              <a:t>  الإنس والجن على أن يأتوا بمثل هذا القرأن  لا يأتون بمثله  ولو كان بعضهم لبعض ظهيرا " </a:t>
            </a:r>
          </a:p>
          <a:p>
            <a:pPr algn="r"/>
            <a:r>
              <a:rPr lang="ar-DZ" sz="2400" dirty="0" smtClean="0"/>
              <a:t>، حيث تمحورت الدراسات صرفا وبلاغة ونحوا ونقدا  حوله بهدف ديني  وليس علمي  لمعرفة إعجاز القرأن الكريم حيث يقول أبو هلال العسكري  أن أحق العلوم بالتعلم  وأولاها بالتحفظ  بعد المعرفة بالله  علم البلاغة ومعرفة الفصاحة التي به  </a:t>
            </a:r>
            <a:r>
              <a:rPr lang="ar-DZ" sz="2400" dirty="0" err="1" smtClean="0"/>
              <a:t>فالقرأن</a:t>
            </a:r>
            <a:r>
              <a:rPr lang="ar-DZ" sz="2400" dirty="0" smtClean="0"/>
              <a:t> الكريم أحدث نقلة كبيرة  في تطور البلاغة العربية  حيث أصبح محور  للدرس البلاغي </a:t>
            </a:r>
            <a:endParaRPr lang="fr-FR" sz="2400" dirty="0"/>
          </a:p>
        </p:txBody>
      </p:sp>
    </p:spTree>
    <p:extLst>
      <p:ext uri="{BB962C8B-B14F-4D97-AF65-F5344CB8AC3E}">
        <p14:creationId xmlns:p14="http://schemas.microsoft.com/office/powerpoint/2010/main" val="3913424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726873" y="539683"/>
            <a:ext cx="4372855"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ar-DZ" sz="3200" dirty="0" smtClean="0"/>
              <a:t>البلاغة في عصر بني أمية </a:t>
            </a:r>
            <a:endParaRPr lang="fr-FR" dirty="0"/>
          </a:p>
        </p:txBody>
      </p:sp>
      <p:sp>
        <p:nvSpPr>
          <p:cNvPr id="3" name="ZoneTexte 2"/>
          <p:cNvSpPr txBox="1"/>
          <p:nvPr/>
        </p:nvSpPr>
        <p:spPr>
          <a:xfrm flipH="1">
            <a:off x="734290" y="1480457"/>
            <a:ext cx="10127673" cy="1323439"/>
          </a:xfrm>
          <a:prstGeom prst="rect">
            <a:avLst/>
          </a:prstGeom>
          <a:noFill/>
        </p:spPr>
        <p:txBody>
          <a:bodyPr wrap="square" rtlCol="0">
            <a:spAutoFit/>
          </a:bodyPr>
          <a:lstStyle/>
          <a:p>
            <a:pPr algn="r"/>
            <a:r>
              <a:rPr lang="ar-DZ" sz="2000" b="1" dirty="0" smtClean="0"/>
              <a:t>بعد </a:t>
            </a:r>
            <a:r>
              <a:rPr lang="ar-DZ" sz="2000" b="1" dirty="0" err="1" smtClean="0"/>
              <a:t>إتساع</a:t>
            </a:r>
            <a:r>
              <a:rPr lang="ar-DZ" sz="2000" b="1" dirty="0" smtClean="0"/>
              <a:t> الدولة الإسلامية من المشرق إلى المغرب  والهجرة لتعلم علوم الدين  </a:t>
            </a:r>
            <a:r>
              <a:rPr lang="ar-DZ" sz="2000" b="1" dirty="0" err="1" smtClean="0"/>
              <a:t>وإختلاط</a:t>
            </a:r>
            <a:r>
              <a:rPr lang="ar-DZ" sz="2000" b="1" dirty="0" smtClean="0"/>
              <a:t> الأجناس العربية بغيرها  من عرب وعجم وفرس  كثرت الملاحظات النقدية لأسباب عديدة كتحضر العرب (التمدن)  </a:t>
            </a:r>
            <a:r>
              <a:rPr lang="ar-DZ" sz="2000" b="1" dirty="0" err="1" smtClean="0"/>
              <a:t>والإحتكاك</a:t>
            </a:r>
            <a:r>
              <a:rPr lang="ar-DZ" sz="2000" b="1" dirty="0" smtClean="0"/>
              <a:t> بثقافات أخرى (الترجمات) </a:t>
            </a:r>
            <a:r>
              <a:rPr lang="ar-DZ" sz="2000" b="1" dirty="0" err="1" smtClean="0"/>
              <a:t>وإزدهار</a:t>
            </a:r>
            <a:r>
              <a:rPr lang="ar-DZ" sz="2000" b="1" dirty="0" smtClean="0"/>
              <a:t> العلوم  نمت البلاغة  </a:t>
            </a:r>
            <a:r>
              <a:rPr lang="ar-DZ" sz="2000" b="1" dirty="0" err="1" smtClean="0">
                <a:solidFill>
                  <a:srgbClr val="FF0000"/>
                </a:solidFill>
              </a:rPr>
              <a:t>وإزدهرت</a:t>
            </a:r>
            <a:r>
              <a:rPr lang="ar-DZ" sz="2000" b="1" dirty="0" smtClean="0">
                <a:solidFill>
                  <a:srgbClr val="FF0000"/>
                </a:solidFill>
              </a:rPr>
              <a:t> حركة النقد  في مجالس الخلفاء والولاة  والأندية كسوق  المربد في البصرة والكناسة  في الكوفة نمت البلاغة  وظهرت الخطابة  كفن للإقناع بسبب الصراعات السياسية في تلك الفترة </a:t>
            </a:r>
            <a:endParaRPr lang="fr-FR" sz="2000" b="1" dirty="0">
              <a:solidFill>
                <a:srgbClr val="FF0000"/>
              </a:solidFill>
            </a:endParaRPr>
          </a:p>
        </p:txBody>
      </p:sp>
      <p:sp>
        <p:nvSpPr>
          <p:cNvPr id="4" name="ZoneTexte 3"/>
          <p:cNvSpPr txBox="1"/>
          <p:nvPr/>
        </p:nvSpPr>
        <p:spPr>
          <a:xfrm>
            <a:off x="4059383" y="2982442"/>
            <a:ext cx="4372855"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ar-DZ" sz="3200" dirty="0" smtClean="0"/>
              <a:t>البلاغة في  العصر العباسي</a:t>
            </a:r>
            <a:endParaRPr lang="fr-FR" dirty="0"/>
          </a:p>
        </p:txBody>
      </p:sp>
      <p:sp>
        <p:nvSpPr>
          <p:cNvPr id="5" name="ZoneTexte 4"/>
          <p:cNvSpPr txBox="1"/>
          <p:nvPr/>
        </p:nvSpPr>
        <p:spPr>
          <a:xfrm flipH="1">
            <a:off x="581889" y="3754582"/>
            <a:ext cx="10477996" cy="2554545"/>
          </a:xfrm>
          <a:prstGeom prst="rect">
            <a:avLst/>
          </a:prstGeom>
          <a:noFill/>
        </p:spPr>
        <p:txBody>
          <a:bodyPr wrap="square" rtlCol="0">
            <a:spAutoFit/>
          </a:bodyPr>
          <a:lstStyle/>
          <a:p>
            <a:pPr algn="r" rtl="1"/>
            <a:r>
              <a:rPr lang="ar-DZ" sz="2000" b="1" dirty="0" err="1" smtClean="0"/>
              <a:t>إهتمت</a:t>
            </a:r>
            <a:r>
              <a:rPr lang="ar-DZ" sz="2000" b="1" dirty="0" smtClean="0"/>
              <a:t> الدولة العباسية  بتأسيس الدولة على  الوجه الديني حيث قامت دولة بني العباس على تقديم </a:t>
            </a:r>
            <a:r>
              <a:rPr lang="ar-DZ" sz="2000" b="1" dirty="0" err="1" smtClean="0"/>
              <a:t>شيئ</a:t>
            </a:r>
            <a:r>
              <a:rPr lang="ar-DZ" sz="2000" b="1" dirty="0" smtClean="0"/>
              <a:t> جديد للناس  غير </a:t>
            </a:r>
            <a:r>
              <a:rPr lang="ar-DZ" sz="2000" b="1" dirty="0" err="1" smtClean="0"/>
              <a:t>ماكان</a:t>
            </a:r>
            <a:r>
              <a:rPr lang="ar-DZ" sz="2000" b="1" dirty="0" smtClean="0"/>
              <a:t> في العصر الأموي، </a:t>
            </a:r>
            <a:r>
              <a:rPr lang="ar-DZ" sz="2000" b="1" dirty="0" smtClean="0">
                <a:solidFill>
                  <a:srgbClr val="FF0000"/>
                </a:solidFill>
              </a:rPr>
              <a:t>حيث ظهرت أبرز اتجاهات البلاغة العربية  </a:t>
            </a:r>
            <a:r>
              <a:rPr lang="ar-DZ" sz="2000" b="1" dirty="0" err="1" smtClean="0">
                <a:solidFill>
                  <a:srgbClr val="FF0000"/>
                </a:solidFill>
              </a:rPr>
              <a:t>بناءا</a:t>
            </a:r>
            <a:r>
              <a:rPr lang="ar-DZ" sz="2000" b="1" dirty="0" smtClean="0">
                <a:solidFill>
                  <a:srgbClr val="FF0000"/>
                </a:solidFill>
              </a:rPr>
              <a:t> على الدراسات الخاصة بالإعجاز القرأني  وأخذت الملاحظات البلاغية تزدهر  ازدهارا عظيما  في هذا العصر ، وتصبغ بصبغة علمية  </a:t>
            </a:r>
            <a:r>
              <a:rPr lang="ar-DZ" sz="2000" b="1" dirty="0" smtClean="0"/>
              <a:t>مع تطور الحياة  العقلية والحضارية وقد أفرزت النهضة الفكرية  في هذه الفترة لونين خطابيين </a:t>
            </a:r>
          </a:p>
          <a:p>
            <a:pPr marL="285750" indent="-285750" algn="r" rtl="1">
              <a:buFontTx/>
              <a:buChar char="-"/>
            </a:pPr>
            <a:r>
              <a:rPr lang="ar-DZ" sz="2000" b="1" dirty="0" smtClean="0">
                <a:solidFill>
                  <a:srgbClr val="FF0000"/>
                </a:solidFill>
              </a:rPr>
              <a:t>خطابة الجدل والمناظرة : بين الفلاسفة </a:t>
            </a:r>
            <a:r>
              <a:rPr lang="ar-DZ" sz="2000" b="1" dirty="0" err="1" smtClean="0">
                <a:solidFill>
                  <a:srgbClr val="FF0000"/>
                </a:solidFill>
              </a:rPr>
              <a:t>والمتعملين</a:t>
            </a:r>
            <a:r>
              <a:rPr lang="ar-DZ" sz="2000" b="1" dirty="0" smtClean="0">
                <a:solidFill>
                  <a:srgbClr val="FF0000"/>
                </a:solidFill>
              </a:rPr>
              <a:t> </a:t>
            </a:r>
          </a:p>
          <a:p>
            <a:pPr marL="285750" indent="-285750" algn="r" rtl="1">
              <a:buFontTx/>
              <a:buChar char="-"/>
            </a:pPr>
            <a:r>
              <a:rPr lang="ar-DZ" sz="2000" b="1" dirty="0" smtClean="0">
                <a:solidFill>
                  <a:srgbClr val="FF0000"/>
                </a:solidFill>
              </a:rPr>
              <a:t>خطابة تعليمية متمثلة في الدروس التي كان يلقيها العلماء في مختلف العلوم </a:t>
            </a:r>
            <a:r>
              <a:rPr lang="ar-DZ" sz="2000" b="1" dirty="0" err="1" smtClean="0">
                <a:solidFill>
                  <a:srgbClr val="FF0000"/>
                </a:solidFill>
              </a:rPr>
              <a:t>أنذا</a:t>
            </a:r>
            <a:r>
              <a:rPr lang="ar-DZ" sz="2000" b="1" dirty="0" err="1" smtClean="0"/>
              <a:t>ك</a:t>
            </a:r>
            <a:r>
              <a:rPr lang="ar-DZ" sz="2000" b="1" dirty="0" smtClean="0"/>
              <a:t> </a:t>
            </a:r>
          </a:p>
          <a:p>
            <a:pPr marL="285750" indent="-285750" algn="r" rtl="1">
              <a:buFontTx/>
              <a:buChar char="-"/>
            </a:pPr>
            <a:r>
              <a:rPr lang="ar-DZ" sz="2000" b="1" dirty="0"/>
              <a:t> </a:t>
            </a:r>
            <a:r>
              <a:rPr lang="ar-DZ" sz="2000" b="1" dirty="0" smtClean="0"/>
              <a:t>ولم تكن </a:t>
            </a:r>
            <a:r>
              <a:rPr lang="ar-DZ" sz="2000" b="1" dirty="0" smtClean="0">
                <a:solidFill>
                  <a:srgbClr val="FF0000"/>
                </a:solidFill>
              </a:rPr>
              <a:t>مساجد الكوفة </a:t>
            </a:r>
            <a:r>
              <a:rPr lang="ar-DZ" sz="2000" b="1" dirty="0" smtClean="0"/>
              <a:t>مجرد معابد بل كانت </a:t>
            </a:r>
            <a:r>
              <a:rPr lang="ar-DZ" sz="2000" b="1" dirty="0" smtClean="0">
                <a:solidFill>
                  <a:srgbClr val="FF0000"/>
                </a:solidFill>
              </a:rPr>
              <a:t>مدارس يدرس فيها العلماء اللغو والنحو والحديث والفقه </a:t>
            </a:r>
            <a:r>
              <a:rPr lang="ar-DZ" sz="2000" b="1" dirty="0" smtClean="0"/>
              <a:t>وزعماء الأحزاب السياسية والفرق الدينية  للجدل والمناظرة  </a:t>
            </a:r>
            <a:endParaRPr lang="fr-FR" sz="2000" b="1" dirty="0"/>
          </a:p>
        </p:txBody>
      </p:sp>
    </p:spTree>
    <p:extLst>
      <p:ext uri="{BB962C8B-B14F-4D97-AF65-F5344CB8AC3E}">
        <p14:creationId xmlns:p14="http://schemas.microsoft.com/office/powerpoint/2010/main" val="30226071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726873" y="539683"/>
            <a:ext cx="4372855"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ar-DZ" sz="3200" dirty="0" smtClean="0"/>
              <a:t>البلاغة في  الغرب</a:t>
            </a:r>
            <a:endParaRPr lang="fr-FR" dirty="0"/>
          </a:p>
        </p:txBody>
      </p:sp>
      <p:pic>
        <p:nvPicPr>
          <p:cNvPr id="3" name="Image 2"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3891" y="1510145"/>
            <a:ext cx="9753600" cy="4087091"/>
          </a:xfrm>
          <a:prstGeom prst="rect">
            <a:avLst/>
          </a:prstGeom>
        </p:spPr>
      </p:pic>
    </p:spTree>
    <p:extLst>
      <p:ext uri="{BB962C8B-B14F-4D97-AF65-F5344CB8AC3E}">
        <p14:creationId xmlns:p14="http://schemas.microsoft.com/office/powerpoint/2010/main" val="13267771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 y="0"/>
            <a:ext cx="11956472" cy="6370975"/>
          </a:xfrm>
          <a:prstGeom prst="rect">
            <a:avLst/>
          </a:prstGeom>
          <a:noFill/>
        </p:spPr>
        <p:txBody>
          <a:bodyPr wrap="square" rtlCol="0">
            <a:spAutoFit/>
          </a:bodyPr>
          <a:lstStyle/>
          <a:p>
            <a:r>
              <a:rPr lang="ar-DZ" sz="2400" dirty="0" smtClean="0"/>
              <a:t>كلمة البلاغة  في الحضارة الرومانية و واليونانية القديمة  </a:t>
            </a:r>
            <a:r>
              <a:rPr lang="ar-DZ" sz="2400" dirty="0" smtClean="0">
                <a:solidFill>
                  <a:srgbClr val="FF0000"/>
                </a:solidFill>
              </a:rPr>
              <a:t>تعني الخطاب  الذي يستهدف التأثير والإقناع</a:t>
            </a:r>
          </a:p>
          <a:p>
            <a:r>
              <a:rPr lang="ar-DZ" sz="2400" dirty="0"/>
              <a:t> </a:t>
            </a:r>
            <a:r>
              <a:rPr lang="ar-DZ" sz="2400" dirty="0" smtClean="0"/>
              <a:t>أما المعنى الثاني هو المعنى الجمالي </a:t>
            </a:r>
            <a:r>
              <a:rPr lang="ar-DZ" sz="2400" dirty="0" smtClean="0">
                <a:solidFill>
                  <a:srgbClr val="FF0000"/>
                </a:solidFill>
              </a:rPr>
              <a:t>( التخيل والتحسين</a:t>
            </a:r>
            <a:r>
              <a:rPr lang="ar-DZ" sz="2400" dirty="0" smtClean="0"/>
              <a:t>)  وفيما يلي نرى إسهامات فلاسفة العصر الكلاسيكي في البلاغة:</a:t>
            </a:r>
          </a:p>
          <a:p>
            <a:pPr algn="r"/>
            <a:r>
              <a:rPr lang="ar-DZ" sz="2400" dirty="0" smtClean="0"/>
              <a:t>       أرسطو                    </a:t>
            </a:r>
            <a:r>
              <a:rPr lang="ar-DZ" sz="2400" dirty="0" err="1" smtClean="0"/>
              <a:t>إعتبر</a:t>
            </a:r>
            <a:r>
              <a:rPr lang="ar-DZ" sz="2400" dirty="0" smtClean="0"/>
              <a:t> أٍسطو البلاغة  خطابا حجاجيا يقوم على وظيفتي التأثير والإقناع ويتوجه للجمهور قصد توجيهه،  وقد ميز أرسطو بين الشعر والخطابة</a:t>
            </a:r>
          </a:p>
          <a:p>
            <a:pPr algn="r"/>
            <a:r>
              <a:rPr lang="ar-DZ" sz="2400" dirty="0" smtClean="0"/>
              <a:t>  فالشعر طريقه التخيل والعاطفة  والخطابة طريقها الإقناع والعقل </a:t>
            </a:r>
          </a:p>
          <a:p>
            <a:pPr algn="r"/>
            <a:r>
              <a:rPr lang="ar-DZ" sz="2400" dirty="0" smtClean="0"/>
              <a:t>، </a:t>
            </a:r>
            <a:r>
              <a:rPr lang="ar-DZ" sz="2400" dirty="0" smtClean="0">
                <a:solidFill>
                  <a:schemeClr val="accent1">
                    <a:lumMod val="75000"/>
                  </a:schemeClr>
                </a:solidFill>
              </a:rPr>
              <a:t>وبلاغة الإقناع  والعقل  قائمة على التصديق  والقياس المنطقي  ومجالها الخطابة</a:t>
            </a:r>
          </a:p>
          <a:p>
            <a:pPr algn="r"/>
            <a:r>
              <a:rPr lang="ar-DZ" sz="2400" dirty="0" smtClean="0">
                <a:solidFill>
                  <a:schemeClr val="accent1">
                    <a:lumMod val="75000"/>
                  </a:schemeClr>
                </a:solidFill>
              </a:rPr>
              <a:t>  وبلاغة التخيل الشعري  تتجه نحو الأسلوب واللغة  المجازية والتأثير العاطفي  ومجالها الشعر </a:t>
            </a:r>
          </a:p>
          <a:p>
            <a:pPr algn="ctr"/>
            <a:r>
              <a:rPr lang="ar-DZ" sz="2400" b="1" dirty="0" smtClean="0">
                <a:solidFill>
                  <a:srgbClr val="FF0000"/>
                </a:solidFill>
              </a:rPr>
              <a:t>وبالتالي نجد أن بلاغة الحجاج = بلاغة عقلية ، وبلاغة التخيل = بلاغة عاطفية </a:t>
            </a:r>
          </a:p>
          <a:p>
            <a:pPr algn="r"/>
            <a:r>
              <a:rPr lang="ar-DZ" sz="2400" dirty="0" smtClean="0"/>
              <a:t>عند </a:t>
            </a:r>
            <a:r>
              <a:rPr lang="ar-DZ" sz="2400" dirty="0" err="1" smtClean="0"/>
              <a:t>السوفسطائيين</a:t>
            </a:r>
            <a:r>
              <a:rPr lang="ar-DZ" sz="2400" dirty="0" smtClean="0"/>
              <a:t> اليونانيين </a:t>
            </a:r>
            <a:endParaRPr lang="ar-DZ" sz="2400" b="1" dirty="0" smtClean="0">
              <a:solidFill>
                <a:srgbClr val="FF0000"/>
              </a:solidFill>
            </a:endParaRPr>
          </a:p>
          <a:p>
            <a:r>
              <a:rPr lang="ar-DZ" sz="2400" dirty="0" smtClean="0"/>
              <a:t>فقد </a:t>
            </a:r>
            <a:r>
              <a:rPr lang="ar-DZ" sz="2400" dirty="0" err="1" smtClean="0"/>
              <a:t>إعتبرت</a:t>
            </a:r>
            <a:r>
              <a:rPr lang="ar-DZ" sz="2400" dirty="0" smtClean="0"/>
              <a:t> البلاغة فن للسفسطة  وتضليل الخصوم والتشكيك  ورفض أفلاطون بلاغة </a:t>
            </a:r>
            <a:r>
              <a:rPr lang="ar-DZ" sz="2400" dirty="0" err="1" smtClean="0"/>
              <a:t>السوفسطائين</a:t>
            </a:r>
            <a:r>
              <a:rPr lang="ar-DZ" sz="2400" dirty="0" smtClean="0"/>
              <a:t> </a:t>
            </a:r>
            <a:r>
              <a:rPr lang="ar-DZ" sz="2400" dirty="0" err="1" smtClean="0"/>
              <a:t>وإعتبرها</a:t>
            </a:r>
            <a:r>
              <a:rPr lang="ar-DZ" sz="2400" dirty="0" smtClean="0"/>
              <a:t> بلاغة سيئة  ووضع معايير البلاغة الجيدة  التي ترسي الحقيقة بعيدا عن الخداع والتضليل  وبذبك ميز أفلاطون بين نوعين من البلاغة: </a:t>
            </a:r>
          </a:p>
          <a:p>
            <a:pPr algn="r"/>
            <a:r>
              <a:rPr lang="ar-DZ" sz="2400" dirty="0" smtClean="0">
                <a:solidFill>
                  <a:srgbClr val="7030A0"/>
                </a:solidFill>
              </a:rPr>
              <a:t>بلاغة سفسطائية  واهمة وخادعة وغير حقيقية تغطي العقل</a:t>
            </a:r>
          </a:p>
          <a:p>
            <a:pPr algn="r"/>
            <a:r>
              <a:rPr lang="ar-DZ" sz="2400" dirty="0" smtClean="0">
                <a:solidFill>
                  <a:srgbClr val="7030A0"/>
                </a:solidFill>
              </a:rPr>
              <a:t>  وبلاغة فلسفية حقيقية  موضوعها إثبات الحق  وتفنيد الخطأ  عن طريق العقل الحجاج الحوار</a:t>
            </a:r>
          </a:p>
          <a:p>
            <a:pPr algn="r"/>
            <a:r>
              <a:rPr lang="ar-DZ" sz="2400" dirty="0" smtClean="0">
                <a:solidFill>
                  <a:srgbClr val="7030A0"/>
                </a:solidFill>
              </a:rPr>
              <a:t>كخلاصة :  نشأة البلاغة الغربية  يونانية المنشأ  ثم </a:t>
            </a:r>
            <a:r>
              <a:rPr lang="ar-DZ" sz="2400" dirty="0" err="1" smtClean="0">
                <a:solidFill>
                  <a:srgbClr val="7030A0"/>
                </a:solidFill>
              </a:rPr>
              <a:t>إقتفى</a:t>
            </a:r>
            <a:r>
              <a:rPr lang="ar-DZ" sz="2400" dirty="0" smtClean="0">
                <a:solidFill>
                  <a:srgbClr val="7030A0"/>
                </a:solidFill>
              </a:rPr>
              <a:t> الرومان أثار اليونانيين  في التعامل مع البلاغة اهتماما وممارسة </a:t>
            </a:r>
            <a:r>
              <a:rPr lang="ar-DZ" sz="2400" dirty="0" err="1" smtClean="0">
                <a:solidFill>
                  <a:srgbClr val="7030A0"/>
                </a:solidFill>
              </a:rPr>
              <a:t>وأداءا</a:t>
            </a:r>
            <a:r>
              <a:rPr lang="ar-DZ" sz="2400" dirty="0" smtClean="0">
                <a:solidFill>
                  <a:srgbClr val="7030A0"/>
                </a:solidFill>
              </a:rPr>
              <a:t>  كما </a:t>
            </a:r>
            <a:r>
              <a:rPr lang="ar-DZ" sz="2400" dirty="0" err="1" smtClean="0">
                <a:solidFill>
                  <a:srgbClr val="7030A0"/>
                </a:solidFill>
              </a:rPr>
              <a:t>إنتقل</a:t>
            </a:r>
            <a:r>
              <a:rPr lang="ar-DZ" sz="2400" dirty="0" smtClean="0">
                <a:solidFill>
                  <a:srgbClr val="7030A0"/>
                </a:solidFill>
              </a:rPr>
              <a:t> </a:t>
            </a:r>
            <a:r>
              <a:rPr lang="ar-DZ" sz="2400" dirty="0" err="1" smtClean="0">
                <a:solidFill>
                  <a:srgbClr val="7030A0"/>
                </a:solidFill>
              </a:rPr>
              <a:t>إهتمام</a:t>
            </a:r>
            <a:r>
              <a:rPr lang="ar-DZ" sz="2400" dirty="0" smtClean="0">
                <a:solidFill>
                  <a:srgbClr val="7030A0"/>
                </a:solidFill>
              </a:rPr>
              <a:t> الرومان بالخطيب أكثر من اللغة  وظلت البلاغة الرومانية رهينة المؤسسة الخطابية  الخاضعة لظروف </a:t>
            </a:r>
            <a:r>
              <a:rPr lang="ar-DZ" sz="2400" dirty="0" err="1" smtClean="0">
                <a:solidFill>
                  <a:srgbClr val="7030A0"/>
                </a:solidFill>
              </a:rPr>
              <a:t>إجتماعية</a:t>
            </a:r>
            <a:r>
              <a:rPr lang="ar-DZ" sz="2400" dirty="0" smtClean="0">
                <a:solidFill>
                  <a:srgbClr val="7030A0"/>
                </a:solidFill>
              </a:rPr>
              <a:t> وسياسية ، </a:t>
            </a:r>
            <a:r>
              <a:rPr lang="ar-DZ" sz="2400" dirty="0" err="1" smtClean="0">
                <a:solidFill>
                  <a:srgbClr val="7030A0"/>
                </a:solidFill>
              </a:rPr>
              <a:t>وإستمر</a:t>
            </a:r>
            <a:r>
              <a:rPr lang="ar-DZ" sz="2400" dirty="0" smtClean="0">
                <a:solidFill>
                  <a:srgbClr val="7030A0"/>
                </a:solidFill>
              </a:rPr>
              <a:t> تطورها في عصر النهضة  وصولا لانبعاثها في القرن العشرين وتطورت اتجاهات البلاغة وتعددت </a:t>
            </a:r>
            <a:r>
              <a:rPr lang="ar-DZ" dirty="0" smtClean="0"/>
              <a:t> </a:t>
            </a:r>
            <a:endParaRPr lang="fr-FR" dirty="0"/>
          </a:p>
        </p:txBody>
      </p:sp>
      <p:sp>
        <p:nvSpPr>
          <p:cNvPr id="3" name="Flèche gauche 2"/>
          <p:cNvSpPr/>
          <p:nvPr/>
        </p:nvSpPr>
        <p:spPr>
          <a:xfrm>
            <a:off x="9476509" y="777880"/>
            <a:ext cx="748146"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Flèche gauche 3"/>
          <p:cNvSpPr/>
          <p:nvPr/>
        </p:nvSpPr>
        <p:spPr>
          <a:xfrm>
            <a:off x="8312728" y="2982777"/>
            <a:ext cx="748146" cy="3048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5768370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618509" y="539683"/>
            <a:ext cx="5481219"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ar-DZ" sz="3200" dirty="0" smtClean="0"/>
              <a:t>  البلاغة الكلاسيكية بلاغة الإقناع </a:t>
            </a:r>
            <a:endParaRPr lang="fr-FR" dirty="0"/>
          </a:p>
        </p:txBody>
      </p:sp>
      <p:pic>
        <p:nvPicPr>
          <p:cNvPr id="4" name="Image 3"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255" y="1185549"/>
            <a:ext cx="10764980" cy="5436924"/>
          </a:xfrm>
          <a:prstGeom prst="rect">
            <a:avLst/>
          </a:prstGeom>
        </p:spPr>
      </p:pic>
    </p:spTree>
    <p:extLst>
      <p:ext uri="{BB962C8B-B14F-4D97-AF65-F5344CB8AC3E}">
        <p14:creationId xmlns:p14="http://schemas.microsoft.com/office/powerpoint/2010/main" val="3129490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618509" y="539683"/>
            <a:ext cx="5481219" cy="58477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ar-DZ" sz="3200" dirty="0" smtClean="0"/>
              <a:t> الفرق بين البلاغة العربية والغربية</a:t>
            </a:r>
            <a:endParaRPr lang="fr-FR" dirty="0"/>
          </a:p>
        </p:txBody>
      </p:sp>
      <p:pic>
        <p:nvPicPr>
          <p:cNvPr id="3" name="Image 2" descr="Capture d’écra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710" y="1442496"/>
            <a:ext cx="9656618" cy="2159686"/>
          </a:xfrm>
          <a:prstGeom prst="rect">
            <a:avLst/>
          </a:prstGeom>
        </p:spPr>
      </p:pic>
      <p:pic>
        <p:nvPicPr>
          <p:cNvPr id="4" name="Image 3" descr="Capture d’écr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1382" y="3378270"/>
            <a:ext cx="9739745" cy="3174930"/>
          </a:xfrm>
          <a:prstGeom prst="rect">
            <a:avLst/>
          </a:prstGeom>
        </p:spPr>
      </p:pic>
    </p:spTree>
    <p:extLst>
      <p:ext uri="{BB962C8B-B14F-4D97-AF65-F5344CB8AC3E}">
        <p14:creationId xmlns:p14="http://schemas.microsoft.com/office/powerpoint/2010/main" val="35875842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652</Words>
  <Application>Microsoft Office PowerPoint</Application>
  <PresentationFormat>Grand écran</PresentationFormat>
  <Paragraphs>36</Paragraphs>
  <Slides>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1</cp:revision>
  <dcterms:created xsi:type="dcterms:W3CDTF">2024-11-02T16:50:56Z</dcterms:created>
  <dcterms:modified xsi:type="dcterms:W3CDTF">2024-11-02T16:51:16Z</dcterms:modified>
</cp:coreProperties>
</file>