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296" y="-3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10/08/1441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DZ" sz="5400" b="1" dirty="0" smtClean="0"/>
              <a:t>المحاضرة الثانية</a:t>
            </a:r>
            <a:endParaRPr lang="en-US" sz="54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DZ" sz="3600" b="1" dirty="0" smtClean="0">
                <a:solidFill>
                  <a:srgbClr val="FF0000"/>
                </a:solidFill>
              </a:rPr>
              <a:t>نسبة انتشار </a:t>
            </a:r>
            <a:r>
              <a:rPr lang="ar-DZ" sz="3600" b="1" dirty="0" err="1" smtClean="0">
                <a:solidFill>
                  <a:srgbClr val="FF0000"/>
                </a:solidFill>
              </a:rPr>
              <a:t>الاعاقة</a:t>
            </a:r>
            <a:r>
              <a:rPr lang="ar-DZ" sz="3600" b="1" dirty="0" smtClean="0">
                <a:solidFill>
                  <a:srgbClr val="FF0000"/>
                </a:solidFill>
              </a:rPr>
              <a:t> السمعية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8604"/>
            <a:ext cx="8858280" cy="506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rgbClr val="0070C1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تصنيفات الإعاقة السمعية</a:t>
            </a: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rgbClr val="0070C1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: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rgbClr val="C1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أولا</a:t>
            </a: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rgbClr val="C1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: </a:t>
            </a: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rgbClr val="C1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التصنيف تبعا للسن </a:t>
            </a:r>
            <a:r>
              <a:rPr kumimoji="0" lang="ar-SA" sz="1700" b="1" i="0" u="none" strike="noStrike" cap="none" normalizeH="0" baseline="0" dirty="0" err="1" smtClean="0">
                <a:ln>
                  <a:noFill/>
                </a:ln>
                <a:solidFill>
                  <a:srgbClr val="C1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الذى</a:t>
            </a: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rgbClr val="C1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 حدثت فيه الإعاقة</a:t>
            </a: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rgbClr val="C1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: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ويعد السن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الذى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 حدثت فيه الإعاقة من المتغيرات الهامة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 تحديد الآثار الناجمة عن الإعاقة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السمعية، والتطبيقات التربوية المتعلقة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بها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، فالطفل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الذى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 يصاب بالصمم منذ الولادة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لاتتاح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 له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فرصة التعرض لخبرة لغوية، أو لخبرة الأصوات المختلفة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 البيئة، بينما إذا حدثت الإصابة عند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عمر سنتين أو ثلاثة سنوات فإن الطفل يكون قد خبر الأصوات وتعلم الكلام، وهذا يجعل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إمكاناته واحتياجاته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 مجال تعلم التواصل مختلفة عن الحالة الأولى، ولا ينطبق ذلك على الإعاقة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السمعية البسيطة، وتصنف الإعاقة السمعية تبعا لمرحلة النمو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اللغوى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 إلى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: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Pre lingual Deafness: -1 </a:t>
            </a: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الصمم ما قبل </a:t>
            </a:r>
            <a:r>
              <a:rPr kumimoji="0" lang="ar-SA" sz="1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اللغوى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ويشير إلى حالات الصمم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التى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 تحدث منذ الولادة أو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 مرحلة سابقة على تطور اللغة والكلام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عند الطفل، ويعتقد أن سن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 1 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سنوات هو السن الفاصل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.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Poslingual</a:t>
            </a: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 Deafness : -2 </a:t>
            </a: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الصمم بعد </a:t>
            </a:r>
            <a:r>
              <a:rPr kumimoji="0" lang="ar-SA" sz="1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اللغوى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ويشير إلى حالات الصمم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التى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 تحدث بعد حيث يكون الطفل قد اكتسب مهارة الكلام واللغة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.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rgbClr val="C1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ثانيا</a:t>
            </a: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rgbClr val="C1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: </a:t>
            </a: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rgbClr val="C1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التصنيف تبعا للإعاقة السمعية</a:t>
            </a: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rgbClr val="C1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: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يقوم هذا التصنيف على تحديد الجزء المصاب من الجهاز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السمعى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 المسبب للإعاقة السمعية،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وعلى الرغم من أن هذا التصنيف ذو علاقة فسيولوجيا السمع ويبدو ضمن الاختصاص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الطبى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،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فإن معرفة المعلم لطبيعة الإعاقة السمعية له أهمية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 تخطيط البرنامج </a:t>
            </a:r>
            <a:r>
              <a:rPr kumimoji="0" lang="ar-SA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التربوى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. </a:t>
            </a: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وتقسم الإعاقة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السمعية وفقا لذلك إلى ثلاثة أشكال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/>
                <a:ea typeface="Calibri" pitchFamily="34" charset="0"/>
                <a:cs typeface="Arial" pitchFamily="34" charset="0"/>
              </a:rPr>
              <a:t>: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Conductive Hearing loss : -1 </a:t>
            </a: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,Bold"/>
                <a:ea typeface="Calibri" pitchFamily="34" charset="0"/>
                <a:cs typeface="Arial" pitchFamily="34" charset="0"/>
              </a:rPr>
              <a:t>الفقدان السمعي التوصيلي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71472" y="3286124"/>
            <a:ext cx="7715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6" name="مستطيل 5"/>
          <p:cNvSpPr/>
          <p:nvPr/>
        </p:nvSpPr>
        <p:spPr>
          <a:xfrm>
            <a:off x="214282" y="-5643626"/>
            <a:ext cx="8501122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ويشير إلى الإعاقة السمعية الناتجة عن خلل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الأذن الخارجية أو الأذن الوسطى على نحو يحول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دون وصول الموجات الصوتية بشكل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طبيعى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إلى الأذن الداخلية، وعليه فإن المصاب يجد صعوبة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سماع الأصوات المنخفضة، بينما يواجه صعوبة أقل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سماع الأصوات المرتفعة، وبوجه عام فإن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الفقدان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السمعى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الناتج لا يتجاوز</a:t>
            </a:r>
            <a:r>
              <a:rPr lang="en-US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67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ديسبل</a:t>
            </a:r>
            <a:r>
              <a:rPr lang="en-US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err="1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Sensorineural</a:t>
            </a:r>
            <a:r>
              <a:rPr lang="en-US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Hearingloss</a:t>
            </a:r>
            <a:r>
              <a:rPr lang="en-US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 : -2 </a:t>
            </a:r>
            <a:r>
              <a:rPr lang="ar-SA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الفقدان السمعي الحس عصبي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ويشير إلى الإعاقة السمعية الناجمة عن خلل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الأذن الداخلية أو العصب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السمعى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، فعلى الرغم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من أن موجات الصوت تصل إلى الأذن الداخلية إلا أن تحويلها إلى شحنات كهربائية داخل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القوقعة قد لا يتم على نحو ملائم، أو أن الخلل يقع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العصب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السمعى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فلا يتم نقلها إلى الدماغ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بشكل تام</a:t>
            </a:r>
            <a:r>
              <a:rPr lang="en-US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.. 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والفقدان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السمعى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الحسي عصبي لا يؤثر فقط على القدرة على سماع الأصوات بل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وعلى فهمها أيضا، فالأصوات المسموعة تتعرض إلى تشويه يحول دون فهمها، وفى معظم الأحيان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يعانى المصاب من عجز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سماع النغمات العالية</a:t>
            </a:r>
            <a:r>
              <a:rPr lang="en-US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والحالات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التى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تتجاوز</a:t>
            </a:r>
            <a:r>
              <a:rPr lang="en-US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57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ديسبل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هى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العادة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حالات فقدان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سمعى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حس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عصبى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كما أن استفادة المصاب من السماعات أو تكبير الصوت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قليلة</a:t>
            </a:r>
            <a:r>
              <a:rPr lang="en-US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Mixed Hearing loss : -8 </a:t>
            </a:r>
            <a:r>
              <a:rPr lang="ar-SA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الفقدان السمعي المختلط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ويجمع هذا الشكل بين الإعاقة السمعية التوصيلية والإعاقة السمعية الحس عصبية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..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ولذلك يجب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تحديد نوع وطبيعة الإعاقة السمعية لما لذلك من انعكاسات على العملية التربوية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-4 </a:t>
            </a:r>
            <a:r>
              <a:rPr lang="ar-SA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الفقدان </a:t>
            </a:r>
            <a:r>
              <a:rPr lang="ar-SA" b="1" dirty="0" err="1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السمعى</a:t>
            </a:r>
            <a:r>
              <a:rPr lang="ar-SA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 </a:t>
            </a:r>
            <a:r>
              <a:rPr lang="ar-SA" b="1" dirty="0" err="1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المركزى</a:t>
            </a:r>
            <a:r>
              <a:rPr lang="en-US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:-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وتحدث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حالة وجود خلل يحول دون تحويل الصوت من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ج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ذع الدماغ إلى المنطقة السمعية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الدماغ، أو عندما يصاب الجزء المسئول عن السمع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الدماغ، ويعود سبب هذه الإصابة إلى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الأورام أو الجلطات الدماغية أو إلى عوامل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ولادية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أو مكتسبة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)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يوسف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القريوتى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وآخرون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،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85720" y="-8961809"/>
            <a:ext cx="8358246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ويشير إلى الإعاقة السمعية الناتجة عن خلل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الأذن الخارجية أو الأذن الوسطى على نحو يحول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دون وصول الموجات الصوتية بشكل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طبيعى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إلى الأذن الداخلية، وعليه فإن المصاب يجد صعوبة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سماع الأصوات المنخفضة، بينما يواجه صعوبة أقل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سماع الأصوات المرتفعة، وبوجه عام فإن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الفقدان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السمعى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الناتج لا يتجاوز</a:t>
            </a:r>
            <a:r>
              <a:rPr lang="en-US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67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ديسبل</a:t>
            </a:r>
            <a:r>
              <a:rPr lang="en-US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err="1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Sensorineural</a:t>
            </a:r>
            <a:r>
              <a:rPr lang="en-US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Hearingloss</a:t>
            </a:r>
            <a:r>
              <a:rPr lang="en-US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 : -2 </a:t>
            </a:r>
            <a:r>
              <a:rPr lang="ar-SA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الفقدان السمعي الحس عصبي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ويشير إلى الإعاقة السمعية الناجمة عن خلل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الأذن الداخلية أو العصب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السمعى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، فعلى الرغم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من أن موجات الصوت تصل إلى الأذن الداخلية إلا أن تحويلها إلى شحنات كهربائية داخل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القوقعة قد لا يتم على نحو ملائم، أو أن الخلل يقع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العصب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السمعى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فلا يتم نقلها إلى الدماغ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بشكل تام</a:t>
            </a:r>
            <a:r>
              <a:rPr lang="en-US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.. 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والفقدان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السمعى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الحسي عصبي لا يؤثر فقط على القدرة على سماع الأصوات بل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وعلى فهمها أيضا، فالأصوات المسموعة تتعرض إلى تشويه يحول دون فهمها، وفى معظم الأحيان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يعانى المصاب من عجز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سماع النغمات العالية</a:t>
            </a:r>
            <a:r>
              <a:rPr lang="en-US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والحالات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التى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تتجاوز</a:t>
            </a:r>
            <a:r>
              <a:rPr lang="en-US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57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ديسبل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هى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العادة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حالات فقدان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سمعى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حس </a:t>
            </a:r>
            <a:r>
              <a:rPr lang="ar-SA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عصبى</a:t>
            </a: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كما أن استفادة المصاب من السماعات أو تكبير الصوت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قليلة</a:t>
            </a:r>
            <a:r>
              <a:rPr lang="en-US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Mixed Hearing loss : -8 </a:t>
            </a:r>
            <a:r>
              <a:rPr lang="ar-SA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الفقدان السمعي المختلط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ويجمع هذا الشكل بين الإعاقة السمعية التوصيلية والإعاقة السمعية الحس عصبية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..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ولذلك يجب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تحديد نوع وطبيعة الإعاقة السمعية لما لذلك من انعكاسات على العملية التربوية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-4 </a:t>
            </a:r>
            <a:r>
              <a:rPr lang="ar-SA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الفقدان </a:t>
            </a:r>
            <a:r>
              <a:rPr lang="ar-SA" b="1" dirty="0" err="1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السمعى</a:t>
            </a:r>
            <a:r>
              <a:rPr lang="ar-SA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 </a:t>
            </a:r>
            <a:r>
              <a:rPr lang="ar-SA" b="1" dirty="0" err="1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المركزى</a:t>
            </a:r>
            <a:r>
              <a:rPr lang="en-US" b="1" dirty="0" smtClean="0">
                <a:solidFill>
                  <a:srgbClr val="000000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:-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وتحدث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حالة وجود خلل يحول دون تحويل الصوت من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ج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ذع الدماغ إلى المنطقة السمعية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الدماغ، أو عندما يصاب الجزء المسئول عن السمع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الدماغ، ويعود سبب هذه الإصابة إلى</a:t>
            </a:r>
            <a:endParaRPr lang="en-US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-864483"/>
            <a:ext cx="4572000" cy="858696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.) 875 - 871 :2778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70C1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* </a:t>
            </a:r>
            <a:r>
              <a:rPr lang="ar-SA" b="1" dirty="0" smtClean="0">
                <a:solidFill>
                  <a:srgbClr val="0070C1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المظاهر العامة للإعاقة السمعية</a:t>
            </a:r>
            <a:r>
              <a:rPr lang="en-US" b="1" dirty="0" smtClean="0">
                <a:solidFill>
                  <a:srgbClr val="0070C1"/>
                </a:solidFill>
                <a:latin typeface="Traditional Arabic,Bold"/>
                <a:ea typeface="Calibri" pitchFamily="34" charset="0"/>
                <a:cs typeface="Arial" pitchFamily="34" charset="0"/>
              </a:rPr>
              <a:t>: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يسهل على المعلم اكتشاف حالات الصمم، إلا أنه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كثير من الأحيان ليس من السهل الكشف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عن حالات الضعف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السمعى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البسيطة، وفيما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يلى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قائمة ببعض الأعراض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التى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يمكن أن تعتبر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مؤشرات على احتمال وجود صعوبة سمعية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:-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8(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الصعوبة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فهم التعليمات وطلب إعادتها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(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2(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أخطاء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النطق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(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1(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إدارة الرأس إلى جهة معينة عند الإصغاء للحديث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(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0(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عدم اتساق نغمة الصوت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(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7(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الميل للحديث بصوت مرتفع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(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6(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وضع اليد حول إحدى الأذنين لتحسين القدرة على السمع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(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5(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الحملقة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وجه المتحدث ومتابعة حركة الشفاه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(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1(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تفضيل استخدام الإشارات أثناء الحديث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(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9(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ظه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ور إفرازات صديدية من الأذن أو احمرار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الصيوان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(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87 (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ضغط الطفل على الأذن أو الشكوى من طنين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)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رنين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(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الأذن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(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وإذا لاحظ المعلم أن الطفل يظهر بعض الأعراض السابقة بصورة متكررة فعلية أن يسعى إلى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تحويله إلى الطبيب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واختصاصى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قياس السمع حتى يتسنى له التحقق فيما إذا كان الطفل يعانى من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إعاقة سمعية أم لا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وحتى يتم الكشف المبكر عن حالات الضعف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السمعى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فمن الأهمية بمكان أن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يتم فحص جميع الأطفال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فى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المدرسة فحصا سمعيا بسيطا للكشف الأولى عن الحالات المحتملة</a:t>
            </a:r>
            <a:endParaRPr lang="en-US" b="1" dirty="0" smtClean="0">
              <a:solidFill>
                <a:srgbClr val="000000"/>
              </a:solidFill>
              <a:latin typeface="Traditional Arabic"/>
              <a:ea typeface="Calibri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886- 887 :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تمهيدا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لتحويلها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إلى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إجراء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تشخيصى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أدق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. )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يوسف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</a:t>
            </a:r>
            <a:r>
              <a:rPr lang="ar-SA" b="1" dirty="0" err="1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القريوتى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 </a:t>
            </a:r>
            <a:r>
              <a:rPr lang="ar-SA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وآخرون</a:t>
            </a:r>
            <a:r>
              <a:rPr lang="en-US" b="1" dirty="0" smtClean="0">
                <a:solidFill>
                  <a:srgbClr val="000000"/>
                </a:solidFill>
                <a:latin typeface="Traditional Arabic"/>
                <a:ea typeface="Calibri" pitchFamily="34" charset="0"/>
                <a:cs typeface="Arial" pitchFamily="34" charset="0"/>
              </a:rPr>
              <a:t>، 2778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76781</TotalTime>
  <Words>1012</Words>
  <PresentationFormat>عرض على الشاشة (3:4)‏</PresentationFormat>
  <Paragraphs>86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المحاضرة الثانية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الأولى</dc:title>
  <dc:creator>asus</dc:creator>
  <cp:lastModifiedBy>bachir</cp:lastModifiedBy>
  <cp:revision>236</cp:revision>
  <dcterms:created xsi:type="dcterms:W3CDTF">2017-04-06T10:14:41Z</dcterms:created>
  <dcterms:modified xsi:type="dcterms:W3CDTF">2020-05-26T17:57:11Z</dcterms:modified>
</cp:coreProperties>
</file>