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6" r:id="rId1"/>
  </p:sldMasterIdLst>
  <p:notesMasterIdLst>
    <p:notesMasterId r:id="rId23"/>
  </p:notesMasterIdLst>
  <p:sldIdLst>
    <p:sldId id="276" r:id="rId2"/>
    <p:sldId id="279" r:id="rId3"/>
    <p:sldId id="277" r:id="rId4"/>
    <p:sldId id="282" r:id="rId5"/>
    <p:sldId id="275" r:id="rId6"/>
    <p:sldId id="273" r:id="rId7"/>
    <p:sldId id="271" r:id="rId8"/>
    <p:sldId id="259" r:id="rId9"/>
    <p:sldId id="284" r:id="rId10"/>
    <p:sldId id="262" r:id="rId11"/>
    <p:sldId id="283" r:id="rId12"/>
    <p:sldId id="263" r:id="rId13"/>
    <p:sldId id="264" r:id="rId14"/>
    <p:sldId id="265" r:id="rId15"/>
    <p:sldId id="266" r:id="rId16"/>
    <p:sldId id="267" r:id="rId17"/>
    <p:sldId id="268" r:id="rId18"/>
    <p:sldId id="270" r:id="rId19"/>
    <p:sldId id="272" r:id="rId20"/>
    <p:sldId id="269" r:id="rId21"/>
    <p:sldId id="274" r:id="rId2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1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varScale="1">
        <p:scale>
          <a:sx n="70" d="100"/>
          <a:sy n="70" d="100"/>
        </p:scale>
        <p:origin x="1386" y="-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84A18D8-0166-4577-9896-F25F63F3A894}" type="datetimeFigureOut">
              <a:rPr lang="fr-FR" smtClean="0"/>
              <a:pPr/>
              <a:t>18/01/2021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7188F22-5775-429A-9D1E-1414D1043308}" type="slidenum">
              <a:rPr lang="fr-FR" smtClean="0"/>
              <a:pPr/>
              <a:t>‹N°›</a:t>
            </a:fld>
            <a:endParaRPr lang="fr-FR"/>
          </a:p>
        </p:txBody>
      </p:sp>
    </p:spTree>
    <p:extLst>
      <p:ext uri="{BB962C8B-B14F-4D97-AF65-F5344CB8AC3E}">
        <p14:creationId xmlns:p14="http://schemas.microsoft.com/office/powerpoint/2010/main" val="37694400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17188F22-5775-429A-9D1E-1414D1043308}" type="slidenum">
              <a:rPr lang="fr-FR" smtClean="0"/>
              <a:pPr/>
              <a:t>10</a:t>
            </a:fld>
            <a:endParaRPr lang="fr-FR"/>
          </a:p>
        </p:txBody>
      </p:sp>
    </p:spTree>
    <p:extLst>
      <p:ext uri="{BB962C8B-B14F-4D97-AF65-F5344CB8AC3E}">
        <p14:creationId xmlns:p14="http://schemas.microsoft.com/office/powerpoint/2010/main" val="38401838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17188F22-5775-429A-9D1E-1414D1043308}" type="slidenum">
              <a:rPr lang="fr-FR" smtClean="0"/>
              <a:pPr/>
              <a:t>18</a:t>
            </a:fld>
            <a:endParaRPr lang="fr-FR"/>
          </a:p>
        </p:txBody>
      </p:sp>
    </p:spTree>
    <p:extLst>
      <p:ext uri="{BB962C8B-B14F-4D97-AF65-F5344CB8AC3E}">
        <p14:creationId xmlns:p14="http://schemas.microsoft.com/office/powerpoint/2010/main" val="39561496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fr-FR" smtClean="0"/>
              <a:t>Modifiez le style du titre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133866AB-DCBD-4E98-B7A0-A4796D20926C}" type="datetimeFigureOut">
              <a:rPr lang="fr-FR" smtClean="0"/>
              <a:pPr/>
              <a:t>18/01/2021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61E488D-866F-43B3-98BB-9CDA94229FE7}" type="slidenum">
              <a:rPr lang="fr-FR" smtClean="0"/>
              <a:pPr/>
              <a:t>‹N°›</a:t>
            </a:fld>
            <a:endParaRPr lang="fr-FR"/>
          </a:p>
        </p:txBody>
      </p:sp>
    </p:spTree>
    <p:extLst>
      <p:ext uri="{BB962C8B-B14F-4D97-AF65-F5344CB8AC3E}">
        <p14:creationId xmlns:p14="http://schemas.microsoft.com/office/powerpoint/2010/main" val="33142212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133866AB-DCBD-4E98-B7A0-A4796D20926C}" type="datetimeFigureOut">
              <a:rPr lang="fr-FR" smtClean="0"/>
              <a:pPr/>
              <a:t>18/01/2021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61E488D-866F-43B3-98BB-9CDA94229FE7}" type="slidenum">
              <a:rPr lang="fr-FR" smtClean="0"/>
              <a:pPr/>
              <a:t>‹N°›</a:t>
            </a:fld>
            <a:endParaRPr lang="fr-FR"/>
          </a:p>
        </p:txBody>
      </p:sp>
    </p:spTree>
    <p:extLst>
      <p:ext uri="{BB962C8B-B14F-4D97-AF65-F5344CB8AC3E}">
        <p14:creationId xmlns:p14="http://schemas.microsoft.com/office/powerpoint/2010/main" val="599771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fr-FR" smtClean="0"/>
              <a:t>Modifiez le style du titre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133866AB-DCBD-4E98-B7A0-A4796D20926C}" type="datetimeFigureOut">
              <a:rPr lang="fr-FR" smtClean="0"/>
              <a:pPr/>
              <a:t>18/01/2021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61E488D-866F-43B3-98BB-9CDA94229FE7}" type="slidenum">
              <a:rPr lang="fr-FR" smtClean="0"/>
              <a:pPr/>
              <a:t>‹N°›</a:t>
            </a:fld>
            <a:endParaRPr lang="fr-FR"/>
          </a:p>
        </p:txBody>
      </p:sp>
    </p:spTree>
    <p:extLst>
      <p:ext uri="{BB962C8B-B14F-4D97-AF65-F5344CB8AC3E}">
        <p14:creationId xmlns:p14="http://schemas.microsoft.com/office/powerpoint/2010/main" val="7471283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fr-FR" smtClean="0"/>
              <a:t>Modifiez le style du titre</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fr-FR" smtClean="0"/>
              <a:t>Modifiez les styles du texte du masque</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133866AB-DCBD-4E98-B7A0-A4796D20926C}" type="datetimeFigureOut">
              <a:rPr lang="fr-FR" smtClean="0"/>
              <a:pPr/>
              <a:t>18/01/2021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61E488D-866F-43B3-98BB-9CDA94229FE7}" type="slidenum">
              <a:rPr lang="fr-FR" smtClean="0"/>
              <a:pPr/>
              <a:t>‹N°›</a:t>
            </a:fld>
            <a:endParaRPr lang="fr-FR"/>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29640427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133866AB-DCBD-4E98-B7A0-A4796D20926C}" type="datetimeFigureOut">
              <a:rPr lang="fr-FR" smtClean="0"/>
              <a:pPr/>
              <a:t>18/01/2021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61E488D-866F-43B3-98BB-9CDA94229FE7}" type="slidenum">
              <a:rPr lang="fr-FR" smtClean="0"/>
              <a:pPr/>
              <a:t>‹N°›</a:t>
            </a:fld>
            <a:endParaRPr lang="fr-FR"/>
          </a:p>
        </p:txBody>
      </p:sp>
    </p:spTree>
    <p:extLst>
      <p:ext uri="{BB962C8B-B14F-4D97-AF65-F5344CB8AC3E}">
        <p14:creationId xmlns:p14="http://schemas.microsoft.com/office/powerpoint/2010/main" val="12331773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smtClean="0"/>
              <a:t>Modifiez le style du titre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133866AB-DCBD-4E98-B7A0-A4796D20926C}" type="datetimeFigureOut">
              <a:rPr lang="fr-FR" smtClean="0"/>
              <a:pPr/>
              <a:t>18/01/2021</a:t>
            </a:fld>
            <a:endParaRPr lang="fr-FR"/>
          </a:p>
        </p:txBody>
      </p:sp>
      <p:sp>
        <p:nvSpPr>
          <p:cNvPr id="4"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61E488D-866F-43B3-98BB-9CDA94229FE7}" type="slidenum">
              <a:rPr lang="fr-FR" smtClean="0"/>
              <a:pPr/>
              <a:t>‹N°›</a:t>
            </a:fld>
            <a:endParaRPr lang="fr-FR"/>
          </a:p>
        </p:txBody>
      </p:sp>
    </p:spTree>
    <p:extLst>
      <p:ext uri="{BB962C8B-B14F-4D97-AF65-F5344CB8AC3E}">
        <p14:creationId xmlns:p14="http://schemas.microsoft.com/office/powerpoint/2010/main" val="23837524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smtClean="0"/>
              <a:t>Modifiez le style du titre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133866AB-DCBD-4E98-B7A0-A4796D20926C}" type="datetimeFigureOut">
              <a:rPr lang="fr-FR" smtClean="0"/>
              <a:pPr/>
              <a:t>18/01/2021</a:t>
            </a:fld>
            <a:endParaRPr lang="fr-FR"/>
          </a:p>
        </p:txBody>
      </p:sp>
      <p:sp>
        <p:nvSpPr>
          <p:cNvPr id="4"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61E488D-866F-43B3-98BB-9CDA94229FE7}" type="slidenum">
              <a:rPr lang="fr-FR" smtClean="0"/>
              <a:pPr/>
              <a:t>‹N°›</a:t>
            </a:fld>
            <a:endParaRPr lang="fr-FR"/>
          </a:p>
        </p:txBody>
      </p:sp>
    </p:spTree>
    <p:extLst>
      <p:ext uri="{BB962C8B-B14F-4D97-AF65-F5344CB8AC3E}">
        <p14:creationId xmlns:p14="http://schemas.microsoft.com/office/powerpoint/2010/main" val="7241017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nchorCtr="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33866AB-DCBD-4E98-B7A0-A4796D20926C}" type="datetimeFigureOut">
              <a:rPr lang="fr-FR" smtClean="0"/>
              <a:pPr/>
              <a:t>18/01/2021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61E488D-866F-43B3-98BB-9CDA94229FE7}" type="slidenum">
              <a:rPr lang="fr-FR" smtClean="0"/>
              <a:pPr/>
              <a:t>‹N°›</a:t>
            </a:fld>
            <a:endParaRPr lang="fr-FR"/>
          </a:p>
        </p:txBody>
      </p:sp>
    </p:spTree>
    <p:extLst>
      <p:ext uri="{BB962C8B-B14F-4D97-AF65-F5344CB8AC3E}">
        <p14:creationId xmlns:p14="http://schemas.microsoft.com/office/powerpoint/2010/main" val="28000485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fr-FR" smtClean="0"/>
              <a:t>Modifiez le style du titre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33866AB-DCBD-4E98-B7A0-A4796D20926C}" type="datetimeFigureOut">
              <a:rPr lang="fr-FR" smtClean="0"/>
              <a:pPr/>
              <a:t>18/01/2021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61E488D-866F-43B3-98BB-9CDA94229FE7}" type="slidenum">
              <a:rPr lang="fr-FR" smtClean="0"/>
              <a:pPr/>
              <a:t>‹N°›</a:t>
            </a:fld>
            <a:endParaRPr lang="fr-FR"/>
          </a:p>
        </p:txBody>
      </p:sp>
    </p:spTree>
    <p:extLst>
      <p:ext uri="{BB962C8B-B14F-4D97-AF65-F5344CB8AC3E}">
        <p14:creationId xmlns:p14="http://schemas.microsoft.com/office/powerpoint/2010/main" val="42060106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3"/>
          <p:cNvSpPr>
            <a:spLocks noGrp="1"/>
          </p:cNvSpPr>
          <p:nvPr>
            <p:ph type="dt" sz="half" idx="10"/>
          </p:nvPr>
        </p:nvSpPr>
        <p:spPr/>
        <p:txBody>
          <a:bodyPr/>
          <a:lstStyle/>
          <a:p>
            <a:fld id="{133866AB-DCBD-4E98-B7A0-A4796D20926C}" type="datetimeFigureOut">
              <a:rPr lang="fr-FR" smtClean="0"/>
              <a:pPr/>
              <a:t>18/01/2021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61E488D-866F-43B3-98BB-9CDA94229FE7}" type="slidenum">
              <a:rPr lang="fr-FR" smtClean="0"/>
              <a:pPr/>
              <a:t>‹N°›</a:t>
            </a:fld>
            <a:endParaRPr lang="fr-FR"/>
          </a:p>
        </p:txBody>
      </p:sp>
    </p:spTree>
    <p:extLst>
      <p:ext uri="{BB962C8B-B14F-4D97-AF65-F5344CB8AC3E}">
        <p14:creationId xmlns:p14="http://schemas.microsoft.com/office/powerpoint/2010/main" val="2382480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133866AB-DCBD-4E98-B7A0-A4796D20926C}" type="datetimeFigureOut">
              <a:rPr lang="fr-FR" smtClean="0"/>
              <a:pPr/>
              <a:t>18/01/2021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61E488D-866F-43B3-98BB-9CDA94229FE7}" type="slidenum">
              <a:rPr lang="fr-FR" smtClean="0"/>
              <a:pPr/>
              <a:t>‹N°›</a:t>
            </a:fld>
            <a:endParaRPr lang="fr-FR"/>
          </a:p>
        </p:txBody>
      </p:sp>
    </p:spTree>
    <p:extLst>
      <p:ext uri="{BB962C8B-B14F-4D97-AF65-F5344CB8AC3E}">
        <p14:creationId xmlns:p14="http://schemas.microsoft.com/office/powerpoint/2010/main" val="863872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133866AB-DCBD-4E98-B7A0-A4796D20926C}" type="datetimeFigureOut">
              <a:rPr lang="fr-FR" smtClean="0"/>
              <a:pPr/>
              <a:t>18/01/2021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61E488D-866F-43B3-98BB-9CDA94229FE7}" type="slidenum">
              <a:rPr lang="fr-FR" smtClean="0"/>
              <a:pPr/>
              <a:t>‹N°›</a:t>
            </a:fld>
            <a:endParaRPr lang="fr-FR"/>
          </a:p>
        </p:txBody>
      </p:sp>
    </p:spTree>
    <p:extLst>
      <p:ext uri="{BB962C8B-B14F-4D97-AF65-F5344CB8AC3E}">
        <p14:creationId xmlns:p14="http://schemas.microsoft.com/office/powerpoint/2010/main" val="3340539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133866AB-DCBD-4E98-B7A0-A4796D20926C}" type="datetimeFigureOut">
              <a:rPr lang="fr-FR" smtClean="0"/>
              <a:pPr/>
              <a:t>18/01/2021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D61E488D-866F-43B3-98BB-9CDA94229FE7}" type="slidenum">
              <a:rPr lang="fr-FR" smtClean="0"/>
              <a:pPr/>
              <a:t>‹N°›</a:t>
            </a:fld>
            <a:endParaRPr lang="fr-FR"/>
          </a:p>
        </p:txBody>
      </p:sp>
    </p:spTree>
    <p:extLst>
      <p:ext uri="{BB962C8B-B14F-4D97-AF65-F5344CB8AC3E}">
        <p14:creationId xmlns:p14="http://schemas.microsoft.com/office/powerpoint/2010/main" val="31219339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7" name="Date Placeholder 2"/>
          <p:cNvSpPr>
            <a:spLocks noGrp="1"/>
          </p:cNvSpPr>
          <p:nvPr>
            <p:ph type="dt" sz="half" idx="10"/>
          </p:nvPr>
        </p:nvSpPr>
        <p:spPr/>
        <p:txBody>
          <a:bodyPr/>
          <a:lstStyle/>
          <a:p>
            <a:fld id="{133866AB-DCBD-4E98-B7A0-A4796D20926C}" type="datetimeFigureOut">
              <a:rPr lang="fr-FR" smtClean="0"/>
              <a:pPr/>
              <a:t>18/01/2021</a:t>
            </a:fld>
            <a:endParaRPr lang="fr-FR"/>
          </a:p>
        </p:txBody>
      </p:sp>
      <p:sp>
        <p:nvSpPr>
          <p:cNvPr id="5" name="Footer Placeholder 3"/>
          <p:cNvSpPr>
            <a:spLocks noGrp="1"/>
          </p:cNvSpPr>
          <p:nvPr>
            <p:ph type="ftr" sz="quarter" idx="11"/>
          </p:nvPr>
        </p:nvSpPr>
        <p:spPr/>
        <p:txBody>
          <a:bodyPr/>
          <a:lstStyle/>
          <a:p>
            <a:endParaRPr lang="fr-FR"/>
          </a:p>
        </p:txBody>
      </p:sp>
      <p:sp>
        <p:nvSpPr>
          <p:cNvPr id="6" name="Slide Number Placeholder 4"/>
          <p:cNvSpPr>
            <a:spLocks noGrp="1"/>
          </p:cNvSpPr>
          <p:nvPr>
            <p:ph type="sldNum" sz="quarter" idx="12"/>
          </p:nvPr>
        </p:nvSpPr>
        <p:spPr/>
        <p:txBody>
          <a:bodyPr/>
          <a:lstStyle/>
          <a:p>
            <a:fld id="{D61E488D-866F-43B3-98BB-9CDA94229FE7}" type="slidenum">
              <a:rPr lang="fr-FR" smtClean="0"/>
              <a:pPr/>
              <a:t>‹N°›</a:t>
            </a:fld>
            <a:endParaRPr lang="fr-FR"/>
          </a:p>
        </p:txBody>
      </p:sp>
    </p:spTree>
    <p:extLst>
      <p:ext uri="{BB962C8B-B14F-4D97-AF65-F5344CB8AC3E}">
        <p14:creationId xmlns:p14="http://schemas.microsoft.com/office/powerpoint/2010/main" val="33212161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133866AB-DCBD-4E98-B7A0-A4796D20926C}" type="datetimeFigureOut">
              <a:rPr lang="fr-FR" smtClean="0"/>
              <a:pPr/>
              <a:t>18/01/2021</a:t>
            </a:fld>
            <a:endParaRPr lang="fr-FR"/>
          </a:p>
        </p:txBody>
      </p:sp>
      <p:sp>
        <p:nvSpPr>
          <p:cNvPr id="5" name="Footer Placeholder 2"/>
          <p:cNvSpPr>
            <a:spLocks noGrp="1"/>
          </p:cNvSpPr>
          <p:nvPr>
            <p:ph type="ftr" sz="quarter" idx="11"/>
          </p:nvPr>
        </p:nvSpPr>
        <p:spPr/>
        <p:txBody>
          <a:bodyPr/>
          <a:lstStyle/>
          <a:p>
            <a:endParaRPr lang="fr-FR"/>
          </a:p>
        </p:txBody>
      </p:sp>
      <p:sp>
        <p:nvSpPr>
          <p:cNvPr id="6" name="Slide Number Placeholder 3"/>
          <p:cNvSpPr>
            <a:spLocks noGrp="1"/>
          </p:cNvSpPr>
          <p:nvPr>
            <p:ph type="sldNum" sz="quarter" idx="12"/>
          </p:nvPr>
        </p:nvSpPr>
        <p:spPr/>
        <p:txBody>
          <a:bodyPr/>
          <a:lstStyle/>
          <a:p>
            <a:fld id="{D61E488D-866F-43B3-98BB-9CDA94229FE7}" type="slidenum">
              <a:rPr lang="fr-FR" smtClean="0"/>
              <a:pPr/>
              <a:t>‹N°›</a:t>
            </a:fld>
            <a:endParaRPr lang="fr-FR"/>
          </a:p>
        </p:txBody>
      </p:sp>
    </p:spTree>
    <p:extLst>
      <p:ext uri="{BB962C8B-B14F-4D97-AF65-F5344CB8AC3E}">
        <p14:creationId xmlns:p14="http://schemas.microsoft.com/office/powerpoint/2010/main" val="777938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fr-FR" smtClean="0"/>
              <a:t>Modifiez le style du titre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7" name="Date Placeholder 4"/>
          <p:cNvSpPr>
            <a:spLocks noGrp="1"/>
          </p:cNvSpPr>
          <p:nvPr>
            <p:ph type="dt" sz="half" idx="10"/>
          </p:nvPr>
        </p:nvSpPr>
        <p:spPr/>
        <p:txBody>
          <a:bodyPr/>
          <a:lstStyle/>
          <a:p>
            <a:fld id="{133866AB-DCBD-4E98-B7A0-A4796D20926C}" type="datetimeFigureOut">
              <a:rPr lang="fr-FR" smtClean="0"/>
              <a:pPr/>
              <a:t>18/01/2021</a:t>
            </a:fld>
            <a:endParaRPr lang="fr-FR"/>
          </a:p>
        </p:txBody>
      </p:sp>
      <p:sp>
        <p:nvSpPr>
          <p:cNvPr id="5" name="Footer Placeholder 5"/>
          <p:cNvSpPr>
            <a:spLocks noGrp="1"/>
          </p:cNvSpPr>
          <p:nvPr>
            <p:ph type="ftr" sz="quarter" idx="11"/>
          </p:nvPr>
        </p:nvSpPr>
        <p:spPr/>
        <p:txBody>
          <a:bodyPr/>
          <a:lstStyle/>
          <a:p>
            <a:endParaRPr lang="fr-FR"/>
          </a:p>
        </p:txBody>
      </p:sp>
      <p:sp>
        <p:nvSpPr>
          <p:cNvPr id="6" name="Slide Number Placeholder 6"/>
          <p:cNvSpPr>
            <a:spLocks noGrp="1"/>
          </p:cNvSpPr>
          <p:nvPr>
            <p:ph type="sldNum" sz="quarter" idx="12"/>
          </p:nvPr>
        </p:nvSpPr>
        <p:spPr/>
        <p:txBody>
          <a:bodyPr/>
          <a:lstStyle/>
          <a:p>
            <a:fld id="{D61E488D-866F-43B3-98BB-9CDA94229FE7}" type="slidenum">
              <a:rPr lang="fr-FR" smtClean="0"/>
              <a:pPr/>
              <a:t>‹N°›</a:t>
            </a:fld>
            <a:endParaRPr lang="fr-FR"/>
          </a:p>
        </p:txBody>
      </p:sp>
    </p:spTree>
    <p:extLst>
      <p:ext uri="{BB962C8B-B14F-4D97-AF65-F5344CB8AC3E}">
        <p14:creationId xmlns:p14="http://schemas.microsoft.com/office/powerpoint/2010/main" val="4100767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133866AB-DCBD-4E98-B7A0-A4796D20926C}" type="datetimeFigureOut">
              <a:rPr lang="fr-FR" smtClean="0"/>
              <a:pPr/>
              <a:t>18/01/2021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61E488D-866F-43B3-98BB-9CDA94229FE7}" type="slidenum">
              <a:rPr lang="fr-FR" smtClean="0"/>
              <a:pPr/>
              <a:t>‹N°›</a:t>
            </a:fld>
            <a:endParaRPr lang="fr-FR"/>
          </a:p>
        </p:txBody>
      </p:sp>
    </p:spTree>
    <p:extLst>
      <p:ext uri="{BB962C8B-B14F-4D97-AF65-F5344CB8AC3E}">
        <p14:creationId xmlns:p14="http://schemas.microsoft.com/office/powerpoint/2010/main" val="2538227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fr-FR" smtClean="0"/>
              <a:t>Modifiez le style du titre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133866AB-DCBD-4E98-B7A0-A4796D20926C}" type="datetimeFigureOut">
              <a:rPr lang="fr-FR" smtClean="0"/>
              <a:pPr/>
              <a:t>18/01/2021</a:t>
            </a:fld>
            <a:endParaRPr lang="fr-FR"/>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fr-FR"/>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D61E488D-866F-43B3-98BB-9CDA94229FE7}" type="slidenum">
              <a:rPr lang="fr-FR" smtClean="0"/>
              <a:pPr/>
              <a:t>‹N°›</a:t>
            </a:fld>
            <a:endParaRPr lang="fr-FR"/>
          </a:p>
        </p:txBody>
      </p:sp>
    </p:spTree>
    <p:extLst>
      <p:ext uri="{BB962C8B-B14F-4D97-AF65-F5344CB8AC3E}">
        <p14:creationId xmlns:p14="http://schemas.microsoft.com/office/powerpoint/2010/main" val="2292991841"/>
      </p:ext>
    </p:extLst>
  </p:cSld>
  <p:clrMap bg1="dk1" tx1="lt1" bg2="dk2" tx2="lt2" accent1="accent1" accent2="accent2" accent3="accent3" accent4="accent4" accent5="accent5" accent6="accent6" hlink="hlink" folHlink="folHlink"/>
  <p:sldLayoutIdLst>
    <p:sldLayoutId id="2147483787" r:id="rId1"/>
    <p:sldLayoutId id="2147483788" r:id="rId2"/>
    <p:sldLayoutId id="2147483789" r:id="rId3"/>
    <p:sldLayoutId id="2147483790" r:id="rId4"/>
    <p:sldLayoutId id="2147483791" r:id="rId5"/>
    <p:sldLayoutId id="2147483792" r:id="rId6"/>
    <p:sldLayoutId id="2147483793" r:id="rId7"/>
    <p:sldLayoutId id="2147483794" r:id="rId8"/>
    <p:sldLayoutId id="2147483795" r:id="rId9"/>
    <p:sldLayoutId id="2147483796" r:id="rId10"/>
    <p:sldLayoutId id="2147483797" r:id="rId11"/>
    <p:sldLayoutId id="2147483798" r:id="rId12"/>
    <p:sldLayoutId id="2147483799" r:id="rId13"/>
    <p:sldLayoutId id="2147483800" r:id="rId14"/>
    <p:sldLayoutId id="2147483801" r:id="rId15"/>
    <p:sldLayoutId id="2147483802" r:id="rId16"/>
    <p:sldLayoutId id="2147483803" r:id="rId17"/>
  </p:sldLayoutIdLst>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51520" y="1340768"/>
            <a:ext cx="8208912" cy="4154984"/>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ar-DZ" sz="4800" b="1" i="0" u="none" strike="noStrike" kern="0" cap="none" spc="0" normalizeH="0" baseline="0" noProof="0" dirty="0" smtClean="0">
                <a:ln>
                  <a:noFill/>
                </a:ln>
                <a:effectLst/>
                <a:uLnTx/>
                <a:uFillTx/>
                <a:latin typeface="Traditional Arabic" panose="02020603050405020304" pitchFamily="18" charset="-78"/>
                <a:cs typeface="Traditional Arabic" panose="02020603050405020304" pitchFamily="18" charset="-78"/>
              </a:rPr>
              <a:t>قسم علوم وتقنيات النشاطات البدنية والرياضية. </a:t>
            </a:r>
            <a:br>
              <a:rPr kumimoji="0" lang="ar-DZ" sz="4800" b="1" i="0" u="none" strike="noStrike" kern="0" cap="none" spc="0" normalizeH="0" baseline="0" noProof="0" dirty="0" smtClean="0">
                <a:ln>
                  <a:noFill/>
                </a:ln>
                <a:effectLst/>
                <a:uLnTx/>
                <a:uFillTx/>
                <a:latin typeface="Traditional Arabic" panose="02020603050405020304" pitchFamily="18" charset="-78"/>
                <a:cs typeface="Traditional Arabic" panose="02020603050405020304" pitchFamily="18" charset="-78"/>
              </a:rPr>
            </a:br>
            <a:r>
              <a:rPr kumimoji="0" lang="ar-DZ" sz="4800" b="1" i="0" u="none" strike="noStrike" kern="0" cap="none" spc="0" normalizeH="0" baseline="0" noProof="0" dirty="0" smtClean="0">
                <a:ln>
                  <a:noFill/>
                </a:ln>
                <a:effectLst/>
                <a:uLnTx/>
                <a:uFillTx/>
                <a:latin typeface="Traditional Arabic" panose="02020603050405020304" pitchFamily="18" charset="-78"/>
                <a:cs typeface="Traditional Arabic" panose="02020603050405020304" pitchFamily="18" charset="-78"/>
              </a:rPr>
              <a:t>المقياس:</a:t>
            </a:r>
            <a:r>
              <a:rPr kumimoji="0" lang="ar-IQ" sz="5400" b="1" i="0" u="none" strike="noStrike" kern="0" cap="none" spc="0" normalizeH="0" baseline="0" noProof="0" dirty="0" smtClean="0">
                <a:ln>
                  <a:noFill/>
                </a:ln>
                <a:effectLst/>
                <a:uLnTx/>
                <a:uFillTx/>
                <a:latin typeface="Traditional Arabic" panose="02020603050405020304" pitchFamily="18" charset="-78"/>
                <a:cs typeface="Traditional Arabic" panose="02020603050405020304" pitchFamily="18" charset="-78"/>
              </a:rPr>
              <a:t>الميكانيك الحيوية</a:t>
            </a:r>
            <a:r>
              <a:rPr kumimoji="0" lang="ar-DZ" sz="5400" b="1" i="0" u="none" strike="noStrike" kern="0" cap="none" spc="0" normalizeH="0" baseline="0" noProof="0" dirty="0" smtClean="0">
                <a:ln>
                  <a:noFill/>
                </a:ln>
                <a:effectLst/>
                <a:uLnTx/>
                <a:uFillTx/>
                <a:latin typeface="Traditional Arabic" panose="02020603050405020304" pitchFamily="18" charset="-78"/>
                <a:cs typeface="Traditional Arabic" panose="02020603050405020304" pitchFamily="18" charset="-78"/>
              </a:rPr>
              <a:t> الرياضية.</a:t>
            </a:r>
            <a:br>
              <a:rPr kumimoji="0" lang="ar-DZ" sz="5400" b="1" i="0" u="none" strike="noStrike" kern="0" cap="none" spc="0" normalizeH="0" baseline="0" noProof="0" dirty="0" smtClean="0">
                <a:ln>
                  <a:noFill/>
                </a:ln>
                <a:effectLst/>
                <a:uLnTx/>
                <a:uFillTx/>
                <a:latin typeface="Traditional Arabic" panose="02020603050405020304" pitchFamily="18" charset="-78"/>
                <a:cs typeface="Traditional Arabic" panose="02020603050405020304" pitchFamily="18" charset="-78"/>
              </a:rPr>
            </a:br>
            <a:r>
              <a:rPr kumimoji="0" lang="ar-DZ" sz="5400" b="1" i="0" u="none" strike="noStrike" kern="0" cap="none" spc="0" normalizeH="0" baseline="0" noProof="0" dirty="0" smtClean="0">
                <a:ln>
                  <a:noFill/>
                </a:ln>
                <a:effectLst/>
                <a:uLnTx/>
                <a:uFillTx/>
                <a:latin typeface="Traditional Arabic" panose="02020603050405020304" pitchFamily="18" charset="-78"/>
                <a:cs typeface="Traditional Arabic" panose="02020603050405020304" pitchFamily="18" charset="-78"/>
              </a:rPr>
              <a:t>المستوى : السنة 2 ليسانس.</a:t>
            </a:r>
            <a:endParaRPr lang="ar-DZ" sz="5400" b="1" kern="0" dirty="0" smtClean="0">
              <a:solidFill>
                <a:prstClr val="white"/>
              </a:solidFill>
              <a:latin typeface="Traditional Arabic" panose="02020603050405020304" pitchFamily="18" charset="-78"/>
              <a:cs typeface="Traditional Arabic" panose="02020603050405020304" pitchFamily="18" charset="-78"/>
            </a:endParaRPr>
          </a:p>
          <a:p>
            <a:pPr lvl="0" algn="ctr"/>
            <a:r>
              <a:rPr lang="ar-DZ" sz="5400" b="1" kern="0" dirty="0" smtClean="0">
                <a:solidFill>
                  <a:prstClr val="white"/>
                </a:solidFill>
                <a:latin typeface="Traditional Arabic" panose="02020603050405020304" pitchFamily="18" charset="-78"/>
                <a:cs typeface="Traditional Arabic" panose="02020603050405020304" pitchFamily="18" charset="-78"/>
              </a:rPr>
              <a:t>أستاذ </a:t>
            </a:r>
            <a:r>
              <a:rPr lang="ar-DZ" sz="5400" b="1" kern="0" dirty="0">
                <a:solidFill>
                  <a:prstClr val="white"/>
                </a:solidFill>
                <a:latin typeface="Traditional Arabic" panose="02020603050405020304" pitchFamily="18" charset="-78"/>
                <a:cs typeface="Traditional Arabic" panose="02020603050405020304" pitchFamily="18" charset="-78"/>
              </a:rPr>
              <a:t>المقياس : د. </a:t>
            </a:r>
            <a:r>
              <a:rPr lang="ar-DZ" sz="5400" b="1" kern="0" dirty="0" smtClean="0">
                <a:solidFill>
                  <a:prstClr val="white"/>
                </a:solidFill>
                <a:latin typeface="Traditional Arabic" panose="02020603050405020304" pitchFamily="18" charset="-78"/>
                <a:cs typeface="Traditional Arabic" panose="02020603050405020304" pitchFamily="18" charset="-78"/>
              </a:rPr>
              <a:t>رضوان    </a:t>
            </a:r>
            <a:r>
              <a:rPr kumimoji="0" lang="ar-DZ" sz="5400" b="1" i="0" u="none" strike="noStrike" kern="0" cap="none" spc="0" normalizeH="0" baseline="0" noProof="0" dirty="0" smtClean="0">
                <a:ln>
                  <a:noFill/>
                </a:ln>
                <a:effectLst/>
                <a:uLnTx/>
                <a:uFillTx/>
                <a:latin typeface="Traditional Arabic" panose="02020603050405020304" pitchFamily="18" charset="-78"/>
                <a:cs typeface="Traditional Arabic" panose="02020603050405020304" pitchFamily="18" charset="-78"/>
              </a:rPr>
              <a:t/>
            </a:r>
            <a:br>
              <a:rPr kumimoji="0" lang="ar-DZ" sz="5400" b="1" i="0" u="none" strike="noStrike" kern="0" cap="none" spc="0" normalizeH="0" baseline="0" noProof="0" dirty="0" smtClean="0">
                <a:ln>
                  <a:noFill/>
                </a:ln>
                <a:effectLst/>
                <a:uLnTx/>
                <a:uFillTx/>
                <a:latin typeface="Traditional Arabic" panose="02020603050405020304" pitchFamily="18" charset="-78"/>
                <a:cs typeface="Traditional Arabic" panose="02020603050405020304" pitchFamily="18" charset="-78"/>
              </a:rPr>
            </a:br>
            <a:r>
              <a:rPr kumimoji="0" lang="ar-DZ" sz="5400" b="1" i="0" u="none" strike="noStrike" kern="0" cap="none" spc="0" normalizeH="0" baseline="0" noProof="0" dirty="0" smtClean="0">
                <a:ln>
                  <a:noFill/>
                </a:ln>
                <a:effectLst/>
                <a:uLnTx/>
                <a:uFillTx/>
                <a:latin typeface="Traditional Arabic" panose="02020603050405020304" pitchFamily="18" charset="-78"/>
                <a:cs typeface="Traditional Arabic" panose="02020603050405020304" pitchFamily="18" charset="-78"/>
              </a:rPr>
              <a:t>الموسم الجامعي :2020-2021</a:t>
            </a:r>
            <a:endParaRPr kumimoji="0" lang="fr-FR" sz="1200" b="0" i="0" u="none" strike="noStrike" kern="0" cap="none" spc="0" normalizeH="0" baseline="0" noProof="0" dirty="0" smtClean="0">
              <a:ln>
                <a:noFill/>
              </a:ln>
              <a:effectLst/>
              <a:uLnTx/>
              <a:uFillTx/>
            </a:endParaRPr>
          </a:p>
        </p:txBody>
      </p:sp>
    </p:spTree>
    <p:extLst>
      <p:ext uri="{BB962C8B-B14F-4D97-AF65-F5344CB8AC3E}">
        <p14:creationId xmlns:p14="http://schemas.microsoft.com/office/powerpoint/2010/main" val="39745618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ChangeArrowheads="1"/>
          </p:cNvSpPr>
          <p:nvPr/>
        </p:nvSpPr>
        <p:spPr bwMode="auto">
          <a:xfrm>
            <a:off x="251520" y="107921"/>
            <a:ext cx="864096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4400" b="1" i="0" u="none" strike="noStrike" cap="none" normalizeH="0" baseline="0" dirty="0" smtClean="0">
                <a:ln>
                  <a:noFill/>
                </a:ln>
                <a:effectLst/>
                <a:latin typeface="Traditional Arabic" panose="02020603050405020304" pitchFamily="18" charset="-78"/>
                <a:ea typeface="Calibri" pitchFamily="34" charset="0"/>
                <a:cs typeface="Traditional Arabic" panose="02020603050405020304" pitchFamily="18" charset="-78"/>
              </a:rPr>
              <a:t>و </a:t>
            </a:r>
            <a:r>
              <a:rPr kumimoji="0" lang="ar-SA" sz="4800" b="1" i="0" u="none" strike="noStrike" cap="none" normalizeH="0" baseline="0" dirty="0" smtClean="0">
                <a:ln>
                  <a:noFill/>
                </a:ln>
                <a:solidFill>
                  <a:srgbClr val="FF0000"/>
                </a:solidFill>
                <a:effectLst/>
                <a:latin typeface="Traditional Arabic" panose="02020603050405020304" pitchFamily="18" charset="-78"/>
                <a:ea typeface="Calibri" pitchFamily="34" charset="0"/>
                <a:cs typeface="Traditional Arabic" panose="02020603050405020304" pitchFamily="18" charset="-78"/>
              </a:rPr>
              <a:t>الميكانيك الحيوية</a:t>
            </a:r>
            <a:r>
              <a:rPr kumimoji="0" lang="ar-DZ" sz="4800" b="1" i="0" u="none" strike="noStrike" cap="none" normalizeH="0" baseline="0" dirty="0" smtClean="0">
                <a:ln>
                  <a:noFill/>
                </a:ln>
                <a:solidFill>
                  <a:srgbClr val="FF0000"/>
                </a:solidFill>
                <a:effectLst/>
                <a:latin typeface="Traditional Arabic" panose="02020603050405020304" pitchFamily="18" charset="-78"/>
                <a:ea typeface="Calibri" pitchFamily="34" charset="0"/>
                <a:cs typeface="Traditional Arabic" panose="02020603050405020304" pitchFamily="18" charset="-78"/>
              </a:rPr>
              <a:t> الرياضية</a:t>
            </a:r>
            <a:r>
              <a:rPr kumimoji="0" lang="ar-SA" sz="4800" b="1" i="0" u="none" strike="noStrike" cap="none" normalizeH="0" baseline="0" dirty="0" smtClean="0">
                <a:ln>
                  <a:noFill/>
                </a:ln>
                <a:solidFill>
                  <a:srgbClr val="FF0000"/>
                </a:solidFill>
                <a:effectLst/>
                <a:latin typeface="Traditional Arabic" panose="02020603050405020304" pitchFamily="18" charset="-78"/>
                <a:ea typeface="Calibri" pitchFamily="34" charset="0"/>
                <a:cs typeface="Traditional Arabic" panose="02020603050405020304" pitchFamily="18" charset="-78"/>
              </a:rPr>
              <a:t> </a:t>
            </a:r>
            <a:r>
              <a:rPr kumimoji="0" lang="ar-SA" sz="4800" b="1" i="0" u="none" strike="noStrike" cap="none" normalizeH="0" baseline="0" dirty="0" smtClean="0">
                <a:ln>
                  <a:noFill/>
                </a:ln>
                <a:effectLst/>
                <a:latin typeface="Traditional Arabic" panose="02020603050405020304" pitchFamily="18" charset="-78"/>
                <a:ea typeface="Calibri" pitchFamily="34" charset="0"/>
                <a:cs typeface="Traditional Arabic" panose="02020603050405020304" pitchFamily="18" charset="-78"/>
              </a:rPr>
              <a:t>علم يدرس حركة الانسان في المجال الرياضي من  الجانب الميكانيكي البح</a:t>
            </a:r>
            <a:r>
              <a:rPr kumimoji="0" lang="ar-DZ" sz="4800" b="1" i="0" u="none" strike="noStrike" cap="none" normalizeH="0" baseline="0" dirty="0" smtClean="0">
                <a:ln>
                  <a:noFill/>
                </a:ln>
                <a:effectLst/>
                <a:latin typeface="Traditional Arabic" panose="02020603050405020304" pitchFamily="18" charset="-78"/>
                <a:ea typeface="Calibri" pitchFamily="34" charset="0"/>
                <a:cs typeface="Traditional Arabic" panose="02020603050405020304" pitchFamily="18" charset="-78"/>
              </a:rPr>
              <a:t>ت</a:t>
            </a:r>
            <a:r>
              <a:rPr kumimoji="0" lang="ar-SA" sz="4800" b="1" i="0" u="none" strike="noStrike" cap="none" normalizeH="0" baseline="0" dirty="0" smtClean="0">
                <a:ln>
                  <a:noFill/>
                </a:ln>
                <a:effectLst/>
                <a:latin typeface="Traditional Arabic" panose="02020603050405020304" pitchFamily="18" charset="-78"/>
                <a:ea typeface="Calibri" pitchFamily="34" charset="0"/>
                <a:cs typeface="Traditional Arabic" panose="02020603050405020304" pitchFamily="18" charset="-78"/>
              </a:rPr>
              <a:t> بمعنى القانون</a:t>
            </a:r>
            <a:r>
              <a:rPr lang="ar-DZ" sz="4800" b="1" dirty="0" smtClean="0">
                <a:latin typeface="Traditional Arabic" panose="02020603050405020304" pitchFamily="18" charset="-78"/>
                <a:ea typeface="Calibri" pitchFamily="34" charset="0"/>
                <a:cs typeface="Traditional Arabic" panose="02020603050405020304" pitchFamily="18" charset="-78"/>
              </a:rPr>
              <a:t> </a:t>
            </a:r>
            <a:r>
              <a:rPr kumimoji="0" lang="ar-SA" sz="4800" b="1" i="0" u="none" strike="noStrike" cap="none" normalizeH="0" baseline="0" dirty="0" smtClean="0">
                <a:ln>
                  <a:noFill/>
                </a:ln>
                <a:effectLst/>
                <a:latin typeface="Traditional Arabic" panose="02020603050405020304" pitchFamily="18" charset="-78"/>
                <a:ea typeface="Calibri" pitchFamily="34" charset="0"/>
                <a:cs typeface="Traditional Arabic" panose="02020603050405020304" pitchFamily="18" charset="-78"/>
              </a:rPr>
              <a:t>الميكانيكي الذي يمد الحركة</a:t>
            </a:r>
            <a:r>
              <a:rPr kumimoji="0" lang="ar-DZ" sz="4800" b="1" i="0" u="none" strike="noStrike" cap="none" normalizeH="0" baseline="0" dirty="0" smtClean="0">
                <a:ln>
                  <a:noFill/>
                </a:ln>
                <a:effectLst/>
                <a:latin typeface="Traditional Arabic" panose="02020603050405020304" pitchFamily="18" charset="-78"/>
                <a:ea typeface="Calibri" pitchFamily="34" charset="0"/>
                <a:cs typeface="Traditional Arabic" panose="02020603050405020304" pitchFamily="18" charset="-78"/>
              </a:rPr>
              <a:t> ،</a:t>
            </a:r>
            <a:r>
              <a:rPr kumimoji="0" lang="fr-FR" sz="4800" b="1" i="0" u="none" strike="noStrike" cap="none" normalizeH="0" baseline="0" dirty="0" smtClean="0">
                <a:ln>
                  <a:noFill/>
                </a:ln>
                <a:effectLst/>
                <a:latin typeface="Traditional Arabic" panose="02020603050405020304" pitchFamily="18" charset="-78"/>
                <a:ea typeface="Calibri" pitchFamily="34" charset="0"/>
                <a:cs typeface="Traditional Arabic" panose="02020603050405020304" pitchFamily="18" charset="-78"/>
              </a:rPr>
              <a:t> </a:t>
            </a:r>
            <a:r>
              <a:rPr kumimoji="0" lang="ar-SA" sz="4800" b="1" i="0" u="none" strike="noStrike" cap="none" normalizeH="0" baseline="0" dirty="0" smtClean="0">
                <a:ln>
                  <a:noFill/>
                </a:ln>
                <a:effectLst/>
                <a:latin typeface="Traditional Arabic" panose="02020603050405020304" pitchFamily="18" charset="-78"/>
                <a:ea typeface="Calibri" pitchFamily="34" charset="0"/>
                <a:cs typeface="Traditional Arabic" panose="02020603050405020304" pitchFamily="18" charset="-78"/>
              </a:rPr>
              <a:t>والجانب العضوي الذي له التأثير المباشر في الحركة اذ </a:t>
            </a:r>
            <a:r>
              <a:rPr kumimoji="0" lang="ar-DZ" sz="4800" b="1" i="0" u="none" strike="noStrike" cap="none" normalizeH="0" baseline="0" dirty="0" smtClean="0">
                <a:ln>
                  <a:noFill/>
                </a:ln>
                <a:effectLst/>
                <a:latin typeface="Traditional Arabic" panose="02020603050405020304" pitchFamily="18" charset="-78"/>
                <a:ea typeface="Calibri" pitchFamily="34" charset="0"/>
                <a:cs typeface="Traditional Arabic" panose="02020603050405020304" pitchFamily="18" charset="-78"/>
              </a:rPr>
              <a:t>أ</a:t>
            </a:r>
            <a:r>
              <a:rPr kumimoji="0" lang="ar-SA" sz="4800" b="1" i="0" u="none" strike="noStrike" cap="none" normalizeH="0" baseline="0" dirty="0" smtClean="0">
                <a:ln>
                  <a:noFill/>
                </a:ln>
                <a:effectLst/>
                <a:latin typeface="Traditional Arabic" panose="02020603050405020304" pitchFamily="18" charset="-78"/>
                <a:ea typeface="Calibri" pitchFamily="34" charset="0"/>
                <a:cs typeface="Traditional Arabic" panose="02020603050405020304" pitchFamily="18" charset="-78"/>
              </a:rPr>
              <a:t>ن الارتباط الوثيق بين هذين الجانبين لدراسة</a:t>
            </a:r>
            <a:r>
              <a:rPr lang="ar-DZ" sz="4800" b="1" dirty="0" smtClean="0">
                <a:latin typeface="Traditional Arabic" panose="02020603050405020304" pitchFamily="18" charset="-78"/>
                <a:ea typeface="Calibri" pitchFamily="34" charset="0"/>
                <a:cs typeface="Traditional Arabic" panose="02020603050405020304" pitchFamily="18" charset="-78"/>
              </a:rPr>
              <a:t> </a:t>
            </a:r>
            <a:r>
              <a:rPr kumimoji="0" lang="ar-SA" sz="4800" b="1" i="0" u="none" strike="noStrike" cap="none" normalizeH="0" baseline="0" dirty="0" smtClean="0">
                <a:ln>
                  <a:noFill/>
                </a:ln>
                <a:effectLst/>
                <a:latin typeface="Traditional Arabic" panose="02020603050405020304" pitchFamily="18" charset="-78"/>
                <a:ea typeface="Calibri" pitchFamily="34" charset="0"/>
                <a:cs typeface="Traditional Arabic" panose="02020603050405020304" pitchFamily="18" charset="-78"/>
              </a:rPr>
              <a:t>الحركة الرياضية يؤدي الى الوصول بالأداء نحو الافضل من خلال ايجاد التكنيك ال</a:t>
            </a:r>
            <a:r>
              <a:rPr kumimoji="0" lang="ar-DZ" sz="4800" b="1" i="0" u="none" strike="noStrike" cap="none" normalizeH="0" baseline="0" dirty="0" smtClean="0">
                <a:ln>
                  <a:noFill/>
                </a:ln>
                <a:effectLst/>
                <a:latin typeface="Traditional Arabic" panose="02020603050405020304" pitchFamily="18" charset="-78"/>
                <a:ea typeface="Calibri" pitchFamily="34" charset="0"/>
                <a:cs typeface="Traditional Arabic" panose="02020603050405020304" pitchFamily="18" charset="-78"/>
              </a:rPr>
              <a:t>أ</a:t>
            </a:r>
            <a:r>
              <a:rPr kumimoji="0" lang="ar-SA" sz="4800" b="1" i="0" u="none" strike="noStrike" cap="none" normalizeH="0" baseline="0" dirty="0" smtClean="0">
                <a:ln>
                  <a:noFill/>
                </a:ln>
                <a:effectLst/>
                <a:latin typeface="Traditional Arabic" panose="02020603050405020304" pitchFamily="18" charset="-78"/>
                <a:ea typeface="Calibri" pitchFamily="34" charset="0"/>
                <a:cs typeface="Traditional Arabic" panose="02020603050405020304" pitchFamily="18" charset="-78"/>
              </a:rPr>
              <a:t>مثل وهذا ما يعني به علم البيوميكانيك</a:t>
            </a:r>
            <a:r>
              <a:rPr kumimoji="0" lang="fr-FR" sz="4800" b="1" i="0" u="none" strike="noStrike" cap="none" normalizeH="0" baseline="0" dirty="0" smtClean="0">
                <a:ln>
                  <a:noFill/>
                </a:ln>
                <a:effectLst/>
                <a:latin typeface="Traditional Arabic" panose="02020603050405020304" pitchFamily="18" charset="-78"/>
                <a:ea typeface="Calibri" pitchFamily="34" charset="0"/>
                <a:cs typeface="Traditional Arabic" panose="02020603050405020304" pitchFamily="18" charset="-78"/>
              </a:rPr>
              <a:t> </a:t>
            </a:r>
            <a:r>
              <a:rPr kumimoji="0" lang="ar-DZ" sz="4800" b="1" i="0" u="none" strike="noStrike" cap="none" normalizeH="0" baseline="0" dirty="0" smtClean="0">
                <a:ln>
                  <a:noFill/>
                </a:ln>
                <a:effectLst/>
                <a:latin typeface="Traditional Arabic" panose="02020603050405020304" pitchFamily="18" charset="-78"/>
                <a:ea typeface="Calibri" pitchFamily="34" charset="0"/>
                <a:cs typeface="Traditional Arabic" panose="02020603050405020304" pitchFamily="18" charset="-78"/>
              </a:rPr>
              <a:t>.</a:t>
            </a:r>
            <a:r>
              <a:rPr kumimoji="0" lang="fr-FR" sz="4800" b="1" i="0" u="none" strike="noStrike" cap="none" normalizeH="0" baseline="0" dirty="0" smtClean="0">
                <a:ln>
                  <a:noFill/>
                </a:ln>
                <a:effectLst/>
                <a:latin typeface="Traditional Arabic" panose="02020603050405020304" pitchFamily="18" charset="-78"/>
                <a:ea typeface="Calibri" pitchFamily="34" charset="0"/>
                <a:cs typeface="Traditional Arabic" panose="02020603050405020304" pitchFamily="18" charset="-78"/>
              </a:rPr>
              <a:t> </a:t>
            </a:r>
            <a:endParaRPr kumimoji="0" lang="ar-DZ" sz="4800" b="1" i="0" u="none" strike="noStrike" cap="none" normalizeH="0" baseline="0" dirty="0" smtClean="0">
              <a:ln>
                <a:noFill/>
              </a:ln>
              <a:effectLst/>
              <a:latin typeface="Traditional Arabic" panose="02020603050405020304" pitchFamily="18" charset="-78"/>
              <a:ea typeface="Calibri" pitchFamily="34" charset="0"/>
              <a:cs typeface="Traditional Arabic" panose="02020603050405020304" pitchFamily="18" charset="-7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79512" y="404664"/>
            <a:ext cx="8712968" cy="6624736"/>
          </a:xfrm>
        </p:spPr>
        <p:txBody>
          <a:bodyPr>
            <a:noAutofit/>
          </a:bodyPr>
          <a:lstStyle/>
          <a:p>
            <a:pPr marL="0" lvl="0" indent="0" algn="ctr" rtl="1" fontAlgn="base">
              <a:spcBef>
                <a:spcPct val="0"/>
              </a:spcBef>
              <a:spcAft>
                <a:spcPct val="0"/>
              </a:spcAft>
              <a:buClrTx/>
              <a:buSzTx/>
              <a:buNone/>
            </a:pPr>
            <a:r>
              <a:rPr lang="ar-DZ" sz="4400" b="1" dirty="0" smtClean="0">
                <a:solidFill>
                  <a:prstClr val="white"/>
                </a:solidFill>
                <a:latin typeface="Traditional Arabic" panose="02020603050405020304" pitchFamily="18" charset="-78"/>
                <a:ea typeface="Calibri" pitchFamily="34" charset="0"/>
                <a:cs typeface="Traditional Arabic" panose="02020603050405020304" pitchFamily="18" charset="-78"/>
              </a:rPr>
              <a:t>هو </a:t>
            </a:r>
            <a:r>
              <a:rPr lang="ar-SA" sz="4400" b="1" dirty="0">
                <a:solidFill>
                  <a:prstClr val="white"/>
                </a:solidFill>
                <a:latin typeface="Traditional Arabic" panose="02020603050405020304" pitchFamily="18" charset="-78"/>
                <a:ea typeface="Calibri" pitchFamily="34" charset="0"/>
                <a:cs typeface="Traditional Arabic" panose="02020603050405020304" pitchFamily="18" charset="-78"/>
              </a:rPr>
              <a:t>العلم الذي يهتم بتحليل حركات الانسان تحليلاً يعتمد على الوصف </a:t>
            </a:r>
            <a:r>
              <a:rPr lang="ar-SA" sz="4400" b="1" dirty="0" smtClean="0">
                <a:solidFill>
                  <a:prstClr val="white"/>
                </a:solidFill>
                <a:latin typeface="Traditional Arabic" panose="02020603050405020304" pitchFamily="18" charset="-78"/>
                <a:ea typeface="Calibri" pitchFamily="34" charset="0"/>
                <a:cs typeface="Traditional Arabic" panose="02020603050405020304" pitchFamily="18" charset="-78"/>
              </a:rPr>
              <a:t>الفيزيائي</a:t>
            </a:r>
            <a:r>
              <a:rPr lang="ar-DZ" sz="4400" b="1" dirty="0" smtClean="0">
                <a:solidFill>
                  <a:prstClr val="white"/>
                </a:solidFill>
                <a:latin typeface="Traditional Arabic" panose="02020603050405020304" pitchFamily="18" charset="-78"/>
                <a:ea typeface="Calibri" pitchFamily="34" charset="0"/>
                <a:cs typeface="Traditional Arabic" panose="02020603050405020304" pitchFamily="18" charset="-78"/>
              </a:rPr>
              <a:t> </a:t>
            </a:r>
            <a:r>
              <a:rPr lang="fr-FR" sz="4400" b="1" dirty="0" smtClean="0">
                <a:solidFill>
                  <a:prstClr val="white"/>
                </a:solidFill>
                <a:latin typeface="Traditional Arabic" panose="02020603050405020304" pitchFamily="18" charset="-78"/>
                <a:ea typeface="Calibri" pitchFamily="34" charset="0"/>
                <a:cs typeface="Traditional Arabic" panose="02020603050405020304" pitchFamily="18" charset="-78"/>
              </a:rPr>
              <a:t> </a:t>
            </a:r>
            <a:r>
              <a:rPr lang="fr-FR" sz="4400" b="1" dirty="0">
                <a:solidFill>
                  <a:srgbClr val="FF0000"/>
                </a:solidFill>
                <a:latin typeface="Traditional Arabic" panose="02020603050405020304" pitchFamily="18" charset="-78"/>
                <a:ea typeface="Calibri" pitchFamily="34" charset="0"/>
                <a:cs typeface="Traditional Arabic" panose="02020603050405020304" pitchFamily="18" charset="-78"/>
              </a:rPr>
              <a:t>)</a:t>
            </a:r>
            <a:r>
              <a:rPr lang="ar-SA" sz="4400" b="1" dirty="0">
                <a:solidFill>
                  <a:srgbClr val="FF0000"/>
                </a:solidFill>
                <a:latin typeface="Traditional Arabic" panose="02020603050405020304" pitchFamily="18" charset="-78"/>
                <a:ea typeface="Calibri" pitchFamily="34" charset="0"/>
                <a:cs typeface="Traditional Arabic" panose="02020603050405020304" pitchFamily="18" charset="-78"/>
              </a:rPr>
              <a:t>الكينمات</a:t>
            </a:r>
            <a:r>
              <a:rPr lang="ar-DZ" sz="4400" b="1" dirty="0">
                <a:solidFill>
                  <a:srgbClr val="FF0000"/>
                </a:solidFill>
                <a:latin typeface="Traditional Arabic" panose="02020603050405020304" pitchFamily="18" charset="-78"/>
                <a:ea typeface="Calibri" pitchFamily="34" charset="0"/>
                <a:cs typeface="Traditional Arabic" panose="02020603050405020304" pitchFamily="18" charset="-78"/>
              </a:rPr>
              <a:t>ي</a:t>
            </a:r>
            <a:r>
              <a:rPr lang="ar-SA" sz="4400" b="1" dirty="0">
                <a:solidFill>
                  <a:srgbClr val="FF0000"/>
                </a:solidFill>
                <a:latin typeface="Traditional Arabic" panose="02020603050405020304" pitchFamily="18" charset="-78"/>
                <a:ea typeface="Calibri" pitchFamily="34" charset="0"/>
                <a:cs typeface="Traditional Arabic" panose="02020603050405020304" pitchFamily="18" charset="-78"/>
              </a:rPr>
              <a:t>ك</a:t>
            </a:r>
            <a:r>
              <a:rPr lang="fr-FR" sz="4400" b="1" dirty="0">
                <a:solidFill>
                  <a:srgbClr val="FF0000"/>
                </a:solidFill>
                <a:latin typeface="Traditional Arabic" panose="02020603050405020304" pitchFamily="18" charset="-78"/>
                <a:ea typeface="Calibri" pitchFamily="34" charset="0"/>
                <a:cs typeface="Traditional Arabic" panose="02020603050405020304" pitchFamily="18" charset="-78"/>
              </a:rPr>
              <a:t>( </a:t>
            </a:r>
            <a:r>
              <a:rPr lang="ar-DZ" sz="4400" b="1" dirty="0">
                <a:solidFill>
                  <a:prstClr val="white"/>
                </a:solidFill>
                <a:latin typeface="Traditional Arabic" panose="02020603050405020304" pitchFamily="18" charset="-78"/>
                <a:ea typeface="Calibri" pitchFamily="34" charset="0"/>
                <a:cs typeface="Traditional Arabic" panose="02020603050405020304" pitchFamily="18" charset="-78"/>
              </a:rPr>
              <a:t> </a:t>
            </a:r>
            <a:r>
              <a:rPr lang="ar-SA" sz="4400" b="1" dirty="0">
                <a:solidFill>
                  <a:prstClr val="white"/>
                </a:solidFill>
                <a:latin typeface="Traditional Arabic" panose="02020603050405020304" pitchFamily="18" charset="-78"/>
                <a:ea typeface="Calibri" pitchFamily="34" charset="0"/>
                <a:cs typeface="Traditional Arabic" panose="02020603050405020304" pitchFamily="18" charset="-78"/>
              </a:rPr>
              <a:t>بالإضافة الى التعرف على مسببات</a:t>
            </a:r>
            <a:r>
              <a:rPr lang="fr-FR" sz="4400" b="1" dirty="0">
                <a:solidFill>
                  <a:prstClr val="white"/>
                </a:solidFill>
                <a:latin typeface="Traditional Arabic" panose="02020603050405020304" pitchFamily="18" charset="-78"/>
                <a:ea typeface="Calibri" pitchFamily="34" charset="0"/>
                <a:cs typeface="Traditional Arabic" panose="02020603050405020304" pitchFamily="18" charset="-78"/>
              </a:rPr>
              <a:t> </a:t>
            </a:r>
            <a:r>
              <a:rPr lang="ar-SA" sz="4400" b="1" dirty="0">
                <a:solidFill>
                  <a:prstClr val="white"/>
                </a:solidFill>
                <a:latin typeface="Traditional Arabic" panose="02020603050405020304" pitchFamily="18" charset="-78"/>
                <a:ea typeface="Calibri" pitchFamily="34" charset="0"/>
                <a:cs typeface="Traditional Arabic" panose="02020603050405020304" pitchFamily="18" charset="-78"/>
              </a:rPr>
              <a:t>الحركة</a:t>
            </a:r>
            <a:r>
              <a:rPr lang="ar-DZ" sz="4400" b="1" dirty="0">
                <a:solidFill>
                  <a:prstClr val="white"/>
                </a:solidFill>
                <a:latin typeface="Traditional Arabic" panose="02020603050405020304" pitchFamily="18" charset="-78"/>
                <a:ea typeface="Calibri" pitchFamily="34" charset="0"/>
                <a:cs typeface="Traditional Arabic" panose="02020603050405020304" pitchFamily="18" charset="-78"/>
              </a:rPr>
              <a:t> الرياضية</a:t>
            </a:r>
            <a:r>
              <a:rPr lang="fr-FR" sz="4400" b="1" dirty="0">
                <a:solidFill>
                  <a:prstClr val="white"/>
                </a:solidFill>
                <a:latin typeface="Traditional Arabic" panose="02020603050405020304" pitchFamily="18" charset="-78"/>
                <a:ea typeface="Calibri" pitchFamily="34" charset="0"/>
                <a:cs typeface="Traditional Arabic" panose="02020603050405020304" pitchFamily="18" charset="-78"/>
              </a:rPr>
              <a:t> </a:t>
            </a:r>
            <a:r>
              <a:rPr lang="fr-FR" sz="4400" b="1" dirty="0" smtClean="0">
                <a:solidFill>
                  <a:srgbClr val="FF0000"/>
                </a:solidFill>
                <a:latin typeface="Traditional Arabic" panose="02020603050405020304" pitchFamily="18" charset="-78"/>
                <a:ea typeface="Calibri" pitchFamily="34" charset="0"/>
                <a:cs typeface="Traditional Arabic" panose="02020603050405020304" pitchFamily="18" charset="-78"/>
              </a:rPr>
              <a:t>)</a:t>
            </a:r>
            <a:r>
              <a:rPr lang="ar-SA" sz="4400" b="1" dirty="0" smtClean="0">
                <a:solidFill>
                  <a:srgbClr val="FF0000"/>
                </a:solidFill>
                <a:latin typeface="Traditional Arabic" panose="02020603050405020304" pitchFamily="18" charset="-78"/>
                <a:ea typeface="Calibri" pitchFamily="34" charset="0"/>
                <a:cs typeface="Traditional Arabic" panose="02020603050405020304" pitchFamily="18" charset="-78"/>
              </a:rPr>
              <a:t>الكينتيك</a:t>
            </a:r>
            <a:r>
              <a:rPr lang="ar-DZ" sz="4400" b="1" dirty="0" smtClean="0">
                <a:solidFill>
                  <a:srgbClr val="FF0000"/>
                </a:solidFill>
                <a:latin typeface="Traditional Arabic" panose="02020603050405020304" pitchFamily="18" charset="-78"/>
                <a:ea typeface="Calibri" pitchFamily="34" charset="0"/>
                <a:cs typeface="Traditional Arabic" panose="02020603050405020304" pitchFamily="18" charset="-78"/>
              </a:rPr>
              <a:t>)</a:t>
            </a:r>
            <a:r>
              <a:rPr lang="fr-FR" sz="4400" b="1" dirty="0" smtClean="0">
                <a:solidFill>
                  <a:srgbClr val="FF0000"/>
                </a:solidFill>
                <a:latin typeface="Traditional Arabic" panose="02020603050405020304" pitchFamily="18" charset="-78"/>
                <a:ea typeface="Calibri" pitchFamily="34" charset="0"/>
                <a:cs typeface="Traditional Arabic" panose="02020603050405020304" pitchFamily="18" charset="-78"/>
              </a:rPr>
              <a:t> </a:t>
            </a:r>
            <a:r>
              <a:rPr lang="ar-DZ" sz="4400" b="1" dirty="0">
                <a:solidFill>
                  <a:prstClr val="white"/>
                </a:solidFill>
                <a:latin typeface="Traditional Arabic" panose="02020603050405020304" pitchFamily="18" charset="-78"/>
                <a:ea typeface="Calibri" pitchFamily="34" charset="0"/>
                <a:cs typeface="Traditional Arabic" panose="02020603050405020304" pitchFamily="18" charset="-78"/>
              </a:rPr>
              <a:t>، </a:t>
            </a:r>
            <a:r>
              <a:rPr lang="ar-SA" sz="4400" b="1" dirty="0">
                <a:solidFill>
                  <a:prstClr val="white"/>
                </a:solidFill>
                <a:latin typeface="Traditional Arabic" panose="02020603050405020304" pitchFamily="18" charset="-78"/>
                <a:ea typeface="Calibri" pitchFamily="34" charset="0"/>
                <a:cs typeface="Traditional Arabic" panose="02020603050405020304" pitchFamily="18" charset="-78"/>
              </a:rPr>
              <a:t>بما يكفل اقتصاداً وفعالية في الجهد</a:t>
            </a:r>
            <a:r>
              <a:rPr lang="ar-DZ" sz="4400" b="1" dirty="0">
                <a:solidFill>
                  <a:prstClr val="white"/>
                </a:solidFill>
                <a:latin typeface="Traditional Arabic" panose="02020603050405020304" pitchFamily="18" charset="-78"/>
                <a:ea typeface="Calibri" pitchFamily="34" charset="0"/>
                <a:cs typeface="Traditional Arabic" panose="02020603050405020304" pitchFamily="18" charset="-78"/>
              </a:rPr>
              <a:t> </a:t>
            </a:r>
            <a:r>
              <a:rPr lang="ar-SA" sz="4400" b="1" dirty="0">
                <a:solidFill>
                  <a:prstClr val="white"/>
                </a:solidFill>
                <a:latin typeface="Traditional Arabic" panose="02020603050405020304" pitchFamily="18" charset="-78"/>
                <a:ea typeface="Calibri" pitchFamily="34" charset="0"/>
                <a:cs typeface="Traditional Arabic" panose="02020603050405020304" pitchFamily="18" charset="-78"/>
              </a:rPr>
              <a:t>وتعرف </a:t>
            </a:r>
            <a:r>
              <a:rPr lang="ar-DZ" sz="4400" b="1" dirty="0">
                <a:solidFill>
                  <a:prstClr val="white"/>
                </a:solidFill>
                <a:latin typeface="Traditional Arabic" panose="02020603050405020304" pitchFamily="18" charset="-78"/>
                <a:ea typeface="Calibri" pitchFamily="34" charset="0"/>
                <a:cs typeface="Traditional Arabic" panose="02020603050405020304" pitchFamily="18" charset="-78"/>
              </a:rPr>
              <a:t>أ</a:t>
            </a:r>
            <a:r>
              <a:rPr lang="ar-SA" sz="4400" b="1" dirty="0" err="1">
                <a:solidFill>
                  <a:prstClr val="white"/>
                </a:solidFill>
                <a:latin typeface="Traditional Arabic" panose="02020603050405020304" pitchFamily="18" charset="-78"/>
                <a:ea typeface="Calibri" pitchFamily="34" charset="0"/>
                <a:cs typeface="Traditional Arabic" panose="02020603050405020304" pitchFamily="18" charset="-78"/>
              </a:rPr>
              <a:t>يضا</a:t>
            </a:r>
            <a:r>
              <a:rPr lang="fr-FR" sz="4400" b="1" dirty="0">
                <a:solidFill>
                  <a:prstClr val="white"/>
                </a:solidFill>
                <a:latin typeface="Traditional Arabic" panose="02020603050405020304" pitchFamily="18" charset="-78"/>
                <a:ea typeface="Calibri" pitchFamily="34" charset="0"/>
                <a:cs typeface="Traditional Arabic" panose="02020603050405020304" pitchFamily="18" charset="-78"/>
              </a:rPr>
              <a:t> " </a:t>
            </a:r>
            <a:r>
              <a:rPr lang="ar-DZ" sz="4400" b="1" dirty="0" smtClean="0">
                <a:solidFill>
                  <a:prstClr val="white"/>
                </a:solidFill>
                <a:latin typeface="Traditional Arabic" panose="02020603050405020304" pitchFamily="18" charset="-78"/>
                <a:ea typeface="Calibri" pitchFamily="34" charset="0"/>
                <a:cs typeface="Traditional Arabic" panose="02020603050405020304" pitchFamily="18" charset="-78"/>
              </a:rPr>
              <a:t>بانه</a:t>
            </a:r>
            <a:r>
              <a:rPr lang="ar-SA" sz="4400" b="1" dirty="0" smtClean="0">
                <a:solidFill>
                  <a:prstClr val="white"/>
                </a:solidFill>
                <a:latin typeface="Traditional Arabic" panose="02020603050405020304" pitchFamily="18" charset="-78"/>
                <a:ea typeface="Calibri" pitchFamily="34" charset="0"/>
                <a:cs typeface="Traditional Arabic" panose="02020603050405020304" pitchFamily="18" charset="-78"/>
              </a:rPr>
              <a:t> </a:t>
            </a:r>
            <a:r>
              <a:rPr lang="ar-SA" sz="4400" b="1" dirty="0">
                <a:solidFill>
                  <a:prstClr val="white"/>
                </a:solidFill>
                <a:latin typeface="Traditional Arabic" panose="02020603050405020304" pitchFamily="18" charset="-78"/>
                <a:ea typeface="Calibri" pitchFamily="34" charset="0"/>
                <a:cs typeface="Traditional Arabic" panose="02020603050405020304" pitchFamily="18" charset="-78"/>
              </a:rPr>
              <a:t>العلم الذي </a:t>
            </a:r>
            <a:r>
              <a:rPr lang="ar-SA" sz="4400" b="1" dirty="0" err="1">
                <a:solidFill>
                  <a:prstClr val="white"/>
                </a:solidFill>
                <a:latin typeface="Traditional Arabic" panose="02020603050405020304" pitchFamily="18" charset="-78"/>
                <a:ea typeface="Calibri" pitchFamily="34" charset="0"/>
                <a:cs typeface="Traditional Arabic" panose="02020603050405020304" pitchFamily="18" charset="-78"/>
              </a:rPr>
              <a:t>يب</a:t>
            </a:r>
            <a:r>
              <a:rPr lang="ar-DZ" sz="4400" b="1" dirty="0">
                <a:solidFill>
                  <a:prstClr val="white"/>
                </a:solidFill>
                <a:latin typeface="Traditional Arabic" panose="02020603050405020304" pitchFamily="18" charset="-78"/>
                <a:ea typeface="Calibri" pitchFamily="34" charset="0"/>
                <a:cs typeface="Traditional Arabic" panose="02020603050405020304" pitchFamily="18" charset="-78"/>
              </a:rPr>
              <a:t>ح</a:t>
            </a:r>
            <a:r>
              <a:rPr lang="ar-SA" sz="4400" b="1" dirty="0">
                <a:solidFill>
                  <a:prstClr val="white"/>
                </a:solidFill>
                <a:latin typeface="Traditional Arabic" panose="02020603050405020304" pitchFamily="18" charset="-78"/>
                <a:ea typeface="Calibri" pitchFamily="34" charset="0"/>
                <a:cs typeface="Traditional Arabic" panose="02020603050405020304" pitchFamily="18" charset="-78"/>
              </a:rPr>
              <a:t>ث </a:t>
            </a:r>
            <a:r>
              <a:rPr lang="ar-DZ" sz="4400" b="1" dirty="0">
                <a:solidFill>
                  <a:prstClr val="white"/>
                </a:solidFill>
                <a:latin typeface="Traditional Arabic" panose="02020603050405020304" pitchFamily="18" charset="-78"/>
                <a:ea typeface="Calibri" pitchFamily="34" charset="0"/>
                <a:cs typeface="Traditional Arabic" panose="02020603050405020304" pitchFamily="18" charset="-78"/>
              </a:rPr>
              <a:t>عن </a:t>
            </a:r>
            <a:r>
              <a:rPr lang="ar-SA" sz="4400" b="1" dirty="0">
                <a:solidFill>
                  <a:prstClr val="white"/>
                </a:solidFill>
                <a:latin typeface="Traditional Arabic" panose="02020603050405020304" pitchFamily="18" charset="-78"/>
                <a:ea typeface="Calibri" pitchFamily="34" charset="0"/>
                <a:cs typeface="Traditional Arabic" panose="02020603050405020304" pitchFamily="18" charset="-78"/>
              </a:rPr>
              <a:t>تأثير القوى الداخلية والخارجية على الأجسام الحية ،ونعني بالقوة الداخلية </a:t>
            </a:r>
            <a:r>
              <a:rPr lang="ar-DZ" sz="4400" b="1" dirty="0">
                <a:solidFill>
                  <a:prstClr val="white"/>
                </a:solidFill>
                <a:latin typeface="Traditional Arabic" panose="02020603050405020304" pitchFamily="18" charset="-78"/>
                <a:ea typeface="Calibri" pitchFamily="34" charset="0"/>
                <a:cs typeface="Traditional Arabic" panose="02020603050405020304" pitchFamily="18" charset="-78"/>
              </a:rPr>
              <a:t>«</a:t>
            </a:r>
            <a:r>
              <a:rPr lang="ar-SA" sz="4400" b="1" dirty="0">
                <a:solidFill>
                  <a:prstClr val="white"/>
                </a:solidFill>
                <a:latin typeface="Traditional Arabic" panose="02020603050405020304" pitchFamily="18" charset="-78"/>
                <a:ea typeface="Calibri" pitchFamily="34" charset="0"/>
                <a:cs typeface="Traditional Arabic" panose="02020603050405020304" pitchFamily="18" charset="-78"/>
              </a:rPr>
              <a:t>العضلات</a:t>
            </a:r>
            <a:r>
              <a:rPr lang="ar-DZ" sz="4400" b="1" dirty="0">
                <a:solidFill>
                  <a:prstClr val="white"/>
                </a:solidFill>
                <a:latin typeface="Traditional Arabic" panose="02020603050405020304" pitchFamily="18" charset="-78"/>
                <a:ea typeface="Calibri" pitchFamily="34" charset="0"/>
                <a:cs typeface="Traditional Arabic" panose="02020603050405020304" pitchFamily="18" charset="-78"/>
              </a:rPr>
              <a:t> </a:t>
            </a:r>
            <a:r>
              <a:rPr lang="ar-SA" sz="4400" b="1" dirty="0">
                <a:solidFill>
                  <a:prstClr val="white"/>
                </a:solidFill>
                <a:latin typeface="Traditional Arabic" panose="02020603050405020304" pitchFamily="18" charset="-78"/>
                <a:ea typeface="Calibri" pitchFamily="34" charset="0"/>
                <a:cs typeface="Traditional Arabic" panose="02020603050405020304" pitchFamily="18" charset="-78"/>
              </a:rPr>
              <a:t>والأربطة والأعصاب </a:t>
            </a:r>
            <a:r>
              <a:rPr lang="ar-DZ" sz="4400" b="1" dirty="0">
                <a:solidFill>
                  <a:prstClr val="white"/>
                </a:solidFill>
                <a:latin typeface="Traditional Arabic" panose="02020603050405020304" pitchFamily="18" charset="-78"/>
                <a:ea typeface="Calibri" pitchFamily="34" charset="0"/>
                <a:cs typeface="Traditional Arabic" panose="02020603050405020304" pitchFamily="18" charset="-78"/>
              </a:rPr>
              <a:t>« </a:t>
            </a:r>
            <a:r>
              <a:rPr lang="ar-SA" sz="4400" b="1" dirty="0">
                <a:solidFill>
                  <a:prstClr val="white"/>
                </a:solidFill>
                <a:latin typeface="Traditional Arabic" panose="02020603050405020304" pitchFamily="18" charset="-78"/>
                <a:ea typeface="Calibri" pitchFamily="34" charset="0"/>
                <a:cs typeface="Traditional Arabic" panose="02020603050405020304" pitchFamily="18" charset="-78"/>
              </a:rPr>
              <a:t>، أما القوى الخارجية </a:t>
            </a:r>
            <a:r>
              <a:rPr lang="ar-DZ" sz="4400" b="1" dirty="0">
                <a:solidFill>
                  <a:prstClr val="white"/>
                </a:solidFill>
                <a:latin typeface="Traditional Arabic" panose="02020603050405020304" pitchFamily="18" charset="-78"/>
                <a:ea typeface="Calibri" pitchFamily="34" charset="0"/>
                <a:cs typeface="Traditional Arabic" panose="02020603050405020304" pitchFamily="18" charset="-78"/>
              </a:rPr>
              <a:t>فهي «</a:t>
            </a:r>
            <a:r>
              <a:rPr lang="ar-SA" sz="4400" b="1" dirty="0">
                <a:solidFill>
                  <a:prstClr val="white"/>
                </a:solidFill>
                <a:latin typeface="Traditional Arabic" panose="02020603050405020304" pitchFamily="18" charset="-78"/>
                <a:ea typeface="Calibri" pitchFamily="34" charset="0"/>
                <a:cs typeface="Traditional Arabic" panose="02020603050405020304" pitchFamily="18" charset="-78"/>
              </a:rPr>
              <a:t>الجاذبية الأرضية ومقاومات الوسط وقوى الاحتكاك وردود فعل الأرض</a:t>
            </a:r>
            <a:r>
              <a:rPr lang="fr-FR" sz="4400" b="1" dirty="0">
                <a:solidFill>
                  <a:prstClr val="white"/>
                </a:solidFill>
                <a:latin typeface="Traditional Arabic" panose="02020603050405020304" pitchFamily="18" charset="-78"/>
                <a:ea typeface="Calibri" pitchFamily="34" charset="0"/>
                <a:cs typeface="Traditional Arabic" panose="02020603050405020304" pitchFamily="18" charset="-78"/>
              </a:rPr>
              <a:t> .....</a:t>
            </a:r>
            <a:r>
              <a:rPr lang="ar-SA" sz="4400" b="1" dirty="0">
                <a:solidFill>
                  <a:prstClr val="white"/>
                </a:solidFill>
                <a:latin typeface="Traditional Arabic" panose="02020603050405020304" pitchFamily="18" charset="-78"/>
                <a:ea typeface="Calibri" pitchFamily="34" charset="0"/>
                <a:cs typeface="Traditional Arabic" panose="02020603050405020304" pitchFamily="18" charset="-78"/>
              </a:rPr>
              <a:t>وغيرها</a:t>
            </a:r>
            <a:r>
              <a:rPr lang="fr-FR" sz="4400" b="1" dirty="0">
                <a:solidFill>
                  <a:prstClr val="white"/>
                </a:solidFill>
                <a:latin typeface="Traditional Arabic" panose="02020603050405020304" pitchFamily="18" charset="-78"/>
                <a:ea typeface="Calibri" pitchFamily="34" charset="0"/>
                <a:cs typeface="Traditional Arabic" panose="02020603050405020304" pitchFamily="18" charset="-78"/>
              </a:rPr>
              <a:t> </a:t>
            </a:r>
            <a:r>
              <a:rPr lang="ar-SA" sz="4400" b="1" dirty="0">
                <a:solidFill>
                  <a:prstClr val="white"/>
                </a:solidFill>
                <a:latin typeface="Traditional Arabic" panose="02020603050405020304" pitchFamily="18" charset="-78"/>
                <a:ea typeface="Calibri" pitchFamily="34" charset="0"/>
                <a:cs typeface="Traditional Arabic" panose="02020603050405020304" pitchFamily="18" charset="-78"/>
              </a:rPr>
              <a:t>من القوى الطبيعية التي تؤثر على الكائنات الحية من حيث الحركة</a:t>
            </a:r>
            <a:r>
              <a:rPr lang="ar-DZ" sz="4400" b="1" dirty="0">
                <a:solidFill>
                  <a:prstClr val="white"/>
                </a:solidFill>
                <a:latin typeface="Traditional Arabic" panose="02020603050405020304" pitchFamily="18" charset="-78"/>
                <a:ea typeface="Calibri" pitchFamily="34" charset="0"/>
                <a:cs typeface="Traditional Arabic" panose="02020603050405020304" pitchFamily="18" charset="-78"/>
              </a:rPr>
              <a:t>.</a:t>
            </a:r>
            <a:r>
              <a:rPr lang="fr-FR" sz="4400" b="1" dirty="0">
                <a:solidFill>
                  <a:prstClr val="white"/>
                </a:solidFill>
                <a:latin typeface="Traditional Arabic" panose="02020603050405020304" pitchFamily="18" charset="-78"/>
                <a:cs typeface="Traditional Arabic" panose="02020603050405020304" pitchFamily="18" charset="-78"/>
              </a:rPr>
              <a:t> </a:t>
            </a:r>
          </a:p>
          <a:p>
            <a:pPr marL="0" indent="0">
              <a:buNone/>
            </a:pPr>
            <a:endParaRPr lang="fr-FR" sz="3600" dirty="0"/>
          </a:p>
        </p:txBody>
      </p:sp>
    </p:spTree>
    <p:extLst>
      <p:ext uri="{BB962C8B-B14F-4D97-AF65-F5344CB8AC3E}">
        <p14:creationId xmlns:p14="http://schemas.microsoft.com/office/powerpoint/2010/main" val="35504382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2"/>
          <p:cNvPicPr>
            <a:picLocks noChangeAspect="1" noChangeArrowheads="1"/>
          </p:cNvPicPr>
          <p:nvPr/>
        </p:nvPicPr>
        <p:blipFill>
          <a:blip r:embed="rId2"/>
          <a:srcRect/>
          <a:stretch>
            <a:fillRect/>
          </a:stretch>
        </p:blipFill>
        <p:spPr bwMode="auto">
          <a:xfrm>
            <a:off x="2285984" y="500042"/>
            <a:ext cx="4572032" cy="1185866"/>
          </a:xfrm>
          <a:prstGeom prst="rect">
            <a:avLst/>
          </a:prstGeom>
          <a:noFill/>
          <a:ln w="9525">
            <a:noFill/>
            <a:miter lim="800000"/>
            <a:headEnd/>
            <a:tailEnd/>
          </a:ln>
          <a:effectLst/>
        </p:spPr>
      </p:pic>
      <p:pic>
        <p:nvPicPr>
          <p:cNvPr id="34819" name="Picture 3"/>
          <p:cNvPicPr>
            <a:picLocks noGrp="1" noChangeAspect="1" noChangeArrowheads="1"/>
          </p:cNvPicPr>
          <p:nvPr>
            <p:ph idx="1"/>
          </p:nvPr>
        </p:nvPicPr>
        <p:blipFill>
          <a:blip r:embed="rId3"/>
          <a:srcRect/>
          <a:stretch>
            <a:fillRect/>
          </a:stretch>
        </p:blipFill>
        <p:spPr bwMode="auto">
          <a:xfrm>
            <a:off x="285720" y="3143248"/>
            <a:ext cx="2600325" cy="1204917"/>
          </a:xfrm>
          <a:prstGeom prst="rect">
            <a:avLst/>
          </a:prstGeom>
          <a:noFill/>
          <a:ln w="9525">
            <a:noFill/>
            <a:miter lim="800000"/>
            <a:headEnd/>
            <a:tailEnd/>
          </a:ln>
          <a:effectLst/>
        </p:spPr>
      </p:pic>
      <p:pic>
        <p:nvPicPr>
          <p:cNvPr id="34820" name="Picture 4"/>
          <p:cNvPicPr>
            <a:picLocks noChangeAspect="1" noChangeArrowheads="1"/>
          </p:cNvPicPr>
          <p:nvPr/>
        </p:nvPicPr>
        <p:blipFill>
          <a:blip r:embed="rId4"/>
          <a:srcRect/>
          <a:stretch>
            <a:fillRect/>
          </a:stretch>
        </p:blipFill>
        <p:spPr bwMode="auto">
          <a:xfrm>
            <a:off x="5857884" y="3000372"/>
            <a:ext cx="3009900" cy="1285880"/>
          </a:xfrm>
          <a:prstGeom prst="rect">
            <a:avLst/>
          </a:prstGeom>
          <a:noFill/>
          <a:ln w="9525">
            <a:noFill/>
            <a:miter lim="800000"/>
            <a:headEnd/>
            <a:tailEnd/>
          </a:ln>
          <a:effectLst/>
        </p:spPr>
      </p:pic>
      <p:cxnSp>
        <p:nvCxnSpPr>
          <p:cNvPr id="8" name="Connecteur droit avec flèche 7"/>
          <p:cNvCxnSpPr>
            <a:stCxn id="34818" idx="2"/>
            <a:endCxn id="34820" idx="0"/>
          </p:cNvCxnSpPr>
          <p:nvPr/>
        </p:nvCxnSpPr>
        <p:spPr>
          <a:xfrm rot="16200000" flipH="1">
            <a:off x="5310185" y="947723"/>
            <a:ext cx="1314464" cy="279083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Connecteur droit avec flèche 14"/>
          <p:cNvCxnSpPr>
            <a:endCxn id="34819" idx="0"/>
          </p:cNvCxnSpPr>
          <p:nvPr/>
        </p:nvCxnSpPr>
        <p:spPr>
          <a:xfrm rot="10800000" flipV="1">
            <a:off x="1585884" y="1643050"/>
            <a:ext cx="2771803" cy="150019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1964896" y="5072074"/>
            <a:ext cx="5530681" cy="707886"/>
          </a:xfrm>
          <a:prstGeom prst="rect">
            <a:avLst/>
          </a:prstGeom>
        </p:spPr>
        <p:txBody>
          <a:bodyPr wrap="none">
            <a:spAutoFit/>
          </a:bodyPr>
          <a:lstStyle/>
          <a:p>
            <a:pPr algn="ctr"/>
            <a:r>
              <a:rPr lang="ar-DZ" sz="4000" b="1" dirty="0" smtClean="0">
                <a:latin typeface="Traditional Arabic" panose="02020603050405020304" pitchFamily="18" charset="-78"/>
                <a:cs typeface="Traditional Arabic" panose="02020603050405020304" pitchFamily="18" charset="-78"/>
              </a:rPr>
              <a:t>الشكل رقم 1 يبين مفهوم البيوميكانيك</a:t>
            </a:r>
            <a:endParaRPr lang="fr-FR" sz="4000" dirty="0">
              <a:latin typeface="Traditional Arabic" panose="02020603050405020304" pitchFamily="18" charset="-78"/>
              <a:cs typeface="Traditional Arabic" panose="02020603050405020304" pitchFamily="18" charset="-78"/>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79512" y="260648"/>
            <a:ext cx="8787444" cy="6480720"/>
          </a:xfrm>
        </p:spPr>
        <p:txBody>
          <a:bodyPr>
            <a:noAutofit/>
          </a:bodyPr>
          <a:lstStyle/>
          <a:p>
            <a:pPr algn="r" rtl="1">
              <a:buNone/>
            </a:pPr>
            <a:r>
              <a:rPr lang="ar-DZ" sz="3200" b="1" dirty="0" smtClean="0">
                <a:latin typeface="Traditional Arabic" panose="02020603050405020304" pitchFamily="18" charset="-78"/>
                <a:cs typeface="Traditional Arabic" panose="02020603050405020304" pitchFamily="18" charset="-78"/>
              </a:rPr>
              <a:t>-</a:t>
            </a:r>
            <a:r>
              <a:rPr lang="ar-DZ" sz="4000" b="1" spc="-100" dirty="0">
                <a:ln w="3200">
                  <a:solidFill>
                    <a:srgbClr val="444D26">
                      <a:shade val="75000"/>
                      <a:alpha val="25000"/>
                    </a:srgbClr>
                  </a:solidFill>
                  <a:prstDash val="solid"/>
                  <a:round/>
                </a:ln>
                <a:solidFill>
                  <a:srgbClr val="FF0000"/>
                </a:solidFill>
                <a:effectLst>
                  <a:innerShdw blurRad="50800" dist="25400" dir="13500000">
                    <a:prstClr val="black">
                      <a:alpha val="70000"/>
                    </a:prstClr>
                  </a:innerShdw>
                </a:effectLst>
                <a:latin typeface="Traditional Arabic" panose="02020603050405020304" pitchFamily="18" charset="-78"/>
                <a:cs typeface="Traditional Arabic" panose="02020603050405020304" pitchFamily="18" charset="-78"/>
              </a:rPr>
              <a:t> الميكانيك</a:t>
            </a:r>
            <a:endParaRPr lang="ar-DZ" sz="3200" b="1" dirty="0" smtClean="0">
              <a:latin typeface="Traditional Arabic" panose="02020603050405020304" pitchFamily="18" charset="-78"/>
              <a:cs typeface="Traditional Arabic" panose="02020603050405020304" pitchFamily="18" charset="-78"/>
            </a:endParaRPr>
          </a:p>
          <a:p>
            <a:pPr algn="r" rtl="1">
              <a:buNone/>
            </a:pPr>
            <a:r>
              <a:rPr lang="ar-DZ" sz="3200" b="1" dirty="0" smtClean="0">
                <a:latin typeface="Traditional Arabic" panose="02020603050405020304" pitchFamily="18" charset="-78"/>
                <a:cs typeface="Traditional Arabic" panose="02020603050405020304" pitchFamily="18" charset="-78"/>
              </a:rPr>
              <a:t> أما الميكانيك فهو العلم الذي يختص بدراسة الحركة والقوى المسببة لها بحيث يجيب على العديد من التساؤلات والتي من بينها:</a:t>
            </a:r>
          </a:p>
          <a:p>
            <a:pPr algn="r" rtl="1">
              <a:buNone/>
            </a:pPr>
            <a:r>
              <a:rPr lang="ar-DZ" sz="3200" b="1" dirty="0" smtClean="0">
                <a:latin typeface="Traditional Arabic" panose="02020603050405020304" pitchFamily="18" charset="-78"/>
                <a:cs typeface="Traditional Arabic" panose="02020603050405020304" pitchFamily="18" charset="-78"/>
              </a:rPr>
              <a:t>ماذا يحدث؟ و إلى أي مدى يمكن أن يحدث؟ و بالإجابة عليها يمكن تحديد مسببات حركة الأجسام والعوامل التي تحكمها.</a:t>
            </a:r>
          </a:p>
          <a:p>
            <a:pPr algn="r" rtl="1">
              <a:buNone/>
            </a:pPr>
            <a:r>
              <a:rPr lang="ar-DZ" sz="3200" b="1" dirty="0" smtClean="0">
                <a:latin typeface="Traditional Arabic" panose="02020603050405020304" pitchFamily="18" charset="-78"/>
                <a:cs typeface="Traditional Arabic" panose="02020603050405020304" pitchFamily="18" charset="-78"/>
              </a:rPr>
              <a:t>ويجب الإشارة إلى أنه يجب التطرق في هذا الجانب إلى أهم المحاور الرئيسية لهذا العلم حتى يمكننا من تحديد الإطار النظري الذي يهتم بدراسة الحركات الرياضية بحيث تتمثل تخصصات ومجالات </a:t>
            </a:r>
          </a:p>
          <a:p>
            <a:pPr algn="r" rtl="1">
              <a:buNone/>
            </a:pPr>
            <a:r>
              <a:rPr lang="ar-DZ" sz="3200" b="1" dirty="0" smtClean="0">
                <a:latin typeface="Traditional Arabic" panose="02020603050405020304" pitchFamily="18" charset="-78"/>
                <a:cs typeface="Traditional Arabic" panose="02020603050405020304" pitchFamily="18" charset="-78"/>
              </a:rPr>
              <a:t> الميكانيكا فيما يلي :</a:t>
            </a:r>
          </a:p>
          <a:p>
            <a:pPr algn="r" rtl="1">
              <a:buNone/>
            </a:pPr>
            <a:r>
              <a:rPr lang="ar-DZ" sz="3200" b="1" dirty="0" smtClean="0">
                <a:latin typeface="Traditional Arabic" panose="02020603050405020304" pitchFamily="18" charset="-78"/>
                <a:cs typeface="Traditional Arabic" panose="02020603050405020304" pitchFamily="18" charset="-78"/>
              </a:rPr>
              <a:t>                         الميكانيك الكمية ، الميكانيك النسبية ، ميكانيك الموانع</a:t>
            </a:r>
          </a:p>
          <a:p>
            <a:pPr algn="r" rtl="1">
              <a:buNone/>
            </a:pPr>
            <a:r>
              <a:rPr lang="ar-DZ" sz="3200" b="1" dirty="0" smtClean="0">
                <a:latin typeface="Traditional Arabic" panose="02020603050405020304" pitchFamily="18" charset="-78"/>
                <a:cs typeface="Traditional Arabic" panose="02020603050405020304" pitchFamily="18" charset="-78"/>
              </a:rPr>
              <a:t>                         ميكانيك المرونة والليونة ، ميكانيك الأجسام الصلبة.</a:t>
            </a:r>
            <a:endParaRPr lang="fr-FR" sz="3200" b="1" dirty="0" smtClean="0">
              <a:latin typeface="Traditional Arabic" panose="02020603050405020304" pitchFamily="18" charset="-78"/>
              <a:cs typeface="Traditional Arabic" panose="02020603050405020304" pitchFamily="18" charset="-78"/>
            </a:endParaRPr>
          </a:p>
          <a:p>
            <a:pPr algn="r" rtl="1">
              <a:buNone/>
            </a:pPr>
            <a:endParaRPr lang="fr-FR" sz="3200" b="1" dirty="0">
              <a:latin typeface="Traditional Arabic" panose="02020603050405020304" pitchFamily="18" charset="-78"/>
              <a:cs typeface="Traditional Arabic" panose="02020603050405020304" pitchFamily="18" charset="-78"/>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79512" y="188640"/>
            <a:ext cx="8784976" cy="6552728"/>
          </a:xfrm>
        </p:spPr>
        <p:txBody>
          <a:bodyPr>
            <a:noAutofit/>
          </a:bodyPr>
          <a:lstStyle/>
          <a:p>
            <a:pPr algn="r" rtl="1">
              <a:buNone/>
            </a:pPr>
            <a:r>
              <a:rPr lang="ar-DZ" sz="4000" b="1" dirty="0" smtClean="0">
                <a:latin typeface="Traditional Arabic" panose="02020603050405020304" pitchFamily="18" charset="-78"/>
                <a:cs typeface="Traditional Arabic" panose="02020603050405020304" pitchFamily="18" charset="-78"/>
              </a:rPr>
              <a:t>أما دراسة </a:t>
            </a:r>
            <a:r>
              <a:rPr lang="ar-DZ" sz="4000" b="1" dirty="0" smtClean="0">
                <a:solidFill>
                  <a:srgbClr val="FF0000"/>
                </a:solidFill>
                <a:latin typeface="Traditional Arabic" panose="02020603050405020304" pitchFamily="18" charset="-78"/>
                <a:cs typeface="Traditional Arabic" panose="02020603050405020304" pitchFamily="18" charset="-78"/>
              </a:rPr>
              <a:t>ميكانيك الأجسام الصلبة</a:t>
            </a:r>
            <a:r>
              <a:rPr lang="ar-DZ" sz="4000" b="1" dirty="0" smtClean="0">
                <a:latin typeface="Traditional Arabic" panose="02020603050405020304" pitchFamily="18" charset="-78"/>
                <a:cs typeface="Traditional Arabic" panose="02020603050405020304" pitchFamily="18" charset="-78"/>
              </a:rPr>
              <a:t>:</a:t>
            </a:r>
          </a:p>
          <a:p>
            <a:pPr algn="r" rtl="1">
              <a:buNone/>
            </a:pPr>
            <a:r>
              <a:rPr lang="ar-DZ" sz="4000" b="1" dirty="0" smtClean="0">
                <a:latin typeface="Traditional Arabic" panose="02020603050405020304" pitchFamily="18" charset="-78"/>
                <a:cs typeface="Traditional Arabic" panose="02020603050405020304" pitchFamily="18" charset="-78"/>
              </a:rPr>
              <a:t>هي الأفضل استخداما عند وصف أو شرح الحركة التي يقوم بها الفرد خلال أدائه الحركي في المجال الرياضي، ولهذا تعتبر دراسة المفاهيم والقوانين الأساسية في ميكانيك الأجسام الصلبة الأساس في دراسة البيوميكانيك الرياضي الذي يهتم بدراسة وتحليل الحركات خلال أداء المهارات الرياضية سواء خلال التدريب أو خلال حصص التربية البدنية والرياضية أو خلال المنافسات الرسمية إضافة إلى بعض المفاهيم الأساسية في ميكانيك الموائع وذلك بالنظر على أنه هنالك بعض الفعاليات الرياضية التي تمارس في الوسط المائي مثل السباحة والغطس...</a:t>
            </a:r>
            <a:endParaRPr lang="fr-FR" sz="4000" b="1" dirty="0">
              <a:latin typeface="Traditional Arabic" panose="02020603050405020304" pitchFamily="18" charset="-78"/>
              <a:cs typeface="Traditional Arabic" panose="02020603050405020304" pitchFamily="18" charset="-78"/>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79512" y="188640"/>
            <a:ext cx="8856984" cy="6480720"/>
          </a:xfrm>
        </p:spPr>
        <p:txBody>
          <a:bodyPr>
            <a:noAutofit/>
          </a:bodyPr>
          <a:lstStyle/>
          <a:p>
            <a:pPr algn="ctr" rtl="1"/>
            <a:r>
              <a:rPr lang="ar-DZ" sz="4000" b="1" spc="-100" dirty="0">
                <a:ln w="3200">
                  <a:solidFill>
                    <a:srgbClr val="444D26">
                      <a:shade val="75000"/>
                      <a:alpha val="25000"/>
                    </a:srgbClr>
                  </a:solidFill>
                  <a:prstDash val="solid"/>
                  <a:round/>
                </a:ln>
                <a:solidFill>
                  <a:srgbClr val="FF0000"/>
                </a:solidFill>
                <a:effectLst>
                  <a:innerShdw blurRad="50800" dist="25400" dir="13500000">
                    <a:prstClr val="black">
                      <a:alpha val="70000"/>
                    </a:prstClr>
                  </a:innerShdw>
                </a:effectLst>
                <a:latin typeface="Traditional Arabic" panose="02020603050405020304" pitchFamily="18" charset="-78"/>
                <a:cs typeface="Traditional Arabic" panose="02020603050405020304" pitchFamily="18" charset="-78"/>
              </a:rPr>
              <a:t>أقسام الميكانيك الحيوية</a:t>
            </a:r>
            <a:endParaRPr lang="fr-FR" sz="2800" b="1" dirty="0" smtClean="0">
              <a:latin typeface="Traditional Arabic" panose="02020603050405020304" pitchFamily="18" charset="-78"/>
              <a:cs typeface="Traditional Arabic" panose="02020603050405020304" pitchFamily="18" charset="-78"/>
            </a:endParaRPr>
          </a:p>
          <a:p>
            <a:pPr algn="ctr" rtl="1"/>
            <a:r>
              <a:rPr lang="ar-DZ" sz="2800" b="1" dirty="0" smtClean="0">
                <a:latin typeface="Traditional Arabic" panose="02020603050405020304" pitchFamily="18" charset="-78"/>
                <a:cs typeface="Traditional Arabic" panose="02020603050405020304" pitchFamily="18" charset="-78"/>
              </a:rPr>
              <a:t>الميكانيك الحيوية هي أحد أشكال الميكانيك الاساسية ، إذ تأتي الميكانيك الحيوية من علم ميكانيك الأجسام اللينة غير المنتظمة باعتبار أن جسم الإنسان يخضع إلى هذا النوع من الميكانيك والتي هي أصلا لها نوعين الميكانيك الثابتة والميكانيك المتحركة ، وتضم الميكانيك المتحركة (</a:t>
            </a:r>
            <a:r>
              <a:rPr lang="ar-DZ" sz="2800" b="1" dirty="0" smtClean="0">
                <a:solidFill>
                  <a:srgbClr val="FF0000"/>
                </a:solidFill>
                <a:latin typeface="Traditional Arabic" panose="02020603050405020304" pitchFamily="18" charset="-78"/>
                <a:cs typeface="Traditional Arabic" panose="02020603050405020304" pitchFamily="18" charset="-78"/>
              </a:rPr>
              <a:t>كينماتيك و كينتيك</a:t>
            </a:r>
            <a:r>
              <a:rPr lang="ar-DZ" sz="2800" b="1" dirty="0" smtClean="0">
                <a:latin typeface="Traditional Arabic" panose="02020603050405020304" pitchFamily="18" charset="-78"/>
                <a:cs typeface="Traditional Arabic" panose="02020603050405020304" pitchFamily="18" charset="-78"/>
              </a:rPr>
              <a:t>) الإنسان الحيوي التي تدخل فيها العديد من العوامل الانتروبيومترية والبدنية كالحجم والشكل والوزن والقوة ...الخ .</a:t>
            </a:r>
          </a:p>
          <a:p>
            <a:pPr algn="ctr" rtl="1"/>
            <a:r>
              <a:rPr lang="ar-DZ" sz="2800" b="1" dirty="0" smtClean="0">
                <a:latin typeface="Traditional Arabic" panose="02020603050405020304" pitchFamily="18" charset="-78"/>
                <a:cs typeface="Traditional Arabic" panose="02020603050405020304" pitchFamily="18" charset="-78"/>
              </a:rPr>
              <a:t>وينقسم علم الميكانيك الى قسمين هما:</a:t>
            </a:r>
          </a:p>
          <a:p>
            <a:pPr algn="ctr" rtl="1"/>
            <a:r>
              <a:rPr lang="ar-DZ" sz="2800" b="1" dirty="0" smtClean="0">
                <a:latin typeface="Traditional Arabic" panose="02020603050405020304" pitchFamily="18" charset="-78"/>
                <a:cs typeface="Traditional Arabic" panose="02020603050405020304" pitchFamily="18" charset="-78"/>
              </a:rPr>
              <a:t>أولا: </a:t>
            </a:r>
            <a:r>
              <a:rPr lang="ar-DZ" sz="2800" b="1" dirty="0" smtClean="0">
                <a:solidFill>
                  <a:srgbClr val="FF0000"/>
                </a:solidFill>
                <a:latin typeface="Traditional Arabic" panose="02020603050405020304" pitchFamily="18" charset="-78"/>
                <a:cs typeface="Traditional Arabic" panose="02020603050405020304" pitchFamily="18" charset="-78"/>
              </a:rPr>
              <a:t>الأستاتيك </a:t>
            </a:r>
            <a:r>
              <a:rPr lang="ar-DZ" sz="2800" b="1" dirty="0" smtClean="0">
                <a:solidFill>
                  <a:schemeClr val="bg1"/>
                </a:solidFill>
                <a:latin typeface="Traditional Arabic" panose="02020603050405020304" pitchFamily="18" charset="-78"/>
                <a:cs typeface="Traditional Arabic" panose="02020603050405020304" pitchFamily="18" charset="-78"/>
              </a:rPr>
              <a:t>أو</a:t>
            </a:r>
            <a:r>
              <a:rPr lang="ar-DZ" sz="2800" b="1" dirty="0" smtClean="0">
                <a:latin typeface="Traditional Arabic" panose="02020603050405020304" pitchFamily="18" charset="-78"/>
                <a:cs typeface="Traditional Arabic" panose="02020603050405020304" pitchFamily="18" charset="-78"/>
              </a:rPr>
              <a:t>(الميكانيك الثابتة) :وهو فرع من الميكانيك الذي يبحث في سكون الأجسام تحت تأثير مجموعة من المؤثرات تسمى القوى وتوصف القوى التي لا تغير في حالة الجسم بأنها متزنة ويقال للجسم أنه في حالة توازن تحت تأثيرها ولذلك فإن الأستاتيكا تسمى أحيانا (علم توازن الأجسام).</a:t>
            </a:r>
          </a:p>
          <a:p>
            <a:pPr algn="ctr" rtl="1"/>
            <a:r>
              <a:rPr lang="ar-DZ" sz="2800" b="1" dirty="0" smtClean="0">
                <a:latin typeface="Traditional Arabic" panose="02020603050405020304" pitchFamily="18" charset="-78"/>
                <a:cs typeface="Traditional Arabic" panose="02020603050405020304" pitchFamily="18" charset="-78"/>
              </a:rPr>
              <a:t>ثانيا: </a:t>
            </a:r>
            <a:r>
              <a:rPr lang="ar-DZ" sz="2800" b="1" dirty="0" smtClean="0">
                <a:solidFill>
                  <a:srgbClr val="FF0000"/>
                </a:solidFill>
                <a:latin typeface="Traditional Arabic" panose="02020603050405020304" pitchFamily="18" charset="-78"/>
                <a:cs typeface="Traditional Arabic" panose="02020603050405020304" pitchFamily="18" charset="-78"/>
              </a:rPr>
              <a:t>الديناميك</a:t>
            </a:r>
            <a:r>
              <a:rPr lang="ar-DZ" sz="2800" b="1" dirty="0" smtClean="0">
                <a:latin typeface="Traditional Arabic" panose="02020603050405020304" pitchFamily="18" charset="-78"/>
                <a:cs typeface="Traditional Arabic" panose="02020603050405020304" pitchFamily="18" charset="-78"/>
              </a:rPr>
              <a:t> </a:t>
            </a:r>
            <a:r>
              <a:rPr lang="ar-DZ" sz="2800" b="1" dirty="0" smtClean="0">
                <a:solidFill>
                  <a:schemeClr val="bg1"/>
                </a:solidFill>
                <a:latin typeface="Traditional Arabic" panose="02020603050405020304" pitchFamily="18" charset="-78"/>
                <a:cs typeface="Traditional Arabic" panose="02020603050405020304" pitchFamily="18" charset="-78"/>
              </a:rPr>
              <a:t>أو</a:t>
            </a:r>
            <a:r>
              <a:rPr lang="ar-DZ" sz="2800" b="1" dirty="0" smtClean="0">
                <a:latin typeface="Traditional Arabic" panose="02020603050405020304" pitchFamily="18" charset="-78"/>
                <a:cs typeface="Traditional Arabic" panose="02020603050405020304" pitchFamily="18" charset="-78"/>
              </a:rPr>
              <a:t> (الميكانيك المتحركة):و هي فرع الميكانيك الذي يبحث في حركة الأجسام الصلبة و اللينة وتنقسم الديناميك إلى قسمين رئيسيين:</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79512" y="378621"/>
            <a:ext cx="8784976" cy="6480720"/>
          </a:xfrm>
        </p:spPr>
        <p:txBody>
          <a:bodyPr>
            <a:noAutofit/>
          </a:bodyPr>
          <a:lstStyle/>
          <a:p>
            <a:pPr marL="0" indent="0" algn="ctr" rtl="1">
              <a:buNone/>
            </a:pPr>
            <a:r>
              <a:rPr lang="ar-DZ" sz="3200" b="1" dirty="0" smtClean="0">
                <a:solidFill>
                  <a:srgbClr val="FF0000"/>
                </a:solidFill>
                <a:latin typeface="Traditional Arabic" panose="02020603050405020304" pitchFamily="18" charset="-78"/>
                <a:cs typeface="Traditional Arabic" panose="02020603050405020304" pitchFamily="18" charset="-78"/>
              </a:rPr>
              <a:t>الكينماتيك</a:t>
            </a:r>
            <a:r>
              <a:rPr lang="ar-DZ" sz="3200" b="1" dirty="0" smtClean="0">
                <a:latin typeface="Traditional Arabic" panose="02020603050405020304" pitchFamily="18" charset="-78"/>
                <a:cs typeface="Traditional Arabic" panose="02020603050405020304" pitchFamily="18" charset="-78"/>
              </a:rPr>
              <a:t>: هو دراسة الحركة دراسة وصفية من حيث الزمان والمكان دون التطرق الى القوة المسببة لها، وأن الخصائص الكينماتيكية لحركة الانسان تُحدد من خلال دراسة الشكل الخارجي الهندسي ورسم المسار الحركي للإنسان في الفضاء وتغيراته في الزمن ، أي يهتم بالجانب المظهري أو الشكلي مثل  (المسافة، الزمن، السرعة) ورسم مساراته .</a:t>
            </a:r>
          </a:p>
          <a:p>
            <a:pPr marL="0" indent="0" algn="ctr" rtl="1">
              <a:buNone/>
            </a:pPr>
            <a:r>
              <a:rPr lang="ar-DZ" sz="3200" b="1" dirty="0" smtClean="0">
                <a:solidFill>
                  <a:srgbClr val="FF0000"/>
                </a:solidFill>
                <a:latin typeface="Traditional Arabic" panose="02020603050405020304" pitchFamily="18" charset="-78"/>
                <a:cs typeface="Traditional Arabic" panose="02020603050405020304" pitchFamily="18" charset="-78"/>
              </a:rPr>
              <a:t>(الحركية هي وصف مكاني مؤقت للحركة)</a:t>
            </a:r>
            <a:endParaRPr lang="fr-FR" sz="3200" dirty="0" smtClean="0">
              <a:latin typeface="Traditional Arabic" panose="02020603050405020304" pitchFamily="18" charset="-78"/>
              <a:cs typeface="Traditional Arabic" panose="02020603050405020304" pitchFamily="18" charset="-78"/>
            </a:endParaRPr>
          </a:p>
          <a:p>
            <a:pPr marL="0" indent="0" algn="ctr" rtl="1">
              <a:buNone/>
            </a:pPr>
            <a:r>
              <a:rPr lang="fr-FR" sz="3200" b="1" dirty="0" smtClean="0">
                <a:solidFill>
                  <a:srgbClr val="FF0000"/>
                </a:solidFill>
                <a:latin typeface="Traditional Arabic" panose="02020603050405020304" pitchFamily="18" charset="-78"/>
                <a:cs typeface="Traditional Arabic" panose="02020603050405020304" pitchFamily="18" charset="-78"/>
              </a:rPr>
              <a:t>Cinématique : observer le mouvement</a:t>
            </a:r>
            <a:endParaRPr lang="ar-DZ" sz="3200" b="1" dirty="0" smtClean="0">
              <a:solidFill>
                <a:srgbClr val="FF0000"/>
              </a:solidFill>
              <a:latin typeface="Traditional Arabic" panose="02020603050405020304" pitchFamily="18" charset="-78"/>
              <a:cs typeface="Traditional Arabic" panose="02020603050405020304" pitchFamily="18" charset="-78"/>
            </a:endParaRPr>
          </a:p>
          <a:p>
            <a:pPr marL="0" indent="0" algn="ctr" rtl="1">
              <a:buNone/>
            </a:pPr>
            <a:r>
              <a:rPr lang="ar-DZ" sz="3600" b="1" dirty="0" smtClean="0">
                <a:solidFill>
                  <a:srgbClr val="FF0000"/>
                </a:solidFill>
                <a:latin typeface="Traditional Arabic" panose="02020603050405020304" pitchFamily="18" charset="-78"/>
                <a:cs typeface="Traditional Arabic" panose="02020603050405020304" pitchFamily="18" charset="-78"/>
              </a:rPr>
              <a:t>الكينتيك</a:t>
            </a:r>
            <a:r>
              <a:rPr lang="ar-DZ" sz="3600" b="1" dirty="0" smtClean="0">
                <a:latin typeface="Traditional Arabic" panose="02020603050405020304" pitchFamily="18" charset="-78"/>
                <a:cs typeface="Traditional Arabic" panose="02020603050405020304" pitchFamily="18" charset="-78"/>
              </a:rPr>
              <a:t> : علم يعنى بدراسة أ</a:t>
            </a:r>
            <a:r>
              <a:rPr lang="ar-DZ" sz="3200" b="1" dirty="0" smtClean="0">
                <a:latin typeface="Traditional Arabic" panose="02020603050405020304" pitchFamily="18" charset="-78"/>
                <a:cs typeface="Traditional Arabic" panose="02020603050405020304" pitchFamily="18" charset="-78"/>
              </a:rPr>
              <a:t>سباب الحركة والقوي المصاحبة سواءً كانت ناتجة عنها أو مُحدِثة لها ويبحث في مسببات  الحركة ونتائج الانقباض العضلي وعلاقته بمثالية الأداء.</a:t>
            </a:r>
            <a:endParaRPr lang="fr-FR" sz="2800" dirty="0" smtClean="0">
              <a:latin typeface="Traditional Arabic" panose="02020603050405020304" pitchFamily="18" charset="-78"/>
              <a:cs typeface="Traditional Arabic" panose="02020603050405020304" pitchFamily="18" charset="-78"/>
            </a:endParaRPr>
          </a:p>
          <a:p>
            <a:pPr marL="0" indent="0" algn="ctr" rtl="1">
              <a:buNone/>
            </a:pPr>
            <a:r>
              <a:rPr lang="fr-FR" sz="3200" b="1" dirty="0" smtClean="0">
                <a:solidFill>
                  <a:srgbClr val="FF0000"/>
                </a:solidFill>
                <a:latin typeface="Traditional Arabic" panose="02020603050405020304" pitchFamily="18" charset="-78"/>
                <a:cs typeface="Traditional Arabic" panose="02020603050405020304" pitchFamily="18" charset="-78"/>
              </a:rPr>
              <a:t>Cinétique : comprendre l’origine du mouvement</a:t>
            </a:r>
          </a:p>
          <a:p>
            <a:pPr marL="0" indent="0" algn="ctr" rtl="1">
              <a:buNone/>
            </a:pPr>
            <a:endParaRPr lang="fr-FR" sz="2800" dirty="0">
              <a:latin typeface="Traditional Arabic" panose="02020603050405020304" pitchFamily="18" charset="-78"/>
              <a:cs typeface="Traditional Arabic" panose="02020603050405020304" pitchFamily="18" charset="-78"/>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79512" y="548680"/>
            <a:ext cx="8715436" cy="6143668"/>
          </a:xfrm>
        </p:spPr>
        <p:txBody>
          <a:bodyPr>
            <a:noAutofit/>
          </a:bodyPr>
          <a:lstStyle/>
          <a:p>
            <a:pPr marL="0" indent="0" algn="ctr">
              <a:buNone/>
            </a:pPr>
            <a:r>
              <a:rPr lang="ar-DZ" sz="3600" b="1" dirty="0" smtClean="0">
                <a:latin typeface="Traditional Arabic" panose="02020603050405020304" pitchFamily="18" charset="-78"/>
                <a:cs typeface="Traditional Arabic" panose="02020603050405020304" pitchFamily="18" charset="-78"/>
              </a:rPr>
              <a:t>وعلى هذا الأساس فإنه من واجب هذا العلم:</a:t>
            </a:r>
          </a:p>
          <a:p>
            <a:pPr marL="0" indent="0" algn="ctr">
              <a:buNone/>
            </a:pPr>
            <a:r>
              <a:rPr lang="ar-DZ" sz="3600" b="1" dirty="0" smtClean="0">
                <a:latin typeface="Traditional Arabic" panose="02020603050405020304" pitchFamily="18" charset="-78"/>
                <a:cs typeface="Traditional Arabic" panose="02020603050405020304" pitchFamily="18" charset="-78"/>
              </a:rPr>
              <a:t>1 التعرف على الأسس الميكانيكية للنشاط العضلي البيولوجي ودراسة العلاقات الخاصة بها. </a:t>
            </a:r>
          </a:p>
          <a:p>
            <a:pPr marL="0" indent="0" algn="ctr">
              <a:buNone/>
            </a:pPr>
            <a:r>
              <a:rPr lang="ar-DZ" sz="3600" b="1" dirty="0" smtClean="0">
                <a:latin typeface="Traditional Arabic" panose="02020603050405020304" pitchFamily="18" charset="-78"/>
                <a:cs typeface="Traditional Arabic" panose="02020603050405020304" pitchFamily="18" charset="-78"/>
              </a:rPr>
              <a:t>2- تطبيق القوانين الميكانيكية على الجهاز الحركي للإنسان.</a:t>
            </a:r>
          </a:p>
          <a:p>
            <a:pPr marL="0" indent="0" algn="ctr">
              <a:buNone/>
            </a:pPr>
            <a:r>
              <a:rPr lang="ar-DZ" sz="3600" b="1" dirty="0" smtClean="0">
                <a:latin typeface="Traditional Arabic" panose="02020603050405020304" pitchFamily="18" charset="-78"/>
                <a:cs typeface="Traditional Arabic" panose="02020603050405020304" pitchFamily="18" charset="-78"/>
              </a:rPr>
              <a:t>3- دراسة العلاقات المتبادلة بين القوى الداخلية والخارجية المؤثرة على جسم الإنسان وتوافق تأثيرها أثناء الأداء.</a:t>
            </a:r>
          </a:p>
          <a:p>
            <a:pPr marL="0" indent="0" algn="ctr">
              <a:buNone/>
            </a:pPr>
            <a:r>
              <a:rPr lang="ar-DZ" sz="3600" b="1" dirty="0" smtClean="0">
                <a:latin typeface="Traditional Arabic" panose="02020603050405020304" pitchFamily="18" charset="-78"/>
                <a:cs typeface="Traditional Arabic" panose="02020603050405020304" pitchFamily="18" charset="-78"/>
              </a:rPr>
              <a:t>كما يجب الإشارة إلي أن </a:t>
            </a:r>
            <a:r>
              <a:rPr lang="ar-DZ" sz="3600" b="1" dirty="0" smtClean="0">
                <a:solidFill>
                  <a:srgbClr val="FF0000"/>
                </a:solidFill>
                <a:latin typeface="Traditional Arabic" panose="02020603050405020304" pitchFamily="18" charset="-78"/>
                <a:cs typeface="Traditional Arabic" panose="02020603050405020304" pitchFamily="18" charset="-78"/>
              </a:rPr>
              <a:t>الميكانيك الحيوية </a:t>
            </a:r>
            <a:r>
              <a:rPr lang="ar-DZ" sz="3600" b="1" dirty="0" smtClean="0">
                <a:latin typeface="Traditional Arabic" panose="02020603050405020304" pitchFamily="18" charset="-78"/>
                <a:cs typeface="Traditional Arabic" panose="02020603050405020304" pitchFamily="18" charset="-78"/>
              </a:rPr>
              <a:t>لم تتطور في الحقيقة عن الميكانيك وحدها </a:t>
            </a:r>
            <a:r>
              <a:rPr lang="ar-DZ" sz="3600" b="1" dirty="0" err="1" smtClean="0">
                <a:latin typeface="Traditional Arabic" panose="02020603050405020304" pitchFamily="18" charset="-78"/>
                <a:cs typeface="Traditional Arabic" panose="02020603050405020304" pitchFamily="18" charset="-78"/>
              </a:rPr>
              <a:t>و</a:t>
            </a:r>
            <a:r>
              <a:rPr lang="ar-DZ" sz="3600" b="1" dirty="0" smtClean="0">
                <a:latin typeface="Traditional Arabic" panose="02020603050405020304" pitchFamily="18" charset="-78"/>
                <a:cs typeface="Traditional Arabic" panose="02020603050405020304" pitchFamily="18" charset="-78"/>
              </a:rPr>
              <a:t> إنما هي أحد العلوم الحديثة التي تطورت متأثرة بمجموعة من العلوم الأخرى " كعلم التشريح، الفسيولوجيا، والفيزياء.... </a:t>
            </a:r>
          </a:p>
          <a:p>
            <a:pPr marL="0" indent="0" algn="ctr">
              <a:buNone/>
            </a:pPr>
            <a:endParaRPr lang="ar-DZ" sz="3600" b="1" dirty="0" smtClean="0">
              <a:latin typeface="Traditional Arabic" panose="02020603050405020304" pitchFamily="18" charset="-78"/>
              <a:cs typeface="Traditional Arabic" panose="02020603050405020304" pitchFamily="18" charset="-78"/>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42844" y="0"/>
            <a:ext cx="8786874" cy="6525344"/>
          </a:xfrm>
        </p:spPr>
        <p:txBody>
          <a:bodyPr>
            <a:noAutofit/>
          </a:bodyPr>
          <a:lstStyle/>
          <a:p>
            <a:pPr marL="0" indent="0" algn="ctr" rtl="1">
              <a:buNone/>
            </a:pPr>
            <a:r>
              <a:rPr lang="ar-DZ" sz="4400" b="1" spc="-100" dirty="0">
                <a:ln w="3200">
                  <a:solidFill>
                    <a:srgbClr val="444D26">
                      <a:shade val="75000"/>
                      <a:alpha val="25000"/>
                    </a:srgbClr>
                  </a:solidFill>
                  <a:prstDash val="solid"/>
                  <a:round/>
                </a:ln>
                <a:solidFill>
                  <a:srgbClr val="FF0000"/>
                </a:solidFill>
                <a:effectLst>
                  <a:innerShdw blurRad="50800" dist="25400" dir="13500000">
                    <a:prstClr val="black">
                      <a:alpha val="70000"/>
                    </a:prstClr>
                  </a:innerShdw>
                </a:effectLst>
                <a:latin typeface="Traditional Arabic" panose="02020603050405020304" pitchFamily="18" charset="-78"/>
                <a:cs typeface="Traditional Arabic" panose="02020603050405020304" pitchFamily="18" charset="-78"/>
              </a:rPr>
              <a:t>أغراض</a:t>
            </a:r>
            <a:r>
              <a:rPr lang="ar-DZ" sz="4400" b="1" spc="-100" dirty="0">
                <a:ln w="3200">
                  <a:solidFill>
                    <a:srgbClr val="444D26">
                      <a:shade val="75000"/>
                      <a:alpha val="25000"/>
                    </a:srgbClr>
                  </a:solidFill>
                  <a:prstDash val="solid"/>
                  <a:round/>
                </a:ln>
                <a:solidFill>
                  <a:srgbClr val="F9F9F9"/>
                </a:solidFill>
                <a:effectLst>
                  <a:innerShdw blurRad="50800" dist="25400" dir="13500000">
                    <a:prstClr val="black">
                      <a:alpha val="70000"/>
                    </a:prstClr>
                  </a:innerShdw>
                </a:effectLst>
                <a:latin typeface="Traditional Arabic" panose="02020603050405020304" pitchFamily="18" charset="-78"/>
                <a:cs typeface="Traditional Arabic" panose="02020603050405020304" pitchFamily="18" charset="-78"/>
              </a:rPr>
              <a:t> </a:t>
            </a:r>
            <a:r>
              <a:rPr lang="ar-DZ" sz="4400" b="1" spc="-100" dirty="0">
                <a:ln w="3200">
                  <a:solidFill>
                    <a:srgbClr val="444D26">
                      <a:shade val="75000"/>
                      <a:alpha val="25000"/>
                    </a:srgbClr>
                  </a:solidFill>
                  <a:prstDash val="solid"/>
                  <a:round/>
                </a:ln>
                <a:solidFill>
                  <a:srgbClr val="FF0000"/>
                </a:solidFill>
                <a:effectLst>
                  <a:innerShdw blurRad="50800" dist="25400" dir="13500000">
                    <a:prstClr val="black">
                      <a:alpha val="70000"/>
                    </a:prstClr>
                  </a:innerShdw>
                </a:effectLst>
                <a:latin typeface="Traditional Arabic" panose="02020603050405020304" pitchFamily="18" charset="-78"/>
                <a:cs typeface="Traditional Arabic" panose="02020603050405020304" pitchFamily="18" charset="-78"/>
              </a:rPr>
              <a:t>الميكانيك</a:t>
            </a:r>
            <a:r>
              <a:rPr lang="ar-DZ" sz="4400" b="1" spc="-100" dirty="0">
                <a:ln w="3200">
                  <a:solidFill>
                    <a:srgbClr val="444D26">
                      <a:shade val="75000"/>
                      <a:alpha val="25000"/>
                    </a:srgbClr>
                  </a:solidFill>
                  <a:prstDash val="solid"/>
                  <a:round/>
                </a:ln>
                <a:solidFill>
                  <a:srgbClr val="F9F9F9"/>
                </a:solidFill>
                <a:effectLst>
                  <a:innerShdw blurRad="50800" dist="25400" dir="13500000">
                    <a:prstClr val="black">
                      <a:alpha val="70000"/>
                    </a:prstClr>
                  </a:innerShdw>
                </a:effectLst>
                <a:latin typeface="Traditional Arabic" panose="02020603050405020304" pitchFamily="18" charset="-78"/>
                <a:cs typeface="Traditional Arabic" panose="02020603050405020304" pitchFamily="18" charset="-78"/>
              </a:rPr>
              <a:t> </a:t>
            </a:r>
            <a:r>
              <a:rPr lang="ar-DZ" sz="4400" b="1" spc="-100" dirty="0">
                <a:ln w="3200">
                  <a:solidFill>
                    <a:srgbClr val="444D26">
                      <a:shade val="75000"/>
                      <a:alpha val="25000"/>
                    </a:srgbClr>
                  </a:solidFill>
                  <a:prstDash val="solid"/>
                  <a:round/>
                </a:ln>
                <a:solidFill>
                  <a:srgbClr val="FF0000"/>
                </a:solidFill>
                <a:effectLst>
                  <a:innerShdw blurRad="50800" dist="25400" dir="13500000">
                    <a:prstClr val="black">
                      <a:alpha val="70000"/>
                    </a:prstClr>
                  </a:innerShdw>
                </a:effectLst>
                <a:latin typeface="Traditional Arabic" panose="02020603050405020304" pitchFamily="18" charset="-78"/>
                <a:cs typeface="Traditional Arabic" panose="02020603050405020304" pitchFamily="18" charset="-78"/>
              </a:rPr>
              <a:t>الحيوية</a:t>
            </a:r>
            <a:endParaRPr lang="fr-FR" sz="2800" b="1" dirty="0" smtClean="0">
              <a:latin typeface="Traditional Arabic" panose="02020603050405020304" pitchFamily="18" charset="-78"/>
              <a:cs typeface="Traditional Arabic" panose="02020603050405020304" pitchFamily="18" charset="-78"/>
            </a:endParaRPr>
          </a:p>
          <a:p>
            <a:pPr marL="0" indent="0" algn="ctr" rtl="1">
              <a:buNone/>
            </a:pPr>
            <a:r>
              <a:rPr lang="ar-DZ" sz="2800" b="1" dirty="0" smtClean="0">
                <a:latin typeface="Traditional Arabic" panose="02020603050405020304" pitchFamily="18" charset="-78"/>
                <a:cs typeface="Traditional Arabic" panose="02020603050405020304" pitchFamily="18" charset="-78"/>
              </a:rPr>
              <a:t>إن التمارين الرياضية هي الوسيلة الرئيسية الوحيدة لتحليل أغراض النشاط البدني ، ولا يمكن ممارستها ممارسة سليمة إلا إذا كانت قد بحثت من جميع الجوانب .</a:t>
            </a:r>
          </a:p>
          <a:p>
            <a:pPr marL="0" indent="0" algn="ctr" rtl="1">
              <a:buNone/>
            </a:pPr>
            <a:r>
              <a:rPr lang="ar-DZ" sz="2800" b="1" dirty="0" smtClean="0">
                <a:latin typeface="Traditional Arabic" panose="02020603050405020304" pitchFamily="18" charset="-78"/>
                <a:cs typeface="Traditional Arabic" panose="02020603050405020304" pitchFamily="18" charset="-78"/>
              </a:rPr>
              <a:t>وانطلاقا من هذا المفهوم تحددت </a:t>
            </a:r>
            <a:r>
              <a:rPr lang="ar-DZ" sz="2800" b="1" dirty="0" smtClean="0">
                <a:solidFill>
                  <a:srgbClr val="FF0000"/>
                </a:solidFill>
                <a:latin typeface="Traditional Arabic" panose="02020603050405020304" pitchFamily="18" charset="-78"/>
                <a:cs typeface="Traditional Arabic" panose="02020603050405020304" pitchFamily="18" charset="-78"/>
              </a:rPr>
              <a:t>أغراض الميكانيك الحيوية </a:t>
            </a:r>
            <a:r>
              <a:rPr lang="ar-DZ" sz="2800" b="1" dirty="0" smtClean="0">
                <a:latin typeface="Traditional Arabic" panose="02020603050405020304" pitchFamily="18" charset="-78"/>
                <a:cs typeface="Traditional Arabic" panose="02020603050405020304" pitchFamily="18" charset="-78"/>
              </a:rPr>
              <a:t>كالأتي :</a:t>
            </a:r>
          </a:p>
          <a:p>
            <a:pPr marL="0" indent="0" algn="ctr" rtl="1">
              <a:buNone/>
            </a:pPr>
            <a:r>
              <a:rPr lang="ar-DZ" sz="2800" b="1" dirty="0" smtClean="0">
                <a:latin typeface="Traditional Arabic" panose="02020603050405020304" pitchFamily="18" charset="-78"/>
                <a:cs typeface="Traditional Arabic" panose="02020603050405020304" pitchFamily="18" charset="-78"/>
              </a:rPr>
              <a:t>- وضع البحوث الخاصة بالأداء الرياضي الأنسب ، ومعنى ذلك ايجاد أنسب الحلول الميكانيكية لتحقيق هدف الحركة الرياضية .</a:t>
            </a:r>
          </a:p>
          <a:p>
            <a:pPr marL="0" indent="0" algn="ctr" rtl="1">
              <a:buNone/>
            </a:pPr>
            <a:r>
              <a:rPr lang="ar-DZ" sz="2800" b="1" dirty="0" smtClean="0">
                <a:latin typeface="Traditional Arabic" panose="02020603050405020304" pitchFamily="18" charset="-78"/>
                <a:cs typeface="Traditional Arabic" panose="02020603050405020304" pitchFamily="18" charset="-78"/>
              </a:rPr>
              <a:t>- تعميم المعلومات المكتسبة عن التكنيك الأنسب لأنواع الرياضات المتعددة ووضعها في صورة أسس ثابتة للميكانيك الحيوية بما يؤدي إلى خدمة التكنيك الرياضي الأنسب .</a:t>
            </a:r>
          </a:p>
          <a:p>
            <a:pPr marL="0" indent="0" algn="ctr" rtl="1">
              <a:buNone/>
            </a:pPr>
            <a:r>
              <a:rPr lang="ar-DZ" sz="2800" b="1" dirty="0" smtClean="0">
                <a:latin typeface="Traditional Arabic" panose="02020603050405020304" pitchFamily="18" charset="-78"/>
                <a:cs typeface="Traditional Arabic" panose="02020603050405020304" pitchFamily="18" charset="-78"/>
              </a:rPr>
              <a:t>-ايجاد طرق سهلة لبحث الحركة الرياضية ( الاختبارات الرياضية التي تساعد المدرس والمدرب في تحديد الأخطاء واكتشافها موضوعيا اثناء الحركة الرياضية).</a:t>
            </a:r>
          </a:p>
          <a:p>
            <a:pPr marL="0" indent="0" algn="ctr" rtl="1">
              <a:buNone/>
            </a:pPr>
            <a:r>
              <a:rPr lang="ar-DZ" sz="2800" b="1" dirty="0" smtClean="0">
                <a:latin typeface="Traditional Arabic" panose="02020603050405020304" pitchFamily="18" charset="-78"/>
                <a:cs typeface="Traditional Arabic" panose="02020603050405020304" pitchFamily="18" charset="-78"/>
              </a:rPr>
              <a:t>-الاستناد على استخدام أسس الميكانيك الحيوية في التدريبات الخاصة الهادفة إلى القدرات البدنية والنفسية المطلوبة مثل (القوة، السرعة ، رشاقة الجسم ، القدرة على  رد الفعل وسرعته)</a:t>
            </a:r>
            <a:endParaRPr lang="fr-FR" sz="2800" b="1" dirty="0" smtClean="0">
              <a:latin typeface="Traditional Arabic" panose="02020603050405020304" pitchFamily="18" charset="-78"/>
              <a:cs typeface="Traditional Arabic" panose="02020603050405020304" pitchFamily="18" charset="-78"/>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51520" y="260648"/>
            <a:ext cx="8640960" cy="6480720"/>
          </a:xfrm>
        </p:spPr>
        <p:txBody>
          <a:bodyPr>
            <a:noAutofit/>
          </a:bodyPr>
          <a:lstStyle/>
          <a:p>
            <a:pPr marL="0" indent="0" algn="r" rtl="1">
              <a:lnSpc>
                <a:spcPct val="80000"/>
              </a:lnSpc>
              <a:buNone/>
            </a:pPr>
            <a:endParaRPr lang="ar-DZ" sz="3200" b="1" dirty="0">
              <a:latin typeface="Traditional Arabic" panose="02020603050405020304" pitchFamily="18" charset="-78"/>
              <a:cs typeface="Traditional Arabic" panose="02020603050405020304" pitchFamily="18" charset="-78"/>
            </a:endParaRPr>
          </a:p>
          <a:p>
            <a:pPr marL="0" indent="0" algn="ctr" rtl="1">
              <a:lnSpc>
                <a:spcPct val="80000"/>
              </a:lnSpc>
              <a:buClr>
                <a:prstClr val="white"/>
              </a:buClr>
              <a:buNone/>
            </a:pPr>
            <a:r>
              <a:rPr lang="ar-IQ" sz="4800" b="1" dirty="0">
                <a:solidFill>
                  <a:srgbClr val="FF0000"/>
                </a:solidFill>
                <a:latin typeface="Traditional Arabic" panose="02020603050405020304" pitchFamily="18" charset="-78"/>
                <a:cs typeface="Traditional Arabic" panose="02020603050405020304" pitchFamily="18" charset="-78"/>
              </a:rPr>
              <a:t>ما هي وظيفة الميكانيك </a:t>
            </a:r>
            <a:r>
              <a:rPr lang="ar-IQ" sz="4800" b="1" dirty="0" smtClean="0">
                <a:solidFill>
                  <a:srgbClr val="FF0000"/>
                </a:solidFill>
                <a:latin typeface="Traditional Arabic" panose="02020603050405020304" pitchFamily="18" charset="-78"/>
                <a:cs typeface="Traditional Arabic" panose="02020603050405020304" pitchFamily="18" charset="-78"/>
              </a:rPr>
              <a:t>الحيوية</a:t>
            </a:r>
            <a:endParaRPr lang="ar-DZ" sz="3200" b="1" dirty="0" smtClean="0">
              <a:latin typeface="Traditional Arabic" panose="02020603050405020304" pitchFamily="18" charset="-78"/>
              <a:cs typeface="Traditional Arabic" panose="02020603050405020304" pitchFamily="18" charset="-78"/>
            </a:endParaRPr>
          </a:p>
          <a:p>
            <a:pPr algn="r" rtl="1">
              <a:lnSpc>
                <a:spcPct val="80000"/>
              </a:lnSpc>
            </a:pPr>
            <a:r>
              <a:rPr lang="ar-IQ" sz="3200" b="1" dirty="0" smtClean="0">
                <a:latin typeface="Traditional Arabic" panose="02020603050405020304" pitchFamily="18" charset="-78"/>
                <a:cs typeface="Traditional Arabic" panose="02020603050405020304" pitchFamily="18" charset="-78"/>
              </a:rPr>
              <a:t>تحديد </a:t>
            </a:r>
            <a:r>
              <a:rPr lang="ar-IQ" sz="3200" b="1" dirty="0">
                <a:latin typeface="Traditional Arabic" panose="02020603050405020304" pitchFamily="18" charset="-78"/>
                <a:cs typeface="Traditional Arabic" panose="02020603050405020304" pitchFamily="18" charset="-78"/>
              </a:rPr>
              <a:t>القوى الداخلية والخارجية الفاعلة على جسم الانسان وكيفية تحرك اطراف ذلك الحسم خلال اداء مهارة حركية</a:t>
            </a:r>
            <a:r>
              <a:rPr lang="ar-DZ" sz="3200" b="1" dirty="0">
                <a:latin typeface="Traditional Arabic" panose="02020603050405020304" pitchFamily="18" charset="-78"/>
                <a:cs typeface="Traditional Arabic" panose="02020603050405020304" pitchFamily="18" charset="-78"/>
              </a:rPr>
              <a:t>.</a:t>
            </a:r>
            <a:endParaRPr lang="en-US" sz="3200" b="1" dirty="0">
              <a:latin typeface="Traditional Arabic" panose="02020603050405020304" pitchFamily="18" charset="-78"/>
              <a:cs typeface="Traditional Arabic" panose="02020603050405020304" pitchFamily="18" charset="-78"/>
            </a:endParaRPr>
          </a:p>
          <a:p>
            <a:pPr algn="r" rtl="1">
              <a:lnSpc>
                <a:spcPct val="80000"/>
              </a:lnSpc>
            </a:pPr>
            <a:r>
              <a:rPr lang="ar-IQ" sz="3200" b="1" dirty="0">
                <a:latin typeface="Traditional Arabic" panose="02020603050405020304" pitchFamily="18" charset="-78"/>
                <a:cs typeface="Traditional Arabic" panose="02020603050405020304" pitchFamily="18" charset="-78"/>
              </a:rPr>
              <a:t>محاولة تحسين الاداء عن طريق تطوير اساليب اداء جديدة</a:t>
            </a:r>
            <a:r>
              <a:rPr lang="ar-DZ" sz="3200" b="1" dirty="0">
                <a:latin typeface="Traditional Arabic" panose="02020603050405020304" pitchFamily="18" charset="-78"/>
                <a:cs typeface="Traditional Arabic" panose="02020603050405020304" pitchFamily="18" charset="-78"/>
              </a:rPr>
              <a:t>.</a:t>
            </a:r>
            <a:endParaRPr lang="ar-IQ" sz="3200" b="1" dirty="0">
              <a:latin typeface="Traditional Arabic" panose="02020603050405020304" pitchFamily="18" charset="-78"/>
              <a:cs typeface="Traditional Arabic" panose="02020603050405020304" pitchFamily="18" charset="-78"/>
            </a:endParaRPr>
          </a:p>
          <a:p>
            <a:pPr algn="r" rtl="1">
              <a:lnSpc>
                <a:spcPct val="80000"/>
              </a:lnSpc>
            </a:pPr>
            <a:r>
              <a:rPr lang="ar-IQ" sz="3200" b="1" dirty="0">
                <a:latin typeface="Traditional Arabic" panose="02020603050405020304" pitchFamily="18" charset="-78"/>
                <a:cs typeface="Traditional Arabic" panose="02020603050405020304" pitchFamily="18" charset="-78"/>
              </a:rPr>
              <a:t>الكشف عن  مصدر او اصل الخطأ في الأداء</a:t>
            </a:r>
            <a:r>
              <a:rPr lang="ar-DZ" sz="3200" b="1" dirty="0">
                <a:latin typeface="Traditional Arabic" panose="02020603050405020304" pitchFamily="18" charset="-78"/>
                <a:cs typeface="Traditional Arabic" panose="02020603050405020304" pitchFamily="18" charset="-78"/>
              </a:rPr>
              <a:t>.</a:t>
            </a:r>
            <a:endParaRPr lang="ar-IQ" sz="3200" b="1" dirty="0">
              <a:latin typeface="Traditional Arabic" panose="02020603050405020304" pitchFamily="18" charset="-78"/>
              <a:cs typeface="Traditional Arabic" panose="02020603050405020304" pitchFamily="18" charset="-78"/>
            </a:endParaRPr>
          </a:p>
          <a:p>
            <a:pPr algn="r" rtl="1">
              <a:lnSpc>
                <a:spcPct val="80000"/>
              </a:lnSpc>
            </a:pPr>
            <a:r>
              <a:rPr lang="ar-IQ" sz="3200" b="1" dirty="0">
                <a:latin typeface="Traditional Arabic" panose="02020603050405020304" pitchFamily="18" charset="-78"/>
                <a:cs typeface="Traditional Arabic" panose="02020603050405020304" pitchFamily="18" charset="-78"/>
              </a:rPr>
              <a:t>يوفر اساسا منطقيا ومقبولا لتقويم مختلف اساليب الاداء و تقويم التعلم كميا ونوعيا على وفق اسس موضوعية وربط مظاهر الاداء بمسبباته الضمنية</a:t>
            </a:r>
          </a:p>
          <a:p>
            <a:pPr algn="r" rtl="1">
              <a:lnSpc>
                <a:spcPct val="80000"/>
              </a:lnSpc>
            </a:pPr>
            <a:r>
              <a:rPr lang="ar-IQ" sz="3200" b="1" dirty="0">
                <a:latin typeface="Traditional Arabic" panose="02020603050405020304" pitchFamily="18" charset="-78"/>
                <a:cs typeface="Traditional Arabic" panose="02020603050405020304" pitchFamily="18" charset="-78"/>
              </a:rPr>
              <a:t>بناء النماذج الحركية النظرية والتطبيقية للفعاليات الرياضية</a:t>
            </a:r>
            <a:r>
              <a:rPr lang="ar-DZ" sz="3200" b="1" dirty="0">
                <a:latin typeface="Traditional Arabic" panose="02020603050405020304" pitchFamily="18" charset="-78"/>
                <a:cs typeface="Traditional Arabic" panose="02020603050405020304" pitchFamily="18" charset="-78"/>
              </a:rPr>
              <a:t>.</a:t>
            </a:r>
            <a:endParaRPr lang="ar-IQ" sz="3200" b="1" dirty="0">
              <a:latin typeface="Traditional Arabic" panose="02020603050405020304" pitchFamily="18" charset="-78"/>
              <a:cs typeface="Traditional Arabic" panose="02020603050405020304" pitchFamily="18" charset="-78"/>
            </a:endParaRPr>
          </a:p>
          <a:p>
            <a:pPr algn="r" rtl="1">
              <a:lnSpc>
                <a:spcPct val="80000"/>
              </a:lnSpc>
            </a:pPr>
            <a:r>
              <a:rPr lang="ar-IQ" sz="3200" b="1" dirty="0">
                <a:latin typeface="Traditional Arabic" panose="02020603050405020304" pitchFamily="18" charset="-78"/>
                <a:cs typeface="Traditional Arabic" panose="02020603050405020304" pitchFamily="18" charset="-78"/>
              </a:rPr>
              <a:t>تزويد المعرفة بالتعلم الحركي للمعلمين بالقدرة على اصدار احكام مقبولة ومنطقية فيما يتعلق بطرائق التدريس</a:t>
            </a:r>
            <a:r>
              <a:rPr lang="ar-DZ" sz="3200" b="1" dirty="0">
                <a:latin typeface="Traditional Arabic" panose="02020603050405020304" pitchFamily="18" charset="-78"/>
                <a:cs typeface="Traditional Arabic" panose="02020603050405020304" pitchFamily="18" charset="-78"/>
              </a:rPr>
              <a:t>،</a:t>
            </a:r>
            <a:r>
              <a:rPr lang="ar-IQ" sz="3200" b="1" dirty="0">
                <a:latin typeface="Traditional Arabic" panose="02020603050405020304" pitchFamily="18" charset="-78"/>
                <a:cs typeface="Traditional Arabic" panose="02020603050405020304" pitchFamily="18" charset="-78"/>
              </a:rPr>
              <a:t>المدة</a:t>
            </a:r>
            <a:r>
              <a:rPr lang="ar-DZ" sz="3200" b="1" dirty="0">
                <a:latin typeface="Traditional Arabic" panose="02020603050405020304" pitchFamily="18" charset="-78"/>
                <a:cs typeface="Traditional Arabic" panose="02020603050405020304" pitchFamily="18" charset="-78"/>
              </a:rPr>
              <a:t>،</a:t>
            </a:r>
            <a:r>
              <a:rPr lang="ar-IQ" sz="3200" b="1" dirty="0">
                <a:latin typeface="Traditional Arabic" panose="02020603050405020304" pitchFamily="18" charset="-78"/>
                <a:cs typeface="Traditional Arabic" panose="02020603050405020304" pitchFamily="18" charset="-78"/>
              </a:rPr>
              <a:t>التكرار</a:t>
            </a:r>
            <a:r>
              <a:rPr lang="ar-DZ" sz="3200" b="1" dirty="0">
                <a:latin typeface="Traditional Arabic" panose="02020603050405020304" pitchFamily="18" charset="-78"/>
                <a:cs typeface="Traditional Arabic" panose="02020603050405020304" pitchFamily="18" charset="-78"/>
              </a:rPr>
              <a:t>،</a:t>
            </a:r>
            <a:r>
              <a:rPr lang="ar-IQ" sz="3200" b="1" dirty="0">
                <a:latin typeface="Traditional Arabic" panose="02020603050405020304" pitchFamily="18" charset="-78"/>
                <a:cs typeface="Traditional Arabic" panose="02020603050405020304" pitchFamily="18" charset="-78"/>
              </a:rPr>
              <a:t>وطبيعة التطبيق</a:t>
            </a:r>
          </a:p>
          <a:p>
            <a:pPr algn="r" rtl="1">
              <a:lnSpc>
                <a:spcPct val="80000"/>
              </a:lnSpc>
            </a:pPr>
            <a:r>
              <a:rPr lang="ar-IQ" sz="3200" b="1" dirty="0">
                <a:latin typeface="Traditional Arabic" panose="02020603050405020304" pitchFamily="18" charset="-78"/>
                <a:cs typeface="Traditional Arabic" panose="02020603050405020304" pitchFamily="18" charset="-78"/>
              </a:rPr>
              <a:t>اختيار الاسلوب المناسب للأداء</a:t>
            </a:r>
            <a:r>
              <a:rPr lang="ar-DZ" sz="3200" b="1" dirty="0">
                <a:latin typeface="Traditional Arabic" panose="02020603050405020304" pitchFamily="18" charset="-78"/>
                <a:cs typeface="Traditional Arabic" panose="02020603050405020304" pitchFamily="18" charset="-78"/>
              </a:rPr>
              <a:t>.</a:t>
            </a:r>
            <a:br>
              <a:rPr lang="ar-DZ" sz="3200" b="1" dirty="0">
                <a:latin typeface="Traditional Arabic" panose="02020603050405020304" pitchFamily="18" charset="-78"/>
                <a:cs typeface="Traditional Arabic" panose="02020603050405020304" pitchFamily="18" charset="-78"/>
              </a:rPr>
            </a:br>
            <a:endParaRPr lang="ar-IQ" sz="3200" b="1" dirty="0">
              <a:latin typeface="Traditional Arabic" panose="02020603050405020304" pitchFamily="18" charset="-78"/>
              <a:cs typeface="Traditional Arabic" panose="02020603050405020304" pitchFamily="18" charset="-78"/>
            </a:endParaRPr>
          </a:p>
          <a:p>
            <a:endParaRPr lang="fr-FR" sz="3200" dirty="0"/>
          </a:p>
        </p:txBody>
      </p:sp>
    </p:spTree>
    <p:extLst>
      <p:ext uri="{BB962C8B-B14F-4D97-AF65-F5344CB8AC3E}">
        <p14:creationId xmlns:p14="http://schemas.microsoft.com/office/powerpoint/2010/main" val="912727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908720"/>
            <a:ext cx="8640960" cy="3660297"/>
          </a:xfrm>
          <a:prstGeom prst="rect">
            <a:avLst/>
          </a:prstGeom>
        </p:spPr>
        <p:txBody>
          <a:bodyPr wrap="square">
            <a:spAutoFit/>
          </a:bodyPr>
          <a:lstStyle/>
          <a:p>
            <a:pPr algn="ctr" rtl="1">
              <a:lnSpc>
                <a:spcPct val="107000"/>
              </a:lnSpc>
              <a:spcBef>
                <a:spcPts val="2400"/>
              </a:spcBef>
              <a:spcAft>
                <a:spcPts val="0"/>
              </a:spcAft>
            </a:pPr>
            <a:r>
              <a:rPr lang="ar-SA" sz="5400" b="1" kern="0" dirty="0">
                <a:solidFill>
                  <a:srgbClr val="FF0000"/>
                </a:solidFill>
                <a:latin typeface="Calibri Light" panose="020F0302020204030204" pitchFamily="34" charset="0"/>
                <a:ea typeface="Times New Roman" panose="02020603050405020304" pitchFamily="18" charset="0"/>
                <a:cs typeface="Traditional Arabic" panose="02020603050405020304" pitchFamily="18" charset="-78"/>
              </a:rPr>
              <a:t>الهدف </a:t>
            </a:r>
            <a:r>
              <a:rPr lang="ar-SA" sz="5400" b="1" kern="0" dirty="0" smtClean="0">
                <a:solidFill>
                  <a:srgbClr val="FF0000"/>
                </a:solidFill>
                <a:latin typeface="Calibri Light" panose="020F0302020204030204" pitchFamily="34" charset="0"/>
                <a:ea typeface="Times New Roman" panose="02020603050405020304" pitchFamily="18" charset="0"/>
                <a:cs typeface="Traditional Arabic" panose="02020603050405020304" pitchFamily="18" charset="-78"/>
              </a:rPr>
              <a:t>العام</a:t>
            </a:r>
            <a:r>
              <a:rPr lang="fr-FR" sz="5400" b="1" kern="0" dirty="0" smtClean="0">
                <a:solidFill>
                  <a:srgbClr val="FF0000"/>
                </a:solidFill>
                <a:latin typeface="Calibri Light" panose="020F0302020204030204" pitchFamily="34" charset="0"/>
                <a:ea typeface="Times New Roman" panose="02020603050405020304" pitchFamily="18" charset="0"/>
                <a:cs typeface="Traditional Arabic" panose="02020603050405020304" pitchFamily="18" charset="-78"/>
              </a:rPr>
              <a:t> </a:t>
            </a:r>
            <a:r>
              <a:rPr lang="ar-DZ" sz="5400" b="1" kern="0" dirty="0" smtClean="0">
                <a:solidFill>
                  <a:srgbClr val="FF0000"/>
                </a:solidFill>
                <a:latin typeface="Calibri Light" panose="020F0302020204030204" pitchFamily="34" charset="0"/>
                <a:ea typeface="Times New Roman" panose="02020603050405020304" pitchFamily="18" charset="0"/>
                <a:cs typeface="Traditional Arabic" panose="02020603050405020304" pitchFamily="18" charset="-78"/>
              </a:rPr>
              <a:t>للمقياس</a:t>
            </a:r>
            <a:endParaRPr lang="fr-FR" sz="4800" b="1" kern="0" dirty="0">
              <a:solidFill>
                <a:srgbClr val="FF0000"/>
              </a:solidFill>
              <a:latin typeface="Calibri Light" panose="020F0302020204030204" pitchFamily="34" charset="0"/>
              <a:ea typeface="Times New Roman" panose="02020603050405020304" pitchFamily="18" charset="0"/>
              <a:cs typeface="Times New Roman" panose="02020603050405020304" pitchFamily="18" charset="0"/>
            </a:endParaRPr>
          </a:p>
          <a:p>
            <a:pPr algn="ctr" rtl="1">
              <a:lnSpc>
                <a:spcPct val="107000"/>
              </a:lnSpc>
              <a:spcBef>
                <a:spcPts val="2400"/>
              </a:spcBef>
              <a:spcAft>
                <a:spcPts val="0"/>
              </a:spcAft>
            </a:pPr>
            <a:r>
              <a:rPr lang="ar-SA" sz="4800" b="1" kern="0" dirty="0">
                <a:latin typeface="Calibri Light" panose="020F0302020204030204" pitchFamily="34" charset="0"/>
                <a:ea typeface="Times New Roman" panose="02020603050405020304" pitchFamily="18" charset="0"/>
                <a:cs typeface="Traditional Arabic" panose="02020603050405020304" pitchFamily="18" charset="-78"/>
              </a:rPr>
              <a:t>أن </a:t>
            </a:r>
            <a:r>
              <a:rPr lang="ar-DZ" sz="4800" b="1" kern="0" dirty="0">
                <a:latin typeface="Calibri Light" panose="020F0302020204030204" pitchFamily="34" charset="0"/>
                <a:ea typeface="Times New Roman" panose="02020603050405020304" pitchFamily="18" charset="0"/>
                <a:cs typeface="Traditional Arabic" panose="02020603050405020304" pitchFamily="18" charset="-78"/>
              </a:rPr>
              <a:t>ت</a:t>
            </a:r>
            <a:r>
              <a:rPr lang="ar-SA" sz="4800" b="1" kern="0" dirty="0" smtClean="0">
                <a:latin typeface="Calibri Light" panose="020F0302020204030204" pitchFamily="34" charset="0"/>
                <a:ea typeface="Times New Roman" panose="02020603050405020304" pitchFamily="18" charset="0"/>
                <a:cs typeface="Traditional Arabic" panose="02020603050405020304" pitchFamily="18" charset="-78"/>
              </a:rPr>
              <a:t>كون  </a:t>
            </a:r>
            <a:r>
              <a:rPr lang="ar-SA" sz="4800" b="1" kern="0" dirty="0">
                <a:latin typeface="Calibri Light" panose="020F0302020204030204" pitchFamily="34" charset="0"/>
                <a:ea typeface="Times New Roman" panose="02020603050405020304" pitchFamily="18" charset="0"/>
                <a:cs typeface="Traditional Arabic" panose="02020603050405020304" pitchFamily="18" charset="-78"/>
              </a:rPr>
              <a:t>في نهاية </a:t>
            </a:r>
            <a:r>
              <a:rPr lang="ar-SA" sz="4800" b="1" kern="0" dirty="0" smtClean="0">
                <a:latin typeface="Calibri Light" panose="020F0302020204030204" pitchFamily="34" charset="0"/>
                <a:ea typeface="Times New Roman" panose="02020603050405020304" pitchFamily="18" charset="0"/>
                <a:cs typeface="Traditional Arabic" panose="02020603050405020304" pitchFamily="18" charset="-78"/>
              </a:rPr>
              <a:t>دراست</a:t>
            </a:r>
            <a:r>
              <a:rPr lang="ar-DZ" sz="4800" b="1" kern="0" dirty="0" smtClean="0">
                <a:latin typeface="Calibri Light" panose="020F0302020204030204" pitchFamily="34" charset="0"/>
                <a:ea typeface="Times New Roman" panose="02020603050405020304" pitchFamily="18" charset="0"/>
                <a:cs typeface="Traditional Arabic" panose="02020603050405020304" pitchFamily="18" charset="-78"/>
              </a:rPr>
              <a:t>ك</a:t>
            </a:r>
            <a:r>
              <a:rPr lang="ar-SA" sz="4800" b="1" kern="0" dirty="0" smtClean="0">
                <a:latin typeface="Calibri Light" panose="020F0302020204030204" pitchFamily="34" charset="0"/>
                <a:ea typeface="Times New Roman" panose="02020603050405020304" pitchFamily="18" charset="0"/>
                <a:cs typeface="Traditional Arabic" panose="02020603050405020304" pitchFamily="18" charset="-78"/>
              </a:rPr>
              <a:t> </a:t>
            </a:r>
            <a:r>
              <a:rPr lang="ar-SA" sz="4800" b="1" kern="0" dirty="0">
                <a:latin typeface="Calibri Light" panose="020F0302020204030204" pitchFamily="34" charset="0"/>
                <a:ea typeface="Times New Roman" panose="02020603050405020304" pitchFamily="18" charset="0"/>
                <a:cs typeface="Traditional Arabic" panose="02020603050405020304" pitchFamily="18" charset="-78"/>
              </a:rPr>
              <a:t>لمقياس الميكانيك الحيوية قادرا على فهم الميكانيك الحيوية الرياضية ومختلف تطبيقاتها.</a:t>
            </a:r>
            <a:endParaRPr lang="fr-FR" sz="4400" b="1" kern="0" dirty="0">
              <a:effectLst/>
              <a:latin typeface="Calibri Light" panose="020F03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634490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79512" y="188640"/>
            <a:ext cx="8686800" cy="6480720"/>
          </a:xfrm>
        </p:spPr>
        <p:txBody>
          <a:bodyPr>
            <a:noAutofit/>
          </a:bodyPr>
          <a:lstStyle/>
          <a:p>
            <a:pPr algn="ctr" rtl="1"/>
            <a:r>
              <a:rPr lang="ar-SA" sz="4000" b="1" spc="-100" dirty="0">
                <a:ln w="3200">
                  <a:solidFill>
                    <a:srgbClr val="444D26">
                      <a:shade val="75000"/>
                      <a:alpha val="25000"/>
                    </a:srgbClr>
                  </a:solidFill>
                  <a:prstDash val="solid"/>
                  <a:round/>
                </a:ln>
                <a:solidFill>
                  <a:srgbClr val="FF0000"/>
                </a:solidFill>
                <a:effectLst>
                  <a:innerShdw blurRad="50800" dist="25400" dir="13500000">
                    <a:prstClr val="black">
                      <a:alpha val="70000"/>
                    </a:prstClr>
                  </a:innerShdw>
                </a:effectLst>
                <a:latin typeface="Traditional Arabic" panose="02020603050405020304" pitchFamily="18" charset="-78"/>
                <a:cs typeface="Traditional Arabic" panose="02020603050405020304" pitchFamily="18" charset="-78"/>
              </a:rPr>
              <a:t>أهمية الميكانيك الحيوية</a:t>
            </a:r>
            <a:r>
              <a:rPr lang="fr-FR" sz="4000" b="1" spc="-100" dirty="0">
                <a:ln w="3200">
                  <a:solidFill>
                    <a:srgbClr val="444D26">
                      <a:shade val="75000"/>
                      <a:alpha val="25000"/>
                    </a:srgbClr>
                  </a:solidFill>
                  <a:prstDash val="solid"/>
                  <a:round/>
                </a:ln>
                <a:solidFill>
                  <a:srgbClr val="F9F9F9"/>
                </a:solidFill>
                <a:effectLst>
                  <a:innerShdw blurRad="50800" dist="25400" dir="13500000">
                    <a:prstClr val="black">
                      <a:alpha val="70000"/>
                    </a:prstClr>
                  </a:innerShdw>
                </a:effectLst>
                <a:latin typeface="Traditional Arabic" panose="02020603050405020304" pitchFamily="18" charset="-78"/>
                <a:cs typeface="Traditional Arabic" panose="02020603050405020304" pitchFamily="18" charset="-78"/>
              </a:rPr>
              <a:t>:</a:t>
            </a:r>
            <a:endParaRPr lang="fr-FR" sz="2800" b="1" dirty="0" smtClean="0">
              <a:latin typeface="Traditional Arabic" panose="02020603050405020304" pitchFamily="18" charset="-78"/>
              <a:cs typeface="Traditional Arabic" panose="02020603050405020304" pitchFamily="18" charset="-78"/>
            </a:endParaRPr>
          </a:p>
          <a:p>
            <a:pPr algn="ctr" rtl="1"/>
            <a:r>
              <a:rPr lang="ar-SA" sz="2800" b="1" dirty="0" smtClean="0">
                <a:latin typeface="Traditional Arabic" panose="02020603050405020304" pitchFamily="18" charset="-78"/>
                <a:cs typeface="Traditional Arabic" panose="02020603050405020304" pitchFamily="18" charset="-78"/>
              </a:rPr>
              <a:t>الواضح أن الأسس البيوميكانيكية طبقت عن طريق العلماء والمهنيين في العديد من المجالات المعنية تحت مشاكل ارتبطت بصحة</a:t>
            </a:r>
            <a:r>
              <a:rPr lang="ar-DZ" sz="2800" b="1" dirty="0" smtClean="0">
                <a:latin typeface="Traditional Arabic" panose="02020603050405020304" pitchFamily="18" charset="-78"/>
                <a:cs typeface="Traditional Arabic" panose="02020603050405020304" pitchFamily="18" charset="-78"/>
              </a:rPr>
              <a:t> </a:t>
            </a:r>
            <a:r>
              <a:rPr lang="ar-SA" sz="2800" b="1" dirty="0" smtClean="0">
                <a:latin typeface="Traditional Arabic" panose="02020603050405020304" pitchFamily="18" charset="-78"/>
                <a:cs typeface="Traditional Arabic" panose="02020603050405020304" pitchFamily="18" charset="-78"/>
              </a:rPr>
              <a:t>جسم الانسان وأدائه</a:t>
            </a:r>
            <a:r>
              <a:rPr lang="fr-FR" sz="2800" b="1" dirty="0" smtClean="0">
                <a:latin typeface="Traditional Arabic" panose="02020603050405020304" pitchFamily="18" charset="-78"/>
                <a:cs typeface="Traditional Arabic" panose="02020603050405020304" pitchFamily="18" charset="-78"/>
              </a:rPr>
              <a:t> .</a:t>
            </a:r>
            <a:r>
              <a:rPr lang="ar-SA" sz="2800" b="1" dirty="0" smtClean="0">
                <a:latin typeface="Traditional Arabic" panose="02020603050405020304" pitchFamily="18" charset="-78"/>
                <a:cs typeface="Traditional Arabic" panose="02020603050405020304" pitchFamily="18" charset="-78"/>
              </a:rPr>
              <a:t>معرفة بناء المفاهيم البيوميكانيك هي أيضا ضرورية من أجل تكوين مدرس التربية البدنية والرياضية ،</a:t>
            </a:r>
            <a:r>
              <a:rPr lang="ar-DZ" sz="2800" b="1" dirty="0" smtClean="0">
                <a:latin typeface="Traditional Arabic" panose="02020603050405020304" pitchFamily="18" charset="-78"/>
                <a:cs typeface="Traditional Arabic" panose="02020603050405020304" pitchFamily="18" charset="-78"/>
              </a:rPr>
              <a:t> </a:t>
            </a:r>
            <a:r>
              <a:rPr lang="ar-SA" sz="2800" b="1" dirty="0" smtClean="0">
                <a:latin typeface="Traditional Arabic" panose="02020603050405020304" pitchFamily="18" charset="-78"/>
                <a:cs typeface="Traditional Arabic" panose="02020603050405020304" pitchFamily="18" charset="-78"/>
              </a:rPr>
              <a:t>وأخصائي العلاج الطبيعي ، والمدرب</a:t>
            </a:r>
            <a:r>
              <a:rPr lang="fr-FR" sz="2800" b="1" dirty="0" smtClean="0">
                <a:latin typeface="Traditional Arabic" panose="02020603050405020304" pitchFamily="18" charset="-78"/>
                <a:cs typeface="Traditional Arabic" panose="02020603050405020304" pitchFamily="18" charset="-78"/>
              </a:rPr>
              <a:t> .</a:t>
            </a:r>
          </a:p>
          <a:p>
            <a:pPr algn="ctr" rtl="1"/>
            <a:r>
              <a:rPr lang="ar-SA" sz="2800" b="1" dirty="0" smtClean="0">
                <a:latin typeface="Traditional Arabic" panose="02020603050405020304" pitchFamily="18" charset="-78"/>
                <a:cs typeface="Traditional Arabic" panose="02020603050405020304" pitchFamily="18" charset="-78"/>
              </a:rPr>
              <a:t>بالنسبة لمحتوى التعليم في البيوميكانيك </a:t>
            </a:r>
            <a:r>
              <a:rPr lang="ar-DZ" sz="2800" b="1" dirty="0" smtClean="0">
                <a:latin typeface="Traditional Arabic" panose="02020603050405020304" pitchFamily="18" charset="-78"/>
                <a:cs typeface="Traditional Arabic" panose="02020603050405020304" pitchFamily="18" charset="-78"/>
              </a:rPr>
              <a:t>فلقد </a:t>
            </a:r>
            <a:r>
              <a:rPr lang="ar-SA" sz="2800" b="1" dirty="0" smtClean="0">
                <a:latin typeface="Traditional Arabic" panose="02020603050405020304" pitchFamily="18" charset="-78"/>
                <a:cs typeface="Traditional Arabic" panose="02020603050405020304" pitchFamily="18" charset="-78"/>
              </a:rPr>
              <a:t>أسست التجهيزات لفهم الأسس الميكانيكية وكيف يمكنهم تطبيقها في تحليل حركات جسم</a:t>
            </a:r>
            <a:r>
              <a:rPr lang="ar-DZ" sz="2800" b="1" dirty="0" smtClean="0">
                <a:latin typeface="Traditional Arabic" panose="02020603050405020304" pitchFamily="18" charset="-78"/>
                <a:cs typeface="Traditional Arabic" panose="02020603050405020304" pitchFamily="18" charset="-78"/>
              </a:rPr>
              <a:t> </a:t>
            </a:r>
            <a:r>
              <a:rPr lang="ar-SA" sz="2800" b="1" dirty="0" smtClean="0">
                <a:latin typeface="Traditional Arabic" panose="02020603050405020304" pitchFamily="18" charset="-78"/>
                <a:cs typeface="Traditional Arabic" panose="02020603050405020304" pitchFamily="18" charset="-78"/>
              </a:rPr>
              <a:t>الانسان</a:t>
            </a:r>
            <a:r>
              <a:rPr lang="ar-DZ" sz="2800" b="1" dirty="0" smtClean="0">
                <a:latin typeface="Traditional Arabic" panose="02020603050405020304" pitchFamily="18" charset="-78"/>
                <a:cs typeface="Traditional Arabic" panose="02020603050405020304" pitchFamily="18" charset="-78"/>
              </a:rPr>
              <a:t>.</a:t>
            </a:r>
            <a:r>
              <a:rPr lang="fr-FR" sz="2800" b="1" dirty="0" smtClean="0">
                <a:latin typeface="Traditional Arabic" panose="02020603050405020304" pitchFamily="18" charset="-78"/>
                <a:cs typeface="Traditional Arabic" panose="02020603050405020304" pitchFamily="18" charset="-78"/>
              </a:rPr>
              <a:t> </a:t>
            </a:r>
            <a:endParaRPr lang="ar-DZ" sz="2800" b="1" dirty="0" smtClean="0">
              <a:latin typeface="Traditional Arabic" panose="02020603050405020304" pitchFamily="18" charset="-78"/>
              <a:cs typeface="Traditional Arabic" panose="02020603050405020304" pitchFamily="18" charset="-78"/>
            </a:endParaRPr>
          </a:p>
          <a:p>
            <a:pPr algn="ctr" rtl="1"/>
            <a:r>
              <a:rPr lang="ar-SA" sz="2800" b="1" dirty="0" smtClean="0">
                <a:latin typeface="Traditional Arabic" panose="02020603050405020304" pitchFamily="18" charset="-78"/>
                <a:cs typeface="Traditional Arabic" panose="02020603050405020304" pitchFamily="18" charset="-78"/>
              </a:rPr>
              <a:t>معارف المحلل لحركة جسم الانسان سوف تجعله قادرا على </a:t>
            </a:r>
            <a:r>
              <a:rPr lang="ar-DZ" sz="2800" b="1" dirty="0" smtClean="0">
                <a:latin typeface="Traditional Arabic" panose="02020603050405020304" pitchFamily="18" charset="-78"/>
                <a:cs typeface="Traditional Arabic" panose="02020603050405020304" pitchFamily="18" charset="-78"/>
              </a:rPr>
              <a:t>إيجاد الا</a:t>
            </a:r>
            <a:r>
              <a:rPr lang="ar-SA" sz="2800" b="1" dirty="0" smtClean="0">
                <a:latin typeface="Traditional Arabic" panose="02020603050405020304" pitchFamily="18" charset="-78"/>
                <a:cs typeface="Traditional Arabic" panose="02020603050405020304" pitchFamily="18" charset="-78"/>
              </a:rPr>
              <a:t>جابة </a:t>
            </a:r>
            <a:r>
              <a:rPr lang="ar-DZ" sz="2800" b="1" dirty="0" smtClean="0">
                <a:latin typeface="Traditional Arabic" panose="02020603050405020304" pitchFamily="18" charset="-78"/>
                <a:cs typeface="Traditional Arabic" panose="02020603050405020304" pitchFamily="18" charset="-78"/>
              </a:rPr>
              <a:t>ل</a:t>
            </a:r>
            <a:r>
              <a:rPr lang="ar-SA" sz="2800" b="1" dirty="0" smtClean="0">
                <a:latin typeface="Traditional Arabic" panose="02020603050405020304" pitchFamily="18" charset="-78"/>
                <a:cs typeface="Traditional Arabic" panose="02020603050405020304" pitchFamily="18" charset="-78"/>
              </a:rPr>
              <a:t>ل</a:t>
            </a:r>
            <a:r>
              <a:rPr lang="ar-DZ" sz="2800" b="1" dirty="0" smtClean="0">
                <a:latin typeface="Traditional Arabic" panose="02020603050405020304" pitchFamily="18" charset="-78"/>
                <a:cs typeface="Traditional Arabic" panose="02020603050405020304" pitchFamily="18" charset="-78"/>
              </a:rPr>
              <a:t>أ</a:t>
            </a:r>
            <a:r>
              <a:rPr lang="ar-SA" sz="2800" b="1" dirty="0" smtClean="0">
                <a:latin typeface="Traditional Arabic" panose="02020603050405020304" pitchFamily="18" charset="-78"/>
                <a:cs typeface="Traditional Arabic" panose="02020603050405020304" pitchFamily="18" charset="-78"/>
              </a:rPr>
              <a:t>سئلة المرتبطة بالميكانيك الحيوية ، </a:t>
            </a:r>
            <a:r>
              <a:rPr lang="ar-SA" sz="2800" b="1" dirty="0" err="1" smtClean="0">
                <a:latin typeface="Traditional Arabic" panose="02020603050405020304" pitchFamily="18" charset="-78"/>
                <a:cs typeface="Traditional Arabic" panose="02020603050405020304" pitchFamily="18" charset="-78"/>
              </a:rPr>
              <a:t>ك</a:t>
            </a:r>
            <a:r>
              <a:rPr lang="ar-DZ" sz="2800" b="1" dirty="0" smtClean="0">
                <a:latin typeface="Traditional Arabic" panose="02020603050405020304" pitchFamily="18" charset="-78"/>
                <a:cs typeface="Traditional Arabic" panose="02020603050405020304" pitchFamily="18" charset="-78"/>
              </a:rPr>
              <a:t>أ</a:t>
            </a:r>
            <a:r>
              <a:rPr lang="ar-SA" sz="2800" b="1" dirty="0" smtClean="0">
                <a:latin typeface="Traditional Arabic" panose="02020603050405020304" pitchFamily="18" charset="-78"/>
                <a:cs typeface="Traditional Arabic" panose="02020603050405020304" pitchFamily="18" charset="-78"/>
              </a:rPr>
              <a:t>ن </a:t>
            </a:r>
            <a:r>
              <a:rPr lang="ar-SA" sz="2800" b="1" dirty="0" err="1" smtClean="0">
                <a:latin typeface="Traditional Arabic" panose="02020603050405020304" pitchFamily="18" charset="-78"/>
                <a:cs typeface="Traditional Arabic" panose="02020603050405020304" pitchFamily="18" charset="-78"/>
              </a:rPr>
              <a:t>ن</a:t>
            </a:r>
            <a:r>
              <a:rPr lang="ar-SA" sz="2800" b="1" dirty="0" smtClean="0">
                <a:latin typeface="Traditional Arabic" panose="02020603050405020304" pitchFamily="18" charset="-78"/>
                <a:cs typeface="Traditional Arabic" panose="02020603050405020304" pitchFamily="18" charset="-78"/>
              </a:rPr>
              <a:t>قول</a:t>
            </a:r>
            <a:r>
              <a:rPr lang="ar-DZ" sz="2800" b="1" dirty="0" smtClean="0">
                <a:latin typeface="Traditional Arabic" panose="02020603050405020304" pitchFamily="18" charset="-78"/>
                <a:cs typeface="Traditional Arabic" panose="02020603050405020304" pitchFamily="18" charset="-78"/>
              </a:rPr>
              <a:t>:</a:t>
            </a:r>
          </a:p>
          <a:p>
            <a:pPr algn="ctr" rtl="1"/>
            <a:r>
              <a:rPr lang="ar-SA" sz="2800" b="1" dirty="0" smtClean="0">
                <a:latin typeface="Traditional Arabic" panose="02020603050405020304" pitchFamily="18" charset="-78"/>
                <a:cs typeface="Traditional Arabic" panose="02020603050405020304" pitchFamily="18" charset="-78"/>
              </a:rPr>
              <a:t> ما هي</a:t>
            </a:r>
            <a:r>
              <a:rPr lang="ar-DZ" sz="2800" b="1" dirty="0" smtClean="0">
                <a:latin typeface="Traditional Arabic" panose="02020603050405020304" pitchFamily="18" charset="-78"/>
                <a:cs typeface="Traditional Arabic" panose="02020603050405020304" pitchFamily="18" charset="-78"/>
              </a:rPr>
              <a:t> </a:t>
            </a:r>
            <a:r>
              <a:rPr lang="ar-SA" sz="2800" b="1" dirty="0" smtClean="0">
                <a:latin typeface="Traditional Arabic" panose="02020603050405020304" pitchFamily="18" charset="-78"/>
                <a:cs typeface="Traditional Arabic" panose="02020603050405020304" pitchFamily="18" charset="-78"/>
              </a:rPr>
              <a:t>المبادئ البيوميكانيكية المرادفة لتمرينات آلات المقاومة ، هل من الممكن الحكم على الحركات أنها أكثر أو أقل اقتصادا من خلال</a:t>
            </a:r>
            <a:r>
              <a:rPr lang="ar-DZ" sz="2800" b="1" dirty="0" smtClean="0">
                <a:latin typeface="Traditional Arabic" panose="02020603050405020304" pitchFamily="18" charset="-78"/>
                <a:cs typeface="Traditional Arabic" panose="02020603050405020304" pitchFamily="18" charset="-78"/>
              </a:rPr>
              <a:t> </a:t>
            </a:r>
            <a:r>
              <a:rPr lang="ar-SA" sz="2800" b="1" dirty="0" smtClean="0">
                <a:latin typeface="Traditional Arabic" panose="02020603050405020304" pitchFamily="18" charset="-78"/>
                <a:cs typeface="Traditional Arabic" panose="02020603050405020304" pitchFamily="18" charset="-78"/>
              </a:rPr>
              <a:t>الملاحظة البصرية ؟ ما هي الطريقة المثلى والآمنة لرفع شيء ثقيل ؟ عند أي زاوية سوف يكون رمي الكرة لأقصى مسافة ؟</a:t>
            </a:r>
            <a:endParaRPr lang="fr-FR" sz="2800" b="1" dirty="0" smtClean="0">
              <a:latin typeface="Traditional Arabic" panose="02020603050405020304" pitchFamily="18" charset="-78"/>
              <a:cs typeface="Traditional Arabic" panose="02020603050405020304" pitchFamily="18" charset="-78"/>
            </a:endParaRPr>
          </a:p>
          <a:p>
            <a:pPr algn="ctr" rtl="1"/>
            <a:r>
              <a:rPr lang="ar-SA" sz="2800" b="1" dirty="0" smtClean="0">
                <a:latin typeface="Traditional Arabic" panose="02020603050405020304" pitchFamily="18" charset="-78"/>
                <a:cs typeface="Traditional Arabic" panose="02020603050405020304" pitchFamily="18" charset="-78"/>
              </a:rPr>
              <a:t>ما هي الاستراتيجيات التي </a:t>
            </a:r>
            <a:r>
              <a:rPr lang="ar-SA" sz="2800" b="1" dirty="0" err="1" smtClean="0">
                <a:latin typeface="Traditional Arabic" panose="02020603050405020304" pitchFamily="18" charset="-78"/>
                <a:cs typeface="Traditional Arabic" panose="02020603050405020304" pitchFamily="18" charset="-78"/>
              </a:rPr>
              <a:t>ت</a:t>
            </a:r>
            <a:r>
              <a:rPr lang="ar-DZ" sz="2800" b="1" dirty="0" smtClean="0">
                <a:latin typeface="Traditional Arabic" panose="02020603050405020304" pitchFamily="18" charset="-78"/>
                <a:cs typeface="Traditional Arabic" panose="02020603050405020304" pitchFamily="18" charset="-78"/>
              </a:rPr>
              <a:t>ُ</a:t>
            </a:r>
            <a:r>
              <a:rPr lang="ar-SA" sz="2800" b="1" dirty="0" smtClean="0">
                <a:latin typeface="Traditional Arabic" panose="02020603050405020304" pitchFamily="18" charset="-78"/>
                <a:cs typeface="Traditional Arabic" panose="02020603050405020304" pitchFamily="18" charset="-78"/>
              </a:rPr>
              <a:t>مكن لاعب الجمباز على عارضة التوازن توظيف </a:t>
            </a:r>
            <a:r>
              <a:rPr lang="ar-DZ" sz="2800" b="1" dirty="0" smtClean="0">
                <a:latin typeface="Traditional Arabic" panose="02020603050405020304" pitchFamily="18" charset="-78"/>
                <a:cs typeface="Traditional Arabic" panose="02020603050405020304" pitchFamily="18" charset="-78"/>
              </a:rPr>
              <a:t>أقصى توازن؟</a:t>
            </a:r>
            <a:endParaRPr lang="fr-FR" sz="2800" b="1" dirty="0">
              <a:latin typeface="Traditional Arabic" panose="02020603050405020304" pitchFamily="18" charset="-78"/>
              <a:cs typeface="Traditional Arabic" panose="02020603050405020304" pitchFamily="18" charset="-78"/>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79512" y="0"/>
            <a:ext cx="8784976" cy="6669360"/>
          </a:xfrm>
        </p:spPr>
        <p:txBody>
          <a:bodyPr>
            <a:noAutofit/>
          </a:bodyPr>
          <a:lstStyle/>
          <a:p>
            <a:pPr marL="136525" indent="0" algn="ctr" rtl="1" fontAlgn="base">
              <a:spcBef>
                <a:spcPct val="20000"/>
              </a:spcBef>
              <a:spcAft>
                <a:spcPct val="0"/>
              </a:spcAft>
              <a:buClr>
                <a:srgbClr val="F9F9F9"/>
              </a:buClr>
              <a:buSzPct val="65000"/>
              <a:buNone/>
            </a:pPr>
            <a:r>
              <a:rPr lang="ar-IQ" sz="4400" b="1" dirty="0">
                <a:solidFill>
                  <a:srgbClr val="FF0000"/>
                </a:solidFill>
                <a:latin typeface="Traditional Arabic" panose="02020603050405020304" pitchFamily="18" charset="-78"/>
                <a:cs typeface="Traditional Arabic" panose="02020603050405020304" pitchFamily="18" charset="-78"/>
              </a:rPr>
              <a:t>ما اهمية معرفة الميكانيك الحيوية</a:t>
            </a:r>
          </a:p>
          <a:p>
            <a:pPr marL="136525" lvl="0" indent="0" algn="ctr" rtl="1" fontAlgn="base">
              <a:spcBef>
                <a:spcPct val="20000"/>
              </a:spcBef>
              <a:spcAft>
                <a:spcPct val="0"/>
              </a:spcAft>
              <a:buClr>
                <a:srgbClr val="F9F9F9"/>
              </a:buClr>
              <a:buSzPct val="65000"/>
              <a:buNone/>
            </a:pPr>
            <a:r>
              <a:rPr lang="ar-IQ" sz="3600" b="1" dirty="0" smtClean="0">
                <a:solidFill>
                  <a:srgbClr val="FF0000"/>
                </a:solidFill>
                <a:latin typeface="Traditional Arabic" panose="02020603050405020304" pitchFamily="18" charset="-78"/>
                <a:cs typeface="Traditional Arabic" panose="02020603050405020304" pitchFamily="18" charset="-78"/>
              </a:rPr>
              <a:t>المعلم</a:t>
            </a:r>
            <a:r>
              <a:rPr lang="ar-IQ" sz="3600" b="1" dirty="0">
                <a:solidFill>
                  <a:prstClr val="white"/>
                </a:solidFill>
                <a:latin typeface="Traditional Arabic" panose="02020603050405020304" pitchFamily="18" charset="-78"/>
                <a:cs typeface="Traditional Arabic" panose="02020603050405020304" pitchFamily="18" charset="-78"/>
              </a:rPr>
              <a:t>:</a:t>
            </a:r>
            <a:r>
              <a:rPr lang="ar-DZ" sz="3600" b="1" dirty="0">
                <a:solidFill>
                  <a:prstClr val="white"/>
                </a:solidFill>
                <a:latin typeface="Traditional Arabic" panose="02020603050405020304" pitchFamily="18" charset="-78"/>
                <a:cs typeface="Traditional Arabic" panose="02020603050405020304" pitchFamily="18" charset="-78"/>
              </a:rPr>
              <a:t> </a:t>
            </a:r>
            <a:r>
              <a:rPr lang="ar-IQ" sz="3600" b="1" dirty="0">
                <a:solidFill>
                  <a:prstClr val="white"/>
                </a:solidFill>
                <a:latin typeface="Traditional Arabic" panose="02020603050405020304" pitchFamily="18" charset="-78"/>
                <a:cs typeface="Traditional Arabic" panose="02020603050405020304" pitchFamily="18" charset="-78"/>
              </a:rPr>
              <a:t>ان النجاح الذي يحققه معلمو التربية البدنية والرياضة مرتبط بمعرفتهم بأسلوب الاداء والتعليم وطرائق التدريب ذات العلاقة والعلوم التي بنيت عليها ومن اهمها البايوميكانيك والتعلم الحركي وفسيولوجيا الجهد البدني كي لا يستخدم التخمين في الاحكام النقدية وتعليم المبتدأين مبادئ الميكانيكا الحيوية</a:t>
            </a:r>
          </a:p>
          <a:p>
            <a:pPr marL="136525" lvl="0" indent="0" algn="ctr" rtl="1" fontAlgn="base">
              <a:spcBef>
                <a:spcPct val="20000"/>
              </a:spcBef>
              <a:spcAft>
                <a:spcPct val="0"/>
              </a:spcAft>
              <a:buClr>
                <a:srgbClr val="F9F9F9"/>
              </a:buClr>
              <a:buSzPct val="65000"/>
              <a:buNone/>
            </a:pPr>
            <a:r>
              <a:rPr lang="ar-IQ" sz="3600" b="1" dirty="0">
                <a:solidFill>
                  <a:srgbClr val="FF0000"/>
                </a:solidFill>
                <a:latin typeface="Traditional Arabic" panose="02020603050405020304" pitchFamily="18" charset="-78"/>
                <a:cs typeface="Traditional Arabic" panose="02020603050405020304" pitchFamily="18" charset="-78"/>
              </a:rPr>
              <a:t>المدرب</a:t>
            </a:r>
            <a:r>
              <a:rPr lang="ar-IQ" sz="3600" b="1" dirty="0">
                <a:solidFill>
                  <a:prstClr val="white"/>
                </a:solidFill>
                <a:latin typeface="Traditional Arabic" panose="02020603050405020304" pitchFamily="18" charset="-78"/>
                <a:cs typeface="Traditional Arabic" panose="02020603050405020304" pitchFamily="18" charset="-78"/>
              </a:rPr>
              <a:t>:</a:t>
            </a:r>
            <a:r>
              <a:rPr lang="ar-DZ" sz="3600" b="1" dirty="0">
                <a:solidFill>
                  <a:prstClr val="white"/>
                </a:solidFill>
                <a:latin typeface="Traditional Arabic" panose="02020603050405020304" pitchFamily="18" charset="-78"/>
                <a:cs typeface="Traditional Arabic" panose="02020603050405020304" pitchFamily="18" charset="-78"/>
              </a:rPr>
              <a:t> </a:t>
            </a:r>
            <a:r>
              <a:rPr lang="ar-IQ" sz="3600" b="1" dirty="0">
                <a:solidFill>
                  <a:prstClr val="white"/>
                </a:solidFill>
                <a:latin typeface="Traditional Arabic" panose="02020603050405020304" pitchFamily="18" charset="-78"/>
                <a:cs typeface="Traditional Arabic" panose="02020603050405020304" pitchFamily="18" charset="-78"/>
              </a:rPr>
              <a:t>يعمل على مستويات متقدمة اكثر ولهذا لا يتوقف اهتمامه على المبادئ الاساسية بل يتعداها الى المعرفة التفصيلية</a:t>
            </a:r>
          </a:p>
          <a:p>
            <a:pPr marL="136525" lvl="0" indent="0" algn="ctr" rtl="1" fontAlgn="base">
              <a:spcBef>
                <a:spcPct val="20000"/>
              </a:spcBef>
              <a:spcAft>
                <a:spcPct val="0"/>
              </a:spcAft>
              <a:buClr>
                <a:srgbClr val="F9F9F9"/>
              </a:buClr>
              <a:buSzPct val="65000"/>
              <a:buNone/>
            </a:pPr>
            <a:r>
              <a:rPr lang="ar-IQ" sz="3600" b="1" dirty="0">
                <a:solidFill>
                  <a:srgbClr val="FF0000"/>
                </a:solidFill>
                <a:latin typeface="Traditional Arabic" panose="02020603050405020304" pitchFamily="18" charset="-78"/>
                <a:cs typeface="Traditional Arabic" panose="02020603050405020304" pitchFamily="18" charset="-78"/>
              </a:rPr>
              <a:t>اللاعب</a:t>
            </a:r>
            <a:r>
              <a:rPr lang="ar-IQ" sz="3600" b="1" dirty="0">
                <a:solidFill>
                  <a:prstClr val="white"/>
                </a:solidFill>
                <a:latin typeface="Traditional Arabic" panose="02020603050405020304" pitchFamily="18" charset="-78"/>
                <a:cs typeface="Traditional Arabic" panose="02020603050405020304" pitchFamily="18" charset="-78"/>
              </a:rPr>
              <a:t>:</a:t>
            </a:r>
            <a:r>
              <a:rPr lang="ar-DZ" sz="3600" b="1" dirty="0">
                <a:solidFill>
                  <a:prstClr val="white"/>
                </a:solidFill>
                <a:latin typeface="Traditional Arabic" panose="02020603050405020304" pitchFamily="18" charset="-78"/>
                <a:cs typeface="Traditional Arabic" panose="02020603050405020304" pitchFamily="18" charset="-78"/>
              </a:rPr>
              <a:t> </a:t>
            </a:r>
            <a:r>
              <a:rPr lang="ar-IQ" sz="3600" b="1" dirty="0">
                <a:solidFill>
                  <a:prstClr val="white"/>
                </a:solidFill>
                <a:latin typeface="Traditional Arabic" panose="02020603050405020304" pitchFamily="18" charset="-78"/>
                <a:cs typeface="Traditional Arabic" panose="02020603050405020304" pitchFamily="18" charset="-78"/>
              </a:rPr>
              <a:t>مع ارتقاء المتعلم او زيادة عمره وتحسن خبرته يمكن للإشارات اللفظية وتحليل الحركة المساعدة اكثر في زيادة فهم هدف ومعنى المهارة وإعطاء ابعاد جديدة لها</a:t>
            </a:r>
            <a:r>
              <a:rPr lang="ar-IQ" sz="3600" dirty="0">
                <a:solidFill>
                  <a:prstClr val="white"/>
                </a:solidFill>
                <a:latin typeface="Traditional Arabic" panose="02020603050405020304" pitchFamily="18" charset="-78"/>
                <a:cs typeface="Traditional Arabic" panose="02020603050405020304" pitchFamily="18" charset="-78"/>
              </a:rPr>
              <a:t> </a:t>
            </a:r>
            <a:endParaRPr lang="fr-FR" sz="3600" dirty="0">
              <a:solidFill>
                <a:prstClr val="white"/>
              </a:solidFill>
              <a:latin typeface="Traditional Arabic" panose="02020603050405020304" pitchFamily="18" charset="-78"/>
              <a:cs typeface="Traditional Arabic" panose="02020603050405020304" pitchFamily="18" charset="-78"/>
            </a:endParaRPr>
          </a:p>
          <a:p>
            <a:pPr marL="0" indent="0">
              <a:buNone/>
            </a:pPr>
            <a:endParaRPr lang="fr-FR" sz="2800" dirty="0"/>
          </a:p>
        </p:txBody>
      </p:sp>
    </p:spTree>
    <p:extLst>
      <p:ext uri="{BB962C8B-B14F-4D97-AF65-F5344CB8AC3E}">
        <p14:creationId xmlns:p14="http://schemas.microsoft.com/office/powerpoint/2010/main" val="21459596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1166843"/>
            <a:ext cx="8712968" cy="3785652"/>
          </a:xfrm>
          <a:prstGeom prst="rect">
            <a:avLst/>
          </a:prstGeom>
        </p:spPr>
        <p:txBody>
          <a:bodyPr wrap="square">
            <a:spAutoFit/>
          </a:bodyPr>
          <a:lstStyle/>
          <a:p>
            <a:pPr lvl="0" algn="ctr" rtl="1" fontAlgn="base">
              <a:spcBef>
                <a:spcPct val="0"/>
              </a:spcBef>
              <a:spcAft>
                <a:spcPct val="0"/>
              </a:spcAft>
              <a:buClr>
                <a:srgbClr val="F3A447"/>
              </a:buClr>
              <a:buSzPct val="85000"/>
            </a:pPr>
            <a:r>
              <a:rPr lang="ar-SA" sz="9600" b="1" dirty="0">
                <a:solidFill>
                  <a:srgbClr val="FF0000"/>
                </a:solidFill>
                <a:latin typeface="Traditional Arabic" panose="02020603050405020304" pitchFamily="18" charset="-78"/>
                <a:ea typeface="Calibri" pitchFamily="34" charset="0"/>
                <a:cs typeface="Traditional Arabic" panose="02020603050405020304" pitchFamily="18" charset="-78"/>
              </a:rPr>
              <a:t>المحاضرة الأولى</a:t>
            </a:r>
            <a:endParaRPr lang="ar-DZ" sz="9600" b="1" dirty="0">
              <a:solidFill>
                <a:srgbClr val="FF0000"/>
              </a:solidFill>
              <a:latin typeface="Traditional Arabic" panose="02020603050405020304" pitchFamily="18" charset="-78"/>
              <a:ea typeface="Calibri" pitchFamily="34" charset="0"/>
              <a:cs typeface="Traditional Arabic" panose="02020603050405020304" pitchFamily="18" charset="-78"/>
            </a:endParaRPr>
          </a:p>
          <a:p>
            <a:pPr lvl="0" algn="ctr" rtl="1" fontAlgn="base">
              <a:spcBef>
                <a:spcPct val="0"/>
              </a:spcBef>
              <a:spcAft>
                <a:spcPct val="0"/>
              </a:spcAft>
              <a:buClr>
                <a:srgbClr val="F3A447"/>
              </a:buClr>
              <a:buSzPct val="85000"/>
            </a:pPr>
            <a:endParaRPr lang="ar-DZ" sz="7200" b="1" dirty="0">
              <a:solidFill>
                <a:prstClr val="black"/>
              </a:solidFill>
              <a:latin typeface="Traditional Arabic" panose="02020603050405020304" pitchFamily="18" charset="-78"/>
              <a:ea typeface="Calibri" pitchFamily="34" charset="0"/>
              <a:cs typeface="Traditional Arabic" panose="02020603050405020304" pitchFamily="18" charset="-78"/>
            </a:endParaRPr>
          </a:p>
          <a:p>
            <a:pPr lvl="0" algn="ctr" rtl="1" eaLnBrk="0" fontAlgn="base" hangingPunct="0">
              <a:spcBef>
                <a:spcPct val="0"/>
              </a:spcBef>
              <a:spcAft>
                <a:spcPct val="0"/>
              </a:spcAft>
              <a:buClr>
                <a:srgbClr val="F3A447"/>
              </a:buClr>
              <a:buSzPct val="85000"/>
            </a:pPr>
            <a:r>
              <a:rPr lang="ar-SA" sz="7200" b="1" dirty="0">
                <a:latin typeface="Traditional Arabic" panose="02020603050405020304" pitchFamily="18" charset="-78"/>
                <a:ea typeface="Calibri" pitchFamily="34" charset="0"/>
                <a:cs typeface="Traditional Arabic" panose="02020603050405020304" pitchFamily="18" charset="-78"/>
              </a:rPr>
              <a:t>مدخل إلى الميكانيك الحيوية</a:t>
            </a:r>
            <a:endParaRPr lang="fr-FR" sz="7200"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16768608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332656"/>
            <a:ext cx="8784976" cy="6049733"/>
          </a:xfrm>
          <a:prstGeom prst="rect">
            <a:avLst/>
          </a:prstGeom>
        </p:spPr>
        <p:txBody>
          <a:bodyPr wrap="square">
            <a:spAutoFit/>
          </a:bodyPr>
          <a:lstStyle/>
          <a:p>
            <a:pPr algn="ctr" rtl="1">
              <a:lnSpc>
                <a:spcPct val="107000"/>
              </a:lnSpc>
              <a:spcBef>
                <a:spcPts val="2400"/>
              </a:spcBef>
              <a:spcAft>
                <a:spcPts val="0"/>
              </a:spcAft>
            </a:pPr>
            <a:r>
              <a:rPr lang="ar-DZ" sz="3600" b="1" kern="0" dirty="0" smtClean="0">
                <a:latin typeface="Traditional Arabic" panose="02020603050405020304" pitchFamily="18" charset="-78"/>
                <a:ea typeface="Times New Roman" panose="02020603050405020304" pitchFamily="18" charset="0"/>
                <a:cs typeface="Traditional Arabic" panose="02020603050405020304" pitchFamily="18" charset="-78"/>
              </a:rPr>
              <a:t>أهداف المحور الأول</a:t>
            </a:r>
          </a:p>
          <a:p>
            <a:pPr algn="ctr" rtl="1">
              <a:lnSpc>
                <a:spcPct val="107000"/>
              </a:lnSpc>
              <a:spcBef>
                <a:spcPts val="2400"/>
              </a:spcBef>
              <a:spcAft>
                <a:spcPts val="0"/>
              </a:spcAft>
            </a:pPr>
            <a:r>
              <a:rPr lang="ar-DZ" sz="3600" b="1" kern="0" dirty="0" smtClean="0">
                <a:latin typeface="Traditional Arabic" panose="02020603050405020304" pitchFamily="18" charset="-78"/>
                <a:ea typeface="Times New Roman" panose="02020603050405020304" pitchFamily="18" charset="0"/>
                <a:cs typeface="Traditional Arabic" panose="02020603050405020304" pitchFamily="18" charset="-78"/>
              </a:rPr>
              <a:t>الهدف الخاص</a:t>
            </a:r>
          </a:p>
          <a:p>
            <a:pPr algn="r" rtl="1">
              <a:lnSpc>
                <a:spcPct val="107000"/>
              </a:lnSpc>
              <a:spcBef>
                <a:spcPts val="2400"/>
              </a:spcBef>
              <a:spcAft>
                <a:spcPts val="0"/>
              </a:spcAft>
            </a:pPr>
            <a:r>
              <a:rPr lang="ar-SA" sz="3600" b="1" kern="0" dirty="0" smtClean="0">
                <a:latin typeface="Traditional Arabic" panose="02020603050405020304" pitchFamily="18" charset="-78"/>
                <a:ea typeface="Times New Roman" panose="02020603050405020304" pitchFamily="18" charset="0"/>
                <a:cs typeface="Traditional Arabic" panose="02020603050405020304" pitchFamily="18" charset="-78"/>
              </a:rPr>
              <a:t>-</a:t>
            </a:r>
            <a:r>
              <a:rPr lang="ar-SA" sz="3600" b="1" kern="0" dirty="0">
                <a:latin typeface="Traditional Arabic" panose="02020603050405020304" pitchFamily="18" charset="-78"/>
                <a:ea typeface="Times New Roman" panose="02020603050405020304" pitchFamily="18" charset="0"/>
                <a:cs typeface="Traditional Arabic" panose="02020603050405020304" pitchFamily="18" charset="-78"/>
              </a:rPr>
              <a:t> أن </a:t>
            </a:r>
            <a:r>
              <a:rPr lang="ar-DZ" sz="3600" b="1" kern="0" dirty="0">
                <a:latin typeface="Traditional Arabic" panose="02020603050405020304" pitchFamily="18" charset="-78"/>
                <a:ea typeface="Times New Roman" panose="02020603050405020304" pitchFamily="18" charset="0"/>
                <a:cs typeface="Traditional Arabic" panose="02020603050405020304" pitchFamily="18" charset="-78"/>
              </a:rPr>
              <a:t>ت</a:t>
            </a:r>
            <a:r>
              <a:rPr lang="ar-SA" sz="3600" b="1" kern="0" dirty="0" smtClean="0">
                <a:latin typeface="Traditional Arabic" panose="02020603050405020304" pitchFamily="18" charset="-78"/>
                <a:ea typeface="Times New Roman" panose="02020603050405020304" pitchFamily="18" charset="0"/>
                <a:cs typeface="Traditional Arabic" panose="02020603050405020304" pitchFamily="18" charset="-78"/>
              </a:rPr>
              <a:t>تعرف</a:t>
            </a:r>
            <a:r>
              <a:rPr lang="ar-SA" sz="3600" b="1" kern="0" dirty="0">
                <a:latin typeface="Traditional Arabic" panose="02020603050405020304" pitchFamily="18" charset="-78"/>
                <a:ea typeface="Times New Roman" panose="02020603050405020304" pitchFamily="18" charset="0"/>
                <a:cs typeface="Traditional Arabic" panose="02020603050405020304" pitchFamily="18" charset="-78"/>
              </a:rPr>
              <a:t> </a:t>
            </a:r>
            <a:r>
              <a:rPr lang="ar-SA" sz="3600" b="1" kern="0" dirty="0" smtClean="0">
                <a:latin typeface="Traditional Arabic" panose="02020603050405020304" pitchFamily="18" charset="-78"/>
                <a:ea typeface="Times New Roman" panose="02020603050405020304" pitchFamily="18" charset="0"/>
                <a:cs typeface="Traditional Arabic" panose="02020603050405020304" pitchFamily="18" charset="-78"/>
              </a:rPr>
              <a:t>على </a:t>
            </a:r>
            <a:r>
              <a:rPr lang="ar-SA" sz="3600" b="1" kern="0" dirty="0">
                <a:latin typeface="Traditional Arabic" panose="02020603050405020304" pitchFamily="18" charset="-78"/>
                <a:ea typeface="Times New Roman" panose="02020603050405020304" pitchFamily="18" charset="0"/>
                <a:cs typeface="Traditional Arabic" panose="02020603050405020304" pitchFamily="18" charset="-78"/>
              </a:rPr>
              <a:t>مصطلح الميكانيك الحيوية </a:t>
            </a:r>
            <a:r>
              <a:rPr lang="ar-SA" sz="3600" b="1" kern="0" dirty="0" smtClean="0">
                <a:latin typeface="Traditional Arabic" panose="02020603050405020304" pitchFamily="18" charset="-78"/>
                <a:ea typeface="Times New Roman" panose="02020603050405020304" pitchFamily="18" charset="0"/>
                <a:cs typeface="Traditional Arabic" panose="02020603050405020304" pitchFamily="18" charset="-78"/>
              </a:rPr>
              <a:t>و</a:t>
            </a:r>
            <a:r>
              <a:rPr lang="ar-DZ" sz="3600" b="1" kern="0" dirty="0" smtClean="0">
                <a:latin typeface="Traditional Arabic" panose="02020603050405020304" pitchFamily="18" charset="-78"/>
                <a:ea typeface="Times New Roman" panose="02020603050405020304" pitchFamily="18" charset="0"/>
                <a:cs typeface="Traditional Arabic" panose="02020603050405020304" pitchFamily="18" charset="-78"/>
              </a:rPr>
              <a:t>ت</a:t>
            </a:r>
            <a:r>
              <a:rPr lang="ar-SA" sz="3600" b="1" kern="0" dirty="0" smtClean="0">
                <a:latin typeface="Traditional Arabic" panose="02020603050405020304" pitchFamily="18" charset="-78"/>
                <a:ea typeface="Times New Roman" panose="02020603050405020304" pitchFamily="18" charset="0"/>
                <a:cs typeface="Traditional Arabic" panose="02020603050405020304" pitchFamily="18" charset="-78"/>
              </a:rPr>
              <a:t>فسر </a:t>
            </a:r>
            <a:r>
              <a:rPr lang="ar-SA" sz="3600" b="1" kern="0" dirty="0">
                <a:latin typeface="Traditional Arabic" panose="02020603050405020304" pitchFamily="18" charset="-78"/>
                <a:ea typeface="Times New Roman" panose="02020603050405020304" pitchFamily="18" charset="0"/>
                <a:cs typeface="Traditional Arabic" panose="02020603050405020304" pitchFamily="18" charset="-78"/>
              </a:rPr>
              <a:t>معنى الميكانيك الحيوية</a:t>
            </a:r>
            <a:r>
              <a:rPr lang="ar-SA" sz="3600" b="1" kern="0" dirty="0" smtClean="0">
                <a:latin typeface="Traditional Arabic" panose="02020603050405020304" pitchFamily="18" charset="-78"/>
                <a:ea typeface="Times New Roman" panose="02020603050405020304" pitchFamily="18" charset="0"/>
                <a:cs typeface="Traditional Arabic" panose="02020603050405020304" pitchFamily="18" charset="-78"/>
              </a:rPr>
              <a:t>.</a:t>
            </a:r>
            <a:endParaRPr lang="ar-DZ" sz="3600" b="1" kern="0" dirty="0" smtClean="0">
              <a:latin typeface="Traditional Arabic" panose="02020603050405020304" pitchFamily="18" charset="-78"/>
              <a:ea typeface="Times New Roman" panose="02020603050405020304" pitchFamily="18" charset="0"/>
              <a:cs typeface="Traditional Arabic" panose="02020603050405020304" pitchFamily="18" charset="-78"/>
            </a:endParaRPr>
          </a:p>
          <a:p>
            <a:pPr algn="ctr" rtl="1">
              <a:lnSpc>
                <a:spcPct val="107000"/>
              </a:lnSpc>
              <a:spcBef>
                <a:spcPts val="2400"/>
              </a:spcBef>
              <a:spcAft>
                <a:spcPts val="0"/>
              </a:spcAft>
            </a:pPr>
            <a:r>
              <a:rPr lang="ar-DZ" sz="3600" b="1" kern="0" dirty="0" smtClean="0">
                <a:latin typeface="Traditional Arabic" panose="02020603050405020304" pitchFamily="18" charset="-78"/>
                <a:ea typeface="Times New Roman" panose="02020603050405020304" pitchFamily="18" charset="0"/>
                <a:cs typeface="Traditional Arabic" panose="02020603050405020304" pitchFamily="18" charset="-78"/>
              </a:rPr>
              <a:t>الأهداف الإجرائية:</a:t>
            </a:r>
            <a:endParaRPr lang="fr-FR" sz="3200" b="1" kern="0" dirty="0">
              <a:latin typeface="Traditional Arabic" panose="02020603050405020304" pitchFamily="18" charset="-78"/>
              <a:ea typeface="Times New Roman" panose="02020603050405020304" pitchFamily="18" charset="0"/>
              <a:cs typeface="Traditional Arabic" panose="02020603050405020304" pitchFamily="18" charset="-78"/>
            </a:endParaRPr>
          </a:p>
          <a:p>
            <a:pPr algn="r" rtl="1">
              <a:lnSpc>
                <a:spcPct val="107000"/>
              </a:lnSpc>
              <a:spcBef>
                <a:spcPts val="2400"/>
              </a:spcBef>
              <a:spcAft>
                <a:spcPts val="0"/>
              </a:spcAft>
            </a:pPr>
            <a:r>
              <a:rPr lang="ar-DZ" sz="3600" b="1" kern="0" dirty="0" smtClean="0">
                <a:latin typeface="Traditional Arabic" panose="02020603050405020304" pitchFamily="18" charset="-78"/>
                <a:ea typeface="Times New Roman" panose="02020603050405020304" pitchFamily="18" charset="0"/>
                <a:cs typeface="Traditional Arabic" panose="02020603050405020304" pitchFamily="18" charset="-78"/>
              </a:rPr>
              <a:t>- </a:t>
            </a:r>
            <a:r>
              <a:rPr lang="ar-SA" sz="3600" b="1" kern="0" dirty="0" smtClean="0">
                <a:latin typeface="Traditional Arabic" panose="02020603050405020304" pitchFamily="18" charset="-78"/>
                <a:ea typeface="Times New Roman" panose="02020603050405020304" pitchFamily="18" charset="0"/>
                <a:cs typeface="Traditional Arabic" panose="02020603050405020304" pitchFamily="18" charset="-78"/>
              </a:rPr>
              <a:t>أن</a:t>
            </a:r>
            <a:r>
              <a:rPr lang="fr-FR" sz="3600" b="1" kern="0" dirty="0">
                <a:latin typeface="Traditional Arabic" panose="02020603050405020304" pitchFamily="18" charset="-78"/>
                <a:ea typeface="Times New Roman" panose="02020603050405020304" pitchFamily="18" charset="0"/>
                <a:cs typeface="Traditional Arabic" panose="02020603050405020304" pitchFamily="18" charset="-78"/>
              </a:rPr>
              <a:t> </a:t>
            </a:r>
            <a:r>
              <a:rPr lang="ar-DZ" sz="3600" b="1" kern="0" dirty="0">
                <a:latin typeface="Traditional Arabic" panose="02020603050405020304" pitchFamily="18" charset="-78"/>
                <a:ea typeface="Times New Roman" panose="02020603050405020304" pitchFamily="18" charset="0"/>
                <a:cs typeface="Traditional Arabic" panose="02020603050405020304" pitchFamily="18" charset="-78"/>
              </a:rPr>
              <a:t>ت</a:t>
            </a:r>
            <a:r>
              <a:rPr lang="ar-SA" sz="3600" b="1" kern="0" dirty="0" smtClean="0">
                <a:latin typeface="Traditional Arabic" panose="02020603050405020304" pitchFamily="18" charset="-78"/>
                <a:ea typeface="Times New Roman" panose="02020603050405020304" pitchFamily="18" charset="0"/>
                <a:cs typeface="Traditional Arabic" panose="02020603050405020304" pitchFamily="18" charset="-78"/>
              </a:rPr>
              <a:t>تعرف</a:t>
            </a:r>
            <a:r>
              <a:rPr lang="fr-FR" sz="3600" b="1" kern="0" dirty="0">
                <a:latin typeface="Traditional Arabic" panose="02020603050405020304" pitchFamily="18" charset="-78"/>
                <a:ea typeface="Times New Roman" panose="02020603050405020304" pitchFamily="18" charset="0"/>
                <a:cs typeface="Traditional Arabic" panose="02020603050405020304" pitchFamily="18" charset="-78"/>
              </a:rPr>
              <a:t> </a:t>
            </a:r>
            <a:r>
              <a:rPr lang="ar-SA" sz="3600" b="1" kern="0" dirty="0" smtClean="0">
                <a:latin typeface="Traditional Arabic" panose="02020603050405020304" pitchFamily="18" charset="-78"/>
                <a:ea typeface="Times New Roman" panose="02020603050405020304" pitchFamily="18" charset="0"/>
                <a:cs typeface="Traditional Arabic" panose="02020603050405020304" pitchFamily="18" charset="-78"/>
              </a:rPr>
              <a:t> </a:t>
            </a:r>
            <a:r>
              <a:rPr lang="ar-SA" sz="3600" b="1" kern="0" dirty="0">
                <a:latin typeface="Traditional Arabic" panose="02020603050405020304" pitchFamily="18" charset="-78"/>
                <a:ea typeface="Times New Roman" panose="02020603050405020304" pitchFamily="18" charset="0"/>
                <a:cs typeface="Traditional Arabic" panose="02020603050405020304" pitchFamily="18" charset="-78"/>
              </a:rPr>
              <a:t>على مفهوم الميكانيك الحيوية بدقة.</a:t>
            </a:r>
            <a:endParaRPr lang="fr-FR" sz="3200" b="1" kern="0" dirty="0">
              <a:latin typeface="Traditional Arabic" panose="02020603050405020304" pitchFamily="18" charset="-78"/>
              <a:ea typeface="Times New Roman" panose="02020603050405020304" pitchFamily="18" charset="0"/>
              <a:cs typeface="Traditional Arabic" panose="02020603050405020304" pitchFamily="18" charset="-78"/>
            </a:endParaRPr>
          </a:p>
          <a:p>
            <a:pPr algn="r" rtl="1"/>
            <a:r>
              <a:rPr lang="ar-DZ" sz="3600" b="1" dirty="0" smtClean="0">
                <a:latin typeface="Traditional Arabic" panose="02020603050405020304" pitchFamily="18" charset="-78"/>
                <a:ea typeface="Times New Roman" panose="02020603050405020304" pitchFamily="18" charset="0"/>
                <a:cs typeface="Traditional Arabic" panose="02020603050405020304" pitchFamily="18" charset="-78"/>
              </a:rPr>
              <a:t>- </a:t>
            </a:r>
            <a:r>
              <a:rPr lang="ar-SA" sz="3600" b="1" dirty="0" smtClean="0">
                <a:latin typeface="Traditional Arabic" panose="02020603050405020304" pitchFamily="18" charset="-78"/>
                <a:ea typeface="Times New Roman" panose="02020603050405020304" pitchFamily="18" charset="0"/>
                <a:cs typeface="Traditional Arabic" panose="02020603050405020304" pitchFamily="18" charset="-78"/>
              </a:rPr>
              <a:t>أن</a:t>
            </a:r>
            <a:r>
              <a:rPr lang="fr-FR" sz="3600" b="1" dirty="0">
                <a:latin typeface="Traditional Arabic" panose="02020603050405020304" pitchFamily="18" charset="-78"/>
                <a:ea typeface="Times New Roman" panose="02020603050405020304" pitchFamily="18" charset="0"/>
                <a:cs typeface="Traditional Arabic" panose="02020603050405020304" pitchFamily="18" charset="-78"/>
              </a:rPr>
              <a:t> </a:t>
            </a:r>
            <a:r>
              <a:rPr lang="ar-DZ" sz="3600" b="1" dirty="0">
                <a:latin typeface="Traditional Arabic" panose="02020603050405020304" pitchFamily="18" charset="-78"/>
                <a:ea typeface="Times New Roman" panose="02020603050405020304" pitchFamily="18" charset="0"/>
                <a:cs typeface="Traditional Arabic" panose="02020603050405020304" pitchFamily="18" charset="-78"/>
              </a:rPr>
              <a:t>ت</a:t>
            </a:r>
            <a:r>
              <a:rPr lang="ar-SA" sz="3600" b="1" dirty="0" smtClean="0">
                <a:latin typeface="Traditional Arabic" panose="02020603050405020304" pitchFamily="18" charset="-78"/>
                <a:ea typeface="Times New Roman" panose="02020603050405020304" pitchFamily="18" charset="0"/>
                <a:cs typeface="Traditional Arabic" panose="02020603050405020304" pitchFamily="18" charset="-78"/>
              </a:rPr>
              <a:t>تعرف</a:t>
            </a:r>
            <a:r>
              <a:rPr lang="fr-FR" sz="3600" b="1" dirty="0">
                <a:latin typeface="Traditional Arabic" panose="02020603050405020304" pitchFamily="18" charset="-78"/>
                <a:ea typeface="Times New Roman" panose="02020603050405020304" pitchFamily="18" charset="0"/>
                <a:cs typeface="Traditional Arabic" panose="02020603050405020304" pitchFamily="18" charset="-78"/>
              </a:rPr>
              <a:t> </a:t>
            </a:r>
            <a:r>
              <a:rPr lang="ar-DZ" sz="3600" b="1" dirty="0" smtClean="0">
                <a:latin typeface="Traditional Arabic" panose="02020603050405020304" pitchFamily="18" charset="-78"/>
                <a:ea typeface="Times New Roman" panose="02020603050405020304" pitchFamily="18" charset="0"/>
                <a:cs typeface="Traditional Arabic" panose="02020603050405020304" pitchFamily="18" charset="-78"/>
              </a:rPr>
              <a:t>على</a:t>
            </a:r>
            <a:r>
              <a:rPr lang="ar-SA" sz="3600" b="1" dirty="0" smtClean="0">
                <a:latin typeface="Traditional Arabic" panose="02020603050405020304" pitchFamily="18" charset="-78"/>
                <a:ea typeface="Times New Roman" panose="02020603050405020304" pitchFamily="18" charset="0"/>
                <a:cs typeface="Traditional Arabic" panose="02020603050405020304" pitchFamily="18" charset="-78"/>
              </a:rPr>
              <a:t> </a:t>
            </a:r>
            <a:r>
              <a:rPr lang="ar-SA" sz="3600" b="1" dirty="0">
                <a:latin typeface="Traditional Arabic" panose="02020603050405020304" pitchFamily="18" charset="-78"/>
                <a:ea typeface="Times New Roman" panose="02020603050405020304" pitchFamily="18" charset="0"/>
                <a:cs typeface="Traditional Arabic" panose="02020603050405020304" pitchFamily="18" charset="-78"/>
              </a:rPr>
              <a:t>أقسام وأغراض الميكانيك الحيوية بشكل مختصر</a:t>
            </a:r>
            <a:r>
              <a:rPr lang="ar-SA" sz="3600" b="1" dirty="0" smtClean="0">
                <a:latin typeface="Traditional Arabic" panose="02020603050405020304" pitchFamily="18" charset="-78"/>
                <a:ea typeface="Times New Roman" panose="02020603050405020304" pitchFamily="18" charset="0"/>
                <a:cs typeface="Traditional Arabic" panose="02020603050405020304" pitchFamily="18" charset="-78"/>
              </a:rPr>
              <a:t>.</a:t>
            </a:r>
            <a:endParaRPr lang="ar-DZ" sz="3600" b="1" dirty="0" smtClean="0">
              <a:latin typeface="Traditional Arabic" panose="02020603050405020304" pitchFamily="18" charset="-78"/>
              <a:ea typeface="Times New Roman" panose="02020603050405020304" pitchFamily="18" charset="0"/>
              <a:cs typeface="Traditional Arabic" panose="02020603050405020304" pitchFamily="18" charset="-78"/>
            </a:endParaRPr>
          </a:p>
          <a:p>
            <a:pPr algn="r" rtl="1"/>
            <a:r>
              <a:rPr lang="ar-DZ" sz="3600" b="1" dirty="0" smtClean="0">
                <a:latin typeface="Traditional Arabic" panose="02020603050405020304" pitchFamily="18" charset="-78"/>
                <a:cs typeface="Traditional Arabic" panose="02020603050405020304" pitchFamily="18" charset="-78"/>
              </a:rPr>
              <a:t>- أن تتعرف  على وظيفة و أهمية الميكانيك الحيوية بوضوح.</a:t>
            </a:r>
            <a:endParaRPr lang="fr-FR" sz="4000" b="1" dirty="0">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3610092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07504" y="692696"/>
            <a:ext cx="8733656" cy="6165304"/>
          </a:xfrm>
        </p:spPr>
        <p:txBody>
          <a:bodyPr>
            <a:noAutofit/>
          </a:bodyPr>
          <a:lstStyle/>
          <a:p>
            <a:pPr marL="0" lvl="0" indent="0" algn="ctr" rtl="1" eaLnBrk="0" fontAlgn="base" hangingPunct="0">
              <a:spcBef>
                <a:spcPct val="0"/>
              </a:spcBef>
              <a:spcAft>
                <a:spcPct val="0"/>
              </a:spcAft>
              <a:buClr>
                <a:srgbClr val="F3A447"/>
              </a:buClr>
              <a:buNone/>
            </a:pPr>
            <a:r>
              <a:rPr lang="ar-SA" sz="4400" b="1" dirty="0" smtClean="0">
                <a:solidFill>
                  <a:srgbClr val="FF0000"/>
                </a:solidFill>
                <a:latin typeface="Traditional Arabic" panose="02020603050405020304" pitchFamily="18" charset="-78"/>
                <a:ea typeface="Calibri" pitchFamily="34" charset="0"/>
                <a:cs typeface="Traditional Arabic" panose="02020603050405020304" pitchFamily="18" charset="-78"/>
              </a:rPr>
              <a:t>تمهيد</a:t>
            </a:r>
            <a:endParaRPr lang="ar-DZ" sz="4400" b="1" dirty="0" smtClean="0">
              <a:solidFill>
                <a:srgbClr val="FF0000"/>
              </a:solidFill>
              <a:latin typeface="Traditional Arabic" panose="02020603050405020304" pitchFamily="18" charset="-78"/>
              <a:ea typeface="Calibri" pitchFamily="34" charset="0"/>
              <a:cs typeface="Traditional Arabic" panose="02020603050405020304" pitchFamily="18" charset="-78"/>
            </a:endParaRPr>
          </a:p>
          <a:p>
            <a:pPr marL="0" lvl="0" indent="0" algn="ctr" rtl="1" eaLnBrk="0" fontAlgn="base" hangingPunct="0">
              <a:spcBef>
                <a:spcPct val="0"/>
              </a:spcBef>
              <a:spcAft>
                <a:spcPct val="0"/>
              </a:spcAft>
              <a:buClr>
                <a:srgbClr val="F3A447"/>
              </a:buClr>
              <a:buNone/>
            </a:pPr>
            <a:r>
              <a:rPr lang="ar-IQ" sz="4400" b="1" dirty="0" smtClean="0">
                <a:solidFill>
                  <a:srgbClr val="FF0000"/>
                </a:solidFill>
                <a:latin typeface="Traditional Arabic" panose="02020603050405020304" pitchFamily="18" charset="-78"/>
                <a:cs typeface="Traditional Arabic" panose="02020603050405020304" pitchFamily="18" charset="-78"/>
              </a:rPr>
              <a:t>ما </a:t>
            </a:r>
            <a:r>
              <a:rPr lang="ar-IQ" sz="4400" b="1" dirty="0">
                <a:solidFill>
                  <a:srgbClr val="FF0000"/>
                </a:solidFill>
                <a:latin typeface="Traditional Arabic" panose="02020603050405020304" pitchFamily="18" charset="-78"/>
                <a:cs typeface="Traditional Arabic" panose="02020603050405020304" pitchFamily="18" charset="-78"/>
              </a:rPr>
              <a:t>هي الميكانيك </a:t>
            </a:r>
            <a:r>
              <a:rPr lang="ar-IQ" sz="4400" b="1" dirty="0" smtClean="0">
                <a:solidFill>
                  <a:srgbClr val="FF0000"/>
                </a:solidFill>
                <a:latin typeface="Traditional Arabic" panose="02020603050405020304" pitchFamily="18" charset="-78"/>
                <a:cs typeface="Traditional Arabic" panose="02020603050405020304" pitchFamily="18" charset="-78"/>
              </a:rPr>
              <a:t>الحيوية</a:t>
            </a:r>
            <a:endParaRPr lang="ar-DZ" sz="4400" b="1" dirty="0" smtClean="0">
              <a:solidFill>
                <a:srgbClr val="FF0000"/>
              </a:solidFill>
              <a:latin typeface="Traditional Arabic" panose="02020603050405020304" pitchFamily="18" charset="-78"/>
              <a:cs typeface="Traditional Arabic" panose="02020603050405020304" pitchFamily="18" charset="-78"/>
            </a:endParaRPr>
          </a:p>
          <a:p>
            <a:pPr marL="0" lvl="0" indent="0" algn="ctr" rtl="1">
              <a:buClr>
                <a:srgbClr val="F3A447"/>
              </a:buClr>
              <a:buNone/>
            </a:pPr>
            <a:r>
              <a:rPr lang="ar-DZ" sz="4400" b="1" dirty="0">
                <a:solidFill>
                  <a:srgbClr val="FF0000"/>
                </a:solidFill>
                <a:latin typeface="Traditional Arabic" panose="02020603050405020304" pitchFamily="18" charset="-78"/>
                <a:cs typeface="Traditional Arabic" panose="02020603050405020304" pitchFamily="18" charset="-78"/>
              </a:rPr>
              <a:t>مفهوم الميكانيك </a:t>
            </a:r>
            <a:r>
              <a:rPr lang="ar-DZ" sz="4400" b="1" dirty="0" smtClean="0">
                <a:solidFill>
                  <a:srgbClr val="FF0000"/>
                </a:solidFill>
                <a:latin typeface="Traditional Arabic" panose="02020603050405020304" pitchFamily="18" charset="-78"/>
                <a:cs typeface="Traditional Arabic" panose="02020603050405020304" pitchFamily="18" charset="-78"/>
              </a:rPr>
              <a:t>الحيوية</a:t>
            </a:r>
          </a:p>
          <a:p>
            <a:pPr marL="0" lvl="0" indent="0" algn="ctr" rtl="1">
              <a:buClr>
                <a:srgbClr val="F3A447"/>
              </a:buClr>
              <a:buNone/>
            </a:pPr>
            <a:r>
              <a:rPr lang="ar-DZ" sz="4400" b="1" spc="-100" dirty="0">
                <a:ln w="3200">
                  <a:solidFill>
                    <a:srgbClr val="444D26">
                      <a:shade val="75000"/>
                      <a:alpha val="25000"/>
                    </a:srgbClr>
                  </a:solidFill>
                  <a:prstDash val="solid"/>
                  <a:round/>
                </a:ln>
                <a:solidFill>
                  <a:srgbClr val="FF0000"/>
                </a:solidFill>
                <a:effectLst>
                  <a:innerShdw blurRad="50800" dist="25400" dir="13500000">
                    <a:prstClr val="black">
                      <a:alpha val="70000"/>
                    </a:prstClr>
                  </a:innerShdw>
                </a:effectLst>
                <a:latin typeface="Traditional Arabic" panose="02020603050405020304" pitchFamily="18" charset="-78"/>
                <a:cs typeface="Traditional Arabic" panose="02020603050405020304" pitchFamily="18" charset="-78"/>
              </a:rPr>
              <a:t>أقسام الميكانيك </a:t>
            </a:r>
            <a:r>
              <a:rPr lang="ar-DZ" sz="4400" b="1" spc="-100" dirty="0" smtClean="0">
                <a:ln w="3200">
                  <a:solidFill>
                    <a:srgbClr val="444D26">
                      <a:shade val="75000"/>
                      <a:alpha val="25000"/>
                    </a:srgbClr>
                  </a:solidFill>
                  <a:prstDash val="solid"/>
                  <a:round/>
                </a:ln>
                <a:solidFill>
                  <a:srgbClr val="FF0000"/>
                </a:solidFill>
                <a:effectLst>
                  <a:innerShdw blurRad="50800" dist="25400" dir="13500000">
                    <a:prstClr val="black">
                      <a:alpha val="70000"/>
                    </a:prstClr>
                  </a:innerShdw>
                </a:effectLst>
                <a:latin typeface="Traditional Arabic" panose="02020603050405020304" pitchFamily="18" charset="-78"/>
                <a:cs typeface="Traditional Arabic" panose="02020603050405020304" pitchFamily="18" charset="-78"/>
              </a:rPr>
              <a:t>الحيوية</a:t>
            </a:r>
          </a:p>
          <a:p>
            <a:pPr marL="0" lvl="0" indent="0" algn="ctr" rtl="1">
              <a:buClr>
                <a:srgbClr val="F3A447"/>
              </a:buClr>
              <a:buNone/>
            </a:pPr>
            <a:r>
              <a:rPr lang="ar-DZ" sz="4400" b="1" spc="-100" dirty="0">
                <a:ln w="3200">
                  <a:solidFill>
                    <a:srgbClr val="444D26">
                      <a:shade val="75000"/>
                      <a:alpha val="25000"/>
                    </a:srgbClr>
                  </a:solidFill>
                  <a:prstDash val="solid"/>
                  <a:round/>
                </a:ln>
                <a:solidFill>
                  <a:srgbClr val="FF0000"/>
                </a:solidFill>
                <a:effectLst>
                  <a:innerShdw blurRad="50800" dist="25400" dir="13500000">
                    <a:prstClr val="black">
                      <a:alpha val="70000"/>
                    </a:prstClr>
                  </a:innerShdw>
                </a:effectLst>
                <a:latin typeface="Traditional Arabic" panose="02020603050405020304" pitchFamily="18" charset="-78"/>
                <a:cs typeface="Traditional Arabic" panose="02020603050405020304" pitchFamily="18" charset="-78"/>
              </a:rPr>
              <a:t>أغراض الميكانيك </a:t>
            </a:r>
            <a:r>
              <a:rPr lang="ar-DZ" sz="4400" b="1" spc="-100" dirty="0" smtClean="0">
                <a:ln w="3200">
                  <a:solidFill>
                    <a:srgbClr val="444D26">
                      <a:shade val="75000"/>
                      <a:alpha val="25000"/>
                    </a:srgbClr>
                  </a:solidFill>
                  <a:prstDash val="solid"/>
                  <a:round/>
                </a:ln>
                <a:solidFill>
                  <a:srgbClr val="FF0000"/>
                </a:solidFill>
                <a:effectLst>
                  <a:innerShdw blurRad="50800" dist="25400" dir="13500000">
                    <a:prstClr val="black">
                      <a:alpha val="70000"/>
                    </a:prstClr>
                  </a:innerShdw>
                </a:effectLst>
                <a:latin typeface="Traditional Arabic" panose="02020603050405020304" pitchFamily="18" charset="-78"/>
                <a:cs typeface="Traditional Arabic" panose="02020603050405020304" pitchFamily="18" charset="-78"/>
              </a:rPr>
              <a:t>الحيوية</a:t>
            </a:r>
          </a:p>
          <a:p>
            <a:pPr marL="0" lvl="0" indent="0" algn="ctr" rtl="1">
              <a:lnSpc>
                <a:spcPct val="80000"/>
              </a:lnSpc>
              <a:buClr>
                <a:srgbClr val="F3A447"/>
              </a:buClr>
              <a:buNone/>
            </a:pPr>
            <a:r>
              <a:rPr lang="ar-IQ" sz="4400" b="1" dirty="0">
                <a:solidFill>
                  <a:srgbClr val="FF0000"/>
                </a:solidFill>
                <a:latin typeface="Traditional Arabic" panose="02020603050405020304" pitchFamily="18" charset="-78"/>
                <a:cs typeface="Traditional Arabic" panose="02020603050405020304" pitchFamily="18" charset="-78"/>
              </a:rPr>
              <a:t>ما هي وظيفة الميكانيك </a:t>
            </a:r>
            <a:r>
              <a:rPr lang="ar-IQ" sz="4400" b="1" dirty="0" smtClean="0">
                <a:solidFill>
                  <a:srgbClr val="FF0000"/>
                </a:solidFill>
                <a:latin typeface="Traditional Arabic" panose="02020603050405020304" pitchFamily="18" charset="-78"/>
                <a:cs typeface="Traditional Arabic" panose="02020603050405020304" pitchFamily="18" charset="-78"/>
              </a:rPr>
              <a:t>الحيوية</a:t>
            </a:r>
            <a:endParaRPr lang="ar-DZ" sz="4400" b="1" dirty="0" smtClean="0">
              <a:solidFill>
                <a:srgbClr val="FF0000"/>
              </a:solidFill>
              <a:latin typeface="Traditional Arabic" panose="02020603050405020304" pitchFamily="18" charset="-78"/>
              <a:cs typeface="Traditional Arabic" panose="02020603050405020304" pitchFamily="18" charset="-78"/>
            </a:endParaRPr>
          </a:p>
          <a:p>
            <a:pPr marL="0" lvl="0" indent="0" algn="ctr" rtl="1">
              <a:buClr>
                <a:srgbClr val="F3A447"/>
              </a:buClr>
              <a:buNone/>
            </a:pPr>
            <a:r>
              <a:rPr lang="ar-SA" sz="4400" b="1" spc="-100" dirty="0">
                <a:ln w="3200">
                  <a:solidFill>
                    <a:srgbClr val="444D26">
                      <a:shade val="75000"/>
                      <a:alpha val="25000"/>
                    </a:srgbClr>
                  </a:solidFill>
                  <a:prstDash val="solid"/>
                  <a:round/>
                </a:ln>
                <a:solidFill>
                  <a:srgbClr val="FF0000"/>
                </a:solidFill>
                <a:effectLst>
                  <a:innerShdw blurRad="50800" dist="25400" dir="13500000">
                    <a:prstClr val="black">
                      <a:alpha val="70000"/>
                    </a:prstClr>
                  </a:innerShdw>
                </a:effectLst>
                <a:latin typeface="Traditional Arabic" panose="02020603050405020304" pitchFamily="18" charset="-78"/>
                <a:cs typeface="Traditional Arabic" panose="02020603050405020304" pitchFamily="18" charset="-78"/>
              </a:rPr>
              <a:t>أهمية الميكانيك </a:t>
            </a:r>
            <a:r>
              <a:rPr lang="ar-SA" sz="4400" b="1" spc="-100" dirty="0" smtClean="0">
                <a:ln w="3200">
                  <a:solidFill>
                    <a:srgbClr val="444D26">
                      <a:shade val="75000"/>
                      <a:alpha val="25000"/>
                    </a:srgbClr>
                  </a:solidFill>
                  <a:prstDash val="solid"/>
                  <a:round/>
                </a:ln>
                <a:solidFill>
                  <a:srgbClr val="FF0000"/>
                </a:solidFill>
                <a:effectLst>
                  <a:innerShdw blurRad="50800" dist="25400" dir="13500000">
                    <a:prstClr val="black">
                      <a:alpha val="70000"/>
                    </a:prstClr>
                  </a:innerShdw>
                </a:effectLst>
                <a:latin typeface="Traditional Arabic" panose="02020603050405020304" pitchFamily="18" charset="-78"/>
                <a:cs typeface="Traditional Arabic" panose="02020603050405020304" pitchFamily="18" charset="-78"/>
              </a:rPr>
              <a:t>الحيوية</a:t>
            </a:r>
            <a:endParaRPr lang="ar-DZ" sz="4400" b="1" spc="-100" dirty="0" smtClean="0">
              <a:ln w="3200">
                <a:solidFill>
                  <a:srgbClr val="444D26">
                    <a:shade val="75000"/>
                    <a:alpha val="25000"/>
                  </a:srgbClr>
                </a:solidFill>
                <a:prstDash val="solid"/>
                <a:round/>
              </a:ln>
              <a:solidFill>
                <a:srgbClr val="FF0000"/>
              </a:solidFill>
              <a:effectLst>
                <a:innerShdw blurRad="50800" dist="25400" dir="13500000">
                  <a:prstClr val="black">
                    <a:alpha val="70000"/>
                  </a:prstClr>
                </a:innerShdw>
              </a:effectLst>
              <a:latin typeface="Traditional Arabic" panose="02020603050405020304" pitchFamily="18" charset="-78"/>
              <a:cs typeface="Traditional Arabic" panose="02020603050405020304" pitchFamily="18" charset="-78"/>
            </a:endParaRPr>
          </a:p>
          <a:p>
            <a:pPr marL="136525" indent="0" algn="ctr" rtl="1" fontAlgn="base">
              <a:spcBef>
                <a:spcPct val="20000"/>
              </a:spcBef>
              <a:spcAft>
                <a:spcPct val="0"/>
              </a:spcAft>
              <a:buClr>
                <a:srgbClr val="F9F9F9"/>
              </a:buClr>
              <a:buSzPct val="65000"/>
              <a:buNone/>
            </a:pPr>
            <a:r>
              <a:rPr lang="ar-IQ" sz="4400" b="1" dirty="0">
                <a:solidFill>
                  <a:srgbClr val="FF0000"/>
                </a:solidFill>
                <a:latin typeface="Traditional Arabic" panose="02020603050405020304" pitchFamily="18" charset="-78"/>
                <a:cs typeface="Traditional Arabic" panose="02020603050405020304" pitchFamily="18" charset="-78"/>
              </a:rPr>
              <a:t>ما اهمية معرفة الميكانيك </a:t>
            </a:r>
            <a:r>
              <a:rPr lang="ar-IQ" sz="4400" b="1" dirty="0" smtClean="0">
                <a:solidFill>
                  <a:srgbClr val="FF0000"/>
                </a:solidFill>
                <a:latin typeface="Traditional Arabic" panose="02020603050405020304" pitchFamily="18" charset="-78"/>
                <a:cs typeface="Traditional Arabic" panose="02020603050405020304" pitchFamily="18" charset="-78"/>
              </a:rPr>
              <a:t>الحيوية</a:t>
            </a:r>
            <a:endParaRPr lang="fr-FR" sz="4400" b="1" dirty="0">
              <a:solidFill>
                <a:srgbClr val="FF0000"/>
              </a:solidFill>
              <a:latin typeface="Traditional Arabic" panose="02020603050405020304" pitchFamily="18" charset="-78"/>
              <a:cs typeface="Traditional Arabic" panose="02020603050405020304" pitchFamily="18" charset="-78"/>
            </a:endParaRPr>
          </a:p>
          <a:p>
            <a:pPr marL="0" lvl="0" indent="0" algn="ctr" rtl="1">
              <a:buClr>
                <a:srgbClr val="F3A447"/>
              </a:buClr>
              <a:buNone/>
            </a:pPr>
            <a:endParaRPr lang="fr-FR" sz="4400" b="1" dirty="0">
              <a:solidFill>
                <a:srgbClr val="FF0000"/>
              </a:solidFill>
              <a:latin typeface="Traditional Arabic" panose="02020603050405020304" pitchFamily="18" charset="-78"/>
              <a:cs typeface="Traditional Arabic" panose="02020603050405020304" pitchFamily="18" charset="-78"/>
            </a:endParaRPr>
          </a:p>
        </p:txBody>
      </p:sp>
    </p:spTree>
    <p:extLst>
      <p:ext uri="{BB962C8B-B14F-4D97-AF65-F5344CB8AC3E}">
        <p14:creationId xmlns:p14="http://schemas.microsoft.com/office/powerpoint/2010/main" val="26792664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3"/>
          <p:cNvSpPr>
            <a:spLocks noGrp="1"/>
          </p:cNvSpPr>
          <p:nvPr>
            <p:ph idx="1"/>
          </p:nvPr>
        </p:nvSpPr>
        <p:spPr>
          <a:xfrm>
            <a:off x="107504" y="188913"/>
            <a:ext cx="8784976" cy="6555641"/>
          </a:xfrm>
          <a:prstGeom prst="rect">
            <a:avLst/>
          </a:prstGeom>
        </p:spPr>
        <p:txBody>
          <a:bodyPr wrap="square">
            <a:spAutoFit/>
          </a:bodyPr>
          <a:lstStyle/>
          <a:p>
            <a:pPr marL="0" lvl="0" indent="0" algn="r" rtl="1" eaLnBrk="0" fontAlgn="base" hangingPunct="0">
              <a:spcBef>
                <a:spcPct val="0"/>
              </a:spcBef>
              <a:spcAft>
                <a:spcPct val="0"/>
              </a:spcAft>
              <a:buNone/>
            </a:pPr>
            <a:r>
              <a:rPr lang="ar-SA" sz="2800" b="1" dirty="0" smtClean="0">
                <a:latin typeface="Traditional Arabic" panose="02020603050405020304" pitchFamily="18" charset="-78"/>
                <a:ea typeface="Calibri" pitchFamily="34" charset="0"/>
                <a:cs typeface="Traditional Arabic" panose="02020603050405020304" pitchFamily="18" charset="-78"/>
              </a:rPr>
              <a:t>تمهيد</a:t>
            </a:r>
            <a:r>
              <a:rPr lang="fr-FR" sz="2800" b="1" dirty="0" smtClean="0">
                <a:latin typeface="Traditional Arabic" panose="02020603050405020304" pitchFamily="18" charset="-78"/>
                <a:ea typeface="Calibri" pitchFamily="34" charset="0"/>
                <a:cs typeface="Traditional Arabic" panose="02020603050405020304" pitchFamily="18" charset="-78"/>
              </a:rPr>
              <a:t>:</a:t>
            </a:r>
            <a:endParaRPr lang="fr-FR" sz="2800" dirty="0" smtClean="0">
              <a:latin typeface="Traditional Arabic" panose="02020603050405020304" pitchFamily="18" charset="-78"/>
              <a:cs typeface="Traditional Arabic" panose="02020603050405020304" pitchFamily="18" charset="-78"/>
            </a:endParaRPr>
          </a:p>
          <a:p>
            <a:pPr marL="0" lvl="0" indent="0" algn="just" rtl="1" eaLnBrk="0" fontAlgn="base" hangingPunct="0">
              <a:spcBef>
                <a:spcPct val="0"/>
              </a:spcBef>
              <a:spcAft>
                <a:spcPct val="0"/>
              </a:spcAft>
              <a:buNone/>
            </a:pPr>
            <a:r>
              <a:rPr lang="ar-SA" sz="2800" b="1" dirty="0" smtClean="0">
                <a:latin typeface="Traditional Arabic" panose="02020603050405020304" pitchFamily="18" charset="-78"/>
                <a:ea typeface="Calibri" pitchFamily="34" charset="0"/>
                <a:cs typeface="Traditional Arabic" panose="02020603050405020304" pitchFamily="18" charset="-78"/>
              </a:rPr>
              <a:t>إن من بين الشروط الأساسية للحياة بشكل عام هو التفاعل بين جسم الإنسان والبيئة المحيطة به والذي يمكن تحقيقه</a:t>
            </a:r>
            <a:r>
              <a:rPr lang="ar-DZ" sz="2800" b="1" dirty="0" smtClean="0">
                <a:latin typeface="Traditional Arabic" panose="02020603050405020304" pitchFamily="18" charset="-78"/>
                <a:ea typeface="Calibri" pitchFamily="34" charset="0"/>
                <a:cs typeface="Traditional Arabic" panose="02020603050405020304" pitchFamily="18" charset="-78"/>
              </a:rPr>
              <a:t> </a:t>
            </a:r>
            <a:r>
              <a:rPr lang="ar-SA" sz="2800" b="1" dirty="0" smtClean="0">
                <a:latin typeface="Traditional Arabic" panose="02020603050405020304" pitchFamily="18" charset="-78"/>
                <a:ea typeface="Calibri" pitchFamily="34" charset="0"/>
                <a:cs typeface="Traditional Arabic" panose="02020603050405020304" pitchFamily="18" charset="-78"/>
              </a:rPr>
              <a:t>من خلال قيام الفرد بالعديد من الحركات البسيطة والمعقدة وذلك من أجل القيام بمختلف واجباته اليومية، مما </a:t>
            </a:r>
            <a:r>
              <a:rPr lang="ar-SA" sz="2800" b="1" dirty="0" err="1" smtClean="0">
                <a:latin typeface="Traditional Arabic" panose="02020603050405020304" pitchFamily="18" charset="-78"/>
                <a:ea typeface="Calibri" pitchFamily="34" charset="0"/>
                <a:cs typeface="Traditional Arabic" panose="02020603050405020304" pitchFamily="18" charset="-78"/>
              </a:rPr>
              <a:t>ي</a:t>
            </a:r>
            <a:r>
              <a:rPr lang="ar-DZ" sz="2800" b="1" dirty="0" smtClean="0">
                <a:latin typeface="Traditional Arabic" panose="02020603050405020304" pitchFamily="18" charset="-78"/>
                <a:ea typeface="Calibri" pitchFamily="34" charset="0"/>
                <a:cs typeface="Traditional Arabic" panose="02020603050405020304" pitchFamily="18" charset="-78"/>
              </a:rPr>
              <a:t>د</a:t>
            </a:r>
            <a:r>
              <a:rPr lang="ar-SA" sz="2800" b="1" dirty="0" smtClean="0">
                <a:latin typeface="Traditional Arabic" panose="02020603050405020304" pitchFamily="18" charset="-78"/>
                <a:ea typeface="Calibri" pitchFamily="34" charset="0"/>
                <a:cs typeface="Traditional Arabic" panose="02020603050405020304" pitchFamily="18" charset="-78"/>
              </a:rPr>
              <a:t>ل على مدى</a:t>
            </a:r>
            <a:r>
              <a:rPr lang="ar-DZ" sz="2800" b="1" dirty="0" smtClean="0">
                <a:latin typeface="Traditional Arabic" panose="02020603050405020304" pitchFamily="18" charset="-78"/>
                <a:ea typeface="Calibri" pitchFamily="34" charset="0"/>
                <a:cs typeface="Traditional Arabic" panose="02020603050405020304" pitchFamily="18" charset="-78"/>
              </a:rPr>
              <a:t> </a:t>
            </a:r>
            <a:r>
              <a:rPr lang="ar-SA" sz="2800" b="1" dirty="0" smtClean="0">
                <a:latin typeface="Traditional Arabic" panose="02020603050405020304" pitchFamily="18" charset="-78"/>
                <a:ea typeface="Calibri" pitchFamily="34" charset="0"/>
                <a:cs typeface="Traditional Arabic" panose="02020603050405020304" pitchFamily="18" charset="-78"/>
              </a:rPr>
              <a:t>أهمية الحركة</a:t>
            </a:r>
            <a:r>
              <a:rPr lang="fr-FR" sz="2800" b="1" dirty="0" smtClean="0">
                <a:latin typeface="Traditional Arabic" panose="02020603050405020304" pitchFamily="18" charset="-78"/>
                <a:ea typeface="Calibri" pitchFamily="34" charset="0"/>
                <a:cs typeface="Traditional Arabic" panose="02020603050405020304" pitchFamily="18" charset="-78"/>
              </a:rPr>
              <a:t> (Mouvement) </a:t>
            </a:r>
            <a:r>
              <a:rPr lang="ar-SA" sz="2800" b="1" dirty="0" smtClean="0">
                <a:latin typeface="Traditional Arabic" panose="02020603050405020304" pitchFamily="18" charset="-78"/>
                <a:ea typeface="Calibri" pitchFamily="34" charset="0"/>
                <a:cs typeface="Traditional Arabic" panose="02020603050405020304" pitchFamily="18" charset="-78"/>
              </a:rPr>
              <a:t>بحيث ذهب العديد من الباحثين إلى أن الحركة هي جوهر الحياة وهي أساس الأفعال الحيوية</a:t>
            </a:r>
            <a:r>
              <a:rPr lang="ar-DZ" sz="2800" b="1" dirty="0" smtClean="0">
                <a:latin typeface="Traditional Arabic" panose="02020603050405020304" pitchFamily="18" charset="-78"/>
                <a:ea typeface="Calibri" pitchFamily="34" charset="0"/>
                <a:cs typeface="Traditional Arabic" panose="02020603050405020304" pitchFamily="18" charset="-78"/>
              </a:rPr>
              <a:t> </a:t>
            </a:r>
            <a:r>
              <a:rPr lang="ar-SA" sz="2800" b="1" dirty="0" smtClean="0">
                <a:latin typeface="Traditional Arabic" panose="02020603050405020304" pitchFamily="18" charset="-78"/>
                <a:ea typeface="Calibri" pitchFamily="34" charset="0"/>
                <a:cs typeface="Traditional Arabic" panose="02020603050405020304" pitchFamily="18" charset="-78"/>
              </a:rPr>
              <a:t>للإنسان ولولاها لما تمت الحياة</a:t>
            </a:r>
            <a:r>
              <a:rPr lang="fr-FR" sz="2800" b="1" dirty="0" smtClean="0">
                <a:latin typeface="Traditional Arabic" panose="02020603050405020304" pitchFamily="18" charset="-78"/>
                <a:ea typeface="Calibri" pitchFamily="34" charset="0"/>
                <a:cs typeface="Traditional Arabic" panose="02020603050405020304" pitchFamily="18" charset="-78"/>
              </a:rPr>
              <a:t>.</a:t>
            </a:r>
            <a:endParaRPr lang="fr-FR" sz="2800" b="1" dirty="0" smtClean="0">
              <a:latin typeface="Traditional Arabic" panose="02020603050405020304" pitchFamily="18" charset="-78"/>
              <a:cs typeface="Traditional Arabic" panose="02020603050405020304" pitchFamily="18" charset="-78"/>
            </a:endParaRPr>
          </a:p>
          <a:p>
            <a:pPr marL="0" indent="0" algn="just" rtl="1" eaLnBrk="0" fontAlgn="base" hangingPunct="0">
              <a:spcBef>
                <a:spcPct val="0"/>
              </a:spcBef>
              <a:spcAft>
                <a:spcPct val="0"/>
              </a:spcAft>
              <a:buNone/>
            </a:pPr>
            <a:r>
              <a:rPr lang="ar-SA" sz="2800" b="1" dirty="0" smtClean="0">
                <a:latin typeface="Traditional Arabic" panose="02020603050405020304" pitchFamily="18" charset="-78"/>
                <a:ea typeface="Calibri" pitchFamily="34" charset="0"/>
                <a:cs typeface="Traditional Arabic" panose="02020603050405020304" pitchFamily="18" charset="-78"/>
              </a:rPr>
              <a:t>ولذلك </a:t>
            </a:r>
            <a:r>
              <a:rPr lang="ar-DZ" sz="2800" b="1" dirty="0" smtClean="0">
                <a:latin typeface="Traditional Arabic" panose="02020603050405020304" pitchFamily="18" charset="-78"/>
                <a:ea typeface="Calibri" pitchFamily="34" charset="0"/>
                <a:cs typeface="Traditional Arabic" panose="02020603050405020304" pitchFamily="18" charset="-78"/>
              </a:rPr>
              <a:t>فان </a:t>
            </a:r>
            <a:r>
              <a:rPr lang="ar-SA" sz="2800" b="1" dirty="0" smtClean="0">
                <a:latin typeface="Traditional Arabic" panose="02020603050405020304" pitchFamily="18" charset="-78"/>
                <a:ea typeface="Calibri" pitchFamily="34" charset="0"/>
                <a:cs typeface="Traditional Arabic" panose="02020603050405020304" pitchFamily="18" charset="-78"/>
              </a:rPr>
              <a:t>مثلث حركة الجسم سو</a:t>
            </a:r>
            <a:r>
              <a:rPr lang="ar-DZ" sz="2800" b="1" dirty="0" err="1" smtClean="0">
                <a:latin typeface="Traditional Arabic" panose="02020603050405020304" pitchFamily="18" charset="-78"/>
                <a:ea typeface="Calibri" pitchFamily="34" charset="0"/>
                <a:cs typeface="Traditional Arabic" panose="02020603050405020304" pitchFamily="18" charset="-78"/>
              </a:rPr>
              <a:t>اء</a:t>
            </a:r>
            <a:r>
              <a:rPr lang="ar-SA" sz="2800" b="1" dirty="0" smtClean="0">
                <a:latin typeface="Traditional Arabic" panose="02020603050405020304" pitchFamily="18" charset="-78"/>
                <a:ea typeface="Calibri" pitchFamily="34" charset="0"/>
                <a:cs typeface="Traditional Arabic" panose="02020603050405020304" pitchFamily="18" charset="-78"/>
              </a:rPr>
              <a:t> كان </a:t>
            </a:r>
            <a:r>
              <a:rPr lang="ar-DZ" sz="2800" b="1" dirty="0" smtClean="0">
                <a:latin typeface="Traditional Arabic" panose="02020603050405020304" pitchFamily="18" charset="-78"/>
                <a:ea typeface="Calibri" pitchFamily="34" charset="0"/>
                <a:cs typeface="Traditional Arabic" panose="02020603050405020304" pitchFamily="18" charset="-78"/>
              </a:rPr>
              <a:t>في </a:t>
            </a:r>
            <a:r>
              <a:rPr lang="ar-SA" sz="2800" b="1" dirty="0" smtClean="0">
                <a:latin typeface="Traditional Arabic" panose="02020603050405020304" pitchFamily="18" charset="-78"/>
                <a:ea typeface="Calibri" pitchFamily="34" charset="0"/>
                <a:cs typeface="Traditional Arabic" panose="02020603050405020304" pitchFamily="18" charset="-78"/>
              </a:rPr>
              <a:t>الحياة اليومية أو خلال مزاولته لمختلف الفعالي</a:t>
            </a:r>
            <a:r>
              <a:rPr lang="ar-DZ" sz="2800" b="1" dirty="0" smtClean="0">
                <a:latin typeface="Traditional Arabic" panose="02020603050405020304" pitchFamily="18" charset="-78"/>
                <a:ea typeface="Calibri" pitchFamily="34" charset="0"/>
                <a:cs typeface="Traditional Arabic" panose="02020603050405020304" pitchFamily="18" charset="-78"/>
              </a:rPr>
              <a:t>ات</a:t>
            </a:r>
            <a:r>
              <a:rPr lang="ar-SA" sz="2800" b="1" dirty="0" smtClean="0">
                <a:latin typeface="Traditional Arabic" panose="02020603050405020304" pitchFamily="18" charset="-78"/>
                <a:ea typeface="Calibri" pitchFamily="34" charset="0"/>
                <a:cs typeface="Traditional Arabic" panose="02020603050405020304" pitchFamily="18" charset="-78"/>
              </a:rPr>
              <a:t> الرياضية أحد أهم اهتمامات</a:t>
            </a:r>
            <a:r>
              <a:rPr lang="ar-DZ" sz="2800" b="1" dirty="0" smtClean="0">
                <a:latin typeface="Traditional Arabic" panose="02020603050405020304" pitchFamily="18" charset="-78"/>
                <a:ea typeface="Calibri" pitchFamily="34" charset="0"/>
                <a:cs typeface="Traditional Arabic" panose="02020603050405020304" pitchFamily="18" charset="-78"/>
              </a:rPr>
              <a:t> </a:t>
            </a:r>
            <a:r>
              <a:rPr lang="ar-SA" sz="2800" b="1" dirty="0" smtClean="0">
                <a:latin typeface="Traditional Arabic" panose="02020603050405020304" pitchFamily="18" charset="-78"/>
                <a:ea typeface="Calibri" pitchFamily="34" charset="0"/>
                <a:cs typeface="Traditional Arabic" panose="02020603050405020304" pitchFamily="18" charset="-78"/>
              </a:rPr>
              <a:t>العديد من العلماء والدارسين وخاصة في المجال الرياضي من ال</a:t>
            </a:r>
            <a:r>
              <a:rPr lang="ar-DZ" sz="2800" b="1" dirty="0" smtClean="0">
                <a:latin typeface="Traditional Arabic" panose="02020603050405020304" pitchFamily="18" charset="-78"/>
                <a:ea typeface="Calibri" pitchFamily="34" charset="0"/>
                <a:cs typeface="Traditional Arabic" panose="02020603050405020304" pitchFamily="18" charset="-78"/>
              </a:rPr>
              <a:t>جانب</a:t>
            </a:r>
            <a:r>
              <a:rPr lang="ar-SA" sz="2800" b="1" dirty="0" smtClean="0">
                <a:latin typeface="Traditional Arabic" panose="02020603050405020304" pitchFamily="18" charset="-78"/>
                <a:ea typeface="Calibri" pitchFamily="34" charset="0"/>
                <a:cs typeface="Traditional Arabic" panose="02020603050405020304" pitchFamily="18" charset="-78"/>
              </a:rPr>
              <a:t> التربوي والنفسي</a:t>
            </a:r>
            <a:r>
              <a:rPr lang="ar-DZ" sz="2800" b="1" dirty="0" smtClean="0">
                <a:latin typeface="Traditional Arabic" panose="02020603050405020304" pitchFamily="18" charset="-78"/>
                <a:ea typeface="Calibri" pitchFamily="34" charset="0"/>
                <a:cs typeface="Traditional Arabic" panose="02020603050405020304" pitchFamily="18" charset="-78"/>
              </a:rPr>
              <a:t>. </a:t>
            </a:r>
            <a:r>
              <a:rPr lang="fr-FR" sz="2800" b="1" dirty="0" smtClean="0">
                <a:latin typeface="Traditional Arabic" panose="02020603050405020304" pitchFamily="18" charset="-78"/>
                <a:ea typeface="Calibri" pitchFamily="34" charset="0"/>
                <a:cs typeface="Traditional Arabic" panose="02020603050405020304" pitchFamily="18" charset="-78"/>
              </a:rPr>
              <a:t>..</a:t>
            </a:r>
            <a:r>
              <a:rPr lang="ar-SA" sz="2800" b="1" dirty="0" smtClean="0">
                <a:latin typeface="Traditional Arabic" panose="02020603050405020304" pitchFamily="18" charset="-78"/>
                <a:ea typeface="Calibri" pitchFamily="34" charset="0"/>
                <a:cs typeface="Traditional Arabic" panose="02020603050405020304" pitchFamily="18" charset="-78"/>
              </a:rPr>
              <a:t>أو الجوانب البيولوجية وذلك من</a:t>
            </a:r>
            <a:r>
              <a:rPr lang="ar-DZ" sz="2800" b="1" dirty="0" smtClean="0">
                <a:latin typeface="Traditional Arabic" panose="02020603050405020304" pitchFamily="18" charset="-78"/>
                <a:ea typeface="Calibri" pitchFamily="34" charset="0"/>
                <a:cs typeface="Traditional Arabic" panose="02020603050405020304" pitchFamily="18" charset="-78"/>
              </a:rPr>
              <a:t> </a:t>
            </a:r>
            <a:r>
              <a:rPr lang="ar-SA" sz="2800" b="1" dirty="0" smtClean="0">
                <a:latin typeface="Traditional Arabic" panose="02020603050405020304" pitchFamily="18" charset="-78"/>
                <a:ea typeface="Calibri" pitchFamily="34" charset="0"/>
                <a:cs typeface="Traditional Arabic" panose="02020603050405020304" pitchFamily="18" charset="-78"/>
              </a:rPr>
              <a:t>أجل تحديد أهم العوامل التي تساعد الرياضي على الأداء الحركي بصورة جيدة والعمل على تطويرها وتثبيتها والكشف عن المعيقات</a:t>
            </a:r>
            <a:r>
              <a:rPr lang="ar-DZ" sz="2800" b="1" dirty="0" smtClean="0">
                <a:latin typeface="Traditional Arabic" panose="02020603050405020304" pitchFamily="18" charset="-78"/>
                <a:ea typeface="Calibri" pitchFamily="34" charset="0"/>
                <a:cs typeface="Traditional Arabic" panose="02020603050405020304" pitchFamily="18" charset="-78"/>
              </a:rPr>
              <a:t> </a:t>
            </a:r>
            <a:r>
              <a:rPr lang="ar-SA" sz="2800" b="1" dirty="0" smtClean="0">
                <a:latin typeface="Traditional Arabic" panose="02020603050405020304" pitchFamily="18" charset="-78"/>
                <a:ea typeface="Calibri" pitchFamily="34" charset="0"/>
                <a:cs typeface="Traditional Arabic" panose="02020603050405020304" pitchFamily="18" charset="-78"/>
              </a:rPr>
              <a:t>التي تحول دون الوصول إلى أفضل الإنجازات الحركية وفق المعايير المحققة في المنافسات</a:t>
            </a:r>
            <a:r>
              <a:rPr lang="fr-FR" sz="2800" b="1" dirty="0" smtClean="0">
                <a:latin typeface="Traditional Arabic" panose="02020603050405020304" pitchFamily="18" charset="-78"/>
                <a:ea typeface="Calibri" pitchFamily="34" charset="0"/>
                <a:cs typeface="Traditional Arabic" panose="02020603050405020304" pitchFamily="18" charset="-78"/>
              </a:rPr>
              <a:t>.</a:t>
            </a:r>
            <a:endParaRPr lang="ar-DZ" sz="2800" b="1" dirty="0" smtClean="0">
              <a:latin typeface="Traditional Arabic" panose="02020603050405020304" pitchFamily="18" charset="-78"/>
              <a:ea typeface="Calibri" pitchFamily="34" charset="0"/>
              <a:cs typeface="Traditional Arabic" panose="02020603050405020304" pitchFamily="18" charset="-78"/>
            </a:endParaRPr>
          </a:p>
          <a:p>
            <a:pPr marL="0" indent="0" algn="just" rtl="1" eaLnBrk="0" fontAlgn="base" hangingPunct="0">
              <a:spcBef>
                <a:spcPct val="0"/>
              </a:spcBef>
              <a:spcAft>
                <a:spcPct val="0"/>
              </a:spcAft>
              <a:buNone/>
            </a:pPr>
            <a:r>
              <a:rPr lang="fr-FR" sz="2800" b="1" dirty="0" smtClean="0">
                <a:latin typeface="Traditional Arabic" panose="02020603050405020304" pitchFamily="18" charset="-78"/>
                <a:ea typeface="Calibri" pitchFamily="34" charset="0"/>
                <a:cs typeface="Traditional Arabic" panose="02020603050405020304" pitchFamily="18" charset="-78"/>
              </a:rPr>
              <a:t> </a:t>
            </a:r>
            <a:r>
              <a:rPr lang="ar-SA" sz="2800" b="1" dirty="0" smtClean="0">
                <a:latin typeface="Traditional Arabic" panose="02020603050405020304" pitchFamily="18" charset="-78"/>
                <a:ea typeface="Calibri" pitchFamily="34" charset="0"/>
                <a:cs typeface="Traditional Arabic" panose="02020603050405020304" pitchFamily="18" charset="-78"/>
              </a:rPr>
              <a:t>وسوف نتطرق في </a:t>
            </a:r>
            <a:r>
              <a:rPr lang="ar-SA" sz="2800" b="1" dirty="0" err="1" smtClean="0">
                <a:latin typeface="Traditional Arabic" panose="02020603050405020304" pitchFamily="18" charset="-78"/>
                <a:ea typeface="Calibri" pitchFamily="34" charset="0"/>
                <a:cs typeface="Traditional Arabic" panose="02020603050405020304" pitchFamily="18" charset="-78"/>
              </a:rPr>
              <a:t>ه</a:t>
            </a:r>
            <a:r>
              <a:rPr lang="ar-DZ" sz="2800" b="1" dirty="0" smtClean="0">
                <a:latin typeface="Traditional Arabic" panose="02020603050405020304" pitchFamily="18" charset="-78"/>
                <a:ea typeface="Calibri" pitchFamily="34" charset="0"/>
                <a:cs typeface="Traditional Arabic" panose="02020603050405020304" pitchFamily="18" charset="-78"/>
              </a:rPr>
              <a:t>ذ</a:t>
            </a:r>
            <a:r>
              <a:rPr lang="ar-SA" sz="2800" b="1" dirty="0" smtClean="0">
                <a:latin typeface="Traditional Arabic" panose="02020603050405020304" pitchFamily="18" charset="-78"/>
                <a:ea typeface="Calibri" pitchFamily="34" charset="0"/>
                <a:cs typeface="Traditional Arabic" panose="02020603050405020304" pitchFamily="18" charset="-78"/>
              </a:rPr>
              <a:t>ا </a:t>
            </a:r>
            <a:r>
              <a:rPr lang="ar-SA" sz="2800" b="1" dirty="0" err="1" smtClean="0">
                <a:latin typeface="Traditional Arabic" panose="02020603050405020304" pitchFamily="18" charset="-78"/>
                <a:ea typeface="Calibri" pitchFamily="34" charset="0"/>
                <a:cs typeface="Traditional Arabic" panose="02020603050405020304" pitchFamily="18" charset="-78"/>
              </a:rPr>
              <a:t>ا</a:t>
            </a:r>
            <a:r>
              <a:rPr lang="ar-SA" sz="2800" b="1" dirty="0" smtClean="0">
                <a:latin typeface="Traditional Arabic" panose="02020603050405020304" pitchFamily="18" charset="-78"/>
                <a:ea typeface="Calibri" pitchFamily="34" charset="0"/>
                <a:cs typeface="Traditional Arabic" panose="02020603050405020304" pitchFamily="18" charset="-78"/>
              </a:rPr>
              <a:t>لجانب إلى النقاط</a:t>
            </a:r>
            <a:r>
              <a:rPr lang="ar-DZ" sz="2800" b="1" dirty="0" smtClean="0">
                <a:latin typeface="Traditional Arabic" panose="02020603050405020304" pitchFamily="18" charset="-78"/>
                <a:ea typeface="Calibri" pitchFamily="34" charset="0"/>
                <a:cs typeface="Traditional Arabic" panose="02020603050405020304" pitchFamily="18" charset="-78"/>
              </a:rPr>
              <a:t> </a:t>
            </a:r>
            <a:r>
              <a:rPr lang="ar-SA" sz="2800" b="1" dirty="0" smtClean="0">
                <a:latin typeface="Traditional Arabic" panose="02020603050405020304" pitchFamily="18" charset="-78"/>
                <a:ea typeface="Calibri" pitchFamily="34" charset="0"/>
                <a:cs typeface="Traditional Arabic" panose="02020603050405020304" pitchFamily="18" charset="-78"/>
              </a:rPr>
              <a:t>المهمة في هذا المجال </a:t>
            </a:r>
            <a:r>
              <a:rPr lang="ar-SA" sz="2800" b="1" dirty="0" err="1" smtClean="0">
                <a:latin typeface="Traditional Arabic" panose="02020603050405020304" pitchFamily="18" charset="-78"/>
                <a:ea typeface="Calibri" pitchFamily="34" charset="0"/>
                <a:cs typeface="Traditional Arabic" panose="02020603050405020304" pitchFamily="18" charset="-78"/>
              </a:rPr>
              <a:t>و</a:t>
            </a:r>
            <a:r>
              <a:rPr lang="ar-SA" sz="2800" b="1" dirty="0" smtClean="0">
                <a:latin typeface="Traditional Arabic" panose="02020603050405020304" pitchFamily="18" charset="-78"/>
                <a:ea typeface="Calibri" pitchFamily="34" charset="0"/>
                <a:cs typeface="Traditional Arabic" panose="02020603050405020304" pitchFamily="18" charset="-78"/>
              </a:rPr>
              <a:t> الإطلاع على أهم المحاور لهذا المقياس في المجال النظري </a:t>
            </a:r>
            <a:r>
              <a:rPr lang="ar-SA" sz="2800" b="1" dirty="0" err="1" smtClean="0">
                <a:latin typeface="Traditional Arabic" panose="02020603050405020304" pitchFamily="18" charset="-78"/>
                <a:ea typeface="Calibri" pitchFamily="34" charset="0"/>
                <a:cs typeface="Traditional Arabic" panose="02020603050405020304" pitchFamily="18" charset="-78"/>
              </a:rPr>
              <a:t>و</a:t>
            </a:r>
            <a:r>
              <a:rPr lang="ar-SA" sz="2800" b="1" dirty="0" smtClean="0">
                <a:latin typeface="Traditional Arabic" panose="02020603050405020304" pitchFamily="18" charset="-78"/>
                <a:ea typeface="Calibri" pitchFamily="34" charset="0"/>
                <a:cs typeface="Traditional Arabic" panose="02020603050405020304" pitchFamily="18" charset="-78"/>
              </a:rPr>
              <a:t> التطبيقي الذي يخص الرياضة أو بالعموم التربية</a:t>
            </a:r>
            <a:r>
              <a:rPr lang="ar-DZ" sz="2800" b="1" dirty="0" smtClean="0">
                <a:latin typeface="Traditional Arabic" panose="02020603050405020304" pitchFamily="18" charset="-78"/>
                <a:ea typeface="Calibri" pitchFamily="34" charset="0"/>
                <a:cs typeface="Traditional Arabic" panose="02020603050405020304" pitchFamily="18" charset="-78"/>
              </a:rPr>
              <a:t> </a:t>
            </a:r>
            <a:r>
              <a:rPr lang="ar-SA" sz="2800" b="1" dirty="0" smtClean="0">
                <a:latin typeface="Traditional Arabic" panose="02020603050405020304" pitchFamily="18" charset="-78"/>
                <a:ea typeface="Calibri" pitchFamily="34" charset="0"/>
                <a:cs typeface="Traditional Arabic" panose="02020603050405020304" pitchFamily="18" charset="-78"/>
              </a:rPr>
              <a:t>البدنية</a:t>
            </a:r>
            <a:r>
              <a:rPr lang="fr-FR" sz="2800" b="1" dirty="0" smtClean="0">
                <a:latin typeface="Traditional Arabic" panose="02020603050405020304" pitchFamily="18" charset="-78"/>
                <a:ea typeface="Calibri" pitchFamily="34" charset="0"/>
                <a:cs typeface="Traditional Arabic" panose="02020603050405020304" pitchFamily="18" charset="-78"/>
              </a:rPr>
              <a:t> </a:t>
            </a:r>
            <a:r>
              <a:rPr lang="ar-SA" sz="2800" b="1" dirty="0" smtClean="0">
                <a:latin typeface="Traditional Arabic" panose="02020603050405020304" pitchFamily="18" charset="-78"/>
                <a:ea typeface="Calibri" pitchFamily="34" charset="0"/>
                <a:cs typeface="Traditional Arabic" panose="02020603050405020304" pitchFamily="18" charset="-78"/>
              </a:rPr>
              <a:t>و</a:t>
            </a:r>
            <a:r>
              <a:rPr lang="fr-FR" sz="2800" b="1" dirty="0" smtClean="0">
                <a:latin typeface="Traditional Arabic" panose="02020603050405020304" pitchFamily="18" charset="-78"/>
                <a:ea typeface="Calibri" pitchFamily="34" charset="0"/>
                <a:cs typeface="Traditional Arabic" panose="02020603050405020304" pitchFamily="18" charset="-78"/>
              </a:rPr>
              <a:t> </a:t>
            </a:r>
            <a:r>
              <a:rPr lang="ar-SA" sz="2800" b="1" dirty="0" smtClean="0">
                <a:latin typeface="Traditional Arabic" panose="02020603050405020304" pitchFamily="18" charset="-78"/>
                <a:ea typeface="Calibri" pitchFamily="34" charset="0"/>
                <a:cs typeface="Traditional Arabic" panose="02020603050405020304" pitchFamily="18" charset="-78"/>
              </a:rPr>
              <a:t>الرياضي</a:t>
            </a:r>
            <a:r>
              <a:rPr lang="ar-DZ" sz="2800" b="1" dirty="0" smtClean="0">
                <a:latin typeface="Traditional Arabic" panose="02020603050405020304" pitchFamily="18" charset="-78"/>
                <a:ea typeface="Calibri" pitchFamily="34" charset="0"/>
                <a:cs typeface="Traditional Arabic" panose="02020603050405020304" pitchFamily="18" charset="-78"/>
              </a:rPr>
              <a:t>ة.</a:t>
            </a:r>
            <a:endParaRPr lang="en-US" sz="2800" b="1" dirty="0" smtClean="0">
              <a:latin typeface="Traditional Arabic" panose="02020603050405020304" pitchFamily="18" charset="-78"/>
              <a:ea typeface="Calibri" pitchFamily="34" charset="0"/>
              <a:cs typeface="Traditional Arabic" panose="02020603050405020304" pitchFamily="18" charset="-78"/>
            </a:endParaRPr>
          </a:p>
        </p:txBody>
      </p:sp>
    </p:spTree>
    <p:extLst>
      <p:ext uri="{BB962C8B-B14F-4D97-AF65-F5344CB8AC3E}">
        <p14:creationId xmlns:p14="http://schemas.microsoft.com/office/powerpoint/2010/main" val="12166596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51520" y="260648"/>
            <a:ext cx="8640960" cy="6336704"/>
          </a:xfrm>
        </p:spPr>
        <p:txBody>
          <a:bodyPr>
            <a:normAutofit/>
          </a:bodyPr>
          <a:lstStyle/>
          <a:p>
            <a:pPr algn="ctr" rtl="1">
              <a:buNone/>
            </a:pPr>
            <a:r>
              <a:rPr lang="ar-IQ" sz="4800" b="1" dirty="0">
                <a:solidFill>
                  <a:srgbClr val="FF0000"/>
                </a:solidFill>
                <a:latin typeface="Traditional Arabic" panose="02020603050405020304" pitchFamily="18" charset="-78"/>
                <a:cs typeface="Traditional Arabic" panose="02020603050405020304" pitchFamily="18" charset="-78"/>
              </a:rPr>
              <a:t>ما هي الميكانيك الحيوية</a:t>
            </a:r>
          </a:p>
          <a:p>
            <a:pPr algn="ctr" rtl="1">
              <a:buNone/>
            </a:pPr>
            <a:r>
              <a:rPr lang="en-US" sz="4800" b="1" dirty="0">
                <a:solidFill>
                  <a:srgbClr val="FF0000"/>
                </a:solidFill>
                <a:latin typeface="Traditional Arabic" panose="02020603050405020304" pitchFamily="18" charset="-78"/>
                <a:cs typeface="Traditional Arabic" panose="02020603050405020304" pitchFamily="18" charset="-78"/>
              </a:rPr>
              <a:t>what is biomechanics</a:t>
            </a:r>
            <a:endParaRPr lang="ar-IQ" sz="4800" b="1" dirty="0">
              <a:solidFill>
                <a:srgbClr val="FF0000"/>
              </a:solidFill>
              <a:latin typeface="Traditional Arabic" panose="02020603050405020304" pitchFamily="18" charset="-78"/>
              <a:cs typeface="Traditional Arabic" panose="02020603050405020304" pitchFamily="18" charset="-78"/>
            </a:endParaRPr>
          </a:p>
          <a:p>
            <a:pPr algn="r" rtl="1"/>
            <a:r>
              <a:rPr lang="ar-IQ" sz="3600" b="1" dirty="0">
                <a:latin typeface="Traditional Arabic" panose="02020603050405020304" pitchFamily="18" charset="-78"/>
                <a:cs typeface="Traditional Arabic" panose="02020603050405020304" pitchFamily="18" charset="-78"/>
              </a:rPr>
              <a:t>الاساسيات الميكانيكية لعلم الاحياء وخاصة ما يتعلق بالنشاط العضلي ودراسة المبادئ ذات العلاقة</a:t>
            </a:r>
            <a:r>
              <a:rPr lang="ar-DZ" sz="3600" b="1" dirty="0">
                <a:latin typeface="Traditional Arabic" panose="02020603050405020304" pitchFamily="18" charset="-78"/>
                <a:cs typeface="Traditional Arabic" panose="02020603050405020304" pitchFamily="18" charset="-78"/>
              </a:rPr>
              <a:t>.</a:t>
            </a:r>
            <a:endParaRPr lang="ar-IQ" sz="3600" b="1" dirty="0">
              <a:latin typeface="Traditional Arabic" panose="02020603050405020304" pitchFamily="18" charset="-78"/>
              <a:cs typeface="Traditional Arabic" panose="02020603050405020304" pitchFamily="18" charset="-78"/>
            </a:endParaRPr>
          </a:p>
          <a:p>
            <a:pPr algn="r" rtl="1"/>
            <a:r>
              <a:rPr lang="ar-IQ" sz="3600" b="1" dirty="0">
                <a:latin typeface="Traditional Arabic" panose="02020603050405020304" pitchFamily="18" charset="-78"/>
                <a:cs typeface="Traditional Arabic" panose="02020603050405020304" pitchFamily="18" charset="-78"/>
              </a:rPr>
              <a:t>تطبيقات القوانين الميكانيكية على تركيب الاحياء وخاصة ما يتعلق بالجهاز الحركي لجسم الانسان</a:t>
            </a:r>
            <a:r>
              <a:rPr lang="ar-DZ" sz="3600" b="1" dirty="0">
                <a:latin typeface="Traditional Arabic" panose="02020603050405020304" pitchFamily="18" charset="-78"/>
                <a:cs typeface="Traditional Arabic" panose="02020603050405020304" pitchFamily="18" charset="-78"/>
              </a:rPr>
              <a:t>.</a:t>
            </a:r>
            <a:endParaRPr lang="ar-IQ" sz="3600" b="1" dirty="0">
              <a:latin typeface="Traditional Arabic" panose="02020603050405020304" pitchFamily="18" charset="-78"/>
              <a:cs typeface="Traditional Arabic" panose="02020603050405020304" pitchFamily="18" charset="-78"/>
            </a:endParaRPr>
          </a:p>
          <a:p>
            <a:pPr algn="r" rtl="1"/>
            <a:r>
              <a:rPr lang="ar-IQ" sz="3600" b="1" dirty="0">
                <a:latin typeface="Traditional Arabic" panose="02020603050405020304" pitchFamily="18" charset="-78"/>
                <a:cs typeface="Traditional Arabic" panose="02020603050405020304" pitchFamily="18" charset="-78"/>
              </a:rPr>
              <a:t>دراسة تركيب ووظيفة الاجهزة الحية بوساطة الطرائق </a:t>
            </a:r>
            <a:r>
              <a:rPr lang="ar-IQ" sz="3600" b="1" dirty="0" smtClean="0">
                <a:latin typeface="Traditional Arabic" panose="02020603050405020304" pitchFamily="18" charset="-78"/>
                <a:cs typeface="Traditional Arabic" panose="02020603050405020304" pitchFamily="18" charset="-78"/>
              </a:rPr>
              <a:t>الميكانيكية</a:t>
            </a:r>
            <a:r>
              <a:rPr lang="ar-DZ" sz="3600" b="1" dirty="0">
                <a:latin typeface="Traditional Arabic" panose="02020603050405020304" pitchFamily="18" charset="-78"/>
                <a:cs typeface="Traditional Arabic" panose="02020603050405020304" pitchFamily="18" charset="-78"/>
              </a:rPr>
              <a:t>.</a:t>
            </a:r>
            <a:endParaRPr lang="ar-IQ" sz="3600" b="1" dirty="0">
              <a:latin typeface="Traditional Arabic" panose="02020603050405020304" pitchFamily="18" charset="-78"/>
              <a:cs typeface="Traditional Arabic" panose="02020603050405020304" pitchFamily="18" charset="-78"/>
            </a:endParaRPr>
          </a:p>
          <a:p>
            <a:pPr algn="r" rtl="1"/>
            <a:r>
              <a:rPr lang="ar-IQ" sz="3600" b="1" dirty="0">
                <a:latin typeface="Traditional Arabic" panose="02020603050405020304" pitchFamily="18" charset="-78"/>
                <a:cs typeface="Traditional Arabic" panose="02020603050405020304" pitchFamily="18" charset="-78"/>
              </a:rPr>
              <a:t>هي ذلك العلم المعني بالقوى الداخلية والخارجية الفاعلة على جسم الانسان وما تحدثه هذه القوى من تأثير</a:t>
            </a:r>
            <a:r>
              <a:rPr lang="ar-DZ" sz="3600" b="1" dirty="0">
                <a:latin typeface="Traditional Arabic" panose="02020603050405020304" pitchFamily="18" charset="-78"/>
                <a:cs typeface="Traditional Arabic" panose="02020603050405020304" pitchFamily="18" charset="-78"/>
              </a:rPr>
              <a:t>.</a:t>
            </a:r>
            <a:endParaRPr lang="fr-FR" sz="3600" b="1" dirty="0">
              <a:latin typeface="Traditional Arabic" panose="02020603050405020304" pitchFamily="18" charset="-78"/>
              <a:cs typeface="Traditional Arabic" panose="02020603050405020304" pitchFamily="18" charset="-78"/>
            </a:endParaRPr>
          </a:p>
          <a:p>
            <a:pPr marL="0" indent="0">
              <a:buNone/>
            </a:pPr>
            <a:endParaRPr lang="fr-FR" sz="3200" dirty="0"/>
          </a:p>
        </p:txBody>
      </p:sp>
    </p:spTree>
    <p:extLst>
      <p:ext uri="{BB962C8B-B14F-4D97-AF65-F5344CB8AC3E}">
        <p14:creationId xmlns:p14="http://schemas.microsoft.com/office/powerpoint/2010/main" val="25842983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7417" y="188640"/>
            <a:ext cx="8929718" cy="6186309"/>
          </a:xfrm>
          <a:prstGeom prst="rect">
            <a:avLst/>
          </a:prstGeom>
        </p:spPr>
        <p:txBody>
          <a:bodyPr wrap="square">
            <a:spAutoFit/>
          </a:bodyPr>
          <a:lstStyle/>
          <a:p>
            <a:pPr algn="ctr" rtl="1"/>
            <a:r>
              <a:rPr lang="ar-DZ" sz="4400" b="1" dirty="0" smtClean="0">
                <a:solidFill>
                  <a:srgbClr val="FF0000"/>
                </a:solidFill>
                <a:latin typeface="Traditional Arabic" panose="02020603050405020304" pitchFamily="18" charset="-78"/>
                <a:cs typeface="Traditional Arabic" panose="02020603050405020304" pitchFamily="18" charset="-78"/>
              </a:rPr>
              <a:t>مفهوم الميكانيك الحيوية :</a:t>
            </a:r>
          </a:p>
          <a:p>
            <a:pPr algn="r" rtl="1"/>
            <a:r>
              <a:rPr lang="ar-DZ" sz="4400" b="1" dirty="0" smtClean="0">
                <a:latin typeface="Traditional Arabic" panose="02020603050405020304" pitchFamily="18" charset="-78"/>
                <a:cs typeface="Traditional Arabic" panose="02020603050405020304" pitchFamily="18" charset="-78"/>
              </a:rPr>
              <a:t>الميكانيك الحيوية هو تعريب لمصطلح «</a:t>
            </a:r>
            <a:r>
              <a:rPr lang="ar-DZ" sz="4400" b="1" dirty="0" smtClean="0">
                <a:solidFill>
                  <a:srgbClr val="FF0000"/>
                </a:solidFill>
                <a:latin typeface="Traditional Arabic" panose="02020603050405020304" pitchFamily="18" charset="-78"/>
                <a:cs typeface="Traditional Arabic" panose="02020603050405020304" pitchFamily="18" charset="-78"/>
              </a:rPr>
              <a:t>البيوميكانيك</a:t>
            </a:r>
            <a:r>
              <a:rPr lang="ar-DZ" sz="4400" b="1" dirty="0" smtClean="0">
                <a:latin typeface="Traditional Arabic" panose="02020603050405020304" pitchFamily="18" charset="-78"/>
                <a:cs typeface="Traditional Arabic" panose="02020603050405020304" pitchFamily="18" charset="-78"/>
              </a:rPr>
              <a:t>» ويعد في مقدمة العلوم التي اهتمت بدراسة حركة وسكون الاجسام باختلاف الأحجام والخصائص كما تناولت دراسة وتحليل الأداء الحركي الانساني ضمن إطار العوامل البيولوجية والفسيولوجية للمشكلات الحركية التشريحية والفيزيائية والنفسية من أجل الوصول إلى أنسب الحلول الميكانيكية المطروحة للبحث وتقييم نتائجها باختلاف متطلبات الأداء الحركي للفعالية أو المهارة المراد دراستها.</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79512" y="404664"/>
            <a:ext cx="8856984" cy="6120680"/>
          </a:xfrm>
        </p:spPr>
        <p:txBody>
          <a:bodyPr>
            <a:noAutofit/>
          </a:bodyPr>
          <a:lstStyle/>
          <a:p>
            <a:pPr marL="0" lvl="0" indent="0" algn="ctr" rtl="1">
              <a:spcBef>
                <a:spcPts val="0"/>
              </a:spcBef>
              <a:buClrTx/>
              <a:buSzTx/>
              <a:buNone/>
            </a:pPr>
            <a:r>
              <a:rPr lang="ar-DZ" sz="4800" b="1" dirty="0">
                <a:solidFill>
                  <a:prstClr val="white"/>
                </a:solidFill>
                <a:latin typeface="Traditional Arabic" panose="02020603050405020304" pitchFamily="18" charset="-78"/>
                <a:cs typeface="Traditional Arabic" panose="02020603050405020304" pitchFamily="18" charset="-78"/>
              </a:rPr>
              <a:t>و مصطلح </a:t>
            </a:r>
            <a:r>
              <a:rPr lang="ar-DZ" sz="4800" b="1" dirty="0">
                <a:solidFill>
                  <a:srgbClr val="FF0000"/>
                </a:solidFill>
                <a:latin typeface="Traditional Arabic" panose="02020603050405020304" pitchFamily="18" charset="-78"/>
                <a:cs typeface="Traditional Arabic" panose="02020603050405020304" pitchFamily="18" charset="-78"/>
              </a:rPr>
              <a:t>"الميكانيك الحيوية "  </a:t>
            </a:r>
            <a:r>
              <a:rPr lang="ar-DZ" sz="4800" b="1" dirty="0">
                <a:solidFill>
                  <a:prstClr val="white"/>
                </a:solidFill>
                <a:latin typeface="Traditional Arabic" panose="02020603050405020304" pitchFamily="18" charset="-78"/>
                <a:cs typeface="Traditional Arabic" panose="02020603050405020304" pitchFamily="18" charset="-78"/>
              </a:rPr>
              <a:t>أطلق على المادة كتعريف للمصطلح اليوناني </a:t>
            </a:r>
            <a:r>
              <a:rPr lang="ar-DZ" sz="4800" b="1" dirty="0">
                <a:solidFill>
                  <a:srgbClr val="FF0000"/>
                </a:solidFill>
                <a:latin typeface="Traditional Arabic" panose="02020603050405020304" pitchFamily="18" charset="-78"/>
                <a:cs typeface="Traditional Arabic" panose="02020603050405020304" pitchFamily="18" charset="-78"/>
              </a:rPr>
              <a:t>بيوميكانيك </a:t>
            </a:r>
            <a:r>
              <a:rPr lang="fr-FR" sz="4800" b="1" dirty="0">
                <a:solidFill>
                  <a:srgbClr val="FF0000"/>
                </a:solidFill>
                <a:latin typeface="Traditional Arabic" panose="02020603050405020304" pitchFamily="18" charset="-78"/>
                <a:cs typeface="Traditional Arabic" panose="02020603050405020304" pitchFamily="18" charset="-78"/>
              </a:rPr>
              <a:t>Biomécanique </a:t>
            </a:r>
            <a:endParaRPr lang="ar-DZ" sz="4800" b="1" dirty="0">
              <a:solidFill>
                <a:srgbClr val="FF0000"/>
              </a:solidFill>
              <a:latin typeface="Traditional Arabic" panose="02020603050405020304" pitchFamily="18" charset="-78"/>
              <a:cs typeface="Traditional Arabic" panose="02020603050405020304" pitchFamily="18" charset="-78"/>
            </a:endParaRPr>
          </a:p>
          <a:p>
            <a:pPr marL="0" lvl="0" indent="0" algn="ctr" rtl="1">
              <a:spcBef>
                <a:spcPts val="0"/>
              </a:spcBef>
              <a:buClrTx/>
              <a:buSzTx/>
              <a:buNone/>
            </a:pPr>
            <a:r>
              <a:rPr lang="ar-DZ" sz="4800" b="1" dirty="0">
                <a:solidFill>
                  <a:prstClr val="white"/>
                </a:solidFill>
                <a:latin typeface="Traditional Arabic" panose="02020603050405020304" pitchFamily="18" charset="-78"/>
                <a:cs typeface="Traditional Arabic" panose="02020603050405020304" pitchFamily="18" charset="-78"/>
              </a:rPr>
              <a:t>ويتكون هذا المصطلح من كلمتين يونانيتين هما بيو </a:t>
            </a:r>
            <a:r>
              <a:rPr lang="fr-FR" sz="4800" b="1" dirty="0">
                <a:solidFill>
                  <a:prstClr val="white"/>
                </a:solidFill>
                <a:latin typeface="Traditional Arabic" panose="02020603050405020304" pitchFamily="18" charset="-78"/>
                <a:cs typeface="Traditional Arabic" panose="02020603050405020304" pitchFamily="18" charset="-78"/>
              </a:rPr>
              <a:t>Bio</a:t>
            </a:r>
            <a:r>
              <a:rPr lang="ar-DZ" sz="4800" b="1" dirty="0">
                <a:solidFill>
                  <a:prstClr val="white"/>
                </a:solidFill>
                <a:latin typeface="Traditional Arabic" panose="02020603050405020304" pitchFamily="18" charset="-78"/>
                <a:cs typeface="Traditional Arabic" panose="02020603050405020304" pitchFamily="18" charset="-78"/>
              </a:rPr>
              <a:t>، </a:t>
            </a:r>
            <a:r>
              <a:rPr lang="ar-SA" sz="4800" b="1" dirty="0">
                <a:solidFill>
                  <a:prstClr val="white"/>
                </a:solidFill>
                <a:latin typeface="Traditional Arabic" panose="02020603050405020304" pitchFamily="18" charset="-78"/>
                <a:cs typeface="Traditional Arabic" panose="02020603050405020304" pitchFamily="18" charset="-78"/>
              </a:rPr>
              <a:t>ومعناها الحياة، أي الجانب العضوي الذي له تأثير مباشر في الحركة</a:t>
            </a:r>
            <a:r>
              <a:rPr lang="ar-DZ" sz="4800" b="1" dirty="0">
                <a:solidFill>
                  <a:prstClr val="white"/>
                </a:solidFill>
                <a:latin typeface="Traditional Arabic" panose="02020603050405020304" pitchFamily="18" charset="-78"/>
                <a:cs typeface="Traditional Arabic" panose="02020603050405020304" pitchFamily="18" charset="-78"/>
              </a:rPr>
              <a:t>.</a:t>
            </a:r>
            <a:endParaRPr lang="fr-FR" sz="4800" b="1" dirty="0">
              <a:solidFill>
                <a:prstClr val="white"/>
              </a:solidFill>
              <a:latin typeface="Traditional Arabic" panose="02020603050405020304" pitchFamily="18" charset="-78"/>
              <a:cs typeface="Traditional Arabic" panose="02020603050405020304" pitchFamily="18" charset="-78"/>
            </a:endParaRPr>
          </a:p>
          <a:p>
            <a:pPr marL="0" lvl="0" indent="0" algn="ctr" rtl="1">
              <a:spcBef>
                <a:spcPts val="0"/>
              </a:spcBef>
              <a:buClrTx/>
              <a:buSzTx/>
              <a:buNone/>
            </a:pPr>
            <a:r>
              <a:rPr lang="ar-SA" sz="4800" b="1" dirty="0">
                <a:solidFill>
                  <a:prstClr val="white"/>
                </a:solidFill>
                <a:latin typeface="Traditional Arabic" panose="02020603050405020304" pitchFamily="18" charset="-78"/>
                <a:cs typeface="Traditional Arabic" panose="02020603050405020304" pitchFamily="18" charset="-78"/>
              </a:rPr>
              <a:t>وميكانيك</a:t>
            </a:r>
            <a:r>
              <a:rPr lang="fr-FR" sz="4800" b="1" dirty="0">
                <a:solidFill>
                  <a:prstClr val="white"/>
                </a:solidFill>
                <a:latin typeface="Traditional Arabic" panose="02020603050405020304" pitchFamily="18" charset="-78"/>
                <a:cs typeface="Traditional Arabic" panose="02020603050405020304" pitchFamily="18" charset="-78"/>
              </a:rPr>
              <a:t> Mécanique </a:t>
            </a:r>
            <a:r>
              <a:rPr lang="ar-SA" sz="4800" b="1" dirty="0">
                <a:solidFill>
                  <a:prstClr val="white"/>
                </a:solidFill>
                <a:latin typeface="Traditional Arabic" panose="02020603050405020304" pitchFamily="18" charset="-78"/>
                <a:cs typeface="Traditional Arabic" panose="02020603050405020304" pitchFamily="18" charset="-78"/>
              </a:rPr>
              <a:t>ومعناها علم الميكانيك ،أي القوانين الميكانيكية الثابتة التي تحد من الحركة</a:t>
            </a:r>
            <a:r>
              <a:rPr lang="ar-DZ" sz="4800" b="1" dirty="0">
                <a:solidFill>
                  <a:prstClr val="white"/>
                </a:solidFill>
                <a:latin typeface="Traditional Arabic" panose="02020603050405020304" pitchFamily="18" charset="-78"/>
                <a:cs typeface="Traditional Arabic" panose="02020603050405020304" pitchFamily="18" charset="-78"/>
              </a:rPr>
              <a:t>.</a:t>
            </a:r>
            <a:endParaRPr lang="fr-FR" sz="4800" b="1" dirty="0">
              <a:solidFill>
                <a:prstClr val="white"/>
              </a:solidFill>
              <a:latin typeface="Traditional Arabic" panose="02020603050405020304" pitchFamily="18" charset="-78"/>
              <a:cs typeface="Traditional Arabic" panose="02020603050405020304" pitchFamily="18" charset="-78"/>
            </a:endParaRPr>
          </a:p>
          <a:p>
            <a:pPr algn="ctr"/>
            <a:endParaRPr lang="fr-FR" sz="4000" dirty="0"/>
          </a:p>
        </p:txBody>
      </p:sp>
    </p:spTree>
    <p:extLst>
      <p:ext uri="{BB962C8B-B14F-4D97-AF65-F5344CB8AC3E}">
        <p14:creationId xmlns:p14="http://schemas.microsoft.com/office/powerpoint/2010/main" val="230425638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647</TotalTime>
  <Words>1587</Words>
  <Application>Microsoft Office PowerPoint</Application>
  <PresentationFormat>Affichage à l'écran (4:3)</PresentationFormat>
  <Paragraphs>92</Paragraphs>
  <Slides>21</Slides>
  <Notes>2</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21</vt:i4>
      </vt:variant>
    </vt:vector>
  </HeadingPairs>
  <TitlesOfParts>
    <vt:vector size="29" baseType="lpstr">
      <vt:lpstr>Arial</vt:lpstr>
      <vt:lpstr>Calibri</vt:lpstr>
      <vt:lpstr>Calibri Light</vt:lpstr>
      <vt:lpstr>Century Gothic</vt:lpstr>
      <vt:lpstr>Times New Roman</vt:lpstr>
      <vt:lpstr>Traditional Arabic</vt:lpstr>
      <vt:lpstr>Wingdings 3</vt:lpstr>
      <vt:lpstr>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hp</dc:creator>
  <cp:lastModifiedBy>hp</cp:lastModifiedBy>
  <cp:revision>89</cp:revision>
  <dcterms:created xsi:type="dcterms:W3CDTF">2019-11-08T18:58:00Z</dcterms:created>
  <dcterms:modified xsi:type="dcterms:W3CDTF">2021-01-18T21:24:03Z</dcterms:modified>
</cp:coreProperties>
</file>