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188" r:id="rId1"/>
  </p:sldMasterIdLst>
  <p:sldIdLst>
    <p:sldId id="258" r:id="rId2"/>
    <p:sldId id="259" r:id="rId3"/>
    <p:sldId id="260" r:id="rId4"/>
    <p:sldId id="261" r:id="rId5"/>
    <p:sldId id="262" r:id="rId6"/>
    <p:sldId id="263" r:id="rId7"/>
    <p:sldId id="264" r:id="rId8"/>
    <p:sldId id="267" r:id="rId9"/>
    <p:sldId id="268" r:id="rId10"/>
    <p:sldId id="269" r:id="rId11"/>
    <p:sldId id="270" r:id="rId12"/>
    <p:sldId id="271" r:id="rId13"/>
    <p:sldId id="272"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52" d="100"/>
          <a:sy n="52" d="100"/>
        </p:scale>
        <p:origin x="-1219"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56705F-0E41-4270-9A81-B1CE95F4379B}" type="datetimeFigureOut">
              <a:rPr lang="ar-SA" smtClean="0"/>
              <a:t>11/11/1434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F3AAC66-75D9-452D-85BA-4B327B8893D4}"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56705F-0E41-4270-9A81-B1CE95F4379B}" type="datetimeFigureOut">
              <a:rPr lang="ar-SA" smtClean="0"/>
              <a:t>11/11/1434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F3AAC66-75D9-452D-85BA-4B327B8893D4}"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56705F-0E41-4270-9A81-B1CE95F4379B}" type="datetimeFigureOut">
              <a:rPr lang="ar-SA" smtClean="0"/>
              <a:t>11/11/1434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F3AAC66-75D9-452D-85BA-4B327B8893D4}"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56705F-0E41-4270-9A81-B1CE95F4379B}" type="datetimeFigureOut">
              <a:rPr lang="ar-SA" smtClean="0"/>
              <a:t>11/11/1434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F3AAC66-75D9-452D-85BA-4B327B8893D4}"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56705F-0E41-4270-9A81-B1CE95F4379B}" type="datetimeFigureOut">
              <a:rPr lang="ar-SA" smtClean="0"/>
              <a:t>11/11/1434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F3AAC66-75D9-452D-85BA-4B327B8893D4}"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56705F-0E41-4270-9A81-B1CE95F4379B}" type="datetimeFigureOut">
              <a:rPr lang="ar-SA" smtClean="0"/>
              <a:t>11/11/1434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F3AAC66-75D9-452D-85BA-4B327B8893D4}"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56705F-0E41-4270-9A81-B1CE95F4379B}" type="datetimeFigureOut">
              <a:rPr lang="ar-SA" smtClean="0"/>
              <a:t>11/11/1434</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F3AAC66-75D9-452D-85BA-4B327B8893D4}"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56705F-0E41-4270-9A81-B1CE95F4379B}" type="datetimeFigureOut">
              <a:rPr lang="ar-SA" smtClean="0"/>
              <a:t>11/11/1434</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F3AAC66-75D9-452D-85BA-4B327B8893D4}"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56705F-0E41-4270-9A81-B1CE95F4379B}" type="datetimeFigureOut">
              <a:rPr lang="ar-SA" smtClean="0"/>
              <a:t>11/11/1434</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F3AAC66-75D9-452D-85BA-4B327B8893D4}"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56705F-0E41-4270-9A81-B1CE95F4379B}" type="datetimeFigureOut">
              <a:rPr lang="ar-SA" smtClean="0"/>
              <a:t>11/11/1434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F3AAC66-75D9-452D-85BA-4B327B8893D4}" type="slidenum">
              <a:rPr lang="ar-SA" smtClean="0"/>
              <a:t>‹#›</a:t>
            </a:fld>
            <a:endParaRPr lang="ar-SA"/>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A56705F-0E41-4270-9A81-B1CE95F4379B}" type="datetimeFigureOut">
              <a:rPr lang="ar-SA" smtClean="0"/>
              <a:t>11/11/1434</a:t>
            </a:fld>
            <a:endParaRPr lang="ar-SA"/>
          </a:p>
        </p:txBody>
      </p:sp>
      <p:sp>
        <p:nvSpPr>
          <p:cNvPr id="9" name="Slide Number Placeholder 8"/>
          <p:cNvSpPr>
            <a:spLocks noGrp="1"/>
          </p:cNvSpPr>
          <p:nvPr>
            <p:ph type="sldNum" sz="quarter" idx="11"/>
          </p:nvPr>
        </p:nvSpPr>
        <p:spPr/>
        <p:txBody>
          <a:bodyPr/>
          <a:lstStyle/>
          <a:p>
            <a:fld id="{0F3AAC66-75D9-452D-85BA-4B327B8893D4}" type="slidenum">
              <a:rPr lang="ar-SA" smtClean="0"/>
              <a:t>‹#›</a:t>
            </a:fld>
            <a:endParaRPr lang="ar-SA"/>
          </a:p>
        </p:txBody>
      </p:sp>
      <p:sp>
        <p:nvSpPr>
          <p:cNvPr id="10" name="Footer Placeholder 9"/>
          <p:cNvSpPr>
            <a:spLocks noGrp="1"/>
          </p:cNvSpPr>
          <p:nvPr>
            <p:ph type="ftr" sz="quarter" idx="12"/>
          </p:nvPr>
        </p:nvSpPr>
        <p:spPr/>
        <p:txBody>
          <a:bodyPr/>
          <a:lstStyle/>
          <a:p>
            <a:endParaRPr lang="ar-SA"/>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F3AAC66-75D9-452D-85BA-4B327B8893D4}" type="slidenum">
              <a:rPr lang="ar-SA" smtClean="0"/>
              <a:t>‹#›</a:t>
            </a:fld>
            <a:endParaRPr lang="ar-S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S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A56705F-0E41-4270-9A81-B1CE95F4379B}" type="datetimeFigureOut">
              <a:rPr lang="ar-SA" smtClean="0"/>
              <a:t>11/11/1434</a:t>
            </a:fld>
            <a:endParaRPr lang="ar-SA"/>
          </a:p>
        </p:txBody>
      </p:sp>
    </p:spTree>
  </p:cSld>
  <p:clrMap bg1="lt1" tx1="dk1" bg2="lt2" tx2="dk2" accent1="accent1" accent2="accent2" accent3="accent3" accent4="accent4" accent5="accent5" accent6="accent6" hlink="hlink" folHlink="folHlink"/>
  <p:sldLayoutIdLst>
    <p:sldLayoutId id="2147484189" r:id="rId1"/>
    <p:sldLayoutId id="2147484190" r:id="rId2"/>
    <p:sldLayoutId id="2147484191" r:id="rId3"/>
    <p:sldLayoutId id="2147484192" r:id="rId4"/>
    <p:sldLayoutId id="2147484193" r:id="rId5"/>
    <p:sldLayoutId id="2147484194" r:id="rId6"/>
    <p:sldLayoutId id="2147484195" r:id="rId7"/>
    <p:sldLayoutId id="2147484196" r:id="rId8"/>
    <p:sldLayoutId id="2147484197" r:id="rId9"/>
    <p:sldLayoutId id="2147484198" r:id="rId10"/>
    <p:sldLayoutId id="2147484199" r:id="rId11"/>
  </p:sldLayoutIdLst>
  <p:timing>
    <p:tnLst>
      <p:par>
        <p:cTn id="1" dur="indefinite" restart="never" nodeType="tmRoot"/>
      </p:par>
    </p:tnLst>
  </p:timing>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924800" cy="1371600"/>
          </a:xfrm>
        </p:spPr>
        <p:txBody>
          <a:bodyPr>
            <a:normAutofit fontScale="90000"/>
          </a:bodyPr>
          <a:lstStyle/>
          <a:p>
            <a:pPr algn="ctr"/>
            <a:r>
              <a:rPr lang="ar-SA" sz="5400" b="1" dirty="0" smtClean="0">
                <a:latin typeface="Traditional Arabic" pitchFamily="18" charset="-78"/>
                <a:cs typeface="Traditional Arabic" pitchFamily="18" charset="-78"/>
              </a:rPr>
              <a:t> فلسفة العلوم</a:t>
            </a:r>
            <a:br>
              <a:rPr lang="ar-SA" sz="5400" b="1" dirty="0" smtClean="0">
                <a:latin typeface="Traditional Arabic" pitchFamily="18" charset="-78"/>
                <a:cs typeface="Traditional Arabic" pitchFamily="18" charset="-78"/>
              </a:rPr>
            </a:br>
            <a:endParaRPr lang="ar-SA" sz="3600" b="1" dirty="0">
              <a:latin typeface="Traditional Arabic" pitchFamily="18" charset="-78"/>
              <a:cs typeface="Traditional Arabic" pitchFamily="18" charset="-78"/>
            </a:endParaRPr>
          </a:p>
        </p:txBody>
      </p:sp>
      <p:sp>
        <p:nvSpPr>
          <p:cNvPr id="3" name="Text Placeholder 2"/>
          <p:cNvSpPr>
            <a:spLocks noGrp="1"/>
          </p:cNvSpPr>
          <p:nvPr>
            <p:ph type="body" idx="1"/>
          </p:nvPr>
        </p:nvSpPr>
        <p:spPr>
          <a:xfrm>
            <a:off x="533400" y="1143000"/>
            <a:ext cx="7924800" cy="5181600"/>
          </a:xfrm>
        </p:spPr>
        <p:txBody>
          <a:bodyPr>
            <a:normAutofit/>
          </a:bodyPr>
          <a:lstStyle/>
          <a:p>
            <a:pPr marL="45720"/>
            <a:r>
              <a:rPr lang="ar-SA" sz="3600" b="1" dirty="0">
                <a:latin typeface="Traditional Arabic" pitchFamily="18" charset="-78"/>
                <a:cs typeface="Traditional Arabic" pitchFamily="18" charset="-78"/>
              </a:rPr>
              <a:t>بعض المفاهيم الهامة</a:t>
            </a:r>
            <a:r>
              <a:rPr lang="ar-SA" sz="3600" b="1" dirty="0" smtClean="0">
                <a:latin typeface="Traditional Arabic" pitchFamily="18" charset="-78"/>
                <a:cs typeface="Traditional Arabic" pitchFamily="18" charset="-78"/>
              </a:rPr>
              <a:t>:</a:t>
            </a:r>
            <a:endParaRPr lang="ar-SA" sz="3200" dirty="0" smtClean="0">
              <a:latin typeface="Traditional Arabic" pitchFamily="18" charset="-78"/>
              <a:cs typeface="Traditional Arabic" pitchFamily="18" charset="-78"/>
            </a:endParaRPr>
          </a:p>
          <a:p>
            <a:pPr marL="502920" indent="-457200">
              <a:buFont typeface="Wingdings" pitchFamily="2" charset="2"/>
              <a:buChar char="§"/>
            </a:pPr>
            <a:r>
              <a:rPr lang="ar-SA" sz="3200" dirty="0" err="1" smtClean="0">
                <a:latin typeface="Traditional Arabic" pitchFamily="18" charset="-78"/>
                <a:cs typeface="Traditional Arabic" pitchFamily="18" charset="-78"/>
              </a:rPr>
              <a:t>الإبستومولوجيا</a:t>
            </a:r>
            <a:r>
              <a:rPr lang="ar-SA" sz="3200" dirty="0" smtClean="0">
                <a:latin typeface="Traditional Arabic" pitchFamily="18" charset="-78"/>
                <a:cs typeface="Traditional Arabic" pitchFamily="18" charset="-78"/>
              </a:rPr>
              <a:t>: كلمة اغريقية مكونة من مقطعين </a:t>
            </a:r>
            <a:r>
              <a:rPr lang="en-US" sz="3200" dirty="0" err="1" smtClean="0">
                <a:latin typeface="Traditional Arabic" pitchFamily="18" charset="-78"/>
                <a:cs typeface="Traditional Arabic" pitchFamily="18" charset="-78"/>
              </a:rPr>
              <a:t>epesteme</a:t>
            </a:r>
            <a:r>
              <a:rPr lang="en-US" sz="3200" dirty="0" smtClean="0">
                <a:latin typeface="Traditional Arabic" pitchFamily="18" charset="-78"/>
                <a:cs typeface="Traditional Arabic" pitchFamily="18" charset="-78"/>
              </a:rPr>
              <a:t> </a:t>
            </a:r>
            <a:r>
              <a:rPr lang="ar-SA" sz="3200" dirty="0" smtClean="0">
                <a:latin typeface="Traditional Arabic" pitchFamily="18" charset="-78"/>
                <a:cs typeface="Traditional Arabic" pitchFamily="18" charset="-78"/>
              </a:rPr>
              <a:t> وتعني المعرفة و </a:t>
            </a:r>
            <a:r>
              <a:rPr lang="en-US" sz="3200" dirty="0" smtClean="0">
                <a:latin typeface="Traditional Arabic" pitchFamily="18" charset="-78"/>
                <a:cs typeface="Traditional Arabic" pitchFamily="18" charset="-78"/>
              </a:rPr>
              <a:t>logos </a:t>
            </a:r>
            <a:r>
              <a:rPr lang="ar-SA" sz="3200" dirty="0" smtClean="0">
                <a:latin typeface="Traditional Arabic" pitchFamily="18" charset="-78"/>
                <a:cs typeface="Traditional Arabic" pitchFamily="18" charset="-78"/>
              </a:rPr>
              <a:t> وتعني علم، بمعنى أن </a:t>
            </a:r>
            <a:r>
              <a:rPr lang="ar-SA" sz="3200" dirty="0" err="1" smtClean="0">
                <a:latin typeface="Traditional Arabic" pitchFamily="18" charset="-78"/>
                <a:cs typeface="Traditional Arabic" pitchFamily="18" charset="-78"/>
              </a:rPr>
              <a:t>الإبستومولوجيا</a:t>
            </a:r>
            <a:r>
              <a:rPr lang="ar-SA" sz="3200" dirty="0" smtClean="0">
                <a:latin typeface="Traditional Arabic" pitchFamily="18" charset="-78"/>
                <a:cs typeface="Traditional Arabic" pitchFamily="18" charset="-78"/>
              </a:rPr>
              <a:t> تعني علم المعرفة. وتهتم بالمعرفة الافتراضية.</a:t>
            </a:r>
          </a:p>
          <a:p>
            <a:pPr marL="45720"/>
            <a:endParaRPr lang="ar-SA" sz="3200" dirty="0" smtClean="0">
              <a:latin typeface="Traditional Arabic" pitchFamily="18" charset="-78"/>
              <a:cs typeface="Traditional Arabic" pitchFamily="18" charset="-78"/>
            </a:endParaRPr>
          </a:p>
          <a:p>
            <a:pPr marL="502920" indent="-457200">
              <a:buFont typeface="Wingdings" pitchFamily="2" charset="2"/>
              <a:buChar char="§"/>
            </a:pPr>
            <a:r>
              <a:rPr lang="ar-SA" sz="3200" dirty="0" smtClean="0">
                <a:latin typeface="Traditional Arabic" pitchFamily="18" charset="-78"/>
                <a:cs typeface="Traditional Arabic" pitchFamily="18" charset="-78"/>
              </a:rPr>
              <a:t>المعرفة الإجرائية: (يعرف كيف...)، مثل أن يعرف كيف يقود الدراجة، أو كيف يقود السيارة.</a:t>
            </a:r>
          </a:p>
          <a:p>
            <a:pPr marL="45720"/>
            <a:endParaRPr lang="ar-SA" sz="3200" dirty="0" smtClean="0">
              <a:latin typeface="Traditional Arabic" pitchFamily="18" charset="-78"/>
              <a:cs typeface="Traditional Arabic" pitchFamily="18" charset="-78"/>
            </a:endParaRPr>
          </a:p>
          <a:p>
            <a:pPr marL="502920" indent="-457200">
              <a:buFont typeface="Wingdings" pitchFamily="2" charset="2"/>
              <a:buChar char="§"/>
            </a:pPr>
            <a:r>
              <a:rPr lang="ar-SA" sz="3200" dirty="0" smtClean="0">
                <a:latin typeface="Traditional Arabic" pitchFamily="18" charset="-78"/>
                <a:cs typeface="Traditional Arabic" pitchFamily="18" charset="-78"/>
              </a:rPr>
              <a:t>المعرفة المكتسبة: مثل أن يعرف أسم رئيس القسم</a:t>
            </a:r>
          </a:p>
          <a:p>
            <a:pPr marL="502920" indent="-457200">
              <a:buFont typeface="Wingdings" pitchFamily="2" charset="2"/>
              <a:buChar char="q"/>
            </a:pP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298562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0"/>
            <a:ext cx="5966666" cy="990600"/>
          </a:xfrm>
        </p:spPr>
        <p:txBody>
          <a:bodyPr/>
          <a:lstStyle/>
          <a:p>
            <a:pPr algn="ctr"/>
            <a:r>
              <a:rPr lang="ar-SA" b="1" dirty="0" smtClean="0"/>
              <a:t>ا</a:t>
            </a:r>
            <a:r>
              <a:rPr lang="ar-SA" sz="4000" b="1" dirty="0" smtClean="0">
                <a:latin typeface="Traditional Arabic" pitchFamily="18" charset="-78"/>
                <a:cs typeface="Traditional Arabic" pitchFamily="18" charset="-78"/>
              </a:rPr>
              <a:t>لنظرية النسبية</a:t>
            </a:r>
            <a:endParaRPr lang="ar-SA" sz="4000" b="1" dirty="0">
              <a:latin typeface="Traditional Arabic" pitchFamily="18" charset="-78"/>
              <a:cs typeface="Traditional Arabic" pitchFamily="18" charset="-78"/>
            </a:endParaRPr>
          </a:p>
        </p:txBody>
      </p:sp>
      <p:sp>
        <p:nvSpPr>
          <p:cNvPr id="3" name="Text Placeholder 2"/>
          <p:cNvSpPr>
            <a:spLocks noGrp="1"/>
          </p:cNvSpPr>
          <p:nvPr>
            <p:ph type="body" idx="1"/>
          </p:nvPr>
        </p:nvSpPr>
        <p:spPr>
          <a:xfrm>
            <a:off x="533400" y="2057400"/>
            <a:ext cx="7391400" cy="3886200"/>
          </a:xfrm>
        </p:spPr>
        <p:txBody>
          <a:bodyPr>
            <a:normAutofit/>
          </a:bodyPr>
          <a:lstStyle/>
          <a:p>
            <a:r>
              <a:rPr lang="ar-SA" sz="3200" b="1" dirty="0" smtClean="0">
                <a:latin typeface="Traditional Arabic" pitchFamily="18" charset="-78"/>
                <a:cs typeface="Traditional Arabic" pitchFamily="18" charset="-78"/>
              </a:rPr>
              <a:t>تجربة </a:t>
            </a:r>
            <a:r>
              <a:rPr lang="ar-SA" sz="3200" b="1" dirty="0" err="1" smtClean="0">
                <a:latin typeface="Traditional Arabic" pitchFamily="18" charset="-78"/>
                <a:cs typeface="Traditional Arabic" pitchFamily="18" charset="-78"/>
              </a:rPr>
              <a:t>ميكلسون</a:t>
            </a:r>
            <a:r>
              <a:rPr lang="ar-SA" sz="3200" b="1" dirty="0" smtClean="0">
                <a:latin typeface="Traditional Arabic" pitchFamily="18" charset="-78"/>
                <a:cs typeface="Traditional Arabic" pitchFamily="18" charset="-78"/>
              </a:rPr>
              <a:t>/مورلي: </a:t>
            </a:r>
          </a:p>
          <a:p>
            <a:pPr algn="just"/>
            <a:r>
              <a:rPr lang="ar-SA" sz="3200" dirty="0" smtClean="0">
                <a:latin typeface="Traditional Arabic" pitchFamily="18" charset="-78"/>
                <a:cs typeface="Traditional Arabic" pitchFamily="18" charset="-78"/>
              </a:rPr>
              <a:t>صممت هذه التجربة للإجابة على السؤال التالي: هل الريح الأثيرية(8,5ميل/ث) الناتجة عن حركة الأرض تؤثر على </a:t>
            </a:r>
            <a:r>
              <a:rPr lang="ar-SA" sz="3200" dirty="0">
                <a:latin typeface="Traditional Arabic" pitchFamily="18" charset="-78"/>
                <a:cs typeface="Traditional Arabic" pitchFamily="18" charset="-78"/>
              </a:rPr>
              <a:t>سرعة </a:t>
            </a:r>
            <a:r>
              <a:rPr lang="ar-SA" sz="3200" dirty="0" smtClean="0">
                <a:latin typeface="Traditional Arabic" pitchFamily="18" charset="-78"/>
                <a:cs typeface="Traditional Arabic" pitchFamily="18" charset="-78"/>
              </a:rPr>
              <a:t>الضوء. وتتلخص بإطلاق شعاعين أحدهما مرة باتجاه حركة الأرض (ومرة عكسها)، والآخر عمودي على حركة الأرض وينعكسان على مرآتين بحيث يقطعان نفس المسافة. فلم يجدا أي تغير في زمن عودتهما. </a:t>
            </a:r>
          </a:p>
          <a:p>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013497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0"/>
            <a:ext cx="7659687" cy="2133600"/>
          </a:xfrm>
        </p:spPr>
        <p:txBody>
          <a:bodyPr/>
          <a:lstStyle/>
          <a:p>
            <a:pPr algn="just"/>
            <a:r>
              <a:rPr lang="ar-SA" sz="3200" b="1" dirty="0" smtClean="0">
                <a:latin typeface="Traditional Arabic" pitchFamily="18" charset="-78"/>
                <a:cs typeface="Traditional Arabic" pitchFamily="18" charset="-78"/>
              </a:rPr>
              <a:t>النسبية العامة</a:t>
            </a:r>
            <a:r>
              <a:rPr lang="ar-SA" sz="3200" dirty="0" smtClean="0">
                <a:latin typeface="Traditional Arabic" pitchFamily="18" charset="-78"/>
                <a:cs typeface="Traditional Arabic" pitchFamily="18" charset="-78"/>
              </a:rPr>
              <a:t>: تعالج الأجسام التي تتحرك بالنسبة لبعضها بسرعة متزايدة أو متناقصة. أو تتحرك بعجلة أو تسارع.</a:t>
            </a:r>
            <a:endParaRPr lang="ar-SA" sz="3200" dirty="0">
              <a:latin typeface="Traditional Arabic" pitchFamily="18" charset="-78"/>
              <a:cs typeface="Traditional Arabic" pitchFamily="18" charset="-78"/>
            </a:endParaRPr>
          </a:p>
        </p:txBody>
      </p:sp>
      <p:sp>
        <p:nvSpPr>
          <p:cNvPr id="3" name="Text Placeholder 2"/>
          <p:cNvSpPr>
            <a:spLocks noGrp="1"/>
          </p:cNvSpPr>
          <p:nvPr>
            <p:ph type="body" idx="1"/>
          </p:nvPr>
        </p:nvSpPr>
        <p:spPr>
          <a:xfrm>
            <a:off x="990600" y="2362200"/>
            <a:ext cx="6858000" cy="1066800"/>
          </a:xfrm>
        </p:spPr>
        <p:txBody>
          <a:bodyPr>
            <a:normAutofit/>
          </a:bodyPr>
          <a:lstStyle/>
          <a:p>
            <a:pPr algn="just"/>
            <a:r>
              <a:rPr lang="ar-SA" sz="3200" dirty="0" smtClean="0">
                <a:latin typeface="Traditional Arabic" pitchFamily="18" charset="-78"/>
                <a:cs typeface="Traditional Arabic" pitchFamily="18" charset="-78"/>
              </a:rPr>
              <a:t>ا</a:t>
            </a:r>
            <a:r>
              <a:rPr lang="ar-SA" sz="3200" b="1" dirty="0" smtClean="0">
                <a:latin typeface="Traditional Arabic" pitchFamily="18" charset="-78"/>
                <a:cs typeface="Traditional Arabic" pitchFamily="18" charset="-78"/>
              </a:rPr>
              <a:t>لنسبية الخاصة: </a:t>
            </a:r>
            <a:r>
              <a:rPr lang="ar-SA" sz="3200" dirty="0" smtClean="0">
                <a:latin typeface="Traditional Arabic" pitchFamily="18" charset="-78"/>
                <a:cs typeface="Traditional Arabic" pitchFamily="18" charset="-78"/>
              </a:rPr>
              <a:t>تقتصر على الأجسام التي تتحرك بسرعة ثابتة، أي بدون عجلة.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680204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304800" y="1524000"/>
                <a:ext cx="7543800" cy="5207000"/>
              </a:xfrm>
            </p:spPr>
            <p:txBody>
              <a:bodyPr/>
              <a:lstStyle/>
              <a:p>
                <a:pPr algn="r"/>
                <a:r>
                  <a:rPr lang="ar-SA" dirty="0" smtClean="0">
                    <a:latin typeface="Traditional Arabic" pitchFamily="18" charset="-78"/>
                    <a:cs typeface="Traditional Arabic" pitchFamily="18" charset="-78"/>
                  </a:rPr>
                  <a:t>1- تنكمش الأجسام باتجاه حركتها ويختفي الجسم عند بلوغه سرعة الضوء.</a:t>
                </a:r>
                <a:br>
                  <a:rPr lang="ar-SA" dirty="0" smtClean="0">
                    <a:latin typeface="Traditional Arabic" pitchFamily="18" charset="-78"/>
                    <a:cs typeface="Traditional Arabic" pitchFamily="18" charset="-78"/>
                  </a:rPr>
                </a:br>
                <a:r>
                  <a:rPr lang="ar-SA" dirty="0" smtClean="0">
                    <a:latin typeface="Traditional Arabic" pitchFamily="18" charset="-78"/>
                    <a:cs typeface="Traditional Arabic" pitchFamily="18" charset="-78"/>
                  </a:rPr>
                  <a:t>2- تزداد كتلة الجسم بازدياد سرعته وتصبح كتلته لا نهائية عند بلوغه سرعة الضوء.</a:t>
                </a:r>
                <a:br>
                  <a:rPr lang="ar-SA" dirty="0" smtClean="0">
                    <a:latin typeface="Traditional Arabic" pitchFamily="18" charset="-78"/>
                    <a:cs typeface="Traditional Arabic" pitchFamily="18" charset="-78"/>
                  </a:rPr>
                </a:br>
                <a:r>
                  <a:rPr lang="ar-SA" dirty="0" smtClean="0">
                    <a:latin typeface="Traditional Arabic" pitchFamily="18" charset="-78"/>
                    <a:cs typeface="Traditional Arabic" pitchFamily="18" charset="-78"/>
                  </a:rPr>
                  <a:t>3- لا يوجد سرعة أكبر من سرعة الضوء</a:t>
                </a:r>
                <a:br>
                  <a:rPr lang="ar-SA" dirty="0" smtClean="0">
                    <a:latin typeface="Traditional Arabic" pitchFamily="18" charset="-78"/>
                    <a:cs typeface="Traditional Arabic" pitchFamily="18" charset="-78"/>
                  </a:rPr>
                </a:br>
                <a:r>
                  <a:rPr lang="ar-SA" dirty="0" smtClean="0">
                    <a:latin typeface="Traditional Arabic" pitchFamily="18" charset="-78"/>
                    <a:cs typeface="Traditional Arabic" pitchFamily="18" charset="-78"/>
                  </a:rPr>
                  <a:t>4- </a:t>
                </a:r>
                <a14:m>
                  <m:oMath xmlns:m="http://schemas.openxmlformats.org/officeDocument/2006/math">
                    <m:r>
                      <a:rPr lang="en-US" i="1">
                        <a:latin typeface="Cambria Math"/>
                        <a:cs typeface="Traditional Arabic" pitchFamily="18" charset="-78"/>
                      </a:rPr>
                      <m:t>𝑒</m:t>
                    </m:r>
                    <m:r>
                      <a:rPr lang="en-US" i="1">
                        <a:latin typeface="Cambria Math"/>
                        <a:cs typeface="Traditional Arabic" pitchFamily="18" charset="-78"/>
                      </a:rPr>
                      <m:t>=</m:t>
                    </m:r>
                    <m:r>
                      <a:rPr lang="en-US" i="1">
                        <a:latin typeface="Cambria Math"/>
                        <a:cs typeface="Traditional Arabic" pitchFamily="18" charset="-78"/>
                      </a:rPr>
                      <m:t>𝑚𝑐</m:t>
                    </m:r>
                    <m:r>
                      <a:rPr lang="en-US" i="1">
                        <a:latin typeface="Cambria Math"/>
                        <a:cs typeface="Traditional Arabic" pitchFamily="18" charset="-78"/>
                      </a:rPr>
                      <m:t>²</m:t>
                    </m:r>
                    <m:r>
                      <a:rPr lang="en-US" i="1">
                        <a:latin typeface="Cambria Math"/>
                        <a:cs typeface="Traditional Arabic" pitchFamily="18" charset="-78"/>
                      </a:rPr>
                      <m:t> </m:t>
                    </m:r>
                  </m:oMath>
                </a14:m>
                <a:r>
                  <a:rPr lang="ar-SA" dirty="0" smtClean="0">
                    <a:latin typeface="Traditional Arabic" pitchFamily="18" charset="-78"/>
                    <a:cs typeface="Traditional Arabic" pitchFamily="18" charset="-78"/>
                  </a:rPr>
                  <a:t/>
                </a:r>
                <a:br>
                  <a:rPr lang="ar-SA" dirty="0" smtClean="0">
                    <a:latin typeface="Traditional Arabic" pitchFamily="18" charset="-78"/>
                    <a:cs typeface="Traditional Arabic" pitchFamily="18" charset="-78"/>
                  </a:rPr>
                </a:br>
                <a:r>
                  <a:rPr lang="ar-SA" dirty="0" smtClean="0">
                    <a:latin typeface="Traditional Arabic" pitchFamily="18" charset="-78"/>
                    <a:cs typeface="Traditional Arabic" pitchFamily="18" charset="-78"/>
                  </a:rPr>
                  <a:t>5- يتباطأ الزمن تبعاً للسرعة</a:t>
                </a:r>
                <a:br>
                  <a:rPr lang="ar-SA" dirty="0" smtClean="0">
                    <a:latin typeface="Traditional Arabic" pitchFamily="18" charset="-78"/>
                    <a:cs typeface="Traditional Arabic" pitchFamily="18" charset="-78"/>
                  </a:rPr>
                </a:br>
                <a:r>
                  <a:rPr lang="ar-SA" dirty="0" smtClean="0">
                    <a:latin typeface="Traditional Arabic" pitchFamily="18" charset="-78"/>
                    <a:cs typeface="Traditional Arabic" pitchFamily="18" charset="-78"/>
                  </a:rPr>
                  <a:t/>
                </a:r>
                <a:br>
                  <a:rPr lang="ar-SA" dirty="0" smtClean="0">
                    <a:latin typeface="Traditional Arabic" pitchFamily="18" charset="-78"/>
                    <a:cs typeface="Traditional Arabic" pitchFamily="18" charset="-78"/>
                  </a:rPr>
                </a:br>
                <a:r>
                  <a:rPr lang="ar-SA" dirty="0" smtClean="0">
                    <a:latin typeface="Traditional Arabic" pitchFamily="18" charset="-78"/>
                    <a:cs typeface="Traditional Arabic" pitchFamily="18" charset="-78"/>
                  </a:rPr>
                  <a:t/>
                </a:r>
                <a:br>
                  <a:rPr lang="ar-SA" dirty="0" smtClean="0">
                    <a:latin typeface="Traditional Arabic" pitchFamily="18" charset="-78"/>
                    <a:cs typeface="Traditional Arabic" pitchFamily="18" charset="-78"/>
                  </a:rPr>
                </a:br>
                <a:r>
                  <a:rPr lang="ar-SA" dirty="0" smtClean="0">
                    <a:latin typeface="Traditional Arabic" pitchFamily="18" charset="-78"/>
                    <a:cs typeface="Traditional Arabic" pitchFamily="18" charset="-78"/>
                  </a:rPr>
                  <a:t/>
                </a:r>
                <a:br>
                  <a:rPr lang="ar-SA" dirty="0" smtClean="0">
                    <a:latin typeface="Traditional Arabic" pitchFamily="18" charset="-78"/>
                    <a:cs typeface="Traditional Arabic" pitchFamily="18" charset="-78"/>
                  </a:rPr>
                </a:br>
                <a:r>
                  <a:rPr lang="ar-SA" dirty="0">
                    <a:latin typeface="Traditional Arabic" pitchFamily="18" charset="-78"/>
                    <a:cs typeface="Traditional Arabic" pitchFamily="18" charset="-78"/>
                  </a:rPr>
                  <a:t/>
                </a:r>
                <a:br>
                  <a:rPr lang="ar-SA" dirty="0">
                    <a:latin typeface="Traditional Arabic" pitchFamily="18" charset="-78"/>
                    <a:cs typeface="Traditional Arabic" pitchFamily="18" charset="-78"/>
                  </a:rPr>
                </a:br>
                <a:endParaRPr lang="ar-SA"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304800" y="1524000"/>
                <a:ext cx="7543800" cy="5207000"/>
              </a:xfrm>
              <a:blipFill rotWithShape="1">
                <a:blip r:embed="rId2"/>
                <a:stretch>
                  <a:fillRect l="-565" t="-1756" r="-2423"/>
                </a:stretch>
              </a:blipFill>
            </p:spPr>
            <p:txBody>
              <a:bodyPr/>
              <a:lstStyle/>
              <a:p>
                <a:r>
                  <a:rPr lang="ar-SA">
                    <a:noFill/>
                  </a:rPr>
                  <a:t> </a:t>
                </a:r>
              </a:p>
            </p:txBody>
          </p:sp>
        </mc:Fallback>
      </mc:AlternateContent>
      <p:sp>
        <p:nvSpPr>
          <p:cNvPr id="3" name="Text Placeholder 2"/>
          <p:cNvSpPr>
            <a:spLocks noGrp="1"/>
          </p:cNvSpPr>
          <p:nvPr>
            <p:ph type="body" idx="1"/>
          </p:nvPr>
        </p:nvSpPr>
        <p:spPr>
          <a:xfrm>
            <a:off x="1143000" y="457200"/>
            <a:ext cx="6135687" cy="914400"/>
          </a:xfrm>
        </p:spPr>
        <p:txBody>
          <a:bodyPr>
            <a:normAutofit/>
          </a:bodyPr>
          <a:lstStyle/>
          <a:p>
            <a:r>
              <a:rPr lang="ar-SA" sz="3200" b="1" dirty="0">
                <a:latin typeface="Traditional Arabic" pitchFamily="18" charset="-78"/>
                <a:cs typeface="Traditional Arabic" pitchFamily="18" charset="-78"/>
              </a:rPr>
              <a:t>قوانين النسبية: </a:t>
            </a:r>
          </a:p>
        </p:txBody>
      </p:sp>
    </p:spTree>
    <p:extLst>
      <p:ext uri="{BB962C8B-B14F-4D97-AF65-F5344CB8AC3E}">
        <p14:creationId xmlns:p14="http://schemas.microsoft.com/office/powerpoint/2010/main" val="20963553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7659687" cy="4572000"/>
          </a:xfrm>
        </p:spPr>
        <p:txBody>
          <a:bodyPr/>
          <a:lstStyle/>
          <a:p>
            <a:pPr algn="just"/>
            <a:r>
              <a:rPr lang="ar-SA" sz="3200" dirty="0" smtClean="0"/>
              <a:t>الجاذبية عند </a:t>
            </a:r>
            <a:r>
              <a:rPr lang="ar-SA" sz="3200" dirty="0" err="1" smtClean="0"/>
              <a:t>أنشتين</a:t>
            </a:r>
            <a:r>
              <a:rPr lang="ar-SA" sz="3200" dirty="0" smtClean="0"/>
              <a:t> ليست «قوة». فالقول بأن الأجسام المادية يمكنها أن تتجاذب إنما هو خداع. الجاذبية عند </a:t>
            </a:r>
            <a:r>
              <a:rPr lang="ar-SA" sz="3200" dirty="0" err="1" smtClean="0"/>
              <a:t>أنشتاين</a:t>
            </a:r>
            <a:r>
              <a:rPr lang="ar-SA" sz="3200" dirty="0" smtClean="0"/>
              <a:t> هي </a:t>
            </a:r>
            <a:r>
              <a:rPr lang="ar-SA" sz="3200" dirty="0"/>
              <a:t>صنو القصور الذات</a:t>
            </a:r>
            <a:r>
              <a:rPr lang="ar-SA" sz="3200" dirty="0" smtClean="0"/>
              <a:t> «العطالة». والطريق الذي تسلكه النجوم تحدده خصائص الزمكان الذي وجدت فيه. ومن الأمثلة التي تقرب الصورة: قطعة قماش مشدودة أفقياً فإذا ألقينا فيها كرة خفيفة من الخشب فإنها تسير عليها بخط مستقيم. ثم نضع في وسطها كرة من الرصاص، فتحدث تجويفا في الوسط ثم تقع كرة الخشب في التجويف، فتدور حوله بدلا من أن تتابع سيرها بخط مستقيم</a:t>
            </a:r>
            <a:endParaRPr lang="ar-SA" sz="3200" dirty="0"/>
          </a:p>
        </p:txBody>
      </p:sp>
      <p:sp>
        <p:nvSpPr>
          <p:cNvPr id="3" name="Text Placeholder 2"/>
          <p:cNvSpPr>
            <a:spLocks noGrp="1"/>
          </p:cNvSpPr>
          <p:nvPr>
            <p:ph type="body" idx="1"/>
          </p:nvPr>
        </p:nvSpPr>
        <p:spPr>
          <a:xfrm>
            <a:off x="1066800" y="609601"/>
            <a:ext cx="6135687" cy="381000"/>
          </a:xfrm>
        </p:spPr>
        <p:txBody>
          <a:bodyPr>
            <a:normAutofit lnSpcReduction="10000"/>
          </a:bodyPr>
          <a:lstStyle/>
          <a:p>
            <a:r>
              <a:rPr lang="ar-SA" dirty="0" smtClean="0"/>
              <a:t>.</a:t>
            </a:r>
            <a:endParaRPr lang="ar-SA" dirty="0"/>
          </a:p>
        </p:txBody>
      </p:sp>
    </p:spTree>
    <p:extLst>
      <p:ext uri="{BB962C8B-B14F-4D97-AF65-F5344CB8AC3E}">
        <p14:creationId xmlns:p14="http://schemas.microsoft.com/office/powerpoint/2010/main" val="41901619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304800"/>
          </a:xfrm>
        </p:spPr>
        <p:txBody>
          <a:bodyPr>
            <a:normAutofit fontScale="90000"/>
          </a:bodyPr>
          <a:lstStyle/>
          <a:p>
            <a:r>
              <a:rPr lang="ar-SA" dirty="0"/>
              <a:t>.</a:t>
            </a:r>
          </a:p>
        </p:txBody>
      </p:sp>
      <p:sp>
        <p:nvSpPr>
          <p:cNvPr id="3" name="Text Placeholder 2"/>
          <p:cNvSpPr>
            <a:spLocks noGrp="1"/>
          </p:cNvSpPr>
          <p:nvPr>
            <p:ph type="body" idx="1"/>
          </p:nvPr>
        </p:nvSpPr>
        <p:spPr>
          <a:xfrm>
            <a:off x="609600" y="685800"/>
            <a:ext cx="7772400" cy="5486400"/>
          </a:xfrm>
        </p:spPr>
        <p:txBody>
          <a:bodyPr>
            <a:normAutofit/>
          </a:bodyPr>
          <a:lstStyle/>
          <a:p>
            <a:pPr marL="502920" indent="-457200" algn="just">
              <a:buFont typeface="Wingdings" pitchFamily="2" charset="2"/>
              <a:buChar char="§"/>
            </a:pPr>
            <a:r>
              <a:rPr lang="ar-SA" sz="3200"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المعرفة الافتراضية:</a:t>
            </a:r>
            <a:r>
              <a:rPr lang="ar-SA" sz="3200" dirty="0" smtClean="0">
                <a:latin typeface="Traditional Arabic" pitchFamily="18" charset="-78"/>
                <a:cs typeface="Traditional Arabic" pitchFamily="18" charset="-78"/>
              </a:rPr>
              <a:t> هي المعرفة التي يعبر عنها بجملة تعريفية تهدف إلى وصف حقيقة معينة أو حالة شأن معين. مثل الكلاب من الثدييات، أو 7= 3+4. ويمكن أن يكون الافتراض صحيحا أو </a:t>
            </a:r>
            <a:r>
              <a:rPr lang="ar-SA" sz="3200" dirty="0" err="1" smtClean="0">
                <a:latin typeface="Traditional Arabic" pitchFamily="18" charset="-78"/>
                <a:cs typeface="Traditional Arabic" pitchFamily="18" charset="-78"/>
              </a:rPr>
              <a:t>خاطأً</a:t>
            </a:r>
            <a:r>
              <a:rPr lang="ar-SA" sz="3200" dirty="0" smtClean="0">
                <a:latin typeface="Traditional Arabic" pitchFamily="18" charset="-78"/>
                <a:cs typeface="Traditional Arabic" pitchFamily="18" charset="-78"/>
              </a:rPr>
              <a:t>. </a:t>
            </a:r>
          </a:p>
          <a:p>
            <a:pPr marL="502920" indent="-457200" algn="just">
              <a:buFont typeface="Wingdings" pitchFamily="2" charset="2"/>
              <a:buChar char="§"/>
            </a:pPr>
            <a:r>
              <a:rPr lang="ar-SA" sz="3200" dirty="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المعرفة القبلية: </a:t>
            </a:r>
            <a:r>
              <a:rPr lang="ar-SA" sz="3200" dirty="0" smtClean="0">
                <a:latin typeface="Traditional Arabic" pitchFamily="18" charset="-78"/>
                <a:cs typeface="Traditional Arabic" pitchFamily="18" charset="-78"/>
              </a:rPr>
              <a:t>وتسمى أيضاً « المعرفة الغير تجريبية» وهي نوع من المعرفة يتم التوصل إليها بطريقة مستقلة عن أي خبرة </a:t>
            </a:r>
          </a:p>
          <a:p>
            <a:pPr marL="502920" indent="-457200" algn="just">
              <a:buFont typeface="Wingdings" pitchFamily="2" charset="2"/>
              <a:buChar char="§"/>
            </a:pPr>
            <a:r>
              <a:rPr lang="ar-SA" sz="3200" dirty="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المعرفة البعدية: </a:t>
            </a:r>
            <a:r>
              <a:rPr lang="ar-SA" sz="3200" dirty="0">
                <a:latin typeface="Traditional Arabic" pitchFamily="18" charset="-78"/>
                <a:cs typeface="Traditional Arabic" pitchFamily="18" charset="-78"/>
              </a:rPr>
              <a:t>وتسمى أيضاً « </a:t>
            </a:r>
            <a:r>
              <a:rPr lang="ar-SA" sz="3200" dirty="0" smtClean="0">
                <a:latin typeface="Traditional Arabic" pitchFamily="18" charset="-78"/>
                <a:cs typeface="Traditional Arabic" pitchFamily="18" charset="-78"/>
              </a:rPr>
              <a:t>المعرفة التجريبية</a:t>
            </a:r>
            <a:r>
              <a:rPr lang="ar-SA" sz="3200" dirty="0">
                <a:latin typeface="Traditional Arabic" pitchFamily="18" charset="-78"/>
                <a:cs typeface="Traditional Arabic" pitchFamily="18" charset="-78"/>
              </a:rPr>
              <a:t>» وهي نوع من </a:t>
            </a:r>
            <a:r>
              <a:rPr lang="ar-SA" sz="3200" dirty="0" smtClean="0">
                <a:latin typeface="Traditional Arabic" pitchFamily="18" charset="-78"/>
                <a:cs typeface="Traditional Arabic" pitchFamily="18" charset="-78"/>
              </a:rPr>
              <a:t> المعرفة </a:t>
            </a:r>
            <a:r>
              <a:rPr lang="ar-SA" sz="3200" dirty="0">
                <a:latin typeface="Traditional Arabic" pitchFamily="18" charset="-78"/>
                <a:cs typeface="Traditional Arabic" pitchFamily="18" charset="-78"/>
              </a:rPr>
              <a:t>يتم التوصل </a:t>
            </a:r>
            <a:r>
              <a:rPr lang="ar-SA" sz="3200" dirty="0" smtClean="0">
                <a:latin typeface="Traditional Arabic" pitchFamily="18" charset="-78"/>
                <a:cs typeface="Traditional Arabic" pitchFamily="18" charset="-78"/>
              </a:rPr>
              <a:t>إليها عن طريق الخبرة.  </a:t>
            </a:r>
            <a:endParaRPr lang="ar-SA" sz="3200" dirty="0">
              <a:latin typeface="Traditional Arabic" pitchFamily="18" charset="-78"/>
              <a:cs typeface="Traditional Arabic" pitchFamily="18" charset="-78"/>
            </a:endParaRPr>
          </a:p>
          <a:p>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551517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19665"/>
            <a:ext cx="5966666" cy="364075"/>
          </a:xfrm>
        </p:spPr>
        <p:txBody>
          <a:bodyPr>
            <a:normAutofit fontScale="90000"/>
          </a:bodyPr>
          <a:lstStyle/>
          <a:p>
            <a:r>
              <a:rPr lang="ar-SA" dirty="0" smtClean="0"/>
              <a:t>.</a:t>
            </a:r>
            <a:endParaRPr lang="ar-SA" dirty="0"/>
          </a:p>
        </p:txBody>
      </p:sp>
      <p:sp>
        <p:nvSpPr>
          <p:cNvPr id="3" name="Text Placeholder 2"/>
          <p:cNvSpPr>
            <a:spLocks noGrp="1"/>
          </p:cNvSpPr>
          <p:nvPr>
            <p:ph type="body" idx="1"/>
          </p:nvPr>
        </p:nvSpPr>
        <p:spPr>
          <a:xfrm>
            <a:off x="838200" y="914400"/>
            <a:ext cx="7154732" cy="5105400"/>
          </a:xfrm>
        </p:spPr>
        <p:txBody>
          <a:bodyPr>
            <a:normAutofit/>
          </a:bodyPr>
          <a:lstStyle/>
          <a:p>
            <a:pPr marL="457200" indent="-457200" algn="just">
              <a:buFont typeface="Wingdings" pitchFamily="2" charset="2"/>
              <a:buChar char="§"/>
            </a:pPr>
            <a:r>
              <a:rPr lang="ar-SA" sz="3200" dirty="0" smtClean="0">
                <a:latin typeface="Traditional Arabic" pitchFamily="18" charset="-78"/>
                <a:cs typeface="Traditional Arabic" pitchFamily="18" charset="-78"/>
              </a:rPr>
              <a:t>الميتافيزيقا: محاولة العلم بالموجودات التي لا تدركها الحواس، موجودات تقع في عالم ما وراء الطبعة.</a:t>
            </a:r>
          </a:p>
          <a:p>
            <a:pPr algn="just"/>
            <a:endParaRPr lang="ar-SA" sz="3200" dirty="0" smtClean="0">
              <a:latin typeface="Traditional Arabic" pitchFamily="18" charset="-78"/>
              <a:cs typeface="Traditional Arabic" pitchFamily="18" charset="-78"/>
            </a:endParaRPr>
          </a:p>
          <a:p>
            <a:pPr marL="457200" indent="-457200" algn="just">
              <a:buFont typeface="Wingdings" pitchFamily="2" charset="2"/>
              <a:buChar char="§"/>
            </a:pPr>
            <a:r>
              <a:rPr lang="ar-SA" sz="3200" dirty="0" smtClean="0">
                <a:latin typeface="Traditional Arabic" pitchFamily="18" charset="-78"/>
                <a:cs typeface="Traditional Arabic" pitchFamily="18" charset="-78"/>
              </a:rPr>
              <a:t>الأنطولوجيا: علم يبحث في الوجود</a:t>
            </a:r>
          </a:p>
          <a:p>
            <a:pPr algn="just"/>
            <a:endParaRPr lang="ar-SA" sz="3200" dirty="0" smtClean="0">
              <a:latin typeface="Traditional Arabic" pitchFamily="18" charset="-78"/>
              <a:cs typeface="Traditional Arabic" pitchFamily="18" charset="-78"/>
            </a:endParaRPr>
          </a:p>
          <a:p>
            <a:pPr marL="457200" indent="-457200" algn="just">
              <a:buFont typeface="Wingdings" pitchFamily="2" charset="2"/>
              <a:buChar char="§"/>
            </a:pPr>
            <a:r>
              <a:rPr lang="ar-SA" sz="3200" dirty="0" err="1" smtClean="0">
                <a:latin typeface="Traditional Arabic" pitchFamily="18" charset="-78"/>
                <a:cs typeface="Traditional Arabic" pitchFamily="18" charset="-78"/>
              </a:rPr>
              <a:t>البرادايم</a:t>
            </a:r>
            <a:r>
              <a:rPr lang="ar-SA" sz="3200" dirty="0" smtClean="0">
                <a:latin typeface="Traditional Arabic" pitchFamily="18" charset="-78"/>
                <a:cs typeface="Traditional Arabic" pitchFamily="18" charset="-78"/>
              </a:rPr>
              <a:t>:</a:t>
            </a:r>
          </a:p>
          <a:p>
            <a:pPr algn="just"/>
            <a:endParaRPr lang="ar-SA" sz="3200" dirty="0" smtClean="0">
              <a:latin typeface="Traditional Arabic" pitchFamily="18" charset="-78"/>
              <a:cs typeface="Traditional Arabic" pitchFamily="18" charset="-78"/>
            </a:endParaRPr>
          </a:p>
          <a:p>
            <a:pPr marL="457200" indent="-457200" algn="just">
              <a:buFont typeface="Wingdings" pitchFamily="2" charset="2"/>
              <a:buChar char="§"/>
            </a:pPr>
            <a:r>
              <a:rPr lang="ar-SA" sz="3200" dirty="0" err="1" smtClean="0">
                <a:latin typeface="Traditional Arabic" pitchFamily="18" charset="-78"/>
                <a:cs typeface="Traditional Arabic" pitchFamily="18" charset="-78"/>
              </a:rPr>
              <a:t>الدقماوية</a:t>
            </a:r>
            <a:r>
              <a:rPr lang="ar-SA" sz="3200" dirty="0" smtClean="0">
                <a:latin typeface="Traditional Arabic" pitchFamily="18" charset="-78"/>
                <a:cs typeface="Traditional Arabic" pitchFamily="18" charset="-78"/>
              </a:rPr>
              <a:t>:</a:t>
            </a:r>
          </a:p>
          <a:p>
            <a:pPr marL="457200" indent="-457200" algn="just">
              <a:buFont typeface="Wingdings" pitchFamily="2" charset="2"/>
              <a:buChar char="§"/>
            </a:pPr>
            <a:endParaRPr lang="ar-SA" sz="3200" dirty="0" smtClean="0">
              <a:latin typeface="Traditional Arabic" pitchFamily="18" charset="-78"/>
              <a:cs typeface="Traditional Arabic" pitchFamily="18" charset="-78"/>
            </a:endParaRPr>
          </a:p>
          <a:p>
            <a:pPr marL="457200" indent="-457200" algn="just">
              <a:buFont typeface="Wingdings" pitchFamily="2" charset="2"/>
              <a:buChar char="§"/>
            </a:pP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770034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1143000"/>
            <a:ext cx="5966666" cy="685800"/>
          </a:xfrm>
        </p:spPr>
        <p:txBody>
          <a:bodyPr>
            <a:normAutofit/>
          </a:bodyPr>
          <a:lstStyle/>
          <a:p>
            <a:pPr algn="ctr"/>
            <a:r>
              <a:rPr lang="ar-SA" dirty="0" smtClean="0">
                <a:latin typeface="Traditional Arabic" pitchFamily="18" charset="-78"/>
                <a:cs typeface="Traditional Arabic" pitchFamily="18" charset="-78"/>
              </a:rPr>
              <a:t>القطيعة </a:t>
            </a:r>
            <a:r>
              <a:rPr lang="ar-SA" dirty="0" err="1" smtClean="0">
                <a:latin typeface="Traditional Arabic" pitchFamily="18" charset="-78"/>
                <a:cs typeface="Traditional Arabic" pitchFamily="18" charset="-78"/>
              </a:rPr>
              <a:t>الأبستومولوجية</a:t>
            </a:r>
            <a:r>
              <a:rPr lang="ar-SA" dirty="0" smtClean="0">
                <a:latin typeface="Traditional Arabic" pitchFamily="18" charset="-78"/>
                <a:cs typeface="Traditional Arabic" pitchFamily="18" charset="-78"/>
              </a:rPr>
              <a:t> الثانية</a:t>
            </a:r>
            <a:endParaRPr lang="ar-SA" dirty="0"/>
          </a:p>
        </p:txBody>
      </p:sp>
      <p:sp>
        <p:nvSpPr>
          <p:cNvPr id="3" name="Text Placeholder 2"/>
          <p:cNvSpPr>
            <a:spLocks noGrp="1"/>
          </p:cNvSpPr>
          <p:nvPr>
            <p:ph type="body" idx="1"/>
          </p:nvPr>
        </p:nvSpPr>
        <p:spPr>
          <a:xfrm>
            <a:off x="685800" y="2209800"/>
            <a:ext cx="8001000" cy="4267200"/>
          </a:xfrm>
        </p:spPr>
        <p:txBody>
          <a:bodyPr>
            <a:normAutofit/>
          </a:bodyPr>
          <a:lstStyle/>
          <a:p>
            <a:pPr marL="457200" indent="-457200">
              <a:buFont typeface="Wingdings" pitchFamily="2" charset="2"/>
              <a:buChar char="§"/>
            </a:pPr>
            <a:r>
              <a:rPr lang="ar-SA" sz="3200" b="1" dirty="0" smtClean="0">
                <a:latin typeface="Traditional Arabic" pitchFamily="18" charset="-78"/>
                <a:cs typeface="Traditional Arabic" pitchFamily="18" charset="-78"/>
              </a:rPr>
              <a:t>لم تتأكد القطيعة </a:t>
            </a:r>
            <a:r>
              <a:rPr lang="ar-SA" sz="3200" dirty="0" err="1" smtClean="0">
                <a:latin typeface="Traditional Arabic" pitchFamily="18" charset="-78"/>
                <a:cs typeface="Traditional Arabic" pitchFamily="18" charset="-78"/>
              </a:rPr>
              <a:t>الأبستومولوجية</a:t>
            </a:r>
            <a:r>
              <a:rPr lang="ar-SA" sz="3200" dirty="0" smtClean="0">
                <a:latin typeface="Traditional Arabic" pitchFamily="18" charset="-78"/>
                <a:cs typeface="Traditional Arabic" pitchFamily="18" charset="-78"/>
              </a:rPr>
              <a:t> الأولى تماما إلا بعد مجيء نيوتن وكانت.</a:t>
            </a:r>
          </a:p>
          <a:p>
            <a:pPr marL="457200" indent="-457200">
              <a:buFont typeface="Wingdings" pitchFamily="2" charset="2"/>
              <a:buChar char="§"/>
            </a:pPr>
            <a:r>
              <a:rPr lang="ar-SA" sz="3200" b="1" dirty="0" smtClean="0">
                <a:latin typeface="Traditional Arabic" pitchFamily="18" charset="-78"/>
                <a:cs typeface="Traditional Arabic" pitchFamily="18" charset="-78"/>
              </a:rPr>
              <a:t>الميتافيزيقا بين أرسطو </a:t>
            </a:r>
            <a:r>
              <a:rPr lang="ar-SA" sz="3200" b="1" dirty="0" err="1" smtClean="0">
                <a:latin typeface="Traditional Arabic" pitchFamily="18" charset="-78"/>
                <a:cs typeface="Traditional Arabic" pitchFamily="18" charset="-78"/>
              </a:rPr>
              <a:t>وكانط</a:t>
            </a:r>
            <a:r>
              <a:rPr lang="ar-SA" sz="3200" b="1" dirty="0" smtClean="0">
                <a:latin typeface="Traditional Arabic" pitchFamily="18" charset="-78"/>
                <a:cs typeface="Traditional Arabic" pitchFamily="18" charset="-78"/>
              </a:rPr>
              <a:t>:</a:t>
            </a:r>
          </a:p>
          <a:p>
            <a:pPr algn="just"/>
            <a:r>
              <a:rPr lang="ar-SA" sz="3200" b="1" dirty="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أرسطو: </a:t>
            </a:r>
            <a:r>
              <a:rPr lang="ar-SA" sz="3200" b="1" dirty="0">
                <a:latin typeface="Traditional Arabic" pitchFamily="18" charset="-78"/>
                <a:cs typeface="Traditional Arabic" pitchFamily="18" charset="-78"/>
              </a:rPr>
              <a:t>ا</a:t>
            </a:r>
            <a:r>
              <a:rPr lang="ar-SA" sz="3200" dirty="0" smtClean="0">
                <a:latin typeface="Traditional Arabic" pitchFamily="18" charset="-78"/>
                <a:cs typeface="Traditional Arabic" pitchFamily="18" charset="-78"/>
              </a:rPr>
              <a:t>لمعرفة الميتافيزيقية عند أرسطو هي الأعلى والأشرف، لأنها </a:t>
            </a:r>
          </a:p>
          <a:p>
            <a:r>
              <a:rPr lang="ar-SA" sz="3200" dirty="0">
                <a:latin typeface="Traditional Arabic" pitchFamily="18" charset="-78"/>
                <a:cs typeface="Traditional Arabic" pitchFamily="18" charset="-78"/>
              </a:rPr>
              <a:t> </a:t>
            </a:r>
            <a:r>
              <a:rPr lang="ar-SA" sz="3200" dirty="0" smtClean="0">
                <a:latin typeface="Traditional Arabic" pitchFamily="18" charset="-78"/>
                <a:cs typeface="Traditional Arabic" pitchFamily="18" charset="-78"/>
              </a:rPr>
              <a:t>   تتحدث عن الوجود وخصائصه الكونية التي لا تتبدل، </a:t>
            </a:r>
            <a:r>
              <a:rPr lang="ar-SA" sz="3200" dirty="0" err="1" smtClean="0">
                <a:latin typeface="Traditional Arabic" pitchFamily="18" charset="-78"/>
                <a:cs typeface="Traditional Arabic" pitchFamily="18" charset="-78"/>
              </a:rPr>
              <a:t>فلهالأسبقية</a:t>
            </a:r>
            <a:r>
              <a:rPr lang="ar-SA" sz="3200" dirty="0" smtClean="0">
                <a:latin typeface="Traditional Arabic" pitchFamily="18" charset="-78"/>
                <a:cs typeface="Traditional Arabic" pitchFamily="18" charset="-78"/>
              </a:rPr>
              <a:t> على </a:t>
            </a:r>
          </a:p>
          <a:p>
            <a:r>
              <a:rPr lang="ar-SA" sz="3200" dirty="0">
                <a:latin typeface="Traditional Arabic" pitchFamily="18" charset="-78"/>
                <a:cs typeface="Traditional Arabic" pitchFamily="18" charset="-78"/>
              </a:rPr>
              <a:t> </a:t>
            </a:r>
            <a:r>
              <a:rPr lang="ar-SA" sz="3200" dirty="0" smtClean="0">
                <a:latin typeface="Traditional Arabic" pitchFamily="18" charset="-78"/>
                <a:cs typeface="Traditional Arabic" pitchFamily="18" charset="-78"/>
              </a:rPr>
              <a:t>   </a:t>
            </a:r>
            <a:r>
              <a:rPr lang="ar-SA" sz="3200" dirty="0" err="1" smtClean="0">
                <a:latin typeface="Traditional Arabic" pitchFamily="18" charset="-78"/>
                <a:cs typeface="Traditional Arabic" pitchFamily="18" charset="-78"/>
              </a:rPr>
              <a:t>الفيزيقا</a:t>
            </a:r>
            <a:r>
              <a:rPr lang="ar-SA" sz="3200" dirty="0" smtClean="0">
                <a:latin typeface="Traditional Arabic" pitchFamily="18" charset="-78"/>
                <a:cs typeface="Traditional Arabic" pitchFamily="18" charset="-78"/>
              </a:rPr>
              <a:t> التي تدرس العلوم الطبيعية والتجريبية المحسوسة.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773050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3195" y="516194"/>
            <a:ext cx="5966666" cy="474406"/>
          </a:xfrm>
        </p:spPr>
        <p:txBody>
          <a:bodyPr>
            <a:normAutofit fontScale="90000"/>
          </a:bodyPr>
          <a:lstStyle/>
          <a:p>
            <a:r>
              <a:rPr lang="ar-SA" dirty="0" smtClean="0"/>
              <a:t>.</a:t>
            </a:r>
            <a:endParaRPr lang="ar-SA" dirty="0"/>
          </a:p>
        </p:txBody>
      </p:sp>
      <p:sp>
        <p:nvSpPr>
          <p:cNvPr id="3" name="Text Placeholder 2"/>
          <p:cNvSpPr>
            <a:spLocks noGrp="1"/>
          </p:cNvSpPr>
          <p:nvPr>
            <p:ph type="body" idx="1"/>
          </p:nvPr>
        </p:nvSpPr>
        <p:spPr>
          <a:xfrm>
            <a:off x="533400" y="2209800"/>
            <a:ext cx="7696200" cy="4223770"/>
          </a:xfrm>
        </p:spPr>
        <p:txBody>
          <a:bodyPr>
            <a:normAutofit/>
          </a:bodyPr>
          <a:lstStyle/>
          <a:p>
            <a:pPr algn="justLow"/>
            <a:r>
              <a:rPr lang="ar-SA" sz="3200" b="1" dirty="0" smtClean="0">
                <a:latin typeface="Traditional Arabic" pitchFamily="18" charset="-78"/>
                <a:cs typeface="Traditional Arabic" pitchFamily="18" charset="-78"/>
              </a:rPr>
              <a:t>كانت: </a:t>
            </a:r>
            <a:r>
              <a:rPr lang="ar-SA" sz="3200" dirty="0" smtClean="0">
                <a:latin typeface="Traditional Arabic" pitchFamily="18" charset="-78"/>
                <a:cs typeface="Traditional Arabic" pitchFamily="18" charset="-78"/>
              </a:rPr>
              <a:t>تمثل الميتافيزيقا عند كانت خروج العقل عن حدوده </a:t>
            </a:r>
          </a:p>
          <a:p>
            <a:pPr algn="just"/>
            <a:r>
              <a:rPr lang="ar-SA" sz="3200" dirty="0" smtClean="0">
                <a:latin typeface="Traditional Arabic" pitchFamily="18" charset="-78"/>
                <a:cs typeface="Traditional Arabic" pitchFamily="18" charset="-78"/>
              </a:rPr>
              <a:t>الممكنة والانخراط في شطحات ميتافيزيقية تتجاوز ميدان التجربة </a:t>
            </a:r>
          </a:p>
          <a:p>
            <a:pPr algn="just"/>
            <a:r>
              <a:rPr lang="ar-SA" sz="3200" dirty="0" smtClean="0">
                <a:latin typeface="Traditional Arabic" pitchFamily="18" charset="-78"/>
                <a:cs typeface="Traditional Arabic" pitchFamily="18" charset="-78"/>
              </a:rPr>
              <a:t>المحسوسة. فعالم الميتافيزيقا يستعصي على العقل البشري وعليه أن </a:t>
            </a:r>
          </a:p>
          <a:p>
            <a:pPr algn="just"/>
            <a:r>
              <a:rPr lang="ar-SA" sz="3200" dirty="0" smtClean="0">
                <a:latin typeface="Traditional Arabic" pitchFamily="18" charset="-78"/>
                <a:cs typeface="Traditional Arabic" pitchFamily="18" charset="-78"/>
              </a:rPr>
              <a:t>يهتم بما يمكنه معرفته من دراسة للظواهر الطبيعية واستكشاف </a:t>
            </a:r>
          </a:p>
          <a:p>
            <a:pPr algn="just"/>
            <a:r>
              <a:rPr lang="ar-SA" sz="3200" dirty="0" smtClean="0">
                <a:latin typeface="Traditional Arabic" pitchFamily="18" charset="-78"/>
                <a:cs typeface="Traditional Arabic" pitchFamily="18" charset="-78"/>
              </a:rPr>
              <a:t>قوانينها. </a:t>
            </a:r>
          </a:p>
        </p:txBody>
      </p:sp>
    </p:spTree>
    <p:extLst>
      <p:ext uri="{BB962C8B-B14F-4D97-AF65-F5344CB8AC3E}">
        <p14:creationId xmlns:p14="http://schemas.microsoft.com/office/powerpoint/2010/main" val="1735251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3195" y="685800"/>
            <a:ext cx="5966666" cy="914400"/>
          </a:xfrm>
        </p:spPr>
        <p:txBody>
          <a:bodyPr/>
          <a:lstStyle/>
          <a:p>
            <a:pPr algn="ctr"/>
            <a:r>
              <a:rPr lang="ar-SA" sz="3600" dirty="0" smtClean="0">
                <a:latin typeface="Traditional Arabic" pitchFamily="18" charset="-78"/>
                <a:cs typeface="Traditional Arabic" pitchFamily="18" charset="-78"/>
              </a:rPr>
              <a:t>حول فلسفة كانت</a:t>
            </a:r>
            <a:endParaRPr lang="ar-SA" sz="3600" dirty="0">
              <a:latin typeface="Traditional Arabic" pitchFamily="18" charset="-78"/>
              <a:cs typeface="Traditional Arabic" pitchFamily="18" charset="-78"/>
            </a:endParaRPr>
          </a:p>
        </p:txBody>
      </p:sp>
      <p:sp>
        <p:nvSpPr>
          <p:cNvPr id="3" name="Text Placeholder 2"/>
          <p:cNvSpPr>
            <a:spLocks noGrp="1"/>
          </p:cNvSpPr>
          <p:nvPr>
            <p:ph type="body" idx="1"/>
          </p:nvPr>
        </p:nvSpPr>
        <p:spPr>
          <a:xfrm>
            <a:off x="914400" y="1905000"/>
            <a:ext cx="7391400" cy="3654860"/>
          </a:xfrm>
        </p:spPr>
        <p:txBody>
          <a:bodyPr>
            <a:normAutofit/>
          </a:bodyPr>
          <a:lstStyle/>
          <a:p>
            <a:endParaRPr lang="ar-SA" sz="3200" dirty="0" smtClean="0">
              <a:latin typeface="Traditional Arabic" pitchFamily="18" charset="-78"/>
              <a:cs typeface="Traditional Arabic" pitchFamily="18" charset="-78"/>
            </a:endParaRPr>
          </a:p>
          <a:p>
            <a:pPr marL="457200" indent="-457200">
              <a:buFont typeface="Wingdings" pitchFamily="2" charset="2"/>
              <a:buChar char="§"/>
            </a:pPr>
            <a:r>
              <a:rPr lang="ar-SA" sz="3200" dirty="0" smtClean="0">
                <a:latin typeface="Traditional Arabic" pitchFamily="18" charset="-78"/>
                <a:cs typeface="Traditional Arabic" pitchFamily="18" charset="-78"/>
              </a:rPr>
              <a:t>كانت كان يعتقد أن فكرة العلم الكامل قد حققها نيوتن</a:t>
            </a:r>
          </a:p>
          <a:p>
            <a:pPr marL="457200" indent="-457200">
              <a:buFont typeface="Wingdings" pitchFamily="2" charset="2"/>
              <a:buChar char="§"/>
            </a:pPr>
            <a:r>
              <a:rPr lang="ar-SA" sz="3200" dirty="0" smtClean="0">
                <a:latin typeface="Traditional Arabic" pitchFamily="18" charset="-78"/>
                <a:cs typeface="Traditional Arabic" pitchFamily="18" charset="-78"/>
              </a:rPr>
              <a:t>كان يريد أن يكون نيوتن الميتافيزيقا</a:t>
            </a:r>
          </a:p>
          <a:p>
            <a:pPr marL="457200" indent="-457200">
              <a:buFont typeface="Wingdings" pitchFamily="2" charset="2"/>
              <a:buChar char="§"/>
            </a:pPr>
            <a:r>
              <a:rPr lang="ar-SA" sz="3200" dirty="0" smtClean="0">
                <a:latin typeface="Traditional Arabic" pitchFamily="18" charset="-78"/>
                <a:cs typeface="Traditional Arabic" pitchFamily="18" charset="-78"/>
              </a:rPr>
              <a:t>قام كانت بتفسير نشأة العالم تفسيراً ميكانيكياً، متأثر في ذلك بالفيزياء الرياضية عند نيوتن.</a:t>
            </a:r>
          </a:p>
          <a:p>
            <a:pPr marL="457200" indent="-457200">
              <a:buFont typeface="Wingdings" pitchFamily="2" charset="2"/>
              <a:buChar char="§"/>
            </a:pPr>
            <a:r>
              <a:rPr lang="ar-SA" sz="3200" dirty="0" smtClean="0">
                <a:latin typeface="Traditional Arabic" pitchFamily="18" charset="-78"/>
                <a:cs typeface="Traditional Arabic" pitchFamily="18" charset="-78"/>
              </a:rPr>
              <a:t>كان يعتقد أنه استطاع أن يفسر نشأة العالم بيقين كيقين نيوتن</a:t>
            </a:r>
          </a:p>
          <a:p>
            <a:pPr marL="457200" indent="-457200">
              <a:buFont typeface="Wingdings" pitchFamily="2" charset="2"/>
              <a:buChar char="§"/>
            </a:pP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838328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3195" y="762000"/>
            <a:ext cx="5966666" cy="609600"/>
          </a:xfrm>
        </p:spPr>
        <p:txBody>
          <a:bodyPr/>
          <a:lstStyle/>
          <a:p>
            <a:pPr algn="ctr"/>
            <a:r>
              <a:rPr lang="ar-SA" sz="3200" dirty="0" smtClean="0">
                <a:latin typeface="Traditional Arabic" pitchFamily="18" charset="-78"/>
                <a:cs typeface="Traditional Arabic" pitchFamily="18" charset="-78"/>
              </a:rPr>
              <a:t>قوانين نيوتن</a:t>
            </a:r>
            <a:endParaRPr lang="ar-SA" sz="3200" dirty="0">
              <a:latin typeface="Traditional Arabic" pitchFamily="18" charset="-78"/>
              <a:cs typeface="Traditional Arabic" pitchFamily="18" charset="-78"/>
            </a:endParaRPr>
          </a:p>
        </p:txBody>
      </p:sp>
      <p:sp>
        <p:nvSpPr>
          <p:cNvPr id="3" name="Text Placeholder 2"/>
          <p:cNvSpPr>
            <a:spLocks noGrp="1"/>
          </p:cNvSpPr>
          <p:nvPr>
            <p:ph type="body" idx="1"/>
          </p:nvPr>
        </p:nvSpPr>
        <p:spPr>
          <a:xfrm>
            <a:off x="1524000" y="1905000"/>
            <a:ext cx="5978562" cy="4495800"/>
          </a:xfrm>
        </p:spPr>
        <p:txBody>
          <a:bodyPr>
            <a:normAutofit lnSpcReduction="10000"/>
          </a:bodyPr>
          <a:lstStyle/>
          <a:p>
            <a:pPr marL="514350" indent="-514350">
              <a:buFont typeface="+mj-lt"/>
              <a:buAutoNum type="arabicPeriod"/>
            </a:pPr>
            <a:endParaRPr lang="ar-SA" sz="3200" dirty="0" smtClean="0">
              <a:latin typeface="Traditional Arabic" pitchFamily="18" charset="-78"/>
              <a:cs typeface="Traditional Arabic" pitchFamily="18" charset="-78"/>
            </a:endParaRPr>
          </a:p>
          <a:p>
            <a:pPr marL="514350" indent="-514350" algn="just">
              <a:buFont typeface="+mj-lt"/>
              <a:buAutoNum type="arabicPeriod"/>
            </a:pPr>
            <a:r>
              <a:rPr lang="ar-SA" sz="3200" dirty="0" smtClean="0">
                <a:latin typeface="Traditional Arabic" pitchFamily="18" charset="-78"/>
                <a:cs typeface="Traditional Arabic" pitchFamily="18" charset="-78"/>
              </a:rPr>
              <a:t>يبقى </a:t>
            </a:r>
            <a:r>
              <a:rPr lang="ar-SA" sz="3200" dirty="0" smtClean="0">
                <a:latin typeface="Traditional Arabic" pitchFamily="18" charset="-78"/>
                <a:cs typeface="Traditional Arabic" pitchFamily="18" charset="-78"/>
              </a:rPr>
              <a:t>الجسم في حالة </a:t>
            </a:r>
            <a:r>
              <a:rPr lang="ar-SA" sz="3200" dirty="0" smtClean="0">
                <a:latin typeface="Traditional Arabic" pitchFamily="18" charset="-78"/>
                <a:cs typeface="Traditional Arabic" pitchFamily="18" charset="-78"/>
              </a:rPr>
              <a:t>الحركة بخط مستقيم وبسرعة منتظمة </a:t>
            </a:r>
            <a:r>
              <a:rPr lang="ar-SA" sz="3200" dirty="0" smtClean="0">
                <a:latin typeface="Traditional Arabic" pitchFamily="18" charset="-78"/>
                <a:cs typeface="Traditional Arabic" pitchFamily="18" charset="-78"/>
              </a:rPr>
              <a:t>أو في حالة السكون مالم تؤثر عليه قوة </a:t>
            </a:r>
            <a:r>
              <a:rPr lang="ar-SA" sz="3200" dirty="0" smtClean="0">
                <a:latin typeface="Traditional Arabic" pitchFamily="18" charset="-78"/>
                <a:cs typeface="Traditional Arabic" pitchFamily="18" charset="-78"/>
              </a:rPr>
              <a:t>تغير من هذه الحالة</a:t>
            </a:r>
          </a:p>
          <a:p>
            <a:pPr marL="514350" indent="-514350" algn="just">
              <a:buFont typeface="+mj-lt"/>
              <a:buAutoNum type="arabicPeriod"/>
            </a:pPr>
            <a:r>
              <a:rPr lang="ar-SA" sz="3200" dirty="0" smtClean="0">
                <a:latin typeface="Traditional Arabic" pitchFamily="18" charset="-78"/>
                <a:cs typeface="Traditional Arabic" pitchFamily="18" charset="-78"/>
              </a:rPr>
              <a:t>إذا اثرت قوة أو مجموعة من القوى فإنها تكسبه تسارعا يتناسب مع محصلة القوى المؤثرة، وثابت التناسب هو كتلة القصور الذاتي للجسم. </a:t>
            </a:r>
            <a:endParaRPr lang="ar-SA" sz="3200" dirty="0" smtClean="0">
              <a:latin typeface="Traditional Arabic" pitchFamily="18" charset="-78"/>
              <a:cs typeface="Traditional Arabic" pitchFamily="18" charset="-78"/>
            </a:endParaRPr>
          </a:p>
          <a:p>
            <a:pPr marL="514350" indent="-514350" algn="just">
              <a:buFont typeface="+mj-lt"/>
              <a:buAutoNum type="arabicPeriod"/>
            </a:pPr>
            <a:r>
              <a:rPr lang="ar-SA" sz="3200" dirty="0">
                <a:latin typeface="Traditional Arabic" pitchFamily="18" charset="-78"/>
                <a:cs typeface="Traditional Arabic" pitchFamily="18" charset="-78"/>
              </a:rPr>
              <a:t>القانون الأول: لكل فعل رد فعل مساو له </a:t>
            </a:r>
            <a:r>
              <a:rPr lang="ar-SA" sz="3200" dirty="0" smtClean="0">
                <a:latin typeface="Traditional Arabic" pitchFamily="18" charset="-78"/>
                <a:cs typeface="Traditional Arabic" pitchFamily="18" charset="-78"/>
              </a:rPr>
              <a:t>في </a:t>
            </a:r>
            <a:r>
              <a:rPr lang="ar-SA" sz="3200" dirty="0">
                <a:latin typeface="Traditional Arabic" pitchFamily="18" charset="-78"/>
                <a:cs typeface="Traditional Arabic" pitchFamily="18" charset="-78"/>
              </a:rPr>
              <a:t>المقدار ومعاكس له في الاتجاه</a:t>
            </a:r>
          </a:p>
          <a:p>
            <a:pPr marL="514350" indent="-514350">
              <a:buFont typeface="+mj-lt"/>
              <a:buAutoNum type="arabicPeriod"/>
            </a:pP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252368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85800"/>
            <a:ext cx="5942461" cy="990600"/>
          </a:xfrm>
        </p:spPr>
        <p:txBody>
          <a:bodyPr/>
          <a:lstStyle/>
          <a:p>
            <a:pPr algn="ctr"/>
            <a:r>
              <a:rPr lang="ar-SA" sz="4000" dirty="0" smtClean="0">
                <a:latin typeface="Traditional Arabic" pitchFamily="18" charset="-78"/>
                <a:cs typeface="Traditional Arabic" pitchFamily="18" charset="-78"/>
              </a:rPr>
              <a:t>نظرية ماكس بلانك</a:t>
            </a:r>
            <a:endParaRPr lang="ar-SA" sz="4000" dirty="0">
              <a:latin typeface="Traditional Arabic" pitchFamily="18" charset="-78"/>
              <a:cs typeface="Traditional Arabic" pitchFamily="18" charset="-78"/>
            </a:endParaRPr>
          </a:p>
        </p:txBody>
      </p:sp>
      <p:sp>
        <p:nvSpPr>
          <p:cNvPr id="3" name="Text Placeholder 2"/>
          <p:cNvSpPr>
            <a:spLocks noGrp="1"/>
          </p:cNvSpPr>
          <p:nvPr>
            <p:ph type="body" idx="1"/>
          </p:nvPr>
        </p:nvSpPr>
        <p:spPr>
          <a:xfrm>
            <a:off x="609600" y="1600200"/>
            <a:ext cx="7467600" cy="4419600"/>
          </a:xfrm>
        </p:spPr>
        <p:txBody>
          <a:bodyPr>
            <a:normAutofit/>
          </a:bodyPr>
          <a:lstStyle/>
          <a:p>
            <a:pPr algn="just"/>
            <a:r>
              <a:rPr lang="ar-SA" sz="3200" dirty="0" smtClean="0">
                <a:latin typeface="Traditional Arabic" pitchFamily="18" charset="-78"/>
                <a:cs typeface="Traditional Arabic" pitchFamily="18" charset="-78"/>
              </a:rPr>
              <a:t>نظرية </a:t>
            </a:r>
            <a:r>
              <a:rPr lang="ar-SA" sz="3200" dirty="0">
                <a:latin typeface="Traditional Arabic" pitchFamily="18" charset="-78"/>
                <a:cs typeface="Traditional Arabic" pitchFamily="18" charset="-78"/>
              </a:rPr>
              <a:t>جديدة </a:t>
            </a:r>
            <a:r>
              <a:rPr lang="ar-SA" sz="3200" dirty="0" smtClean="0">
                <a:latin typeface="Traditional Arabic" pitchFamily="18" charset="-78"/>
                <a:cs typeface="Traditional Arabic" pitchFamily="18" charset="-78"/>
              </a:rPr>
              <a:t>تماما في وقتها </a:t>
            </a:r>
            <a:r>
              <a:rPr lang="ar-SA" sz="3200" dirty="0">
                <a:latin typeface="Traditional Arabic" pitchFamily="18" charset="-78"/>
                <a:cs typeface="Traditional Arabic" pitchFamily="18" charset="-78"/>
              </a:rPr>
              <a:t>وهي أن الطاقة المشعة من الذرات تنبعث على شكل " كمات" اطلق عليها اسم "الكم". وفقا لهذه النظرية فان طاقة الشعاع تعتمد على طول الموجة والتردد (أي تختلف باختلاف اللون مثلا</a:t>
            </a:r>
            <a:r>
              <a:rPr lang="ar-SA" sz="3200" dirty="0" smtClean="0">
                <a:latin typeface="Traditional Arabic" pitchFamily="18" charset="-78"/>
                <a:cs typeface="Traditional Arabic" pitchFamily="18" charset="-78"/>
              </a:rPr>
              <a:t>)، وليس على شدة الضوء.</a:t>
            </a:r>
            <a:endParaRPr lang="ar-SA" sz="3200" dirty="0">
              <a:latin typeface="Traditional Arabic" pitchFamily="18" charset="-78"/>
              <a:cs typeface="Traditional Arabic" pitchFamily="18" charset="-78"/>
            </a:endParaRPr>
          </a:p>
          <a:p>
            <a:pPr algn="just"/>
            <a:r>
              <a:rPr lang="ar-SA" sz="3200" dirty="0">
                <a:latin typeface="Traditional Arabic" pitchFamily="18" charset="-78"/>
                <a:cs typeface="Traditional Arabic" pitchFamily="18" charset="-78"/>
              </a:rPr>
              <a:t>و أصبحت نظرية الكم تسمى فيما بعد بنظرية بلانك، كما اكتشف ثابتا طبيعيا من أهم الثوابت الفيزيائية وهو "ثابت بلانك".</a:t>
            </a:r>
          </a:p>
          <a:p>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734033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6406" y="1752600"/>
            <a:ext cx="6553200" cy="3785652"/>
          </a:xfrm>
          <a:prstGeom prst="rect">
            <a:avLst/>
          </a:prstGeom>
        </p:spPr>
        <p:txBody>
          <a:bodyPr wrap="square">
            <a:spAutoFit/>
          </a:bodyPr>
          <a:lstStyle/>
          <a:p>
            <a:pPr algn="just"/>
            <a:r>
              <a:rPr lang="ar-SA" sz="4000" dirty="0">
                <a:latin typeface="Traditional Arabic" pitchFamily="18" charset="-78"/>
                <a:cs typeface="Traditional Arabic" pitchFamily="18" charset="-78"/>
              </a:rPr>
              <a:t>ك</a:t>
            </a:r>
            <a:r>
              <a:rPr lang="ar-SA" sz="4000" dirty="0" smtClean="0">
                <a:latin typeface="Traditional Arabic" pitchFamily="18" charset="-78"/>
                <a:cs typeface="Traditional Arabic" pitchFamily="18" charset="-78"/>
              </a:rPr>
              <a:t>ما </a:t>
            </a:r>
            <a:r>
              <a:rPr lang="ar-SA" sz="4000" dirty="0">
                <a:latin typeface="Traditional Arabic" pitchFamily="18" charset="-78"/>
                <a:cs typeface="Traditional Arabic" pitchFamily="18" charset="-78"/>
              </a:rPr>
              <a:t>اكتشف ثابتا طبيعيا من أهم الثوابت الفيزيائية وهو "ثابت بلانك". وهي نظرية مختلفة تماما عن كل النظريات السائدة في مطلع القرن العشرين، حيث تبين أن الطاقة تنتقل في هيئة " كمات" </a:t>
            </a:r>
            <a:r>
              <a:rPr lang="ar-SA" sz="4000" dirty="0" smtClean="0">
                <a:latin typeface="Traditional Arabic" pitchFamily="18" charset="-78"/>
                <a:cs typeface="Traditional Arabic" pitchFamily="18" charset="-78"/>
              </a:rPr>
              <a:t>صغيرة وليست متصلة </a:t>
            </a:r>
            <a:r>
              <a:rPr lang="ar-SA" sz="4000" dirty="0">
                <a:latin typeface="Traditional Arabic" pitchFamily="18" charset="-78"/>
                <a:cs typeface="Traditional Arabic" pitchFamily="18" charset="-78"/>
              </a:rPr>
              <a:t>وليس في الوجود كمات أصغر منها</a:t>
            </a:r>
            <a:r>
              <a:rPr lang="ar-SA" sz="4000" dirty="0" smtClean="0">
                <a:latin typeface="Traditional Arabic" pitchFamily="18" charset="-78"/>
                <a:cs typeface="Traditional Arabic" pitchFamily="18" charset="-78"/>
              </a:rPr>
              <a:t>. </a:t>
            </a:r>
            <a:endParaRPr lang="ar-SA" sz="40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6728652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55D22EF7C777499D6F41D133F58C69" ma:contentTypeVersion="0" ma:contentTypeDescription="Create a new document." ma:contentTypeScope="" ma:versionID="63b04162042909cb5e881302f08996e7">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49BDB5-7A72-4C28-990A-9FB577391B38}"/>
</file>

<file path=customXml/itemProps2.xml><?xml version="1.0" encoding="utf-8"?>
<ds:datastoreItem xmlns:ds="http://schemas.openxmlformats.org/officeDocument/2006/customXml" ds:itemID="{248328C7-1AAB-4E1C-8BE6-C58F749955C1}"/>
</file>

<file path=customXml/itemProps3.xml><?xml version="1.0" encoding="utf-8"?>
<ds:datastoreItem xmlns:ds="http://schemas.openxmlformats.org/officeDocument/2006/customXml" ds:itemID="{EE302D00-B4D6-4CAD-B2D8-9F0D7D8F9AD8}"/>
</file>

<file path=docProps/app.xml><?xml version="1.0" encoding="utf-8"?>
<Properties xmlns="http://schemas.openxmlformats.org/officeDocument/2006/extended-properties" xmlns:vt="http://schemas.openxmlformats.org/officeDocument/2006/docPropsVTypes">
  <Template>Adjacency</Template>
  <TotalTime>1805</TotalTime>
  <Words>693</Words>
  <Application>Microsoft Office PowerPoint</Application>
  <PresentationFormat>On-screen Show (4:3)</PresentationFormat>
  <Paragraphs>55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Adjacency</vt:lpstr>
      <vt:lpstr> فلسفة العلوم </vt:lpstr>
      <vt:lpstr>.</vt:lpstr>
      <vt:lpstr>.</vt:lpstr>
      <vt:lpstr>القطيعة الأبستومولوجية الثانية</vt:lpstr>
      <vt:lpstr>.</vt:lpstr>
      <vt:lpstr>حول فلسفة كانت</vt:lpstr>
      <vt:lpstr>قوانين نيوتن</vt:lpstr>
      <vt:lpstr>نظرية ماكس بلانك</vt:lpstr>
      <vt:lpstr>PowerPoint Presentation</vt:lpstr>
      <vt:lpstr>النظرية النسبية</vt:lpstr>
      <vt:lpstr>النسبية العامة: تعالج الأجسام التي تتحرك بالنسبة لبعضها بسرعة متزايدة أو متناقصة. أو تتحرك بعجلة أو تسارع.</vt:lpstr>
      <vt:lpstr>1- تنكمش الأجسام باتجاه حركتها ويختفي الجسم عند بلوغه سرعة الضوء. 2- تزداد كتلة الجسم بازدياد سرعته وتصبح كتلته لا نهائية عند بلوغه سرعة الضوء. 3- لا يوجد سرعة أكبر من سرعة الضوء 4- e=mc²  5- يتباطأ الزمن تبعاً للسرعة     </vt:lpstr>
      <vt:lpstr>الجاذبية عند أنشتين ليست «قوة». فالقول بأن الأجسام المادية يمكنها أن تتجاذب إنما هو خداع. الجاذبية عند أنشتاين هي صنو القصور الذات «العطالة». والطريق الذي تسلكه النجوم تحدده خصائص الزمكان الذي وجدت فيه. ومن الأمثلة التي تقرب الصورة: قطعة قماش مشدودة أفقياً فإذا ألقينا فيها كرة خفيفة من الخشب فإنها تسير عليها بخط مستقيم. ثم نضع في وسطها كرة من الرصاص، فتحدث تجويفا في الوسط ثم تقع كرة الخشب في التجويف، فتدور حوله بدلا من أن تتابع سيرها بخط مستقيم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47</cp:revision>
  <dcterms:created xsi:type="dcterms:W3CDTF">2013-09-12T13:03:19Z</dcterms:created>
  <dcterms:modified xsi:type="dcterms:W3CDTF">2013-09-15T00:57:44Z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0x010100E255D22EF7C777499D6F41D133F58C69</vt:lpwstr>
  </property>
</Properties>
</file>