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57" r:id="rId3"/>
    <p:sldId id="261" r:id="rId4"/>
    <p:sldId id="258" r:id="rId5"/>
    <p:sldId id="267" r:id="rId6"/>
    <p:sldId id="259" r:id="rId7"/>
    <p:sldId id="260" r:id="rId8"/>
    <p:sldId id="262" r:id="rId9"/>
    <p:sldId id="263" r:id="rId10"/>
    <p:sldId id="265" r:id="rId11"/>
    <p:sldId id="264" r:id="rId12"/>
    <p:sldId id="269" r:id="rId13"/>
    <p:sldId id="266"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7" autoAdjust="0"/>
    <p:restoredTop sz="94660"/>
  </p:normalViewPr>
  <p:slideViewPr>
    <p:cSldViewPr snapToGrid="0">
      <p:cViewPr varScale="1">
        <p:scale>
          <a:sx n="70" d="100"/>
          <a:sy n="70" d="100"/>
        </p:scale>
        <p:origin x="90"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2906B7-7ED5-488F-B156-E57C552847F8}"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US"/>
        </a:p>
      </dgm:t>
    </dgm:pt>
    <dgm:pt modelId="{96D8FB62-58A8-4C48-9FCB-FF4A3BD65F9B}">
      <dgm:prSet phldrT="[Text]"/>
      <dgm:spPr/>
      <dgm:t>
        <a:bodyPr/>
        <a:lstStyle/>
        <a:p>
          <a:r>
            <a:rPr lang="ar-DZ" dirty="0" smtClean="0"/>
            <a:t>التعليم</a:t>
          </a:r>
          <a:endParaRPr lang="en-US" dirty="0"/>
        </a:p>
      </dgm:t>
    </dgm:pt>
    <dgm:pt modelId="{47CF91D0-EA89-4635-ABD5-2C211BE63F32}" type="parTrans" cxnId="{B7E79758-6BD6-4BE5-B559-069EFECB556A}">
      <dgm:prSet/>
      <dgm:spPr/>
      <dgm:t>
        <a:bodyPr/>
        <a:lstStyle/>
        <a:p>
          <a:endParaRPr lang="en-US"/>
        </a:p>
      </dgm:t>
    </dgm:pt>
    <dgm:pt modelId="{FE7ED710-CFE4-43AD-A5A6-C04986D51E63}" type="sibTrans" cxnId="{B7E79758-6BD6-4BE5-B559-069EFECB556A}">
      <dgm:prSet/>
      <dgm:spPr/>
      <dgm:t>
        <a:bodyPr/>
        <a:lstStyle/>
        <a:p>
          <a:endParaRPr lang="en-US"/>
        </a:p>
      </dgm:t>
    </dgm:pt>
    <dgm:pt modelId="{F499A633-DC9B-41AE-A397-716D3E31A81B}">
      <dgm:prSet phldrT="[Text]"/>
      <dgm:spPr/>
      <dgm:t>
        <a:bodyPr/>
        <a:lstStyle/>
        <a:p>
          <a:pPr algn="just" rtl="1">
            <a:lnSpc>
              <a:spcPct val="100000"/>
            </a:lnSpc>
          </a:pPr>
          <a:r>
            <a:rPr lang="ar-DZ" b="1" dirty="0" smtClean="0"/>
            <a:t>تعد التربية والتعليم حقلا خصبا للتخطيط اللغوي كما تماثله المنظومة التربوية من دور فعال في تكوين وتطوير المجتمعات ،وتعتبر المناهج التربوية من مظاهر التخطيط اللغوي في مجال اهتمامها باللغة الوطنية الأولى وكيفية تطويرها والمحافظة عليها من خلال العملية التربوية التعليمية </a:t>
          </a:r>
          <a:endParaRPr lang="en-US" b="1" dirty="0"/>
        </a:p>
      </dgm:t>
    </dgm:pt>
    <dgm:pt modelId="{DAC458CD-6D3C-49B0-90A1-63ED4B6BAFC9}" type="parTrans" cxnId="{ACAD419D-1E46-4724-8963-DE1ABFDE0E38}">
      <dgm:prSet/>
      <dgm:spPr/>
      <dgm:t>
        <a:bodyPr/>
        <a:lstStyle/>
        <a:p>
          <a:endParaRPr lang="en-US"/>
        </a:p>
      </dgm:t>
    </dgm:pt>
    <dgm:pt modelId="{73E13EED-6DCC-463D-A63D-C9C949220ACD}" type="sibTrans" cxnId="{ACAD419D-1E46-4724-8963-DE1ABFDE0E38}">
      <dgm:prSet/>
      <dgm:spPr/>
      <dgm:t>
        <a:bodyPr/>
        <a:lstStyle/>
        <a:p>
          <a:endParaRPr lang="en-US"/>
        </a:p>
      </dgm:t>
    </dgm:pt>
    <dgm:pt modelId="{01A3C294-1176-453F-944E-548810E8AFD3}">
      <dgm:prSet phldrT="[Text]" custT="1"/>
      <dgm:spPr/>
      <dgm:t>
        <a:bodyPr/>
        <a:lstStyle/>
        <a:p>
          <a:pPr algn="ctr" rtl="1">
            <a:lnSpc>
              <a:spcPct val="200000"/>
            </a:lnSpc>
          </a:pPr>
          <a:r>
            <a:rPr lang="ar-DZ" sz="2000" b="1" dirty="0" smtClean="0"/>
            <a:t>ولتحقيق تخطيط لغوي ناجح في مجال التربية والتعليم وجب أن يبدأ بالاصلاح من رياض الأطفال والحضانة مرورا بالمدارس و الجامعات ووجب التحكم في الوسائل البيداغوجية من أجل تطبيق سياسة لغوية ناجعة.</a:t>
          </a:r>
          <a:endParaRPr lang="en-US" sz="2000" b="1" dirty="0"/>
        </a:p>
      </dgm:t>
    </dgm:pt>
    <dgm:pt modelId="{56B83752-95C2-40DA-A0DF-309B0B97C900}" type="parTrans" cxnId="{E1C6024C-867F-4015-8C72-F4A9116F2AA2}">
      <dgm:prSet/>
      <dgm:spPr/>
      <dgm:t>
        <a:bodyPr/>
        <a:lstStyle/>
        <a:p>
          <a:endParaRPr lang="en-US"/>
        </a:p>
      </dgm:t>
    </dgm:pt>
    <dgm:pt modelId="{26139EC0-DF55-4C7B-8A64-842619149947}" type="sibTrans" cxnId="{E1C6024C-867F-4015-8C72-F4A9116F2AA2}">
      <dgm:prSet/>
      <dgm:spPr/>
      <dgm:t>
        <a:bodyPr/>
        <a:lstStyle/>
        <a:p>
          <a:endParaRPr lang="en-US"/>
        </a:p>
      </dgm:t>
    </dgm:pt>
    <dgm:pt modelId="{9C734AB6-97E3-4DCC-B798-9223C64FE862}">
      <dgm:prSet phldrT="[Text]"/>
      <dgm:spPr/>
      <dgm:t>
        <a:bodyPr/>
        <a:lstStyle/>
        <a:p>
          <a:r>
            <a:rPr lang="ar-DZ" dirty="0" smtClean="0"/>
            <a:t>الاعلام</a:t>
          </a:r>
          <a:endParaRPr lang="en-US" dirty="0"/>
        </a:p>
      </dgm:t>
    </dgm:pt>
    <dgm:pt modelId="{E292BF4E-F24A-45E5-A7F5-0E7467F5BCF9}" type="parTrans" cxnId="{79F4EBBC-149A-42A0-8F29-BEAC2FE5CBD9}">
      <dgm:prSet/>
      <dgm:spPr/>
      <dgm:t>
        <a:bodyPr/>
        <a:lstStyle/>
        <a:p>
          <a:endParaRPr lang="en-US"/>
        </a:p>
      </dgm:t>
    </dgm:pt>
    <dgm:pt modelId="{6F7B9196-C5BD-4242-B2E2-7F9BDE902710}" type="sibTrans" cxnId="{79F4EBBC-149A-42A0-8F29-BEAC2FE5CBD9}">
      <dgm:prSet/>
      <dgm:spPr/>
      <dgm:t>
        <a:bodyPr/>
        <a:lstStyle/>
        <a:p>
          <a:endParaRPr lang="en-US"/>
        </a:p>
      </dgm:t>
    </dgm:pt>
    <dgm:pt modelId="{241C141E-C168-4A4E-81F1-C0B71212682D}">
      <dgm:prSet phldrT="[Text]" custT="1"/>
      <dgm:spPr/>
      <dgm:t>
        <a:bodyPr/>
        <a:lstStyle/>
        <a:p>
          <a:pPr algn="just" rtl="1"/>
          <a:r>
            <a:rPr lang="ar-DZ" sz="2000" b="1" dirty="0" smtClean="0"/>
            <a:t>يعتبر الاعلام سلطة كبرى في كل مجالات الحياة وبوجه خاص المجال اللغوي حيث يلعب الاعلام دور هام في الرقي باللغة العربية والحفاظ عليها ،واللغة هي الحجر الأساسي في العملية الاعلامية على تعدد قنواتها وتنوع وسائلها فكلما كانت اللغة سليمة وقوية كان الاعلام ناجح.</a:t>
          </a:r>
          <a:endParaRPr lang="en-US" sz="2000" b="1" dirty="0"/>
        </a:p>
      </dgm:t>
    </dgm:pt>
    <dgm:pt modelId="{98ACEFE5-DE5D-48EA-B042-AFCC2BC33012}" type="parTrans" cxnId="{F3E15FC8-83AA-465F-8CBE-91E9384E5D7C}">
      <dgm:prSet/>
      <dgm:spPr/>
      <dgm:t>
        <a:bodyPr/>
        <a:lstStyle/>
        <a:p>
          <a:endParaRPr lang="en-US"/>
        </a:p>
      </dgm:t>
    </dgm:pt>
    <dgm:pt modelId="{818900DE-512B-41AD-A394-FF84492552E8}" type="sibTrans" cxnId="{F3E15FC8-83AA-465F-8CBE-91E9384E5D7C}">
      <dgm:prSet/>
      <dgm:spPr/>
      <dgm:t>
        <a:bodyPr/>
        <a:lstStyle/>
        <a:p>
          <a:endParaRPr lang="en-US"/>
        </a:p>
      </dgm:t>
    </dgm:pt>
    <dgm:pt modelId="{3E97B863-2BAE-4CF8-854A-3D2C38016218}" type="pres">
      <dgm:prSet presAssocID="{562906B7-7ED5-488F-B156-E57C552847F8}" presName="Name0" presStyleCnt="0">
        <dgm:presLayoutVars>
          <dgm:chMax/>
          <dgm:chPref val="3"/>
          <dgm:dir/>
          <dgm:animOne val="branch"/>
          <dgm:animLvl val="lvl"/>
        </dgm:presLayoutVars>
      </dgm:prSet>
      <dgm:spPr/>
      <dgm:t>
        <a:bodyPr/>
        <a:lstStyle/>
        <a:p>
          <a:endParaRPr lang="en-US"/>
        </a:p>
      </dgm:t>
    </dgm:pt>
    <dgm:pt modelId="{89BC0723-D6BB-4086-9BBB-12575D3788AE}" type="pres">
      <dgm:prSet presAssocID="{96D8FB62-58A8-4C48-9FCB-FF4A3BD65F9B}" presName="composite" presStyleCnt="0"/>
      <dgm:spPr/>
    </dgm:pt>
    <dgm:pt modelId="{8A32C886-AD31-4688-A696-25B7855B8420}" type="pres">
      <dgm:prSet presAssocID="{96D8FB62-58A8-4C48-9FCB-FF4A3BD65F9B}" presName="FirstChild" presStyleLbl="revTx" presStyleIdx="0" presStyleCnt="3">
        <dgm:presLayoutVars>
          <dgm:chMax val="0"/>
          <dgm:chPref val="0"/>
          <dgm:bulletEnabled val="1"/>
        </dgm:presLayoutVars>
      </dgm:prSet>
      <dgm:spPr/>
      <dgm:t>
        <a:bodyPr/>
        <a:lstStyle/>
        <a:p>
          <a:endParaRPr lang="en-US"/>
        </a:p>
      </dgm:t>
    </dgm:pt>
    <dgm:pt modelId="{2E00559C-528F-4495-96CD-993E89782783}" type="pres">
      <dgm:prSet presAssocID="{96D8FB62-58A8-4C48-9FCB-FF4A3BD65F9B}" presName="Parent" presStyleLbl="alignNode1" presStyleIdx="0" presStyleCnt="2">
        <dgm:presLayoutVars>
          <dgm:chMax val="3"/>
          <dgm:chPref val="3"/>
          <dgm:bulletEnabled val="1"/>
        </dgm:presLayoutVars>
      </dgm:prSet>
      <dgm:spPr/>
      <dgm:t>
        <a:bodyPr/>
        <a:lstStyle/>
        <a:p>
          <a:endParaRPr lang="en-US"/>
        </a:p>
      </dgm:t>
    </dgm:pt>
    <dgm:pt modelId="{ACEEAC4C-B022-405C-B48A-4B4B2B678B57}" type="pres">
      <dgm:prSet presAssocID="{96D8FB62-58A8-4C48-9FCB-FF4A3BD65F9B}" presName="Accent" presStyleLbl="parChTrans1D1" presStyleIdx="0" presStyleCnt="2"/>
      <dgm:spPr/>
    </dgm:pt>
    <dgm:pt modelId="{162E3802-33CC-44A8-B30E-78C54C41A047}" type="pres">
      <dgm:prSet presAssocID="{96D8FB62-58A8-4C48-9FCB-FF4A3BD65F9B}" presName="Child" presStyleLbl="revTx" presStyleIdx="1" presStyleCnt="3">
        <dgm:presLayoutVars>
          <dgm:chMax val="0"/>
          <dgm:chPref val="0"/>
          <dgm:bulletEnabled val="1"/>
        </dgm:presLayoutVars>
      </dgm:prSet>
      <dgm:spPr/>
      <dgm:t>
        <a:bodyPr/>
        <a:lstStyle/>
        <a:p>
          <a:endParaRPr lang="en-US"/>
        </a:p>
      </dgm:t>
    </dgm:pt>
    <dgm:pt modelId="{0A90B9CE-70FA-4637-B309-FAA6E6438B1A}" type="pres">
      <dgm:prSet presAssocID="{FE7ED710-CFE4-43AD-A5A6-C04986D51E63}" presName="sibTrans" presStyleCnt="0"/>
      <dgm:spPr/>
    </dgm:pt>
    <dgm:pt modelId="{37164DF7-BA22-443B-A7D9-073011F8F808}" type="pres">
      <dgm:prSet presAssocID="{9C734AB6-97E3-4DCC-B798-9223C64FE862}" presName="composite" presStyleCnt="0"/>
      <dgm:spPr/>
    </dgm:pt>
    <dgm:pt modelId="{7F2E07FA-FED4-463C-895F-1A05B13D10DD}" type="pres">
      <dgm:prSet presAssocID="{9C734AB6-97E3-4DCC-B798-9223C64FE862}" presName="FirstChild" presStyleLbl="revTx" presStyleIdx="2" presStyleCnt="3">
        <dgm:presLayoutVars>
          <dgm:chMax val="0"/>
          <dgm:chPref val="0"/>
          <dgm:bulletEnabled val="1"/>
        </dgm:presLayoutVars>
      </dgm:prSet>
      <dgm:spPr/>
      <dgm:t>
        <a:bodyPr/>
        <a:lstStyle/>
        <a:p>
          <a:endParaRPr lang="en-US"/>
        </a:p>
      </dgm:t>
    </dgm:pt>
    <dgm:pt modelId="{3782AA90-450F-4571-88D4-A6E7F462511F}" type="pres">
      <dgm:prSet presAssocID="{9C734AB6-97E3-4DCC-B798-9223C64FE862}" presName="Parent" presStyleLbl="alignNode1" presStyleIdx="1" presStyleCnt="2">
        <dgm:presLayoutVars>
          <dgm:chMax val="3"/>
          <dgm:chPref val="3"/>
          <dgm:bulletEnabled val="1"/>
        </dgm:presLayoutVars>
      </dgm:prSet>
      <dgm:spPr/>
      <dgm:t>
        <a:bodyPr/>
        <a:lstStyle/>
        <a:p>
          <a:endParaRPr lang="en-US"/>
        </a:p>
      </dgm:t>
    </dgm:pt>
    <dgm:pt modelId="{BE765F9F-59EF-4D19-B94D-1785E49A25B6}" type="pres">
      <dgm:prSet presAssocID="{9C734AB6-97E3-4DCC-B798-9223C64FE862}" presName="Accent" presStyleLbl="parChTrans1D1" presStyleIdx="1" presStyleCnt="2"/>
      <dgm:spPr/>
    </dgm:pt>
  </dgm:ptLst>
  <dgm:cxnLst>
    <dgm:cxn modelId="{F3E15FC8-83AA-465F-8CBE-91E9384E5D7C}" srcId="{9C734AB6-97E3-4DCC-B798-9223C64FE862}" destId="{241C141E-C168-4A4E-81F1-C0B71212682D}" srcOrd="0" destOrd="0" parTransId="{98ACEFE5-DE5D-48EA-B042-AFCC2BC33012}" sibTransId="{818900DE-512B-41AD-A394-FF84492552E8}"/>
    <dgm:cxn modelId="{79F4EBBC-149A-42A0-8F29-BEAC2FE5CBD9}" srcId="{562906B7-7ED5-488F-B156-E57C552847F8}" destId="{9C734AB6-97E3-4DCC-B798-9223C64FE862}" srcOrd="1" destOrd="0" parTransId="{E292BF4E-F24A-45E5-A7F5-0E7467F5BCF9}" sibTransId="{6F7B9196-C5BD-4242-B2E2-7F9BDE902710}"/>
    <dgm:cxn modelId="{6731EF28-D594-4A3A-94F3-56006CEC2190}" type="presOf" srcId="{96D8FB62-58A8-4C48-9FCB-FF4A3BD65F9B}" destId="{2E00559C-528F-4495-96CD-993E89782783}" srcOrd="0" destOrd="0" presId="urn:microsoft.com/office/officeart/2011/layout/TabList"/>
    <dgm:cxn modelId="{59750B53-3375-43B1-A3F3-393271032BC9}" type="presOf" srcId="{9C734AB6-97E3-4DCC-B798-9223C64FE862}" destId="{3782AA90-450F-4571-88D4-A6E7F462511F}" srcOrd="0" destOrd="0" presId="urn:microsoft.com/office/officeart/2011/layout/TabList"/>
    <dgm:cxn modelId="{1B73D182-7BF8-46B4-A795-F92D9EC6660B}" type="presOf" srcId="{01A3C294-1176-453F-944E-548810E8AFD3}" destId="{162E3802-33CC-44A8-B30E-78C54C41A047}" srcOrd="0" destOrd="0" presId="urn:microsoft.com/office/officeart/2011/layout/TabList"/>
    <dgm:cxn modelId="{7B84078F-6113-4657-B008-5B40B802724C}" type="presOf" srcId="{241C141E-C168-4A4E-81F1-C0B71212682D}" destId="{7F2E07FA-FED4-463C-895F-1A05B13D10DD}" srcOrd="0" destOrd="0" presId="urn:microsoft.com/office/officeart/2011/layout/TabList"/>
    <dgm:cxn modelId="{ACAD419D-1E46-4724-8963-DE1ABFDE0E38}" srcId="{96D8FB62-58A8-4C48-9FCB-FF4A3BD65F9B}" destId="{F499A633-DC9B-41AE-A397-716D3E31A81B}" srcOrd="0" destOrd="0" parTransId="{DAC458CD-6D3C-49B0-90A1-63ED4B6BAFC9}" sibTransId="{73E13EED-6DCC-463D-A63D-C9C949220ACD}"/>
    <dgm:cxn modelId="{93CB0932-ADFE-479D-B495-390E6E30E02A}" type="presOf" srcId="{562906B7-7ED5-488F-B156-E57C552847F8}" destId="{3E97B863-2BAE-4CF8-854A-3D2C38016218}" srcOrd="0" destOrd="0" presId="urn:microsoft.com/office/officeart/2011/layout/TabList"/>
    <dgm:cxn modelId="{A438695F-27F0-48AC-8C16-32E56C56C2B7}" type="presOf" srcId="{F499A633-DC9B-41AE-A397-716D3E31A81B}" destId="{8A32C886-AD31-4688-A696-25B7855B8420}" srcOrd="0" destOrd="0" presId="urn:microsoft.com/office/officeart/2011/layout/TabList"/>
    <dgm:cxn modelId="{E1C6024C-867F-4015-8C72-F4A9116F2AA2}" srcId="{96D8FB62-58A8-4C48-9FCB-FF4A3BD65F9B}" destId="{01A3C294-1176-453F-944E-548810E8AFD3}" srcOrd="1" destOrd="0" parTransId="{56B83752-95C2-40DA-A0DF-309B0B97C900}" sibTransId="{26139EC0-DF55-4C7B-8A64-842619149947}"/>
    <dgm:cxn modelId="{B7E79758-6BD6-4BE5-B559-069EFECB556A}" srcId="{562906B7-7ED5-488F-B156-E57C552847F8}" destId="{96D8FB62-58A8-4C48-9FCB-FF4A3BD65F9B}" srcOrd="0" destOrd="0" parTransId="{47CF91D0-EA89-4635-ABD5-2C211BE63F32}" sibTransId="{FE7ED710-CFE4-43AD-A5A6-C04986D51E63}"/>
    <dgm:cxn modelId="{63325C18-E527-4363-B7C2-8EFB67A229D1}" type="presParOf" srcId="{3E97B863-2BAE-4CF8-854A-3D2C38016218}" destId="{89BC0723-D6BB-4086-9BBB-12575D3788AE}" srcOrd="0" destOrd="0" presId="urn:microsoft.com/office/officeart/2011/layout/TabList"/>
    <dgm:cxn modelId="{4CD148C8-4EDD-47D5-AFDF-71B9A5144921}" type="presParOf" srcId="{89BC0723-D6BB-4086-9BBB-12575D3788AE}" destId="{8A32C886-AD31-4688-A696-25B7855B8420}" srcOrd="0" destOrd="0" presId="urn:microsoft.com/office/officeart/2011/layout/TabList"/>
    <dgm:cxn modelId="{6BC87283-110E-4602-8253-863209B7D292}" type="presParOf" srcId="{89BC0723-D6BB-4086-9BBB-12575D3788AE}" destId="{2E00559C-528F-4495-96CD-993E89782783}" srcOrd="1" destOrd="0" presId="urn:microsoft.com/office/officeart/2011/layout/TabList"/>
    <dgm:cxn modelId="{41FB8B3E-A2A9-4268-AF84-42D01301F60A}" type="presParOf" srcId="{89BC0723-D6BB-4086-9BBB-12575D3788AE}" destId="{ACEEAC4C-B022-405C-B48A-4B4B2B678B57}" srcOrd="2" destOrd="0" presId="urn:microsoft.com/office/officeart/2011/layout/TabList"/>
    <dgm:cxn modelId="{08213A4E-BC1B-4611-B721-E90731FC1006}" type="presParOf" srcId="{3E97B863-2BAE-4CF8-854A-3D2C38016218}" destId="{162E3802-33CC-44A8-B30E-78C54C41A047}" srcOrd="1" destOrd="0" presId="urn:microsoft.com/office/officeart/2011/layout/TabList"/>
    <dgm:cxn modelId="{776EE7F9-4CF7-4523-AA69-5235BBB1ADF8}" type="presParOf" srcId="{3E97B863-2BAE-4CF8-854A-3D2C38016218}" destId="{0A90B9CE-70FA-4637-B309-FAA6E6438B1A}" srcOrd="2" destOrd="0" presId="urn:microsoft.com/office/officeart/2011/layout/TabList"/>
    <dgm:cxn modelId="{56E7ACED-C2C0-4112-99D6-C7616C39F105}" type="presParOf" srcId="{3E97B863-2BAE-4CF8-854A-3D2C38016218}" destId="{37164DF7-BA22-443B-A7D9-073011F8F808}" srcOrd="3" destOrd="0" presId="urn:microsoft.com/office/officeart/2011/layout/TabList"/>
    <dgm:cxn modelId="{74068AE5-7992-41B4-B4DF-E2845A4EBA01}" type="presParOf" srcId="{37164DF7-BA22-443B-A7D9-073011F8F808}" destId="{7F2E07FA-FED4-463C-895F-1A05B13D10DD}" srcOrd="0" destOrd="0" presId="urn:microsoft.com/office/officeart/2011/layout/TabList"/>
    <dgm:cxn modelId="{EE4D57D1-1E2C-4E4D-BA83-D185BDDBE029}" type="presParOf" srcId="{37164DF7-BA22-443B-A7D9-073011F8F808}" destId="{3782AA90-450F-4571-88D4-A6E7F462511F}" srcOrd="1" destOrd="0" presId="urn:microsoft.com/office/officeart/2011/layout/TabList"/>
    <dgm:cxn modelId="{74CE923E-C47E-4F7E-A684-BC59E4C9AF20}" type="presParOf" srcId="{37164DF7-BA22-443B-A7D9-073011F8F808}" destId="{BE765F9F-59EF-4D19-B94D-1785E49A25B6}" srcOrd="2"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765F9F-59EF-4D19-B94D-1785E49A25B6}">
      <dsp:nvSpPr>
        <dsp:cNvPr id="0" name=""/>
        <dsp:cNvSpPr/>
      </dsp:nvSpPr>
      <dsp:spPr>
        <a:xfrm>
          <a:off x="0" y="4022885"/>
          <a:ext cx="10820400" cy="0"/>
        </a:xfrm>
        <a:prstGeom prst="line">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EEAC4C-B022-405C-B48A-4B4B2B678B57}">
      <dsp:nvSpPr>
        <dsp:cNvPr id="0" name=""/>
        <dsp:cNvSpPr/>
      </dsp:nvSpPr>
      <dsp:spPr>
        <a:xfrm>
          <a:off x="0" y="994306"/>
          <a:ext cx="10820400" cy="0"/>
        </a:xfrm>
        <a:prstGeom prst="line">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32C886-AD31-4688-A696-25B7855B8420}">
      <dsp:nvSpPr>
        <dsp:cNvPr id="0" name=""/>
        <dsp:cNvSpPr/>
      </dsp:nvSpPr>
      <dsp:spPr>
        <a:xfrm>
          <a:off x="2813303" y="1427"/>
          <a:ext cx="8007096" cy="9928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195" tIns="36195" rIns="36195" bIns="36195" numCol="1" spcCol="1270" anchor="b" anchorCtr="0">
          <a:noAutofit/>
        </a:bodyPr>
        <a:lstStyle/>
        <a:p>
          <a:pPr lvl="0" algn="just" defTabSz="844550" rtl="1">
            <a:lnSpc>
              <a:spcPct val="100000"/>
            </a:lnSpc>
            <a:spcBef>
              <a:spcPct val="0"/>
            </a:spcBef>
            <a:spcAft>
              <a:spcPct val="35000"/>
            </a:spcAft>
          </a:pPr>
          <a:r>
            <a:rPr lang="ar-DZ" sz="1900" b="1" kern="1200" dirty="0" smtClean="0"/>
            <a:t>تعد التربية والتعليم حقلا خصبا للتخطيط اللغوي كما تماثله المنظومة التربوية من دور فعال في تكوين وتطوير المجتمعات ،وتعتبر المناهج التربوية من مظاهر التخطيط اللغوي في مجال اهتمامها باللغة الوطنية الأولى وكيفية تطويرها والمحافظة عليها من خلال العملية التربوية التعليمية </a:t>
          </a:r>
          <a:endParaRPr lang="en-US" sz="1900" b="1" kern="1200" dirty="0"/>
        </a:p>
      </dsp:txBody>
      <dsp:txXfrm>
        <a:off x="2813303" y="1427"/>
        <a:ext cx="8007096" cy="992878"/>
      </dsp:txXfrm>
    </dsp:sp>
    <dsp:sp modelId="{2E00559C-528F-4495-96CD-993E89782783}">
      <dsp:nvSpPr>
        <dsp:cNvPr id="0" name=""/>
        <dsp:cNvSpPr/>
      </dsp:nvSpPr>
      <dsp:spPr>
        <a:xfrm>
          <a:off x="0" y="1427"/>
          <a:ext cx="2813304" cy="992878"/>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2311400">
            <a:lnSpc>
              <a:spcPct val="90000"/>
            </a:lnSpc>
            <a:spcBef>
              <a:spcPct val="0"/>
            </a:spcBef>
            <a:spcAft>
              <a:spcPct val="35000"/>
            </a:spcAft>
          </a:pPr>
          <a:r>
            <a:rPr lang="ar-DZ" sz="5200" kern="1200" dirty="0" smtClean="0"/>
            <a:t>التعليم</a:t>
          </a:r>
          <a:endParaRPr lang="en-US" sz="5200" kern="1200" dirty="0"/>
        </a:p>
      </dsp:txBody>
      <dsp:txXfrm>
        <a:off x="48477" y="49904"/>
        <a:ext cx="2716350" cy="944401"/>
      </dsp:txXfrm>
    </dsp:sp>
    <dsp:sp modelId="{162E3802-33CC-44A8-B30E-78C54C41A047}">
      <dsp:nvSpPr>
        <dsp:cNvPr id="0" name=""/>
        <dsp:cNvSpPr/>
      </dsp:nvSpPr>
      <dsp:spPr>
        <a:xfrm>
          <a:off x="0" y="994306"/>
          <a:ext cx="10820400" cy="1986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228600" lvl="1" indent="-228600" algn="ctr" defTabSz="889000" rtl="1">
            <a:lnSpc>
              <a:spcPct val="200000"/>
            </a:lnSpc>
            <a:spcBef>
              <a:spcPct val="0"/>
            </a:spcBef>
            <a:spcAft>
              <a:spcPct val="15000"/>
            </a:spcAft>
            <a:buChar char="••"/>
          </a:pPr>
          <a:r>
            <a:rPr lang="ar-DZ" sz="2000" b="1" kern="1200" dirty="0" smtClean="0"/>
            <a:t>ولتحقيق تخطيط لغوي ناجح في مجال التربية والتعليم وجب أن يبدأ بالاصلاح من رياض الأطفال والحضانة مرورا بالمدارس و الجامعات ووجب التحكم في الوسائل البيداغوجية من أجل تطبيق سياسة لغوية ناجعة.</a:t>
          </a:r>
          <a:endParaRPr lang="en-US" sz="2000" b="1" kern="1200" dirty="0"/>
        </a:p>
      </dsp:txBody>
      <dsp:txXfrm>
        <a:off x="0" y="994306"/>
        <a:ext cx="10820400" cy="1986055"/>
      </dsp:txXfrm>
    </dsp:sp>
    <dsp:sp modelId="{7F2E07FA-FED4-463C-895F-1A05B13D10DD}">
      <dsp:nvSpPr>
        <dsp:cNvPr id="0" name=""/>
        <dsp:cNvSpPr/>
      </dsp:nvSpPr>
      <dsp:spPr>
        <a:xfrm>
          <a:off x="2813303" y="3030006"/>
          <a:ext cx="8007096" cy="9928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just" defTabSz="889000" rtl="1">
            <a:lnSpc>
              <a:spcPct val="90000"/>
            </a:lnSpc>
            <a:spcBef>
              <a:spcPct val="0"/>
            </a:spcBef>
            <a:spcAft>
              <a:spcPct val="35000"/>
            </a:spcAft>
          </a:pPr>
          <a:r>
            <a:rPr lang="ar-DZ" sz="2000" b="1" kern="1200" dirty="0" smtClean="0"/>
            <a:t>يعتبر الاعلام سلطة كبرى في كل مجالات الحياة وبوجه خاص المجال اللغوي حيث يلعب الاعلام دور هام في الرقي باللغة العربية والحفاظ عليها ،واللغة هي الحجر الأساسي في العملية الاعلامية على تعدد قنواتها وتنوع وسائلها فكلما كانت اللغة سليمة وقوية كان الاعلام ناجح.</a:t>
          </a:r>
          <a:endParaRPr lang="en-US" sz="2000" b="1" kern="1200" dirty="0"/>
        </a:p>
      </dsp:txBody>
      <dsp:txXfrm>
        <a:off x="2813303" y="3030006"/>
        <a:ext cx="8007096" cy="992878"/>
      </dsp:txXfrm>
    </dsp:sp>
    <dsp:sp modelId="{3782AA90-450F-4571-88D4-A6E7F462511F}">
      <dsp:nvSpPr>
        <dsp:cNvPr id="0" name=""/>
        <dsp:cNvSpPr/>
      </dsp:nvSpPr>
      <dsp:spPr>
        <a:xfrm>
          <a:off x="0" y="3030006"/>
          <a:ext cx="2813304" cy="992878"/>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2311400">
            <a:lnSpc>
              <a:spcPct val="90000"/>
            </a:lnSpc>
            <a:spcBef>
              <a:spcPct val="0"/>
            </a:spcBef>
            <a:spcAft>
              <a:spcPct val="35000"/>
            </a:spcAft>
          </a:pPr>
          <a:r>
            <a:rPr lang="ar-DZ" sz="5200" kern="1200" dirty="0" smtClean="0"/>
            <a:t>الاعلام</a:t>
          </a:r>
          <a:endParaRPr lang="en-US" sz="5200" kern="1200" dirty="0"/>
        </a:p>
      </dsp:txBody>
      <dsp:txXfrm>
        <a:off x="48477" y="3078483"/>
        <a:ext cx="2716350" cy="944401"/>
      </dsp:txXfrm>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D5FB1C-66CD-4F2C-9585-2B258495E281}" type="datetimeFigureOut">
              <a:rPr lang="en-US" smtClean="0"/>
              <a:t>2/19/2024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F5A082-CBCD-45C7-9201-370E7F9523D2}" type="slidenum">
              <a:rPr lang="en-US" smtClean="0"/>
              <a:t>‹#›</a:t>
            </a:fld>
            <a:endParaRPr lang="en-US"/>
          </a:p>
        </p:txBody>
      </p:sp>
    </p:spTree>
    <p:extLst>
      <p:ext uri="{BB962C8B-B14F-4D97-AF65-F5344CB8AC3E}">
        <p14:creationId xmlns:p14="http://schemas.microsoft.com/office/powerpoint/2010/main" val="1577505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2/19/2024</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2/19/2024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2/19/2024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2/19/2024</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2/19/2024</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2/19/2024</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2/19/2024</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34587" y="2099416"/>
            <a:ext cx="9448800" cy="1825096"/>
          </a:xfrm>
        </p:spPr>
        <p:txBody>
          <a:bodyPr/>
          <a:lstStyle/>
          <a:p>
            <a:pPr algn="ctr" rtl="1"/>
            <a:r>
              <a:rPr lang="ar-DZ" b="1" dirty="0" smtClean="0">
                <a:solidFill>
                  <a:srgbClr val="FF0000"/>
                </a:solidFill>
              </a:rPr>
              <a:t>التخطيط اللغوي وأسباب ظهور السياسات اللغوية</a:t>
            </a:r>
            <a:endParaRPr lang="en-US" b="1" dirty="0">
              <a:solidFill>
                <a:srgbClr val="FF0000"/>
              </a:solidFill>
            </a:endParaRPr>
          </a:p>
        </p:txBody>
      </p:sp>
      <p:sp>
        <p:nvSpPr>
          <p:cNvPr id="4" name="TextBox 3"/>
          <p:cNvSpPr txBox="1"/>
          <p:nvPr/>
        </p:nvSpPr>
        <p:spPr>
          <a:xfrm>
            <a:off x="4788060" y="256814"/>
            <a:ext cx="3541853" cy="1477328"/>
          </a:xfrm>
          <a:prstGeom prst="rect">
            <a:avLst/>
          </a:prstGeom>
          <a:noFill/>
        </p:spPr>
        <p:txBody>
          <a:bodyPr wrap="square" rtlCol="0">
            <a:spAutoFit/>
          </a:bodyPr>
          <a:lstStyle/>
          <a:p>
            <a:pPr algn="ctr" rtl="1"/>
            <a:r>
              <a:rPr lang="ar-DZ" b="1" dirty="0" smtClean="0"/>
              <a:t>الجمهورية الجزائرية الديمقراطية الشعبية</a:t>
            </a:r>
          </a:p>
          <a:p>
            <a:pPr algn="ctr" rtl="1"/>
            <a:r>
              <a:rPr lang="ar-DZ" b="1" dirty="0" smtClean="0"/>
              <a:t>وزارة التعليم العالي والبحث العلمي</a:t>
            </a:r>
          </a:p>
          <a:p>
            <a:pPr algn="ctr" rtl="1"/>
            <a:r>
              <a:rPr lang="ar-DZ" b="1" dirty="0" smtClean="0"/>
              <a:t>جامعة محمد لمين دباغين سطيف 2</a:t>
            </a:r>
          </a:p>
          <a:p>
            <a:pPr algn="ctr"/>
            <a:r>
              <a:rPr lang="ar-DZ" b="1" dirty="0" smtClean="0"/>
              <a:t>كلية الآداب واللغات </a:t>
            </a:r>
          </a:p>
          <a:p>
            <a:pPr algn="ctr"/>
            <a:r>
              <a:rPr lang="ar-DZ" b="1" dirty="0" smtClean="0"/>
              <a:t>قسم اللغة و الأدب العربي</a:t>
            </a:r>
            <a:endParaRPr lang="en-US" b="1" dirty="0"/>
          </a:p>
        </p:txBody>
      </p:sp>
      <p:sp>
        <p:nvSpPr>
          <p:cNvPr id="5" name="TextBox 4"/>
          <p:cNvSpPr txBox="1"/>
          <p:nvPr/>
        </p:nvSpPr>
        <p:spPr>
          <a:xfrm>
            <a:off x="8727311" y="3959930"/>
            <a:ext cx="2673752" cy="1061829"/>
          </a:xfrm>
          <a:prstGeom prst="rect">
            <a:avLst/>
          </a:prstGeom>
          <a:noFill/>
        </p:spPr>
        <p:txBody>
          <a:bodyPr wrap="square" rtlCol="0">
            <a:spAutoFit/>
          </a:bodyPr>
          <a:lstStyle/>
          <a:p>
            <a:pPr algn="ctr" rtl="1"/>
            <a:r>
              <a:rPr lang="ar-DZ" b="1" dirty="0" smtClean="0"/>
              <a:t>من اعداد الطالبتين :</a:t>
            </a:r>
          </a:p>
          <a:p>
            <a:pPr marL="285750" indent="-285750" algn="r" rtl="1">
              <a:lnSpc>
                <a:spcPct val="150000"/>
              </a:lnSpc>
              <a:buFont typeface="Wingdings" panose="05000000000000000000" pitchFamily="2" charset="2"/>
              <a:buChar char="q"/>
            </a:pPr>
            <a:r>
              <a:rPr lang="ar-DZ" b="1" dirty="0" smtClean="0"/>
              <a:t>عطية أشواق زينب.</a:t>
            </a:r>
          </a:p>
          <a:p>
            <a:pPr marL="285750" indent="-285750" algn="r" rtl="1">
              <a:buFont typeface="Wingdings" panose="05000000000000000000" pitchFamily="2" charset="2"/>
              <a:buChar char="q"/>
            </a:pPr>
            <a:r>
              <a:rPr lang="ar-DZ" b="1" dirty="0" smtClean="0"/>
              <a:t>عوفي آسيا.</a:t>
            </a:r>
            <a:endParaRPr lang="en-US" b="1" dirty="0"/>
          </a:p>
        </p:txBody>
      </p:sp>
      <p:sp>
        <p:nvSpPr>
          <p:cNvPr id="6" name="TextBox 5"/>
          <p:cNvSpPr txBox="1"/>
          <p:nvPr/>
        </p:nvSpPr>
        <p:spPr>
          <a:xfrm>
            <a:off x="1018572" y="4421595"/>
            <a:ext cx="2558005" cy="677108"/>
          </a:xfrm>
          <a:prstGeom prst="rect">
            <a:avLst/>
          </a:prstGeom>
          <a:noFill/>
        </p:spPr>
        <p:txBody>
          <a:bodyPr wrap="square" rtlCol="0">
            <a:spAutoFit/>
          </a:bodyPr>
          <a:lstStyle/>
          <a:p>
            <a:pPr algn="ctr"/>
            <a:r>
              <a:rPr lang="ar-DZ" sz="2000" b="1" dirty="0" smtClean="0"/>
              <a:t>تحت اشراف الأستاذة:</a:t>
            </a:r>
          </a:p>
          <a:p>
            <a:pPr marL="285750" indent="-285750" algn="r" rtl="1">
              <a:buFont typeface="Wingdings" panose="05000000000000000000" pitchFamily="2" charset="2"/>
              <a:buChar char="ü"/>
            </a:pPr>
            <a:r>
              <a:rPr lang="ar-DZ" b="1" dirty="0" smtClean="0"/>
              <a:t>مصباح حنان.</a:t>
            </a:r>
            <a:endParaRPr lang="en-US" b="1"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013" y="0"/>
            <a:ext cx="3049017" cy="1573893"/>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2983" y="28440"/>
            <a:ext cx="3049017" cy="1573893"/>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TextBox 8"/>
          <p:cNvSpPr txBox="1"/>
          <p:nvPr/>
        </p:nvSpPr>
        <p:spPr>
          <a:xfrm>
            <a:off x="7258050" y="1602333"/>
            <a:ext cx="3671887" cy="707886"/>
          </a:xfrm>
          <a:prstGeom prst="rect">
            <a:avLst/>
          </a:prstGeom>
          <a:noFill/>
        </p:spPr>
        <p:txBody>
          <a:bodyPr wrap="square" rtlCol="0">
            <a:spAutoFit/>
          </a:bodyPr>
          <a:lstStyle/>
          <a:p>
            <a:pPr algn="r" rtl="1"/>
            <a:r>
              <a:rPr lang="ar-DZ" sz="2000" b="1" dirty="0" smtClean="0"/>
              <a:t>التخصص :لسانيات تطبيقية ماستر 1 الفوج :2.</a:t>
            </a:r>
            <a:endParaRPr lang="en-US" sz="2000" b="1" dirty="0"/>
          </a:p>
        </p:txBody>
      </p:sp>
    </p:spTree>
    <p:extLst>
      <p:ext uri="{BB962C8B-B14F-4D97-AF65-F5344CB8AC3E}">
        <p14:creationId xmlns:p14="http://schemas.microsoft.com/office/powerpoint/2010/main" val="3481883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arn(inVertical)">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down)">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down)">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335666" y="821803"/>
            <a:ext cx="11713581" cy="3197735"/>
          </a:xfrm>
          <a:prstGeom prst="rect">
            <a:avLst/>
          </a:prstGeom>
          <a:noFill/>
          <a:ln>
            <a:solidFill>
              <a:schemeClr val="tx1"/>
            </a:solidFill>
          </a:ln>
        </p:spPr>
        <p:txBody>
          <a:bodyPr wrap="square" rtlCol="0">
            <a:spAutoFit/>
          </a:bodyPr>
          <a:lstStyle/>
          <a:p>
            <a:pPr algn="just" rtl="1">
              <a:lnSpc>
                <a:spcPct val="200000"/>
              </a:lnSpc>
            </a:pPr>
            <a:r>
              <a:rPr lang="ar-DZ" sz="2000" b="1" dirty="0" smtClean="0"/>
              <a:t>كما يمكن أن ينظر </a:t>
            </a:r>
            <a:r>
              <a:rPr lang="ar-DZ" sz="2400" b="1" dirty="0" smtClean="0">
                <a:solidFill>
                  <a:srgbClr val="FF0000"/>
                </a:solidFill>
              </a:rPr>
              <a:t>للحقوق</a:t>
            </a:r>
            <a:r>
              <a:rPr lang="ar-DZ" sz="2000" b="1" dirty="0" smtClean="0"/>
              <a:t> </a:t>
            </a:r>
            <a:r>
              <a:rPr lang="ar-DZ" sz="2400" b="1" dirty="0" smtClean="0">
                <a:solidFill>
                  <a:srgbClr val="FF0000"/>
                </a:solidFill>
              </a:rPr>
              <a:t>اللغوية</a:t>
            </a:r>
            <a:r>
              <a:rPr lang="ar-DZ" sz="2000" b="1" dirty="0" smtClean="0"/>
              <a:t> كمحرك رئيس للسياسة اللغوية ففي الثمانينات الميلادية بدأت الدعوات الى تبني مفهوم الحقوق اللغوية كجزء من حقوق الانسان ،وكانت من أبرز المبادرات السباقة في ذلك وثيقة السياسة اللغوية الأسترالية ،التي تعد أول وثيقة سياسة لغوية مبنية على مبدأ الحقوق اللغوية من بلد ناطق بالانجليزية وتضمنت تعزيز اللغة الانجليزية ،واتاحتها للجميع ،و التأكيد على مكانتها أداة رسمية للتواصل ولغة وطنية ، كما تضمنت السياسة ضرورة الاهتمام بلغات المواطنيين الأخرى غير الانجليزية من حيث الصيانة ،و التطوير والتعليم واتاحتها في كافة الخدمات العامة ،مع تعزيز تعلم اللغات الثانية.</a:t>
            </a:r>
          </a:p>
        </p:txBody>
      </p:sp>
      <p:sp>
        <p:nvSpPr>
          <p:cNvPr id="5" name="TextBox 4"/>
          <p:cNvSpPr txBox="1"/>
          <p:nvPr/>
        </p:nvSpPr>
        <p:spPr>
          <a:xfrm>
            <a:off x="335666" y="4019538"/>
            <a:ext cx="11713581" cy="2343206"/>
          </a:xfrm>
          <a:prstGeom prst="rect">
            <a:avLst/>
          </a:prstGeom>
          <a:noFill/>
          <a:ln>
            <a:solidFill>
              <a:schemeClr val="tx1"/>
            </a:solidFill>
          </a:ln>
        </p:spPr>
        <p:txBody>
          <a:bodyPr wrap="square" rtlCol="0">
            <a:spAutoFit/>
          </a:bodyPr>
          <a:lstStyle/>
          <a:p>
            <a:pPr algn="just" rtl="1">
              <a:lnSpc>
                <a:spcPct val="150000"/>
              </a:lnSpc>
            </a:pPr>
            <a:r>
              <a:rPr lang="ar-DZ" sz="2000" b="1" dirty="0" smtClean="0"/>
              <a:t>أما النظر الى </a:t>
            </a:r>
            <a:r>
              <a:rPr lang="ar-DZ" sz="2000" b="1" dirty="0" smtClean="0">
                <a:solidFill>
                  <a:srgbClr val="FF0000"/>
                </a:solidFill>
              </a:rPr>
              <a:t>اللغة</a:t>
            </a:r>
            <a:r>
              <a:rPr lang="ar-DZ" sz="2000" b="1" dirty="0" smtClean="0"/>
              <a:t> </a:t>
            </a:r>
            <a:r>
              <a:rPr lang="ar-DZ" sz="2000" b="1" dirty="0" smtClean="0">
                <a:solidFill>
                  <a:srgbClr val="FF0000"/>
                </a:solidFill>
              </a:rPr>
              <a:t>بوصفها</a:t>
            </a:r>
            <a:r>
              <a:rPr lang="ar-DZ" sz="2000" b="1" dirty="0" smtClean="0"/>
              <a:t> </a:t>
            </a:r>
            <a:r>
              <a:rPr lang="ar-DZ" sz="2000" b="1" dirty="0" smtClean="0">
                <a:solidFill>
                  <a:srgbClr val="FF0000"/>
                </a:solidFill>
              </a:rPr>
              <a:t>ثروة</a:t>
            </a:r>
            <a:r>
              <a:rPr lang="ar-DZ" sz="2000" b="1" dirty="0" smtClean="0"/>
              <a:t> فيعد منطلقا رئيسا في بعض السياسا ت اللغوية ،اذ ينظر الى العائد الاقتصادي من يبني سياسة لغوية معينة ،وتشهد اقتصاديات اللغة</a:t>
            </a:r>
          </a:p>
          <a:p>
            <a:pPr algn="just" rtl="1">
              <a:lnSpc>
                <a:spcPct val="150000"/>
              </a:lnSpc>
            </a:pPr>
            <a:r>
              <a:rPr lang="ar-DZ" sz="2000" b="1" dirty="0" smtClean="0"/>
              <a:t>أمثلة عدة فعلى سبيل المثال: في السياق الكندي حيث تشهد حيث تشهد تعددية لغوية تهيمن فيها الانجليزية ويعترف فيها بالفرنسية كلغة ثانية في عموم البلد يشير تقرير صادر عن وزارة الصناعة الكندية يتناول تقييم الصناعة اللغوية في كندا الى أن السياسة اللغوية جعلت الصناعة اللغوية في كندا في ثلاث مجالات هي الترجمة ،والتدريب اللغوي ،والتقنيات اللغوية.</a:t>
            </a:r>
            <a:endParaRPr lang="en-US" sz="2000" b="1" dirty="0"/>
          </a:p>
        </p:txBody>
      </p:sp>
    </p:spTree>
    <p:extLst>
      <p:ext uri="{BB962C8B-B14F-4D97-AF65-F5344CB8AC3E}">
        <p14:creationId xmlns:p14="http://schemas.microsoft.com/office/powerpoint/2010/main" val="150327610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2845388073"/>
              </p:ext>
            </p:extLst>
          </p:nvPr>
        </p:nvGraphicFramePr>
        <p:xfrm>
          <a:off x="685800" y="2193925"/>
          <a:ext cx="10820400" cy="40243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own Ribbon 3"/>
          <p:cNvSpPr/>
          <p:nvPr/>
        </p:nvSpPr>
        <p:spPr>
          <a:xfrm>
            <a:off x="3948113" y="347187"/>
            <a:ext cx="8243887" cy="1443037"/>
          </a:xfrm>
          <a:prstGeom prst="ribbon">
            <a:avLst/>
          </a:prstGeom>
          <a:gradFill>
            <a:gsLst>
              <a:gs pos="0">
                <a:schemeClr val="accent1">
                  <a:tint val="69000"/>
                  <a:alpha val="100000"/>
                  <a:satMod val="109000"/>
                  <a:lumMod val="110000"/>
                </a:schemeClr>
              </a:gs>
              <a:gs pos="52000">
                <a:schemeClr val="accent1">
                  <a:tint val="74000"/>
                  <a:satMod val="100000"/>
                  <a:lumMod val="104000"/>
                </a:schemeClr>
              </a:gs>
              <a:gs pos="100000">
                <a:schemeClr val="accent1">
                  <a:tint val="78000"/>
                  <a:satMod val="100000"/>
                  <a:lumMod val="10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380531" y="540246"/>
            <a:ext cx="7125669" cy="923330"/>
          </a:xfrm>
          <a:prstGeom prst="rect">
            <a:avLst/>
          </a:prstGeom>
          <a:noFill/>
        </p:spPr>
        <p:txBody>
          <a:bodyPr wrap="none" lIns="91440" tIns="45720" rIns="91440" bIns="45720">
            <a:spAutoFit/>
          </a:bodyPr>
          <a:lstStyle/>
          <a:p>
            <a:pPr algn="ctr"/>
            <a:r>
              <a:rPr lang="ar-DZ" sz="5400" b="1" cap="none" spc="0" dirty="0" smtClean="0">
                <a:ln w="0"/>
                <a:effectLst>
                  <a:reflection blurRad="6350" stA="53000" endA="300" endPos="35500" dir="5400000" sy="-90000" algn="bl" rotWithShape="0"/>
                </a:effectLst>
              </a:rPr>
              <a:t>مجالات تخطيط السياسة اللغوية</a:t>
            </a:r>
            <a:endParaRPr lang="en-US" sz="5400" b="1" cap="none" spc="0" dirty="0">
              <a:ln w="0"/>
              <a:effectLst>
                <a:reflection blurRad="6350" stA="53000" endA="300" endPos="35500" dir="5400000" sy="-90000" algn="bl" rotWithShape="0"/>
              </a:effectLst>
            </a:endParaRPr>
          </a:p>
        </p:txBody>
      </p:sp>
    </p:spTree>
    <p:extLst>
      <p:ext uri="{BB962C8B-B14F-4D97-AF65-F5344CB8AC3E}">
        <p14:creationId xmlns:p14="http://schemas.microsoft.com/office/powerpoint/2010/main" val="3562055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4" name="Down Ribbon 3"/>
          <p:cNvSpPr/>
          <p:nvPr/>
        </p:nvSpPr>
        <p:spPr>
          <a:xfrm>
            <a:off x="1337481" y="327546"/>
            <a:ext cx="10854519" cy="1651379"/>
          </a:xfrm>
          <a:prstGeom prst="ribbon">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1678675" y="691570"/>
            <a:ext cx="9836347" cy="923330"/>
          </a:xfrm>
          <a:prstGeom prst="rect">
            <a:avLst/>
          </a:prstGeom>
          <a:noFill/>
        </p:spPr>
        <p:txBody>
          <a:bodyPr wrap="none" lIns="91440" tIns="45720" rIns="91440" bIns="45720">
            <a:spAutoFit/>
          </a:bodyPr>
          <a:lstStyle/>
          <a:p>
            <a:pPr algn="ctr"/>
            <a:r>
              <a:rPr lang="ar-DZ" sz="5400" dirty="0" smtClean="0">
                <a:ln w="0"/>
                <a:solidFill>
                  <a:srgbClr val="002060"/>
                </a:solidFill>
                <a:effectLst>
                  <a:reflection blurRad="6350" stA="53000" endA="300" endPos="35500" dir="5400000" sy="-90000" algn="bl" rotWithShape="0"/>
                </a:effectLst>
              </a:rPr>
              <a:t>العلاقة بين السياسة اللغوية والتخطيط اللغوي</a:t>
            </a:r>
            <a:endParaRPr lang="en-US" sz="5400" b="0" cap="none" spc="0" dirty="0">
              <a:ln w="0"/>
              <a:solidFill>
                <a:srgbClr val="002060"/>
              </a:solidFill>
              <a:effectLst>
                <a:reflection blurRad="6350" stA="53000" endA="300" endPos="35500" dir="5400000" sy="-90000" algn="bl" rotWithShape="0"/>
              </a:effectLst>
            </a:endParaRPr>
          </a:p>
        </p:txBody>
      </p:sp>
      <p:sp>
        <p:nvSpPr>
          <p:cNvPr id="8" name="Cloud Callout 7"/>
          <p:cNvSpPr/>
          <p:nvPr/>
        </p:nvSpPr>
        <p:spPr>
          <a:xfrm>
            <a:off x="5022376" y="2187493"/>
            <a:ext cx="3316406" cy="1082639"/>
          </a:xfrm>
          <a:prstGeom prst="cloudCallout">
            <a:avLst/>
          </a:prstGeom>
          <a:pattFill prst="pct2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223379" y="2347762"/>
            <a:ext cx="1487606" cy="830997"/>
          </a:xfrm>
          <a:prstGeom prst="rect">
            <a:avLst/>
          </a:prstGeom>
          <a:noFill/>
        </p:spPr>
        <p:txBody>
          <a:bodyPr wrap="square" rtlCol="0">
            <a:spAutoFit/>
          </a:bodyPr>
          <a:lstStyle/>
          <a:p>
            <a:pPr algn="just"/>
            <a:r>
              <a:rPr lang="ar-DZ" sz="2400" b="1" dirty="0" smtClean="0"/>
              <a:t>السياسة اللغوية</a:t>
            </a:r>
            <a:endParaRPr lang="en-US" sz="2400" b="1" dirty="0"/>
          </a:p>
        </p:txBody>
      </p:sp>
      <p:sp>
        <p:nvSpPr>
          <p:cNvPr id="10" name="Down Arrow 9"/>
          <p:cNvSpPr/>
          <p:nvPr/>
        </p:nvSpPr>
        <p:spPr>
          <a:xfrm>
            <a:off x="6455391" y="3425588"/>
            <a:ext cx="450376" cy="1323833"/>
          </a:xfrm>
          <a:prstGeom prst="downArrow">
            <a:avLst/>
          </a:prstGeom>
          <a:pattFill prst="pct7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904931" y="4904877"/>
            <a:ext cx="1719618" cy="400110"/>
          </a:xfrm>
          <a:prstGeom prst="rect">
            <a:avLst/>
          </a:prstGeom>
          <a:noFill/>
        </p:spPr>
        <p:txBody>
          <a:bodyPr wrap="square" rtlCol="0">
            <a:spAutoFit/>
          </a:bodyPr>
          <a:lstStyle/>
          <a:p>
            <a:r>
              <a:rPr lang="ar-DZ" sz="2000" b="1" dirty="0" smtClean="0"/>
              <a:t>التخطيط اللغوي</a:t>
            </a:r>
            <a:endParaRPr lang="en-US" sz="2000" b="1" dirty="0"/>
          </a:p>
        </p:txBody>
      </p:sp>
      <p:sp>
        <p:nvSpPr>
          <p:cNvPr id="12" name="Curved Left Arrow 11"/>
          <p:cNvSpPr/>
          <p:nvPr/>
        </p:nvSpPr>
        <p:spPr>
          <a:xfrm>
            <a:off x="7915701" y="4087504"/>
            <a:ext cx="3275463" cy="199939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Curved Right Arrow 12"/>
          <p:cNvSpPr/>
          <p:nvPr/>
        </p:nvSpPr>
        <p:spPr>
          <a:xfrm>
            <a:off x="1023582" y="4087504"/>
            <a:ext cx="3753134" cy="184927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p:cNvSpPr txBox="1"/>
          <p:nvPr/>
        </p:nvSpPr>
        <p:spPr>
          <a:xfrm>
            <a:off x="7240137" y="3548111"/>
            <a:ext cx="1651380" cy="461665"/>
          </a:xfrm>
          <a:prstGeom prst="rect">
            <a:avLst/>
          </a:prstGeom>
          <a:noFill/>
        </p:spPr>
        <p:txBody>
          <a:bodyPr wrap="square" rtlCol="0">
            <a:spAutoFit/>
          </a:bodyPr>
          <a:lstStyle/>
          <a:p>
            <a:r>
              <a:rPr lang="ar-DZ" sz="2400" b="1" dirty="0" smtClean="0"/>
              <a:t>وظيفة رمزية</a:t>
            </a:r>
            <a:endParaRPr lang="en-US" sz="2400" b="1" dirty="0"/>
          </a:p>
        </p:txBody>
      </p:sp>
      <p:sp>
        <p:nvSpPr>
          <p:cNvPr id="15" name="TextBox 14"/>
          <p:cNvSpPr txBox="1"/>
          <p:nvPr/>
        </p:nvSpPr>
        <p:spPr>
          <a:xfrm>
            <a:off x="2756848" y="3613670"/>
            <a:ext cx="2265528" cy="461665"/>
          </a:xfrm>
          <a:prstGeom prst="rect">
            <a:avLst/>
          </a:prstGeom>
          <a:noFill/>
        </p:spPr>
        <p:txBody>
          <a:bodyPr wrap="square" rtlCol="0">
            <a:spAutoFit/>
          </a:bodyPr>
          <a:lstStyle/>
          <a:p>
            <a:pPr algn="ctr" rtl="1"/>
            <a:r>
              <a:rPr lang="ar-DZ" sz="2400" b="1" dirty="0" smtClean="0"/>
              <a:t>وظيفة علمية</a:t>
            </a:r>
            <a:endParaRPr lang="en-US" sz="2400" b="1" dirty="0"/>
          </a:p>
        </p:txBody>
      </p:sp>
      <p:sp>
        <p:nvSpPr>
          <p:cNvPr id="16" name="TextBox 15"/>
          <p:cNvSpPr txBox="1"/>
          <p:nvPr/>
        </p:nvSpPr>
        <p:spPr>
          <a:xfrm>
            <a:off x="7624549" y="6242357"/>
            <a:ext cx="2638567" cy="461665"/>
          </a:xfrm>
          <a:prstGeom prst="rect">
            <a:avLst/>
          </a:prstGeom>
          <a:noFill/>
        </p:spPr>
        <p:txBody>
          <a:bodyPr wrap="square" rtlCol="0">
            <a:spAutoFit/>
          </a:bodyPr>
          <a:lstStyle/>
          <a:p>
            <a:pPr algn="ctr"/>
            <a:r>
              <a:rPr lang="ar-DZ" sz="2400" b="1" dirty="0" smtClean="0"/>
              <a:t>تأثير على اللغة</a:t>
            </a:r>
            <a:endParaRPr lang="en-US" sz="2400" b="1" dirty="0"/>
          </a:p>
        </p:txBody>
      </p:sp>
      <p:sp>
        <p:nvSpPr>
          <p:cNvPr id="17" name="TextBox 16"/>
          <p:cNvSpPr txBox="1"/>
          <p:nvPr/>
        </p:nvSpPr>
        <p:spPr>
          <a:xfrm>
            <a:off x="2606722" y="6242357"/>
            <a:ext cx="2033517" cy="400110"/>
          </a:xfrm>
          <a:prstGeom prst="rect">
            <a:avLst/>
          </a:prstGeom>
          <a:noFill/>
        </p:spPr>
        <p:txBody>
          <a:bodyPr wrap="square" rtlCol="0">
            <a:spAutoFit/>
          </a:bodyPr>
          <a:lstStyle/>
          <a:p>
            <a:pPr algn="ctr"/>
            <a:r>
              <a:rPr lang="ar-DZ" sz="2000" b="1" dirty="0" smtClean="0"/>
              <a:t>تأثير على اللغات</a:t>
            </a:r>
            <a:endParaRPr lang="en-US" sz="2000" b="1" dirty="0"/>
          </a:p>
        </p:txBody>
      </p:sp>
      <p:sp>
        <p:nvSpPr>
          <p:cNvPr id="19" name="TextBox 18"/>
          <p:cNvSpPr txBox="1"/>
          <p:nvPr/>
        </p:nvSpPr>
        <p:spPr>
          <a:xfrm>
            <a:off x="204716" y="1691232"/>
            <a:ext cx="4421875" cy="1938992"/>
          </a:xfrm>
          <a:prstGeom prst="rect">
            <a:avLst/>
          </a:prstGeom>
          <a:solidFill>
            <a:srgbClr val="FFC000"/>
          </a:solidFill>
          <a:ln>
            <a:solidFill>
              <a:schemeClr val="tx1"/>
            </a:solidFill>
          </a:ln>
        </p:spPr>
        <p:txBody>
          <a:bodyPr wrap="square" rtlCol="0">
            <a:spAutoFit/>
          </a:bodyPr>
          <a:lstStyle/>
          <a:p>
            <a:pPr algn="just" rtl="1"/>
            <a:r>
              <a:rPr lang="ar-DZ" sz="2000" b="1" dirty="0" smtClean="0"/>
              <a:t>تشير الأسهم الى الربط المنطقي بين السياسة اللغوية ذات الوظيفة العلمية و التخطيط اللغوي يضعها موضع التنفيذ .والواقع أن مفهوم التخطيط اللغوي يفترض وجود سياسة لغوية ،لأن للسياسة اللغوية وظيفتين :علمية ورمزية ،فالرمزية فلايمكن تنفيذها في المرحلة الأولى.</a:t>
            </a:r>
            <a:endParaRPr lang="en-US" sz="2000" b="1" dirty="0"/>
          </a:p>
        </p:txBody>
      </p:sp>
    </p:spTree>
    <p:extLst>
      <p:ext uri="{BB962C8B-B14F-4D97-AF65-F5344CB8AC3E}">
        <p14:creationId xmlns:p14="http://schemas.microsoft.com/office/powerpoint/2010/main" val="1334909561"/>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barn(inVertical)">
                                      <p:cBhvr>
                                        <p:cTn id="2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Curved Down Ribbon 3"/>
          <p:cNvSpPr/>
          <p:nvPr/>
        </p:nvSpPr>
        <p:spPr>
          <a:xfrm>
            <a:off x="-368489" y="0"/>
            <a:ext cx="12665123" cy="1569491"/>
          </a:xfrm>
          <a:prstGeom prst="ellipseRibbon">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306589" y="432264"/>
            <a:ext cx="10206640" cy="923330"/>
          </a:xfrm>
          <a:prstGeom prst="rect">
            <a:avLst/>
          </a:prstGeom>
          <a:noFill/>
        </p:spPr>
        <p:txBody>
          <a:bodyPr wrap="none" lIns="91440" tIns="45720" rIns="91440" bIns="45720">
            <a:spAutoFit/>
          </a:bodyPr>
          <a:lstStyle/>
          <a:p>
            <a:pPr algn="ctr"/>
            <a:r>
              <a:rPr lang="ar-DZ" sz="5400" b="1" cap="none" spc="0" dirty="0" smtClean="0">
                <a:ln w="0"/>
                <a:effectLst>
                  <a:reflection blurRad="6350" stA="53000" endA="300" endPos="35500" dir="5400000" sy="-90000" algn="bl" rotWithShape="0"/>
                </a:effectLst>
              </a:rPr>
              <a:t>العلاقة بين السياسة اللغوية والتخطيط اللغوي</a:t>
            </a:r>
            <a:endParaRPr lang="en-US" sz="5400" b="1" cap="none" spc="0" dirty="0">
              <a:ln w="0"/>
              <a:effectLst>
                <a:reflection blurRad="6350" stA="53000" endA="300" endPos="35500" dir="5400000" sy="-90000" algn="bl" rotWithShape="0"/>
              </a:effectLst>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6589" y="1569491"/>
            <a:ext cx="9591675" cy="5019675"/>
          </a:xfrm>
          <a:prstGeom prst="rect">
            <a:avLst/>
          </a:prstGeom>
          <a:noFill/>
        </p:spPr>
      </p:pic>
    </p:spTree>
    <p:extLst>
      <p:ext uri="{BB962C8B-B14F-4D97-AF65-F5344CB8AC3E}">
        <p14:creationId xmlns:p14="http://schemas.microsoft.com/office/powerpoint/2010/main" val="17135907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Down Ribbon 3"/>
          <p:cNvSpPr/>
          <p:nvPr/>
        </p:nvSpPr>
        <p:spPr>
          <a:xfrm>
            <a:off x="3657601" y="245660"/>
            <a:ext cx="7410734" cy="1719618"/>
          </a:xfrm>
          <a:prstGeom prst="ribbon">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223380" y="766634"/>
            <a:ext cx="2783920" cy="923330"/>
          </a:xfrm>
          <a:prstGeom prst="rect">
            <a:avLst/>
          </a:prstGeom>
          <a:noFill/>
        </p:spPr>
        <p:txBody>
          <a:bodyPr wrap="square" lIns="91440" tIns="45720" rIns="91440" bIns="45720">
            <a:spAutoFit/>
          </a:bodyPr>
          <a:lstStyle/>
          <a:p>
            <a:pPr algn="ctr"/>
            <a:r>
              <a:rPr lang="ar-DZ" sz="5400" b="1" cap="none" spc="0" dirty="0" smtClean="0">
                <a:ln w="0"/>
                <a:effectLst>
                  <a:reflection blurRad="6350" stA="53000" endA="300" endPos="35500" dir="5400000" sy="-90000" algn="bl" rotWithShape="0"/>
                </a:effectLst>
              </a:rPr>
              <a:t>الخــــاتمـــة</a:t>
            </a:r>
            <a:endParaRPr lang="en-US" sz="5400" b="1" cap="none" spc="0" dirty="0">
              <a:ln w="0"/>
              <a:effectLst>
                <a:reflection blurRad="6350" stA="53000" endA="300" endPos="35500" dir="5400000" sy="-90000" algn="bl" rotWithShape="0"/>
              </a:effectLst>
            </a:endParaRPr>
          </a:p>
        </p:txBody>
      </p:sp>
      <p:sp>
        <p:nvSpPr>
          <p:cNvPr id="2" name="TextBox 1"/>
          <p:cNvSpPr txBox="1"/>
          <p:nvPr/>
        </p:nvSpPr>
        <p:spPr>
          <a:xfrm>
            <a:off x="740780" y="2095018"/>
            <a:ext cx="10590835" cy="4708981"/>
          </a:xfrm>
          <a:prstGeom prst="rect">
            <a:avLst/>
          </a:prstGeom>
          <a:noFill/>
          <a:ln>
            <a:solidFill>
              <a:schemeClr val="tx1"/>
            </a:solidFill>
          </a:ln>
        </p:spPr>
        <p:txBody>
          <a:bodyPr wrap="square" rtlCol="0">
            <a:spAutoFit/>
          </a:bodyPr>
          <a:lstStyle/>
          <a:p>
            <a:pPr marL="285750" indent="-285750" algn="r" rtl="1">
              <a:lnSpc>
                <a:spcPct val="150000"/>
              </a:lnSpc>
              <a:buFont typeface="Wingdings" panose="05000000000000000000" pitchFamily="2" charset="2"/>
              <a:buChar char="§"/>
            </a:pPr>
            <a:r>
              <a:rPr lang="ar-DZ" b="1" dirty="0" smtClean="0"/>
              <a:t>توصلنا الى جملة من </a:t>
            </a:r>
            <a:r>
              <a:rPr lang="ar-DZ" sz="2000" b="1" u="sng" dirty="0" smtClean="0">
                <a:solidFill>
                  <a:srgbClr val="FF0000"/>
                </a:solidFill>
              </a:rPr>
              <a:t>الملاحظات</a:t>
            </a:r>
            <a:r>
              <a:rPr lang="ar-DZ" b="1" dirty="0" smtClean="0"/>
              <a:t> </a:t>
            </a:r>
            <a:r>
              <a:rPr lang="ar-DZ" sz="2000" b="1" u="sng" dirty="0" smtClean="0">
                <a:solidFill>
                  <a:srgbClr val="FF0000"/>
                </a:solidFill>
              </a:rPr>
              <a:t>والنتائج</a:t>
            </a:r>
            <a:r>
              <a:rPr lang="ar-DZ" b="1" dirty="0" smtClean="0"/>
              <a:t> ،وتتمثل أهمها فما يلي:</a:t>
            </a:r>
          </a:p>
          <a:p>
            <a:pPr marL="342900" indent="-342900" algn="r" rtl="1">
              <a:lnSpc>
                <a:spcPct val="150000"/>
              </a:lnSpc>
              <a:buFont typeface="+mj-lt"/>
              <a:buAutoNum type="arabicPeriod"/>
            </a:pPr>
            <a:r>
              <a:rPr lang="ar-DZ" b="1" dirty="0" smtClean="0"/>
              <a:t>التخطيط اللغوي والسياسة اللغوية من المجالات المعاصرة للسانيات التطبيقية ومن الفروع الأساسية لعلم الاجتماع اللغوي التي تهتم بدراسة علاقة اللغة بالمجتمع ،ومن هنا تأثرهم ببعض.</a:t>
            </a:r>
          </a:p>
          <a:p>
            <a:pPr marL="342900" indent="-342900" algn="r" rtl="1">
              <a:lnSpc>
                <a:spcPct val="150000"/>
              </a:lnSpc>
              <a:buFont typeface="+mj-lt"/>
              <a:buAutoNum type="arabicPeriod"/>
            </a:pPr>
            <a:r>
              <a:rPr lang="ar-DZ" b="1" dirty="0" smtClean="0"/>
              <a:t>يعنى التخطيط بدراسة المشكلات التي تواجه اللغة سواء كانت مشكلات لغوية أم غير لغوية.</a:t>
            </a:r>
          </a:p>
          <a:p>
            <a:pPr marL="342900" indent="-342900" algn="r" rtl="1">
              <a:lnSpc>
                <a:spcPct val="150000"/>
              </a:lnSpc>
              <a:buFont typeface="+mj-lt"/>
              <a:buAutoNum type="arabicPeriod"/>
            </a:pPr>
            <a:r>
              <a:rPr lang="ar-DZ" b="1" dirty="0" smtClean="0"/>
              <a:t>يهتم التخطيط اللغوي بترقية اللغة وتحديثها وتطوير مفرادتها كما يهتم بتنقيتها من المفردات الدخيلة .</a:t>
            </a:r>
          </a:p>
          <a:p>
            <a:pPr marL="342900" indent="-342900" algn="r" rtl="1">
              <a:lnSpc>
                <a:spcPct val="150000"/>
              </a:lnSpc>
              <a:buFont typeface="+mj-lt"/>
              <a:buAutoNum type="arabicPeriod"/>
            </a:pPr>
            <a:r>
              <a:rPr lang="ar-DZ" b="1" dirty="0" smtClean="0"/>
              <a:t>التخطيط اللغوي هو البحث عن الوسائل الضرورية لتطبيق سياسة لغوية ما ،فهو المرحلة الفعلية لتجسيد وتطبيق سياسة لغوية ما.</a:t>
            </a:r>
          </a:p>
          <a:p>
            <a:pPr marL="342900" indent="-342900" algn="r" rtl="1">
              <a:lnSpc>
                <a:spcPct val="150000"/>
              </a:lnSpc>
              <a:buFont typeface="+mj-lt"/>
              <a:buAutoNum type="arabicPeriod"/>
            </a:pPr>
            <a:r>
              <a:rPr lang="ar-DZ" b="1" dirty="0" smtClean="0"/>
              <a:t>السياسة اللغوية يعني الاحكام و القوانين التي تحكم البشر والسياسة اللغوية تعني مجموع الاختيارات الواعية.</a:t>
            </a:r>
          </a:p>
          <a:p>
            <a:pPr marL="342900" indent="-342900" algn="r" rtl="1">
              <a:lnSpc>
                <a:spcPct val="150000"/>
              </a:lnSpc>
              <a:buFont typeface="+mj-lt"/>
              <a:buAutoNum type="arabicPeriod"/>
            </a:pPr>
            <a:r>
              <a:rPr lang="ar-DZ" b="1" dirty="0" smtClean="0"/>
              <a:t>ان الدولة هي المسؤولة عن فرض سياسة لغوية ما.</a:t>
            </a:r>
          </a:p>
          <a:p>
            <a:pPr marL="342900" indent="-342900" algn="r" rtl="1">
              <a:lnSpc>
                <a:spcPct val="150000"/>
              </a:lnSpc>
              <a:buFont typeface="+mj-lt"/>
              <a:buAutoNum type="arabicPeriod"/>
            </a:pPr>
            <a:r>
              <a:rPr lang="ar-DZ" b="1" dirty="0" smtClean="0"/>
              <a:t>هناك علاقة تبعية وتلازمية بين السياسة اللغوية والتخطيط اللغوي حيث تعتبر السياسة عبارة عن قرارات وخيارات متخذة من قبل جهة ما،وحتى يتم تطبيق هذه القرارات يلزم البدء في اجراءات التخطيط والتنفيذ اللغوي حيث يسلط أحدهما (السياسة) الضوء على القوانين و الوثائق التي تعتمدها الحكومة،ويسلط الثاني(التخطيط) الضوء على الجهود المبذولة في الواقع الميداني.</a:t>
            </a:r>
          </a:p>
        </p:txBody>
      </p:sp>
    </p:spTree>
    <p:extLst>
      <p:ext uri="{BB962C8B-B14F-4D97-AF65-F5344CB8AC3E}">
        <p14:creationId xmlns:p14="http://schemas.microsoft.com/office/powerpoint/2010/main" val="317885496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194560"/>
            <a:ext cx="10820400" cy="4663440"/>
          </a:xfrm>
        </p:spPr>
        <p:txBody>
          <a:bodyPr>
            <a:normAutofit/>
          </a:bodyPr>
          <a:lstStyle/>
          <a:p>
            <a:pPr algn="r" rtl="1"/>
            <a:r>
              <a:rPr lang="ar-DZ" sz="2400" b="1" dirty="0" smtClean="0"/>
              <a:t>تمهيد</a:t>
            </a:r>
            <a:r>
              <a:rPr lang="ar-DZ" dirty="0" smtClean="0"/>
              <a:t> </a:t>
            </a:r>
          </a:p>
          <a:p>
            <a:pPr algn="r" rtl="1"/>
            <a:r>
              <a:rPr lang="ar-DZ" sz="2800" b="1" dirty="0" smtClean="0"/>
              <a:t>الفصل</a:t>
            </a:r>
            <a:r>
              <a:rPr lang="ar-DZ" b="1" dirty="0" smtClean="0"/>
              <a:t> </a:t>
            </a:r>
            <a:r>
              <a:rPr lang="ar-DZ" sz="3000" b="1" dirty="0" smtClean="0"/>
              <a:t>الأول</a:t>
            </a:r>
            <a:r>
              <a:rPr lang="ar-DZ" b="1" dirty="0" smtClean="0"/>
              <a:t> : التخطيط اللغوي .</a:t>
            </a:r>
          </a:p>
          <a:p>
            <a:pPr algn="r" rtl="1">
              <a:buFont typeface="Wingdings" panose="05000000000000000000" pitchFamily="2" charset="2"/>
              <a:buChar char="ü"/>
            </a:pPr>
            <a:r>
              <a:rPr lang="ar-DZ" dirty="0" smtClean="0"/>
              <a:t>1-التخطيط اللغوي(مفهمومه/خصائصه).</a:t>
            </a:r>
          </a:p>
          <a:p>
            <a:pPr algn="r" rtl="1">
              <a:buFont typeface="Wingdings" panose="05000000000000000000" pitchFamily="2" charset="2"/>
              <a:buChar char="ü"/>
            </a:pPr>
            <a:r>
              <a:rPr lang="ar-DZ" dirty="0" smtClean="0"/>
              <a:t>2-أهمية التخطيط اللغوي.</a:t>
            </a:r>
          </a:p>
          <a:p>
            <a:pPr algn="r" rtl="1">
              <a:buFont typeface="Wingdings" panose="05000000000000000000" pitchFamily="2" charset="2"/>
              <a:buChar char="ü"/>
            </a:pPr>
            <a:r>
              <a:rPr lang="ar-DZ" dirty="0" smtClean="0"/>
              <a:t>3-قضايا التخطيط اللغوي.</a:t>
            </a:r>
          </a:p>
          <a:p>
            <a:pPr algn="r" rtl="1"/>
            <a:r>
              <a:rPr lang="ar-DZ" sz="2800" b="1" dirty="0" smtClean="0"/>
              <a:t>الفصل</a:t>
            </a:r>
            <a:r>
              <a:rPr lang="ar-DZ" b="1" dirty="0" smtClean="0"/>
              <a:t> </a:t>
            </a:r>
            <a:r>
              <a:rPr lang="ar-DZ" sz="2800" b="1" dirty="0" smtClean="0"/>
              <a:t>الثاني</a:t>
            </a:r>
            <a:r>
              <a:rPr lang="ar-DZ" b="1" dirty="0" smtClean="0"/>
              <a:t> :السياسة اللغوية.</a:t>
            </a:r>
          </a:p>
          <a:p>
            <a:pPr algn="r" rtl="1">
              <a:buFont typeface="Wingdings" panose="05000000000000000000" pitchFamily="2" charset="2"/>
              <a:buChar char="ü"/>
            </a:pPr>
            <a:r>
              <a:rPr lang="ar-DZ" dirty="0" smtClean="0"/>
              <a:t>1-السياسة اللغوية(مفهومها/أسباب ظهورها).</a:t>
            </a:r>
          </a:p>
          <a:p>
            <a:pPr algn="r" rtl="1">
              <a:buFont typeface="Wingdings" panose="05000000000000000000" pitchFamily="2" charset="2"/>
              <a:buChar char="ü"/>
            </a:pPr>
            <a:r>
              <a:rPr lang="ar-DZ" dirty="0" smtClean="0"/>
              <a:t>2-مجالات تخطيط السياسة اللغوية .</a:t>
            </a:r>
          </a:p>
          <a:p>
            <a:pPr algn="r" rtl="1">
              <a:buFont typeface="Wingdings" panose="05000000000000000000" pitchFamily="2" charset="2"/>
              <a:buChar char="ü"/>
            </a:pPr>
            <a:r>
              <a:rPr lang="ar-DZ" dirty="0" smtClean="0"/>
              <a:t>3-العلاقة بين السياسة اللغوية والتخطيط اللغوي.</a:t>
            </a:r>
          </a:p>
          <a:p>
            <a:pPr algn="r" rtl="1"/>
            <a:r>
              <a:rPr lang="ar-DZ" sz="2400" b="1" dirty="0" smtClean="0"/>
              <a:t>الخاتمة.</a:t>
            </a:r>
          </a:p>
        </p:txBody>
      </p:sp>
      <p:sp>
        <p:nvSpPr>
          <p:cNvPr id="4" name="Rectangle 3"/>
          <p:cNvSpPr/>
          <p:nvPr/>
        </p:nvSpPr>
        <p:spPr>
          <a:xfrm>
            <a:off x="5916284" y="497026"/>
            <a:ext cx="4960012" cy="1446550"/>
          </a:xfrm>
          <a:prstGeom prst="rect">
            <a:avLst/>
          </a:prstGeom>
          <a:noFill/>
        </p:spPr>
        <p:txBody>
          <a:bodyPr wrap="none" lIns="91440" tIns="45720" rIns="91440" bIns="45720">
            <a:spAutoFit/>
          </a:bodyPr>
          <a:lstStyle/>
          <a:p>
            <a:pPr algn="ctr"/>
            <a:r>
              <a:rPr lang="ar-DZ" sz="8800" b="1" cap="none" spc="0" dirty="0" smtClean="0">
                <a:ln w="12700">
                  <a:solidFill>
                    <a:schemeClr val="accent5"/>
                  </a:solidFill>
                  <a:prstDash val="solid"/>
                </a:ln>
                <a:solidFill>
                  <a:srgbClr val="00B050"/>
                </a:solidFill>
                <a:effectLst/>
                <a:latin typeface="Aldhabi" panose="01000000000000000000" pitchFamily="2" charset="-78"/>
                <a:cs typeface="Aldhabi" panose="01000000000000000000" pitchFamily="2" charset="-78"/>
              </a:rPr>
              <a:t>خـــطة الـــــبحث </a:t>
            </a:r>
            <a:endParaRPr lang="en-US" sz="8800" b="1" cap="none" spc="0" dirty="0">
              <a:ln w="12700">
                <a:solidFill>
                  <a:schemeClr val="accent5"/>
                </a:solidFill>
                <a:prstDash val="solid"/>
              </a:ln>
              <a:solidFill>
                <a:srgbClr val="00B050"/>
              </a:solidFill>
              <a:effectLst/>
              <a:latin typeface="Aldhabi" panose="01000000000000000000" pitchFamily="2" charset="-78"/>
              <a:cs typeface="Aldhabi" panose="01000000000000000000" pitchFamily="2" charset="-78"/>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9213" y="1943576"/>
            <a:ext cx="3752850" cy="375285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softEdge rad="112500"/>
          </a:effectLst>
        </p:spPr>
      </p:pic>
    </p:spTree>
    <p:extLst>
      <p:ext uri="{BB962C8B-B14F-4D97-AF65-F5344CB8AC3E}">
        <p14:creationId xmlns:p14="http://schemas.microsoft.com/office/powerpoint/2010/main" val="154967371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additive="base">
                                        <p:cTn id="2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additive="base">
                                        <p:cTn id="3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additive="base">
                                        <p:cTn id="3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 calcmode="lin" valueType="num">
                                      <p:cBhvr additive="base">
                                        <p:cTn id="4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 calcmode="lin" valueType="num">
                                      <p:cBhvr additive="base">
                                        <p:cTn id="5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 calcmode="lin" valueType="num">
                                      <p:cBhvr additive="base">
                                        <p:cTn id="5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additive="base">
                                        <p:cTn id="6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3">
                                            <p:txEl>
                                              <p:pRg st="8" end="8"/>
                                            </p:txEl>
                                          </p:spTgt>
                                        </p:tgtEl>
                                        <p:attrNameLst>
                                          <p:attrName>style.visibility</p:attrName>
                                        </p:attrNameLst>
                                      </p:cBhvr>
                                      <p:to>
                                        <p:strVal val="visible"/>
                                      </p:to>
                                    </p:set>
                                    <p:anim calcmode="lin" valueType="num">
                                      <p:cBhvr additive="base">
                                        <p:cTn id="6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additive="base">
                                        <p:cTn id="7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085259"/>
            <a:ext cx="10820400" cy="4651207"/>
          </a:xfrm>
          <a:noFill/>
        </p:spPr>
        <p:txBody>
          <a:bodyPr>
            <a:normAutofit fontScale="85000" lnSpcReduction="10000"/>
          </a:bodyPr>
          <a:lstStyle/>
          <a:p>
            <a:pPr algn="r" rtl="1">
              <a:lnSpc>
                <a:spcPct val="160000"/>
              </a:lnSpc>
            </a:pPr>
            <a:r>
              <a:rPr lang="ar-DZ" b="1" dirty="0" smtClean="0"/>
              <a:t>تعرف اللسانيات الاجتماعية باهتمامها بتفاعل اللغة مع الوضع الاجتماعي ،ومن ثم فهي تركزعلى علاقة اللغة بالتنظيم الاجتماعي من خلال فحص الجوانب اللغوية المرتبطة بالطبقة والمركز الاجتماعي ، ونجدها بأنها طرحت جملة من القضايا كالتعدد اللغوي و الازدواجية اللغوية بالاضافة الى التخطيط اللغوي والسياسة اللغوية باعتبارهما مصطلحان من حقول مسألة حديثة العهد في خضم اللسانيات التطبيقية ومجال من مجالات اللسانيات الاجتماعية ،وانطلاقا من هذا التمهيد نطرح الأسئلة التالية : </a:t>
            </a:r>
          </a:p>
          <a:p>
            <a:pPr algn="ctr" rtl="1">
              <a:buFont typeface="Wingdings" panose="05000000000000000000" pitchFamily="2" charset="2"/>
              <a:buChar char="ü"/>
            </a:pPr>
            <a:r>
              <a:rPr lang="ar-DZ" sz="2600" b="1" dirty="0" smtClean="0"/>
              <a:t>ماهو مفهموم التخطيط اللغوي وهل يمكن وضع تخطيط للغة؟ </a:t>
            </a:r>
          </a:p>
          <a:p>
            <a:pPr algn="ctr" rtl="1">
              <a:lnSpc>
                <a:spcPct val="150000"/>
              </a:lnSpc>
              <a:buFont typeface="Wingdings" panose="05000000000000000000" pitchFamily="2" charset="2"/>
              <a:buChar char="ü"/>
            </a:pPr>
            <a:r>
              <a:rPr lang="ar-DZ" sz="2600" b="1" dirty="0" smtClean="0"/>
              <a:t>ماهي السياسة اللغوية؟</a:t>
            </a:r>
          </a:p>
          <a:p>
            <a:pPr algn="ctr" rtl="1">
              <a:lnSpc>
                <a:spcPct val="150000"/>
              </a:lnSpc>
              <a:buFont typeface="Wingdings" panose="05000000000000000000" pitchFamily="2" charset="2"/>
              <a:buChar char="ü"/>
            </a:pPr>
            <a:r>
              <a:rPr lang="ar-DZ" sz="2600" b="1" dirty="0" smtClean="0"/>
              <a:t>مالعلاقة بين التخطيط اللغوي والسياسة اللغوية ،هل هي علاقة وظيفية تطبيقة أم علاقة نظرية مجرد حبر على ورق؟</a:t>
            </a:r>
          </a:p>
          <a:p>
            <a:pPr algn="ctr" rtl="1">
              <a:lnSpc>
                <a:spcPct val="150000"/>
              </a:lnSpc>
              <a:buFont typeface="Wingdings" panose="05000000000000000000" pitchFamily="2" charset="2"/>
              <a:buChar char="ü"/>
            </a:pPr>
            <a:r>
              <a:rPr lang="ar-DZ" sz="2600" b="1" dirty="0" smtClean="0"/>
              <a:t>الى أي مدى يمكن تجسيد مصطلح التخطيط اللغوي على أرض الواقع؟</a:t>
            </a:r>
          </a:p>
          <a:p>
            <a:pPr algn="ctr" rtl="1">
              <a:lnSpc>
                <a:spcPct val="150000"/>
              </a:lnSpc>
              <a:buFont typeface="Wingdings" panose="05000000000000000000" pitchFamily="2" charset="2"/>
              <a:buChar char="ü"/>
            </a:pPr>
            <a:r>
              <a:rPr lang="ar-DZ" sz="2600" b="1" dirty="0" smtClean="0"/>
              <a:t>هل يمكن تصور تخطيط لغوي دون سياسة لغوية </a:t>
            </a:r>
            <a:r>
              <a:rPr lang="ar-DZ" sz="2600" dirty="0" smtClean="0"/>
              <a:t>؟</a:t>
            </a:r>
            <a:endParaRPr lang="en-US" sz="2600" dirty="0"/>
          </a:p>
        </p:txBody>
      </p:sp>
      <p:sp>
        <p:nvSpPr>
          <p:cNvPr id="4" name="Down Ribbon 3"/>
          <p:cNvSpPr/>
          <p:nvPr/>
        </p:nvSpPr>
        <p:spPr>
          <a:xfrm>
            <a:off x="3771900" y="242889"/>
            <a:ext cx="6600825" cy="1737359"/>
          </a:xfrm>
          <a:prstGeom prst="ribbon">
            <a:avLst/>
          </a:prstGeom>
          <a:gradFill>
            <a:gsLst>
              <a:gs pos="0">
                <a:schemeClr val="accent1">
                  <a:tint val="69000"/>
                  <a:alpha val="100000"/>
                  <a:satMod val="109000"/>
                  <a:lumMod val="110000"/>
                </a:schemeClr>
              </a:gs>
              <a:gs pos="52000">
                <a:schemeClr val="accent1">
                  <a:tint val="74000"/>
                  <a:satMod val="100000"/>
                  <a:lumMod val="104000"/>
                </a:schemeClr>
              </a:gs>
              <a:gs pos="100000">
                <a:schemeClr val="accent1">
                  <a:tint val="78000"/>
                  <a:satMod val="100000"/>
                  <a:lumMod val="100000"/>
                </a:schemeClr>
              </a:gs>
            </a:gsLst>
            <a:lin ang="5400000" scaled="0"/>
          </a:gra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 name="Rectangle 5"/>
          <p:cNvSpPr/>
          <p:nvPr/>
        </p:nvSpPr>
        <p:spPr>
          <a:xfrm>
            <a:off x="6096000" y="702409"/>
            <a:ext cx="1819730" cy="923330"/>
          </a:xfrm>
          <a:prstGeom prst="rect">
            <a:avLst/>
          </a:prstGeom>
          <a:noFill/>
        </p:spPr>
        <p:txBody>
          <a:bodyPr wrap="none" lIns="91440" tIns="45720" rIns="91440" bIns="45720">
            <a:spAutoFit/>
          </a:bodyPr>
          <a:lstStyle/>
          <a:p>
            <a:pPr algn="ctr"/>
            <a:r>
              <a:rPr lang="ar-DZ" sz="5400" b="1" cap="none" spc="0" dirty="0" smtClean="0">
                <a:ln w="0"/>
                <a:effectLst>
                  <a:reflection blurRad="6350" stA="53000" endA="300" endPos="35500" dir="5400000" sy="-90000" algn="bl" rotWithShape="0"/>
                </a:effectLst>
              </a:rPr>
              <a:t>المقدمة</a:t>
            </a:r>
            <a:endParaRPr lang="en-US" sz="5400" b="1" cap="none" spc="0" dirty="0">
              <a:ln w="0"/>
              <a:effectLst>
                <a:reflection blurRad="6350" stA="53000" endA="300" endPos="35500" dir="5400000" sy="-90000" algn="bl" rotWithShape="0"/>
              </a:effectLst>
            </a:endParaRPr>
          </a:p>
        </p:txBody>
      </p:sp>
    </p:spTree>
    <p:extLst>
      <p:ext uri="{BB962C8B-B14F-4D97-AF65-F5344CB8AC3E}">
        <p14:creationId xmlns:p14="http://schemas.microsoft.com/office/powerpoint/2010/main" val="265415031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barn(inVertical)">
                                      <p:cBhvr>
                                        <p:cTn id="20" dur="5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arn(inVertic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arn(inVertic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arn(inVertic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arn(inVertic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arn(inVertic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628" y="1695747"/>
            <a:ext cx="10820400" cy="4663440"/>
          </a:xfrm>
        </p:spPr>
        <p:txBody>
          <a:bodyPr>
            <a:normAutofit/>
          </a:bodyPr>
          <a:lstStyle/>
          <a:p>
            <a:pPr algn="just" rtl="1">
              <a:lnSpc>
                <a:spcPct val="150000"/>
              </a:lnSpc>
            </a:pPr>
            <a:r>
              <a:rPr lang="ar-DZ" sz="2600" b="1" u="sng" dirty="0" smtClean="0">
                <a:solidFill>
                  <a:srgbClr val="FF0000"/>
                </a:solidFill>
              </a:rPr>
              <a:t>لغة</a:t>
            </a:r>
            <a:r>
              <a:rPr lang="ar-DZ" b="1" dirty="0" smtClean="0"/>
              <a:t>: جاء في لسان العرب لابن منظور"خط=الخط المستقيم من الشىء ،حط القلم أي كتبه. وخط الشيء يخطه خطا كتبه بالقلم أو غيره.</a:t>
            </a:r>
          </a:p>
          <a:p>
            <a:pPr algn="just" rtl="1">
              <a:lnSpc>
                <a:spcPct val="150000"/>
              </a:lnSpc>
            </a:pPr>
            <a:r>
              <a:rPr lang="ar-DZ" sz="2400" b="1" u="sng" dirty="0" smtClean="0">
                <a:solidFill>
                  <a:srgbClr val="FF0000"/>
                </a:solidFill>
              </a:rPr>
              <a:t>اصطلاحا</a:t>
            </a:r>
            <a:r>
              <a:rPr lang="ar-DZ" sz="2400" b="1" dirty="0" smtClean="0"/>
              <a:t>: تعريف جان كالفي:"البحث عن الوسائل الضرورية لتطبيق سياسة لغوية ،وعن وضع هذه الوسائل موضع التنفيذ.</a:t>
            </a:r>
          </a:p>
          <a:p>
            <a:pPr algn="just" rtl="1">
              <a:lnSpc>
                <a:spcPct val="150000"/>
              </a:lnSpc>
            </a:pPr>
            <a:r>
              <a:rPr lang="ar-DZ" b="1" dirty="0" smtClean="0"/>
              <a:t>وقد عرفه معجم </a:t>
            </a:r>
            <a:r>
              <a:rPr lang="ar-DZ" sz="2600" b="1" u="sng" dirty="0" smtClean="0">
                <a:solidFill>
                  <a:srgbClr val="FF0000"/>
                </a:solidFill>
              </a:rPr>
              <a:t>اللسانيات</a:t>
            </a:r>
            <a:r>
              <a:rPr lang="ar-DZ" b="1" dirty="0" smtClean="0"/>
              <a:t> </a:t>
            </a:r>
            <a:r>
              <a:rPr lang="ar-DZ" sz="2600" b="1" u="sng" dirty="0" smtClean="0">
                <a:solidFill>
                  <a:srgbClr val="FF0000"/>
                </a:solidFill>
              </a:rPr>
              <a:t>الحديثة</a:t>
            </a:r>
            <a:r>
              <a:rPr lang="ar-DZ" b="1" dirty="0" smtClean="0"/>
              <a:t>" نشاط يشير الى العمل المنتظم على الصعيد الرسمي أو الخاص الذي يحاول حل المشاكل اللغوية في مجتمع من المجتمعات ،ويكون ذلك عادة على المستوى القومي ،ومن خلال التخطيط اللغوي يكون التركيز على التوجيه أو التغيير أو المحافظة على اللغة المعيارية أو الوضع الاجتماعي للغة سواء كانت مكتوبة أو منطوقة.</a:t>
            </a:r>
            <a:endParaRPr lang="en-US" b="1" dirty="0"/>
          </a:p>
        </p:txBody>
      </p:sp>
      <p:sp>
        <p:nvSpPr>
          <p:cNvPr id="5" name="Down Ribbon 4"/>
          <p:cNvSpPr/>
          <p:nvPr/>
        </p:nvSpPr>
        <p:spPr>
          <a:xfrm>
            <a:off x="1900237" y="100014"/>
            <a:ext cx="10020300" cy="1457324"/>
          </a:xfrm>
          <a:prstGeom prst="ribbon">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018135" y="238423"/>
            <a:ext cx="7784503" cy="923330"/>
          </a:xfrm>
          <a:prstGeom prst="rect">
            <a:avLst/>
          </a:prstGeom>
          <a:noFill/>
        </p:spPr>
        <p:txBody>
          <a:bodyPr wrap="none" lIns="91440" tIns="45720" rIns="91440" bIns="45720">
            <a:spAutoFit/>
          </a:bodyPr>
          <a:lstStyle/>
          <a:p>
            <a:pPr algn="ctr"/>
            <a:r>
              <a:rPr lang="ar-DZ" sz="5400" b="1" cap="none" spc="0" dirty="0" smtClean="0">
                <a:ln w="0"/>
                <a:effectLst>
                  <a:reflection blurRad="6350" stA="53000" endA="300" endPos="35500" dir="5400000" sy="-90000" algn="bl" rotWithShape="0"/>
                </a:effectLst>
              </a:rPr>
              <a:t>مفهوم التخطيط اللغوي وخصائصه</a:t>
            </a:r>
            <a:endParaRPr lang="en-US" sz="5400" b="1" cap="none" spc="0" dirty="0">
              <a:ln w="0"/>
              <a:effectLst>
                <a:reflection blurRad="6350" stA="53000" endA="300" endPos="35500" dir="5400000" sy="-90000" algn="bl" rotWithShape="0"/>
              </a:effectLst>
            </a:endParaRPr>
          </a:p>
        </p:txBody>
      </p:sp>
    </p:spTree>
    <p:extLst>
      <p:ext uri="{BB962C8B-B14F-4D97-AF65-F5344CB8AC3E}">
        <p14:creationId xmlns:p14="http://schemas.microsoft.com/office/powerpoint/2010/main" val="162366708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ipe(down)">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down)">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down)">
                                      <p:cBhvr>
                                        <p:cTn id="2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5233" y="1184626"/>
            <a:ext cx="10820400" cy="4024125"/>
          </a:xfrm>
        </p:spPr>
        <p:txBody>
          <a:bodyPr>
            <a:normAutofit/>
          </a:bodyPr>
          <a:lstStyle/>
          <a:p>
            <a:pPr algn="just" rtl="1">
              <a:lnSpc>
                <a:spcPct val="150000"/>
              </a:lnSpc>
            </a:pPr>
            <a:r>
              <a:rPr lang="ar-DZ" sz="2400" b="1" dirty="0" smtClean="0"/>
              <a:t>ونستنج أن </a:t>
            </a:r>
            <a:r>
              <a:rPr lang="ar-DZ" sz="2400" b="1" u="sng" dirty="0" smtClean="0">
                <a:solidFill>
                  <a:srgbClr val="FF0000"/>
                </a:solidFill>
              </a:rPr>
              <a:t>التخطيط</a:t>
            </a:r>
            <a:r>
              <a:rPr lang="ar-DZ" sz="2400" b="1" dirty="0" smtClean="0"/>
              <a:t> </a:t>
            </a:r>
            <a:r>
              <a:rPr lang="ar-DZ" sz="2400" b="1" u="sng" dirty="0" smtClean="0">
                <a:solidFill>
                  <a:srgbClr val="FF0000"/>
                </a:solidFill>
              </a:rPr>
              <a:t>اللغوي</a:t>
            </a:r>
            <a:r>
              <a:rPr lang="ar-DZ" sz="2400" b="1" dirty="0" smtClean="0"/>
              <a:t> هو "البحث عن الوسائل الضرورية لتطبيق سياسة لغوية ما ،وهو وجه من أوجه علم اللغة التطبيقي ،كما يعد فرعا من فروغ علم اللغة الاجتماعي ، التي تعنى بعلاقة اللغة بالمجتمع وعلاقة التأثير والتأثر بينهما ، ويعنى بدراسة المشكلات التي تواجه اللغة سواء أكانت مشكلات لغوية بحتة ،وكتوليد المفردات وتحديثها وبناء المصطلحات وتوحيدها ، أم مشكلات غير لغوية ذات مساس باللغة واستعمالها" </a:t>
            </a:r>
            <a:endParaRPr lang="en-US" sz="2400" b="1" dirty="0"/>
          </a:p>
        </p:txBody>
      </p:sp>
      <p:sp>
        <p:nvSpPr>
          <p:cNvPr id="5" name="Left Arrow 4"/>
          <p:cNvSpPr/>
          <p:nvPr/>
        </p:nvSpPr>
        <p:spPr>
          <a:xfrm>
            <a:off x="8516203" y="3432411"/>
            <a:ext cx="1610436" cy="53226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94329" y="3542784"/>
            <a:ext cx="7274257" cy="1323439"/>
          </a:xfrm>
          <a:prstGeom prst="rect">
            <a:avLst/>
          </a:prstGeom>
          <a:noFill/>
        </p:spPr>
        <p:txBody>
          <a:bodyPr wrap="square" rtlCol="0">
            <a:spAutoFit/>
          </a:bodyPr>
          <a:lstStyle/>
          <a:p>
            <a:pPr algn="r" rtl="1"/>
            <a:r>
              <a:rPr lang="ar-DZ" sz="2000" b="1" dirty="0" smtClean="0"/>
              <a:t>ويشير هذا التعريف الى أنه العمل المنتظم لحل المشاكل اللغوية ،وبهدف تحقيق التجانس بين المستويات و اللغات العاملة في الواقع اللغوي ،وبتحديد وظائفها ومناطق نفوذها ومن خلال التعاريف السابقة نستنج أن هناك خصائص مشتركة للتخطيط اللغوي وهي :</a:t>
            </a:r>
            <a:endParaRPr lang="en-US" sz="2000" b="1" dirty="0"/>
          </a:p>
        </p:txBody>
      </p:sp>
      <p:sp>
        <p:nvSpPr>
          <p:cNvPr id="8" name="TextBox 7"/>
          <p:cNvSpPr txBox="1"/>
          <p:nvPr/>
        </p:nvSpPr>
        <p:spPr>
          <a:xfrm>
            <a:off x="0" y="4752717"/>
            <a:ext cx="11696131" cy="1938992"/>
          </a:xfrm>
          <a:prstGeom prst="rect">
            <a:avLst/>
          </a:prstGeom>
          <a:noFill/>
          <a:ln>
            <a:solidFill>
              <a:schemeClr val="tx1"/>
            </a:solidFill>
          </a:ln>
        </p:spPr>
        <p:txBody>
          <a:bodyPr wrap="square" rtlCol="0">
            <a:spAutoFit/>
          </a:bodyPr>
          <a:lstStyle/>
          <a:p>
            <a:pPr marL="285750" indent="-285750" algn="r" rtl="1">
              <a:buFont typeface="Wingdings" panose="05000000000000000000" pitchFamily="2" charset="2"/>
              <a:buChar char="q"/>
            </a:pPr>
            <a:r>
              <a:rPr lang="ar-DZ" sz="2000" b="1" dirty="0" smtClean="0"/>
              <a:t>التخطيط يمثل طريقة أو أسلوب عمل منظم علمي له آليات,</a:t>
            </a:r>
          </a:p>
          <a:p>
            <a:pPr marL="285750" indent="-285750" algn="r" rtl="1">
              <a:buFont typeface="Wingdings" panose="05000000000000000000" pitchFamily="2" charset="2"/>
              <a:buChar char="q"/>
            </a:pPr>
            <a:r>
              <a:rPr lang="ar-DZ" sz="2000" b="1" dirty="0" smtClean="0"/>
              <a:t>استغلال الموارد و الامكانيات المتاحة و التنبؤ لمستقبل زاهر .</a:t>
            </a:r>
          </a:p>
          <a:p>
            <a:pPr marL="285750" indent="-285750" algn="r" rtl="1">
              <a:buFont typeface="Wingdings" panose="05000000000000000000" pitchFamily="2" charset="2"/>
              <a:buChar char="q"/>
            </a:pPr>
            <a:r>
              <a:rPr lang="ar-DZ" sz="2000" b="1" dirty="0" smtClean="0"/>
              <a:t>وضع أهداف تتحقق في المستقبل .</a:t>
            </a:r>
          </a:p>
          <a:p>
            <a:pPr marL="285750" indent="-285750" algn="r" rtl="1">
              <a:buFont typeface="Wingdings" panose="05000000000000000000" pitchFamily="2" charset="2"/>
              <a:buChar char="q"/>
            </a:pPr>
            <a:r>
              <a:rPr lang="ar-DZ" sz="2000" b="1" dirty="0" smtClean="0"/>
              <a:t>الاتسام بالواقعية والشمول والتنسيق والمرونة و الاستمرارية.</a:t>
            </a:r>
          </a:p>
          <a:p>
            <a:pPr marL="285750" indent="-285750" algn="r" rtl="1">
              <a:buFont typeface="Wingdings" panose="05000000000000000000" pitchFamily="2" charset="2"/>
              <a:buChar char="q"/>
            </a:pPr>
            <a:r>
              <a:rPr lang="ar-DZ" sz="2000" b="1" dirty="0" smtClean="0"/>
              <a:t>الاختيار بين البدائل بما يسمح التناقض بين الأهداف والوسائل .</a:t>
            </a:r>
          </a:p>
          <a:p>
            <a:pPr marL="285750" indent="-285750" algn="r" rtl="1">
              <a:buFont typeface="Wingdings" panose="05000000000000000000" pitchFamily="2" charset="2"/>
              <a:buChar char="q"/>
            </a:pPr>
            <a:r>
              <a:rPr lang="ar-DZ" sz="2000" b="1" dirty="0" smtClean="0"/>
              <a:t>وجود خطة ومنهاج ،ووضع التخطيط في صورة برنامج محدد المعالم والآجال</a:t>
            </a:r>
            <a:r>
              <a:rPr lang="ar-DZ" dirty="0" smtClean="0"/>
              <a:t>..</a:t>
            </a:r>
            <a:endParaRPr lang="en-US" dirty="0"/>
          </a:p>
        </p:txBody>
      </p:sp>
    </p:spTree>
    <p:extLst>
      <p:ext uri="{BB962C8B-B14F-4D97-AF65-F5344CB8AC3E}">
        <p14:creationId xmlns:p14="http://schemas.microsoft.com/office/powerpoint/2010/main" val="42629519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arn(inVertical)">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90266" y="1849059"/>
            <a:ext cx="10820400" cy="5008941"/>
          </a:xfrm>
        </p:spPr>
        <p:txBody>
          <a:bodyPr>
            <a:normAutofit fontScale="85000" lnSpcReduction="10000"/>
          </a:bodyPr>
          <a:lstStyle/>
          <a:p>
            <a:pPr algn="r" rtl="1">
              <a:lnSpc>
                <a:spcPct val="160000"/>
              </a:lnSpc>
            </a:pPr>
            <a:r>
              <a:rPr lang="ar-DZ" sz="2400" b="1" dirty="0" smtClean="0"/>
              <a:t>يسهم التخطيط اللغوي في حل المشكلات اللغوية وغير اللغوية ، التي تعترض الانسان والشعوب والدول، وبذلكنتعرف على أهمية التخطيط اللغوي من النقاط التالية:</a:t>
            </a:r>
          </a:p>
          <a:p>
            <a:pPr algn="r" rtl="1">
              <a:lnSpc>
                <a:spcPct val="160000"/>
              </a:lnSpc>
              <a:buFont typeface="Wingdings" panose="05000000000000000000" pitchFamily="2" charset="2"/>
              <a:buChar char="Ø"/>
            </a:pPr>
            <a:r>
              <a:rPr lang="ar-DZ" sz="2400" b="1" dirty="0" smtClean="0"/>
              <a:t>الرفع من مستوى التعليم في المدارس ،والمدارس عند التدريس باللغة الأم لتكون لغة علم و معرفة ،ولغة الحكومة والسياسة .</a:t>
            </a:r>
          </a:p>
          <a:p>
            <a:pPr algn="r" rtl="1">
              <a:lnSpc>
                <a:spcPct val="160000"/>
              </a:lnSpc>
              <a:buFont typeface="Wingdings" panose="05000000000000000000" pitchFamily="2" charset="2"/>
              <a:buChar char="Ø"/>
            </a:pPr>
            <a:r>
              <a:rPr lang="ar-DZ" sz="2400" b="1" dirty="0" smtClean="0"/>
              <a:t>الحفاظ على التنوع اللغوي والثقافي داخل البلد الواحد وألا نجعل التنوع وسيلة للنزاع بل أداة للتفاهم .</a:t>
            </a:r>
          </a:p>
          <a:p>
            <a:pPr algn="r" rtl="1">
              <a:lnSpc>
                <a:spcPct val="160000"/>
              </a:lnSpc>
              <a:buFont typeface="Wingdings" panose="05000000000000000000" pitchFamily="2" charset="2"/>
              <a:buChar char="Ø"/>
            </a:pPr>
            <a:r>
              <a:rPr lang="ar-DZ" sz="2400" b="1" dirty="0" smtClean="0"/>
              <a:t>تنقية اللغة الوطنية ،مما يشوبها من ألفاظ أجنبية انمجت معها بفعل العولمة ، وانفتاح الدول على بعضها.</a:t>
            </a:r>
          </a:p>
          <a:p>
            <a:pPr algn="r" rtl="1">
              <a:lnSpc>
                <a:spcPct val="160000"/>
              </a:lnSpc>
              <a:buFont typeface="Wingdings" panose="05000000000000000000" pitchFamily="2" charset="2"/>
              <a:buChar char="Ø"/>
            </a:pPr>
            <a:r>
              <a:rPr lang="ar-DZ" sz="2400" b="1" dirty="0" smtClean="0"/>
              <a:t>تطوير الألفاظ و اعادة دراسة اللغة وفق مناهج علمية وجعل اللغة جاهزة للحوسبة.</a:t>
            </a:r>
          </a:p>
          <a:p>
            <a:pPr algn="r" rtl="1">
              <a:lnSpc>
                <a:spcPct val="160000"/>
              </a:lnSpc>
              <a:buFont typeface="Wingdings" panose="05000000000000000000" pitchFamily="2" charset="2"/>
              <a:buChar char="Ø"/>
            </a:pPr>
            <a:r>
              <a:rPr lang="ar-DZ" sz="2400" b="1" dirty="0" smtClean="0"/>
              <a:t>انتحاء طريقة التيسير في تبليغ المادة اللغوية وتهيئة برامج لغوية تجمع بين الأصالة والمعاصرة.</a:t>
            </a:r>
          </a:p>
          <a:p>
            <a:pPr algn="r" rtl="1">
              <a:lnSpc>
                <a:spcPct val="160000"/>
              </a:lnSpc>
              <a:buFont typeface="Wingdings" panose="05000000000000000000" pitchFamily="2" charset="2"/>
              <a:buChar char="v"/>
            </a:pPr>
            <a:r>
              <a:rPr lang="ar-DZ" sz="2400" b="1" dirty="0" smtClean="0"/>
              <a:t>وبهذا نخلص أن التخطيط اللغوي أداة أساسية في بناء الأمة و الأمن اللغوي ،وأنه يعمل على احلال اللغة الأم مكانها المفقود.</a:t>
            </a:r>
            <a:endParaRPr lang="en-US" sz="2400" b="1" dirty="0"/>
          </a:p>
        </p:txBody>
      </p:sp>
      <p:sp>
        <p:nvSpPr>
          <p:cNvPr id="4" name="Down Ribbon 3"/>
          <p:cNvSpPr/>
          <p:nvPr/>
        </p:nvSpPr>
        <p:spPr>
          <a:xfrm>
            <a:off x="2990851" y="214312"/>
            <a:ext cx="9043986" cy="1457326"/>
          </a:xfrm>
          <a:prstGeom prst="ribbon">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800" b="1" dirty="0">
                <a:ln w="0"/>
                <a:solidFill>
                  <a:schemeClr val="tx1"/>
                </a:solidFill>
                <a:effectLst>
                  <a:reflection blurRad="6350" stA="53000" endA="300" endPos="35500" dir="5400000" sy="-90000" algn="bl" rotWithShape="0"/>
                </a:effectLst>
              </a:rPr>
              <a:t>أهمية التخطيط اللغوي</a:t>
            </a:r>
            <a:endParaRPr lang="en-US" sz="4800" b="1" dirty="0">
              <a:ln w="0"/>
              <a:solidFill>
                <a:schemeClr val="tx1"/>
              </a:solidFill>
              <a:effectLst>
                <a:reflection blurRad="6350" stA="53000" endA="300" endPos="35500" dir="5400000" sy="-90000" algn="bl" rotWithShape="0"/>
              </a:effectLst>
            </a:endParaRPr>
          </a:p>
          <a:p>
            <a:pPr algn="ctr"/>
            <a:endParaRPr lang="en-US" dirty="0"/>
          </a:p>
        </p:txBody>
      </p:sp>
    </p:spTree>
    <p:extLst>
      <p:ext uri="{BB962C8B-B14F-4D97-AF65-F5344CB8AC3E}">
        <p14:creationId xmlns:p14="http://schemas.microsoft.com/office/powerpoint/2010/main" val="13117020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arn(inVertical)">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arn(inVertical)">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barn(inVertical)">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barn(inVertical)">
                                      <p:cBhvr>
                                        <p:cTn id="4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76617" y="1872890"/>
            <a:ext cx="10820400" cy="4985110"/>
          </a:xfrm>
        </p:spPr>
        <p:txBody>
          <a:bodyPr>
            <a:normAutofit fontScale="92500" lnSpcReduction="10000"/>
          </a:bodyPr>
          <a:lstStyle/>
          <a:p>
            <a:pPr algn="just" rtl="1">
              <a:lnSpc>
                <a:spcPct val="160000"/>
              </a:lnSpc>
            </a:pPr>
            <a:r>
              <a:rPr lang="ar-DZ" b="1" dirty="0" smtClean="0"/>
              <a:t>ان التخطيط اللغوي نشاط يتم من خلال وضع الأهداف واختيار الوسائل والتكهن بالنتائج ، واتخاذ القرار بالنسبة الى الأهداف البديلة والخيارات لايجاد الحلول فيها يتعلق بهذه المشكلات  ، ومن هذه المشكلات نذكر القضايا التالية :</a:t>
            </a:r>
          </a:p>
          <a:p>
            <a:pPr algn="just" rtl="1">
              <a:lnSpc>
                <a:spcPct val="150000"/>
              </a:lnSpc>
              <a:buFont typeface="Wingdings" panose="05000000000000000000" pitchFamily="2" charset="2"/>
              <a:buChar char="q"/>
            </a:pPr>
            <a:r>
              <a:rPr lang="ar-DZ" b="1" dirty="0" smtClean="0"/>
              <a:t>وضع المقاييس للكتابة الصحيحة والكلام الجيد.</a:t>
            </a:r>
          </a:p>
          <a:p>
            <a:pPr algn="just" rtl="1">
              <a:lnSpc>
                <a:spcPct val="150000"/>
              </a:lnSpc>
              <a:buFont typeface="Wingdings" panose="05000000000000000000" pitchFamily="2" charset="2"/>
              <a:buChar char="q"/>
            </a:pPr>
            <a:r>
              <a:rPr lang="ar-DZ" b="1" dirty="0" smtClean="0"/>
              <a:t>قدرة اللغة على أن تكون أداة الابداع الفكري والعلمي .</a:t>
            </a:r>
          </a:p>
          <a:p>
            <a:pPr algn="just" rtl="1">
              <a:lnSpc>
                <a:spcPct val="150000"/>
              </a:lnSpc>
              <a:buFont typeface="Wingdings" panose="05000000000000000000" pitchFamily="2" charset="2"/>
              <a:buChar char="q"/>
            </a:pPr>
            <a:r>
              <a:rPr lang="ar-DZ" b="1" dirty="0" smtClean="0"/>
              <a:t>ملائمة اللغة كوسيلة تعبير للشعب الذي يستعملها.</a:t>
            </a:r>
          </a:p>
          <a:p>
            <a:pPr algn="just" rtl="1">
              <a:lnSpc>
                <a:spcPct val="150000"/>
              </a:lnSpc>
              <a:buFont typeface="Wingdings" panose="05000000000000000000" pitchFamily="2" charset="2"/>
              <a:buChar char="q"/>
            </a:pPr>
            <a:r>
              <a:rPr lang="ar-DZ" b="1" dirty="0" smtClean="0"/>
              <a:t>عدم القدرة على التفاهم بين المجتمعات اللغوية المتنوعة ضمن الدولة الواحدة ،فكل مجتمع لهجته وخصوصياته التي تميزه.</a:t>
            </a:r>
          </a:p>
          <a:p>
            <a:pPr algn="just" rtl="1">
              <a:lnSpc>
                <a:spcPct val="150000"/>
              </a:lnSpc>
              <a:buFont typeface="Wingdings" panose="05000000000000000000" pitchFamily="2" charset="2"/>
              <a:buChar char="q"/>
            </a:pPr>
            <a:r>
              <a:rPr lang="ar-DZ" b="1" dirty="0" smtClean="0"/>
              <a:t>اختيار لغة التعليم الملائمة لكل الأطراف.</a:t>
            </a:r>
          </a:p>
          <a:p>
            <a:pPr algn="just" rtl="1">
              <a:lnSpc>
                <a:spcPct val="150000"/>
              </a:lnSpc>
              <a:buFont typeface="Wingdings" panose="05000000000000000000" pitchFamily="2" charset="2"/>
              <a:buChar char="q"/>
            </a:pPr>
            <a:r>
              <a:rPr lang="ar-DZ" b="1" dirty="0" smtClean="0"/>
              <a:t>ترجمة الأعمال الأدبية.</a:t>
            </a:r>
          </a:p>
          <a:p>
            <a:pPr algn="just" rtl="1">
              <a:lnSpc>
                <a:spcPct val="150000"/>
              </a:lnSpc>
              <a:buFont typeface="Wingdings" panose="05000000000000000000" pitchFamily="2" charset="2"/>
              <a:buChar char="q"/>
            </a:pPr>
            <a:r>
              <a:rPr lang="ar-DZ" b="1" dirty="0" smtClean="0"/>
              <a:t>اعتماد اللغة المناسبة للتبادل العلمي</a:t>
            </a:r>
            <a:r>
              <a:rPr lang="ar-DZ" dirty="0" smtClean="0"/>
              <a:t>.</a:t>
            </a:r>
          </a:p>
        </p:txBody>
      </p:sp>
      <p:sp>
        <p:nvSpPr>
          <p:cNvPr id="4" name="Down Ribbon 3"/>
          <p:cNvSpPr/>
          <p:nvPr/>
        </p:nvSpPr>
        <p:spPr>
          <a:xfrm>
            <a:off x="2148242" y="345534"/>
            <a:ext cx="9248775" cy="1514475"/>
          </a:xfrm>
          <a:prstGeom prst="ribb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240525" y="641106"/>
            <a:ext cx="5064207" cy="923330"/>
          </a:xfrm>
          <a:prstGeom prst="rect">
            <a:avLst/>
          </a:prstGeom>
          <a:noFill/>
        </p:spPr>
        <p:txBody>
          <a:bodyPr wrap="none" lIns="91440" tIns="45720" rIns="91440" bIns="45720">
            <a:spAutoFit/>
          </a:bodyPr>
          <a:lstStyle/>
          <a:p>
            <a:pPr algn="ctr"/>
            <a:r>
              <a:rPr lang="ar-DZ" sz="5400" b="1" cap="none" spc="0" dirty="0" smtClean="0">
                <a:ln w="0"/>
                <a:effectLst>
                  <a:reflection blurRad="6350" stA="53000" endA="300" endPos="35500" dir="5400000" sy="-90000" algn="bl" rotWithShape="0"/>
                </a:effectLst>
              </a:rPr>
              <a:t>قضايا التخطيط اللغوي</a:t>
            </a:r>
            <a:endParaRPr lang="en-US" sz="5400" b="1" cap="none" spc="0" dirty="0">
              <a:ln w="0"/>
              <a:effectLst>
                <a:reflection blurRad="6350" stA="53000" endA="300" endPos="35500" dir="5400000" sy="-90000" algn="bl" rotWithShape="0"/>
              </a:effectLst>
            </a:endParaRPr>
          </a:p>
        </p:txBody>
      </p:sp>
    </p:spTree>
    <p:extLst>
      <p:ext uri="{BB962C8B-B14F-4D97-AF65-F5344CB8AC3E}">
        <p14:creationId xmlns:p14="http://schemas.microsoft.com/office/powerpoint/2010/main" val="106427318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noFill/>
        </p:spPr>
        <p:txBody>
          <a:bodyPr/>
          <a:lstStyle/>
          <a:p>
            <a:pPr algn="justLow" rtl="1"/>
            <a:r>
              <a:rPr lang="ar-DZ" b="1" dirty="0" smtClean="0"/>
              <a:t>لقد واكب ظهور مصطلح السياسة اللغوية مصطلحات أخرى تتداخل فيما بينها على رأسها مصطلح التخطيط اللغوي الأكثر استعمالا اليوم ،كان مصطلح الهندسة اللغوية أول مصطلح ورد في أدبيات الدراسات اللغوية الاجتماعية عند الحديث على أنشطة المخططين اللغويين ،كما كان مصطلح السياسة اللغوية أحيانا مرادفا لمصطلح التخطيط اللغوية والتهيئة اللغوية ، وعلى هذا نذكر التسلسل التاريخي لظهور مصطلح السياسة اللغوية في اللغات المختلفة و التي منها :</a:t>
            </a:r>
          </a:p>
          <a:p>
            <a:pPr algn="r" rtl="1">
              <a:lnSpc>
                <a:spcPct val="150000"/>
              </a:lnSpc>
              <a:buFont typeface="Wingdings" panose="05000000000000000000" pitchFamily="2" charset="2"/>
              <a:buChar char="Ø"/>
            </a:pPr>
            <a:r>
              <a:rPr lang="ar-DZ" b="1" dirty="0" smtClean="0"/>
              <a:t>ظهر في الانجليزية سنة 1970مع فيستمان بمصطلح </a:t>
            </a:r>
            <a:r>
              <a:rPr lang="fr-FR" b="1" dirty="0" smtClean="0"/>
              <a:t>«  SOCIOLINGUISTICS </a:t>
            </a:r>
            <a:r>
              <a:rPr lang="fr-FR" dirty="0" smtClean="0"/>
              <a:t>»</a:t>
            </a:r>
          </a:p>
          <a:p>
            <a:pPr algn="r" rtl="1">
              <a:buFont typeface="Wingdings" panose="05000000000000000000" pitchFamily="2" charset="2"/>
              <a:buChar char="Ø"/>
            </a:pPr>
            <a:r>
              <a:rPr lang="ar-DZ" b="1" dirty="0" smtClean="0"/>
              <a:t>وفي الاسبانية سنة 1975ريفاييل نيولس بمصطلح « </a:t>
            </a:r>
            <a:r>
              <a:rPr lang="fr-FR" b="1" dirty="0" smtClean="0"/>
              <a:t>  ESTSUTUNA SOCIOLY »</a:t>
            </a:r>
          </a:p>
          <a:p>
            <a:pPr algn="r" rtl="1">
              <a:buFont typeface="Wingdings" panose="05000000000000000000" pitchFamily="2" charset="2"/>
              <a:buChar char="Ø"/>
            </a:pPr>
            <a:r>
              <a:rPr lang="ar-DZ" b="1" dirty="0" smtClean="0"/>
              <a:t>وفي الألملنية سنة 1981 مع هلموت فلوك بمصطلح </a:t>
            </a:r>
            <a:r>
              <a:rPr lang="fr-FR" b="1" dirty="0" smtClean="0"/>
              <a:t>« SPACHTHEO RIEUND SPRACHT »</a:t>
            </a:r>
          </a:p>
          <a:p>
            <a:pPr algn="r" rtl="1">
              <a:buFont typeface="Wingdings" panose="05000000000000000000" pitchFamily="2" charset="2"/>
              <a:buChar char="Ø"/>
            </a:pPr>
            <a:r>
              <a:rPr lang="ar-DZ" b="1" dirty="0" smtClean="0"/>
              <a:t>وفي الفرنسية 1981</a:t>
            </a:r>
            <a:r>
              <a:rPr lang="fr-FR" b="1" dirty="0" smtClean="0"/>
              <a:t>   POLITIQUE LINGUISTIQUE  »</a:t>
            </a:r>
            <a:endParaRPr lang="en-US" b="1" dirty="0"/>
          </a:p>
        </p:txBody>
      </p:sp>
      <p:sp>
        <p:nvSpPr>
          <p:cNvPr id="4" name="Down Ribbon 3"/>
          <p:cNvSpPr/>
          <p:nvPr/>
        </p:nvSpPr>
        <p:spPr>
          <a:xfrm>
            <a:off x="957263" y="328614"/>
            <a:ext cx="11234737" cy="1643062"/>
          </a:xfrm>
          <a:prstGeom prst="ribbon">
            <a:avLst/>
          </a:prstGeom>
          <a:gradFill>
            <a:gsLst>
              <a:gs pos="0">
                <a:schemeClr val="accent1">
                  <a:tint val="69000"/>
                  <a:alpha val="100000"/>
                  <a:satMod val="109000"/>
                  <a:lumMod val="110000"/>
                </a:schemeClr>
              </a:gs>
              <a:gs pos="52000">
                <a:schemeClr val="accent1">
                  <a:tint val="74000"/>
                  <a:satMod val="100000"/>
                  <a:lumMod val="104000"/>
                </a:schemeClr>
              </a:gs>
              <a:gs pos="100000">
                <a:schemeClr val="accent1">
                  <a:tint val="78000"/>
                  <a:satMod val="100000"/>
                  <a:lumMod val="10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926563" y="567035"/>
            <a:ext cx="9296136" cy="923330"/>
          </a:xfrm>
          <a:prstGeom prst="rect">
            <a:avLst/>
          </a:prstGeom>
          <a:gradFill>
            <a:gsLst>
              <a:gs pos="0">
                <a:schemeClr val="accent1">
                  <a:tint val="69000"/>
                  <a:alpha val="100000"/>
                  <a:satMod val="109000"/>
                  <a:lumMod val="110000"/>
                </a:schemeClr>
              </a:gs>
              <a:gs pos="52000">
                <a:schemeClr val="accent1">
                  <a:tint val="74000"/>
                  <a:satMod val="100000"/>
                  <a:lumMod val="104000"/>
                </a:schemeClr>
              </a:gs>
              <a:gs pos="100000">
                <a:schemeClr val="accent1">
                  <a:tint val="78000"/>
                  <a:satMod val="100000"/>
                  <a:lumMod val="100000"/>
                </a:schemeClr>
              </a:gs>
            </a:gsLst>
            <a:lin ang="5400000" scaled="0"/>
          </a:gradFill>
        </p:spPr>
        <p:txBody>
          <a:bodyPr wrap="none" lIns="91440" tIns="45720" rIns="91440" bIns="45720">
            <a:spAutoFit/>
          </a:bodyPr>
          <a:lstStyle/>
          <a:p>
            <a:pPr algn="ctr"/>
            <a:r>
              <a:rPr lang="ar-DZ" sz="5400" b="1" cap="none" spc="0" dirty="0" smtClean="0">
                <a:ln w="0"/>
                <a:effectLst>
                  <a:reflection blurRad="6350" stA="53000" endA="300" endPos="35500" dir="5400000" sy="-90000" algn="bl" rotWithShape="0"/>
                </a:effectLst>
              </a:rPr>
              <a:t>مفهوم السياسة اللغوية و أسباب ظهورها</a:t>
            </a:r>
            <a:endParaRPr lang="en-US" sz="5400" b="1" cap="none" spc="0" dirty="0">
              <a:ln w="0"/>
              <a:effectLst>
                <a:reflection blurRad="6350" stA="53000" endA="300" endPos="35500" dir="5400000" sy="-90000" algn="bl" rotWithShape="0"/>
              </a:effectLst>
            </a:endParaRPr>
          </a:p>
        </p:txBody>
      </p:sp>
    </p:spTree>
    <p:extLst>
      <p:ext uri="{BB962C8B-B14F-4D97-AF65-F5344CB8AC3E}">
        <p14:creationId xmlns:p14="http://schemas.microsoft.com/office/powerpoint/2010/main" val="403830609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81340" y="1142781"/>
            <a:ext cx="11829326" cy="1477328"/>
          </a:xfrm>
          <a:prstGeom prst="rect">
            <a:avLst/>
          </a:prstGeom>
          <a:noFill/>
          <a:ln>
            <a:solidFill>
              <a:schemeClr val="tx1"/>
            </a:solidFill>
          </a:ln>
        </p:spPr>
        <p:txBody>
          <a:bodyPr wrap="square" rtlCol="0">
            <a:spAutoFit/>
          </a:bodyPr>
          <a:lstStyle/>
          <a:p>
            <a:pPr algn="r" rtl="1">
              <a:lnSpc>
                <a:spcPct val="150000"/>
              </a:lnSpc>
            </a:pPr>
            <a:r>
              <a:rPr lang="ar-DZ" sz="2000" b="1" dirty="0" smtClean="0"/>
              <a:t>له مجموعة من التعريفات من بينها تعريف </a:t>
            </a:r>
            <a:r>
              <a:rPr lang="ar-DZ" sz="2000" b="1" i="1" dirty="0" smtClean="0">
                <a:solidFill>
                  <a:srgbClr val="C00000"/>
                </a:solidFill>
              </a:rPr>
              <a:t>جان</a:t>
            </a:r>
            <a:r>
              <a:rPr lang="ar-DZ" sz="2000" b="1" dirty="0" smtClean="0"/>
              <a:t> </a:t>
            </a:r>
            <a:r>
              <a:rPr lang="ar-DZ" sz="2000" b="1" i="1" dirty="0" smtClean="0">
                <a:solidFill>
                  <a:srgbClr val="C00000"/>
                </a:solidFill>
              </a:rPr>
              <a:t>لويس</a:t>
            </a:r>
            <a:r>
              <a:rPr lang="ar-DZ" sz="2000" b="1" dirty="0" smtClean="0"/>
              <a:t> </a:t>
            </a:r>
            <a:r>
              <a:rPr lang="ar-DZ" sz="2000" b="1" i="1" dirty="0" smtClean="0">
                <a:solidFill>
                  <a:srgbClr val="C00000"/>
                </a:solidFill>
              </a:rPr>
              <a:t>كالفي</a:t>
            </a:r>
            <a:r>
              <a:rPr lang="ar-DZ" sz="2000" b="1" dirty="0" smtClean="0"/>
              <a:t> بقوله "نحن نعتبر بأن السياسة اللغوية هي مجمل الخيارات الواعية المتخذة في مجال العلاقات بين اللغة و الحياة الاجتماعية في مجال العلاقات بين اللغة والحياة الاجتماعية وبالتحديد بين اللغة والحياة في الوطن "</a:t>
            </a:r>
          </a:p>
          <a:p>
            <a:pPr marL="285750" indent="-285750" algn="r" rtl="1">
              <a:lnSpc>
                <a:spcPct val="150000"/>
              </a:lnSpc>
              <a:buFont typeface="Wingdings" panose="05000000000000000000" pitchFamily="2" charset="2"/>
              <a:buChar char="ü"/>
            </a:pPr>
            <a:r>
              <a:rPr lang="ar-DZ" sz="2000" b="1" dirty="0" smtClean="0"/>
              <a:t>فنجد بأن كالفي قد حصر السياسة اللغوية في علاقة اللغة بالحياة الاجتماعية وعلى وجه الخصوص علاقتها بالوطن .</a:t>
            </a:r>
            <a:endParaRPr lang="en-US" sz="2000" b="1" dirty="0"/>
          </a:p>
        </p:txBody>
      </p:sp>
      <p:sp>
        <p:nvSpPr>
          <p:cNvPr id="3" name="Rectangle 2"/>
          <p:cNvSpPr/>
          <p:nvPr/>
        </p:nvSpPr>
        <p:spPr>
          <a:xfrm>
            <a:off x="3272197" y="154686"/>
            <a:ext cx="5230919" cy="923330"/>
          </a:xfrm>
          <a:prstGeom prst="rect">
            <a:avLst/>
          </a:prstGeom>
          <a:noFill/>
        </p:spPr>
        <p:txBody>
          <a:bodyPr wrap="none" lIns="91440" tIns="45720" rIns="91440" bIns="45720">
            <a:spAutoFit/>
          </a:bodyPr>
          <a:lstStyle/>
          <a:p>
            <a:pPr algn="ctr"/>
            <a:r>
              <a:rPr lang="ar-DZ" sz="5400" b="1" cap="none" spc="0" dirty="0" smtClean="0">
                <a:ln w="12700">
                  <a:solidFill>
                    <a:schemeClr val="tx2">
                      <a:lumMod val="75000"/>
                    </a:schemeClr>
                  </a:solidFill>
                  <a:prstDash val="solid"/>
                </a:ln>
                <a:effectLst>
                  <a:outerShdw dist="38100" dir="2640000" algn="bl" rotWithShape="0">
                    <a:schemeClr val="tx2">
                      <a:lumMod val="75000"/>
                    </a:schemeClr>
                  </a:outerShdw>
                </a:effectLst>
              </a:rPr>
              <a:t>مفهوم السياسة اللغوية</a:t>
            </a:r>
            <a:endParaRPr lang="en-US" sz="5400" b="1" cap="none" spc="0" dirty="0">
              <a:ln w="12700">
                <a:solidFill>
                  <a:schemeClr val="tx2">
                    <a:lumMod val="75000"/>
                  </a:schemeClr>
                </a:solidFill>
                <a:prstDash val="solid"/>
              </a:ln>
              <a:effectLst>
                <a:outerShdw dist="38100" dir="2640000" algn="bl" rotWithShape="0">
                  <a:schemeClr val="tx2">
                    <a:lumMod val="75000"/>
                  </a:schemeClr>
                </a:outerShdw>
              </a:effectLst>
            </a:endParaRPr>
          </a:p>
        </p:txBody>
      </p:sp>
      <p:sp>
        <p:nvSpPr>
          <p:cNvPr id="4" name="Rectangle 3"/>
          <p:cNvSpPr/>
          <p:nvPr/>
        </p:nvSpPr>
        <p:spPr>
          <a:xfrm>
            <a:off x="2637363" y="2492773"/>
            <a:ext cx="6917279" cy="923330"/>
          </a:xfrm>
          <a:prstGeom prst="rect">
            <a:avLst/>
          </a:prstGeom>
          <a:noFill/>
        </p:spPr>
        <p:txBody>
          <a:bodyPr wrap="none" lIns="91440" tIns="45720" rIns="91440" bIns="45720">
            <a:spAutoFit/>
          </a:bodyPr>
          <a:lstStyle/>
          <a:p>
            <a:pPr algn="ctr"/>
            <a:r>
              <a:rPr lang="ar-DZ" sz="5400" b="1" cap="none" spc="0" dirty="0" smtClean="0">
                <a:ln w="12700">
                  <a:solidFill>
                    <a:schemeClr val="tx2">
                      <a:lumMod val="75000"/>
                    </a:schemeClr>
                  </a:solidFill>
                  <a:prstDash val="solid"/>
                </a:ln>
                <a:effectLst>
                  <a:outerShdw dist="38100" dir="2640000" algn="bl" rotWithShape="0">
                    <a:schemeClr val="tx2">
                      <a:lumMod val="75000"/>
                    </a:schemeClr>
                  </a:outerShdw>
                </a:effectLst>
              </a:rPr>
              <a:t>أسباب ظهور السياسة اللغوية </a:t>
            </a:r>
            <a:endParaRPr lang="en-US" sz="5400" b="1" cap="none" spc="0" dirty="0">
              <a:ln w="12700">
                <a:solidFill>
                  <a:schemeClr val="tx2">
                    <a:lumMod val="75000"/>
                  </a:schemeClr>
                </a:solidFill>
                <a:prstDash val="solid"/>
              </a:ln>
              <a:effectLst>
                <a:outerShdw dist="38100" dir="2640000" algn="bl" rotWithShape="0">
                  <a:schemeClr val="tx2">
                    <a:lumMod val="75000"/>
                  </a:schemeClr>
                </a:outerShdw>
              </a:effectLst>
            </a:endParaRPr>
          </a:p>
        </p:txBody>
      </p:sp>
      <p:sp>
        <p:nvSpPr>
          <p:cNvPr id="5" name="TextBox 4"/>
          <p:cNvSpPr txBox="1"/>
          <p:nvPr/>
        </p:nvSpPr>
        <p:spPr>
          <a:xfrm>
            <a:off x="169764" y="3441680"/>
            <a:ext cx="11840902" cy="3462486"/>
          </a:xfrm>
          <a:prstGeom prst="rect">
            <a:avLst/>
          </a:prstGeom>
          <a:noFill/>
          <a:ln>
            <a:solidFill>
              <a:schemeClr val="tx1"/>
            </a:solidFill>
          </a:ln>
        </p:spPr>
        <p:txBody>
          <a:bodyPr wrap="square" rtlCol="0">
            <a:spAutoFit/>
          </a:bodyPr>
          <a:lstStyle/>
          <a:p>
            <a:pPr algn="r" rtl="1">
              <a:lnSpc>
                <a:spcPct val="150000"/>
              </a:lnSpc>
            </a:pPr>
            <a:r>
              <a:rPr lang="ar-DZ" b="1" dirty="0" smtClean="0"/>
              <a:t>ذكر ريتشارد روبز منطلقات السياسة اللغوية في بحثه التأصيلي في قضايا التخطيط اللغوي والسياسة اللغوية من أن السياسة اللغوية تنطلق من أحد المنطلقات الثلاثة وهي :المشاكل اللغوية/الحقوق اللغوية/النظر للغة بوصفها ثروة ،حين نتبع واقع السياسة اللغوية في بيئات مختلفة نجد بأنها في الغالب لا تخرج عن تلك المنطلقات الثلاثة :</a:t>
            </a:r>
          </a:p>
          <a:p>
            <a:pPr marL="285750" indent="-285750" algn="r" rtl="1">
              <a:lnSpc>
                <a:spcPct val="150000"/>
              </a:lnSpc>
              <a:buFont typeface="Wingdings" panose="05000000000000000000" pitchFamily="2" charset="2"/>
              <a:buChar char="Ø"/>
            </a:pPr>
            <a:r>
              <a:rPr lang="ar-DZ" sz="2000" b="1" dirty="0" smtClean="0">
                <a:solidFill>
                  <a:srgbClr val="FF0000"/>
                </a:solidFill>
              </a:rPr>
              <a:t>فالمشكلات</a:t>
            </a:r>
            <a:r>
              <a:rPr lang="ar-DZ" b="1" dirty="0" smtClean="0"/>
              <a:t> </a:t>
            </a:r>
            <a:r>
              <a:rPr lang="ar-DZ" sz="2000" b="1" dirty="0" smtClean="0">
                <a:solidFill>
                  <a:srgbClr val="FF0000"/>
                </a:solidFill>
              </a:rPr>
              <a:t>اللغوية</a:t>
            </a:r>
            <a:r>
              <a:rPr lang="ar-DZ" b="1" dirty="0" smtClean="0"/>
              <a:t> يمكن أن تكون محركا رئيسا للسياسة اللغوية ،فعلى سبيل المثال :تظهر الحالة السويدية أن أحد أهم أسباب وضع سياسة لغوية للسويد،هو الانضمام للاتحاد الاوروبي في العام 1995بالاضافة الى تأثيرات العولمة المتمثلة في هيمنة الانجليزية ،حيث شهد الواقع اللغوي السويدي اقصاء اللغة السويدية التي كانت مسيطرة في الاعلام و التعليم والحياة العامة و أماكن العمل و كان ذلك الاقصاء لصالح اللغة الانجليزية التي أضحت شائعة ومستخدمة في الحياة العامة ،مما جعل مجلس اللغة السويدية يتبنى ايجاد سياسة لغوية تحفظ للسويدية مكانتها وخرجت بواكير تلك السياسة في عام 1998م.</a:t>
            </a:r>
          </a:p>
        </p:txBody>
      </p:sp>
    </p:spTree>
    <p:extLst>
      <p:ext uri="{BB962C8B-B14F-4D97-AF65-F5344CB8AC3E}">
        <p14:creationId xmlns:p14="http://schemas.microsoft.com/office/powerpoint/2010/main" val="21105671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527</TotalTime>
  <Words>1592</Words>
  <Application>Microsoft Office PowerPoint</Application>
  <PresentationFormat>Widescreen</PresentationFormat>
  <Paragraphs>98</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Aldhabi</vt:lpstr>
      <vt:lpstr>Arial</vt:lpstr>
      <vt:lpstr>Calibri</vt:lpstr>
      <vt:lpstr>Century Gothic</vt:lpstr>
      <vt:lpstr>Times New Roman</vt:lpstr>
      <vt:lpstr>Wingdings</vt:lpstr>
      <vt:lpstr>Vapor Trail</vt:lpstr>
      <vt:lpstr>التخطيط اللغوي وأسباب ظهور السياسات اللغوية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التخطيط اللغوي وأسباب ظهور السياسات اللغوية</dc:title>
  <dc:creator>Admin</dc:creator>
  <cp:lastModifiedBy>Admin</cp:lastModifiedBy>
  <cp:revision>52</cp:revision>
  <dcterms:created xsi:type="dcterms:W3CDTF">2024-02-16T16:16:07Z</dcterms:created>
  <dcterms:modified xsi:type="dcterms:W3CDTF">2024-02-19T16:39:33Z</dcterms:modified>
</cp:coreProperties>
</file>