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4" r:id="rId11"/>
    <p:sldId id="25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5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8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18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0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1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440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67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95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5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0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5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9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6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4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7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1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0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1465A6-3A00-4C8F-AFD4-D5F6D2B71960}" type="datetimeFigureOut">
              <a:rPr lang="fr-FR" smtClean="0">
                <a:solidFill>
                  <a:prstClr val="white">
                    <a:tint val="75000"/>
                    <a:alpha val="60000"/>
                  </a:prstClr>
                </a:solidFill>
              </a:rPr>
              <a:pPr/>
              <a:t>09/12/2023</a:t>
            </a:fld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2D385-2E16-40EB-A2D0-6F02B133B1A4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796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idx="1"/>
          </p:nvPr>
        </p:nvSpPr>
        <p:spPr>
          <a:xfrm>
            <a:off x="95534" y="245661"/>
            <a:ext cx="11900848" cy="63052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ar-DZ" sz="54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Cour n°:02</a:t>
            </a:r>
            <a:r>
              <a:rPr lang="ar-DZ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الدرس رقم </a:t>
            </a:r>
          </a:p>
          <a:p>
            <a:pPr marL="0" indent="0" algn="ctr">
              <a:buNone/>
            </a:pPr>
            <a:r>
              <a:rPr lang="ar-DZ" sz="54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أسس ومبادئ التدريب الرياضي</a:t>
            </a:r>
            <a:endParaRPr lang="fr-FR" sz="5400" b="1" dirty="0" smtClean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Les </a:t>
            </a:r>
            <a:r>
              <a:rPr lang="fr-FR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principes de </a:t>
            </a:r>
            <a:r>
              <a:rPr lang="fr-FR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l’entraînement</a:t>
            </a:r>
            <a:r>
              <a:rPr lang="ar-DZ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fr-FR" sz="54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fr-FR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sportif </a:t>
            </a:r>
            <a:endParaRPr lang="fr-FR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90152"/>
            <a:ext cx="11990231" cy="66712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DZ" sz="28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التعويض الزائد والحمل </a:t>
            </a:r>
            <a:r>
              <a:rPr lang="ar-DZ" sz="28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الزائد</a:t>
            </a:r>
            <a:endParaRPr lang="ar-DZ" sz="2800" b="1" dirty="0" smtClean="0"/>
          </a:p>
          <a:p>
            <a:pPr marL="0" indent="0" algn="ctr">
              <a:buNone/>
            </a:pPr>
            <a:r>
              <a:rPr lang="ar-DZ" sz="2800" b="1" dirty="0" smtClean="0"/>
              <a:t>التعويض الزائد </a:t>
            </a:r>
            <a:r>
              <a:rPr lang="ar-DZ" sz="2800" b="1" dirty="0"/>
              <a:t>هو رد فعل طبيعي للجسم الذي </a:t>
            </a:r>
            <a:r>
              <a:rPr lang="ar-DZ" sz="2800" b="1" dirty="0" smtClean="0"/>
              <a:t>يأتي بعد  مجهود </a:t>
            </a:r>
            <a:r>
              <a:rPr lang="ar-DZ" sz="2800" b="1" dirty="0"/>
              <a:t>وفترة راحة يتعافى أكثر مما كان يمتلكه في الأصل (يتجدد ويتجاوز مستوى البداية</a:t>
            </a:r>
            <a:r>
              <a:rPr lang="ar-DZ" sz="2800" b="1" dirty="0" smtClean="0"/>
              <a:t>).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ar-DZ" sz="2800" b="1" dirty="0" smtClean="0"/>
              <a:t>- </a:t>
            </a:r>
            <a:r>
              <a:rPr lang="ar-DZ" sz="2800" b="1" dirty="0"/>
              <a:t>لتحقيق </a:t>
            </a:r>
            <a:r>
              <a:rPr lang="ar-DZ" sz="2800" b="1" dirty="0" smtClean="0"/>
              <a:t>التحسن : </a:t>
            </a:r>
            <a:r>
              <a:rPr lang="ar-DZ" sz="2800" b="1" dirty="0"/>
              <a:t>يجب أن يكون حمل التدريب كافياً لإنتاج مستوى معين من التعب. على سبيل المثال ، الشخص الذي يرفع أوزانًا </a:t>
            </a:r>
            <a:r>
              <a:rPr lang="ar-DZ" sz="2800" b="1" dirty="0" smtClean="0"/>
              <a:t>خفيفة لا تتحسن </a:t>
            </a:r>
            <a:r>
              <a:rPr lang="ar-DZ" sz="2800" b="1" dirty="0"/>
              <a:t>قوته. </a:t>
            </a:r>
            <a:r>
              <a:rPr lang="ar-DZ" sz="2800" b="1" dirty="0" smtClean="0"/>
              <a:t>وعليه يجب </a:t>
            </a:r>
            <a:r>
              <a:rPr lang="ar-DZ" sz="2800" b="1" dirty="0"/>
              <a:t>أن </a:t>
            </a:r>
            <a:r>
              <a:rPr lang="ar-DZ" sz="2800" b="1" dirty="0" smtClean="0"/>
              <a:t>يجد </a:t>
            </a:r>
            <a:r>
              <a:rPr lang="ar-DZ" sz="2800" b="1" dirty="0"/>
              <a:t>صعوبة في أداء </a:t>
            </a:r>
            <a:r>
              <a:rPr lang="ar-DZ" sz="2800" b="1" dirty="0" smtClean="0"/>
              <a:t>التكرارات الأخيرة </a:t>
            </a:r>
            <a:r>
              <a:rPr lang="ar-DZ" sz="2800" b="1" dirty="0"/>
              <a:t>لكل مجموعة إذا </a:t>
            </a:r>
            <a:r>
              <a:rPr lang="ar-DZ" sz="2800" b="1" dirty="0" smtClean="0"/>
              <a:t>أراد التحسن.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ar-DZ" sz="2800" b="1" dirty="0"/>
              <a:t>بعد </a:t>
            </a:r>
            <a:r>
              <a:rPr lang="ar-DZ" sz="2800" b="1" dirty="0" smtClean="0"/>
              <a:t>حصة تدريبية مجهدة  </a:t>
            </a:r>
            <a:r>
              <a:rPr lang="ar-DZ" sz="2800" b="1" dirty="0"/>
              <a:t>، </a:t>
            </a:r>
            <a:r>
              <a:rPr lang="ar-DZ" sz="2800" b="1" dirty="0" smtClean="0"/>
              <a:t>أو التدريب </a:t>
            </a:r>
            <a:r>
              <a:rPr lang="ar-DZ" sz="2800" b="1" dirty="0"/>
              <a:t>في حدود </a:t>
            </a:r>
            <a:r>
              <a:rPr lang="ar-DZ" sz="2800" b="1" dirty="0" smtClean="0"/>
              <a:t>القدرات، سيتمكن الرياضي من الاسترجاع  ويصبح </a:t>
            </a:r>
            <a:r>
              <a:rPr lang="ar-DZ" sz="2800" b="1" dirty="0"/>
              <a:t>أقوى وأكثر </a:t>
            </a:r>
            <a:r>
              <a:rPr lang="ar-DZ" sz="2800" b="1" dirty="0" smtClean="0"/>
              <a:t>تحملا </a:t>
            </a:r>
            <a:r>
              <a:rPr lang="ar-DZ" sz="2800" b="1" dirty="0"/>
              <a:t>، حتى يتمكن من </a:t>
            </a:r>
            <a:r>
              <a:rPr lang="ar-DZ" sz="2800" b="1" dirty="0" smtClean="0"/>
              <a:t>الاستجابة لهذا الجهد </a:t>
            </a:r>
            <a:r>
              <a:rPr lang="ar-DZ" sz="2800" b="1" dirty="0"/>
              <a:t>إذا حدث مرة أخرى</a:t>
            </a:r>
            <a:r>
              <a:rPr lang="ar-DZ" sz="2800" b="1" dirty="0" smtClean="0"/>
              <a:t>.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ar-DZ" sz="2800" b="1" dirty="0" smtClean="0"/>
              <a:t> -  </a:t>
            </a:r>
            <a:r>
              <a:rPr lang="ar-DZ" sz="2800" b="1" dirty="0"/>
              <a:t>تكرار هذه العملية هو الذي ينتج عنه </a:t>
            </a:r>
            <a:r>
              <a:rPr lang="ar-DZ" sz="2800" b="1" dirty="0" smtClean="0"/>
              <a:t>التحسن.</a:t>
            </a:r>
            <a:endParaRPr lang="fr-FR" sz="2800" b="1" dirty="0" smtClean="0"/>
          </a:p>
          <a:p>
            <a:pPr marL="0" indent="0" algn="ctr">
              <a:buNone/>
            </a:pPr>
            <a:r>
              <a:rPr lang="ar-DZ" sz="2800" b="1" dirty="0" smtClean="0"/>
              <a:t>- </a:t>
            </a:r>
            <a:r>
              <a:rPr lang="ar-DZ" sz="2800" b="1" dirty="0"/>
              <a:t>لذلك بمجرد أن يبدأ الرياضي في التكيف مع الحمل ، يجب </a:t>
            </a:r>
            <a:r>
              <a:rPr lang="ar-DZ" sz="2800" b="1" dirty="0" smtClean="0"/>
              <a:t>العمل على عدم استقرار الحمل التدريبي</a:t>
            </a:r>
            <a:r>
              <a:rPr lang="fr-FR" sz="2800" b="1" dirty="0" smtClean="0"/>
              <a:t> </a:t>
            </a:r>
            <a:r>
              <a:rPr lang="ar-DZ" sz="2800" b="1" dirty="0" smtClean="0"/>
              <a:t>،وإخراج الرياضي </a:t>
            </a:r>
            <a:r>
              <a:rPr lang="ar-DZ" sz="2800" b="1" dirty="0"/>
              <a:t>من منطقة الراحة الخاصة به مرة أخرى حتى يتمكن من الاستمرار في التحسن.</a:t>
            </a:r>
          </a:p>
          <a:p>
            <a:pPr marL="0" indent="0" algn="ctr">
              <a:buNone/>
            </a:pPr>
            <a:r>
              <a:rPr lang="ar-DZ" sz="2800" b="1" dirty="0"/>
              <a:t>وبالتالي تزداد قدرة الرياضي على أداء العمل </a:t>
            </a:r>
            <a:r>
              <a:rPr lang="ar-DZ" sz="2800" b="1" dirty="0" smtClean="0"/>
              <a:t>العضلي</a:t>
            </a:r>
            <a:r>
              <a:rPr lang="ar-DZ" sz="2800" b="1" dirty="0"/>
              <a:t>.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596720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5407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182" y="163773"/>
            <a:ext cx="11971201" cy="652362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ar-DZ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تمهيد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 التدريب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الرياضي هو عملية تعتمد بشكل متزايد على أسس 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علمية،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سواء 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كُنت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مدربًا أو رياضيًا مشاركًا في وضع خطة التدريب الخاصة بك ، فأنت بالتأكيد تبحث دائمًا عن تقنيات جديدة للتقدم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ومهما كان النشاط الرياضي الذي تشارك فيه ، يجب تطبيق مبادئ التدريب الأساسية ويجب أن توجه التخطيط لحصصك التدريبية حتى تتمكن من تحقيق أفضل أداء ونتائج ممكنة.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r-FR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72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669" y="192848"/>
            <a:ext cx="10515600" cy="653314"/>
          </a:xfrm>
        </p:spPr>
        <p:txBody>
          <a:bodyPr>
            <a:normAutofit fontScale="90000"/>
          </a:bodyPr>
          <a:lstStyle/>
          <a:p>
            <a:pPr algn="ctr"/>
            <a:r>
              <a:rPr lang="ar-DZ" b="1" dirty="0" smtClean="0">
                <a:solidFill>
                  <a:srgbClr val="FFFF00"/>
                </a:solidFill>
              </a:rPr>
              <a:t>– 1</a:t>
            </a:r>
            <a:r>
              <a:rPr lang="ar-DZ" b="1" dirty="0">
                <a:solidFill>
                  <a:srgbClr val="FFFF00"/>
                </a:solidFill>
              </a:rPr>
              <a:t>مبدأ الاستمرارية </a:t>
            </a:r>
            <a:r>
              <a:rPr lang="ar-DZ" b="1" dirty="0" smtClean="0">
                <a:solidFill>
                  <a:srgbClr val="FFFF00"/>
                </a:solidFill>
              </a:rPr>
              <a:t>:</a:t>
            </a:r>
            <a:br>
              <a:rPr lang="ar-DZ" b="1" dirty="0" smtClean="0">
                <a:solidFill>
                  <a:srgbClr val="FFFF00"/>
                </a:solidFill>
              </a:rPr>
            </a:b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035" y="1011307"/>
            <a:ext cx="11834191" cy="57033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التدريب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الرياضي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هو سلسلة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من فترات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التدريب التي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تتبع بعضها البعض بانتظام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خلال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سنة واحدة أو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عدة سنوات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وتهدف إلى ضمان أقصى قدر من التأثير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التدريب ينتج تكيفات قائمة على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أساس المطالب المستمرة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يتم ضمان وحدة التدريب من خلال استمرار الآثار الفورية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(المختلفة والتراكمية). 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يتم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حساب الفترات الفاصلة بين فترات التدريب لضمان ارتفاع ثابت في المستوى. 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إذا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كانت التدريبات لا تتبع بعضها البعض بانتظام أو مع فترات طويلة جدًا ، فإن "الآثار" التي خلفتها التدريبات السابقة تختفي ، دون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السماح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لتأثيرات هذه التدريبات بالإضافة إلى بعضها البعض.</a:t>
            </a:r>
          </a:p>
          <a:p>
            <a:pPr marL="0" indent="0" algn="ctr">
              <a:buNone/>
            </a:pPr>
            <a:endParaRPr lang="fr-FR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1451" y="97314"/>
            <a:ext cx="10515600" cy="557780"/>
          </a:xfrm>
        </p:spPr>
        <p:txBody>
          <a:bodyPr>
            <a:noAutofit/>
          </a:bodyPr>
          <a:lstStyle/>
          <a:p>
            <a:pPr algn="ctr" rtl="1"/>
            <a:r>
              <a:rPr lang="ar-DZ" sz="32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- 2 مبدأ التدرج:</a:t>
            </a:r>
            <a:endParaRPr lang="fr-FR" sz="32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2830" y="655094"/>
            <a:ext cx="11928143" cy="607325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خلال المسيرة الرياضية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،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سيتغير حمل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التدريب من حيث الكمية والجودة والخصوصية. 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ف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من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حيث الكمية ، نقوم بزيادة وتيرة التدريب ثم مدة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الحصص التدريبية 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، والمسافة المقطوعة بالكيلومتر ، وعدد مرات تكرار التمارين والمجموعات. زيادة عدد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الحصص التدريبية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من 2 - 3 في الأسبوع إلى 2 - 3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حصص تدريبية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في اليوم للمستوى العالي. 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كما يجب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أن تسبق الزيادة في الحجم زيادة شدة الأحمال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وحصص تدريبية خاصة.</a:t>
            </a: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يجب أن يزداد الحمل التدريبي تدريجيًا بحيث لا يكون مرتفعًا جدًا عندما لا تكون الصفات البدنية غير متطورة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بصفة جيدة ،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ولا تكون منخفضة جدًا عند التحسن. 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يجب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تعديل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معايير التدريب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بمرور الوقت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تماشيا مع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تحسن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الرياضي.</a:t>
            </a:r>
            <a:endParaRPr lang="fr-FR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4557" y="166343"/>
            <a:ext cx="11741426" cy="543341"/>
          </a:xfrm>
        </p:spPr>
        <p:txBody>
          <a:bodyPr>
            <a:noAutofit/>
          </a:bodyPr>
          <a:lstStyle/>
          <a:p>
            <a:pPr algn="ctr"/>
            <a:r>
              <a:rPr lang="ar-DZ" sz="32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</a:t>
            </a:r>
            <a:r>
              <a:rPr lang="ar-DZ" sz="32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التنويع </a:t>
            </a:r>
            <a:r>
              <a:rPr lang="ar-DZ" sz="32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والتغيير </a:t>
            </a:r>
            <a:endParaRPr lang="fr-FR" sz="32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3773" y="709683"/>
            <a:ext cx="11922210" cy="59777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ar-DZ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كل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تخصص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رياضي يتطلب تطورًا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بدنيًا متعددا ومتنوعا يشمل جميع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عوامل الأداء (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القدرات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البدنية والمهارات الفنية والتكتيكية والصفات النفسية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والعقلية). </a:t>
            </a:r>
          </a:p>
          <a:p>
            <a:pPr marL="0" indent="0" algn="ctr" rtl="1">
              <a:buNone/>
            </a:pP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- يجب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تعديل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حمل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التدريب والوسائل والأساليب والتمارين بشكل دوري وتنويعها لمنع الرياضي من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الاستقرار(عدم التطور).</a:t>
            </a:r>
          </a:p>
          <a:p>
            <a:pPr marL="0" indent="0" algn="ctr">
              <a:buNone/>
            </a:pP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- من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المهم إحداث التغيير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والتجديد،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لأن هذا يعزز التكيف الجسدي ،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ويثير الدافعية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ويزيد من متعة التدريب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-  يجب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تغيير البرنامج التدريبي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بعد عدة أسابيع من ملاحظة عدم القدرة على الزيادة في الحمولات التدريبية. </a:t>
            </a:r>
          </a:p>
          <a:p>
            <a:pPr marL="0" indent="0" algn="ctr">
              <a:buNone/>
            </a:pP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فرياضة كمال الأجسام مثلا : من الضروري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تغيير طريقة تدريب نفس </a:t>
            </a:r>
            <a:r>
              <a:rPr lang="ar-DZ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المجموعة العضلية </a:t>
            </a:r>
            <a:r>
              <a:rPr lang="ar-DZ" sz="3200" b="1" dirty="0">
                <a:latin typeface="Verdana" panose="020B0604030504040204" pitchFamily="34" charset="0"/>
                <a:ea typeface="Verdana" panose="020B0604030504040204" pitchFamily="34" charset="0"/>
              </a:rPr>
              <a:t>(تغيير المعدات والتمارين ، وتغيير زاوية تنفيذ الحركة ، وما إلى ذلك).</a:t>
            </a:r>
            <a:endParaRPr lang="ar-DZ" sz="3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272" y="0"/>
            <a:ext cx="11946934" cy="67146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DZ" sz="44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</a:t>
            </a:r>
            <a:r>
              <a:rPr lang="ar-DZ" sz="44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الفردية 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يسمح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التدريب باستخدام الأحمال الانتقائية المبرمجة (التكرار والمدة والكثافة وشدة 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الحصص التدريبية)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وفقًا للتكيف الوظيفي لجسم الرياضي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- يتضمن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التخصص المتقدم إضفاء الطابع الفردي على التدريب ، لأن هذا التدريب سيكون له 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فاعلية </a:t>
            </a:r>
            <a:r>
              <a:rPr lang="ar-DZ" sz="4400" b="1" dirty="0">
                <a:latin typeface="Verdana" panose="020B0604030504040204" pitchFamily="34" charset="0"/>
                <a:ea typeface="Verdana" panose="020B0604030504040204" pitchFamily="34" charset="0"/>
              </a:rPr>
              <a:t>حقيقية فقط إذا ظل متكيفًا مع القدرات الفردية لعدة أسباب: - العمر - الجنس - مستوى الرياضي - الدافع - التاريخ الحركي - أهداف المنافسة </a:t>
            </a:r>
            <a:r>
              <a:rPr lang="ar-DZ" sz="4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 استرجاع كل رياضي.</a:t>
            </a:r>
            <a:endParaRPr lang="fr-FR" sz="4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64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017" y="121025"/>
            <a:ext cx="11993217" cy="65663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DZ" sz="40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</a:t>
            </a:r>
            <a:r>
              <a:rPr lang="ar-DZ" sz="4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دورية </a:t>
            </a:r>
            <a:r>
              <a:rPr lang="ar-DZ" sz="40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التدريب</a:t>
            </a:r>
            <a:endParaRPr lang="fr-FR" sz="2800" b="1" dirty="0"/>
          </a:p>
          <a:p>
            <a:pPr marL="0" indent="0" algn="ctr" rtl="1">
              <a:buNone/>
            </a:pPr>
            <a:r>
              <a:rPr lang="ar-DZ" sz="2800" b="1" dirty="0" smtClean="0"/>
              <a:t>- لتجنب </a:t>
            </a:r>
            <a:r>
              <a:rPr lang="ar-DZ" sz="2800" b="1" dirty="0"/>
              <a:t>الإفراط في التدريب ، يجب الحرص على تناوب العمل في المدة والشدة والحجم. </a:t>
            </a:r>
            <a:endParaRPr lang="ar-DZ" sz="2800" b="1" dirty="0" smtClean="0"/>
          </a:p>
          <a:p>
            <a:pPr marL="0" indent="0" algn="ctr" rtl="1">
              <a:buNone/>
            </a:pPr>
            <a:r>
              <a:rPr lang="ar-DZ" sz="2800" b="1" dirty="0" smtClean="0"/>
              <a:t>- جميع </a:t>
            </a:r>
            <a:r>
              <a:rPr lang="ar-DZ" sz="2800" b="1" dirty="0"/>
              <a:t>الصفات </a:t>
            </a:r>
            <a:r>
              <a:rPr lang="ar-DZ" sz="2800" b="1" dirty="0" smtClean="0"/>
              <a:t>البدنية مفيدة للأداء ، لا </a:t>
            </a:r>
            <a:r>
              <a:rPr lang="ar-DZ" sz="2800" b="1" dirty="0"/>
              <a:t>يمكن </a:t>
            </a:r>
            <a:r>
              <a:rPr lang="ar-DZ" sz="2800" b="1" dirty="0" smtClean="0"/>
              <a:t>تطويرها </a:t>
            </a:r>
            <a:r>
              <a:rPr lang="ar-DZ" sz="2800" b="1" dirty="0"/>
              <a:t>في نفس الوقت ولا يمكن </a:t>
            </a:r>
            <a:r>
              <a:rPr lang="ar-DZ" sz="2800" b="1" dirty="0" smtClean="0"/>
              <a:t>إعطاء الأولويات في تدريبها.</a:t>
            </a:r>
          </a:p>
          <a:p>
            <a:pPr algn="ctr" rtl="1">
              <a:buFontTx/>
              <a:buChar char="-"/>
            </a:pPr>
            <a:r>
              <a:rPr lang="ar-DZ" sz="2800" b="1" dirty="0" smtClean="0"/>
              <a:t>يجب</a:t>
            </a:r>
            <a:r>
              <a:rPr lang="fr-FR" sz="2800" b="1" dirty="0" smtClean="0"/>
              <a:t> </a:t>
            </a:r>
            <a:r>
              <a:rPr lang="ar-DZ" sz="2800" b="1" dirty="0" smtClean="0"/>
              <a:t>برمجة</a:t>
            </a:r>
            <a:r>
              <a:rPr lang="ar-DZ" sz="2800" b="1" dirty="0"/>
              <a:t> </a:t>
            </a:r>
            <a:r>
              <a:rPr lang="ar-DZ" sz="2800" b="1" dirty="0" smtClean="0"/>
              <a:t>الترتيب التدريبي</a:t>
            </a:r>
            <a:r>
              <a:rPr lang="fr-FR" sz="2800" b="1" dirty="0" smtClean="0"/>
              <a:t> </a:t>
            </a:r>
            <a:r>
              <a:rPr lang="ar-DZ" sz="2800" b="1" dirty="0" smtClean="0"/>
              <a:t> بتسلسل </a:t>
            </a:r>
            <a:r>
              <a:rPr lang="ar-DZ" sz="2800" b="1" dirty="0"/>
              <a:t>منطقي ومتسق </a:t>
            </a:r>
            <a:r>
              <a:rPr lang="ar-DZ" sz="2800" b="1" dirty="0" smtClean="0"/>
              <a:t> </a:t>
            </a:r>
            <a:r>
              <a:rPr lang="ar-DZ" sz="2800" b="1" dirty="0"/>
              <a:t>حتى يتمكن الرياضي من تحقيق </a:t>
            </a:r>
            <a:r>
              <a:rPr lang="ar-DZ" sz="2800" b="1" dirty="0" smtClean="0"/>
              <a:t>أهدافه.</a:t>
            </a:r>
          </a:p>
          <a:p>
            <a:pPr algn="ctr" rtl="1">
              <a:buFontTx/>
              <a:buChar char="-"/>
            </a:pPr>
            <a:r>
              <a:rPr lang="ar-DZ" sz="2800" b="1" dirty="0" smtClean="0"/>
              <a:t>تناوب </a:t>
            </a:r>
            <a:r>
              <a:rPr lang="ar-DZ" sz="2800" b="1" dirty="0"/>
              <a:t>الدورات التدريبية بمختلف أنواعها </a:t>
            </a:r>
            <a:r>
              <a:rPr lang="ar-DZ" sz="2800" b="1" dirty="0" smtClean="0"/>
              <a:t> </a:t>
            </a:r>
            <a:r>
              <a:rPr lang="ar-DZ" sz="2800" b="1" dirty="0"/>
              <a:t>يتم </a:t>
            </a:r>
            <a:r>
              <a:rPr lang="ar-DZ" sz="2800" b="1" dirty="0" smtClean="0"/>
              <a:t>بتحديد </a:t>
            </a:r>
            <a:r>
              <a:rPr lang="ar-DZ" sz="2800" b="1" dirty="0"/>
              <a:t>تواترها من خلال مرحلة الإعداد ، </a:t>
            </a:r>
            <a:r>
              <a:rPr lang="ar-DZ" sz="2800" b="1" dirty="0" smtClean="0"/>
              <a:t>ومن خلال شدة </a:t>
            </a:r>
            <a:r>
              <a:rPr lang="ar-DZ" sz="2800" b="1" dirty="0"/>
              <a:t>وطبيعة الحمل (عام أو </a:t>
            </a:r>
            <a:r>
              <a:rPr lang="ar-DZ" sz="2800" b="1" dirty="0" smtClean="0"/>
              <a:t>خاص </a:t>
            </a:r>
            <a:r>
              <a:rPr lang="ar-DZ" sz="2800" b="1" dirty="0"/>
              <a:t>أو منافسة</a:t>
            </a:r>
            <a:r>
              <a:rPr lang="ar-DZ" sz="2800" b="1" dirty="0" smtClean="0"/>
              <a:t>).</a:t>
            </a:r>
          </a:p>
          <a:p>
            <a:pPr marL="0" indent="0" algn="ctr" rtl="1">
              <a:buNone/>
            </a:pPr>
            <a:r>
              <a:rPr lang="ar-DZ" sz="2800" b="1" dirty="0" smtClean="0"/>
              <a:t>- تناوب </a:t>
            </a:r>
            <a:r>
              <a:rPr lang="ar-DZ" sz="2800" b="1" dirty="0"/>
              <a:t>الدورات </a:t>
            </a:r>
            <a:r>
              <a:rPr lang="ar-DZ" sz="2800" b="1" dirty="0" smtClean="0"/>
              <a:t>والأحمال التدريبية يساعد على  </a:t>
            </a:r>
            <a:r>
              <a:rPr lang="ar-DZ" sz="2800" b="1" dirty="0"/>
              <a:t>بناء برنامج كامل يضمن </a:t>
            </a:r>
            <a:r>
              <a:rPr lang="ar-DZ" sz="2800" b="1" dirty="0" smtClean="0"/>
              <a:t>تحسين ومن ثم ضبط  </a:t>
            </a:r>
            <a:r>
              <a:rPr lang="ar-DZ" sz="2800" b="1" dirty="0"/>
              <a:t>قدرات الأداء والمهارات </a:t>
            </a:r>
            <a:r>
              <a:rPr lang="ar-DZ" sz="2800" b="1" dirty="0" smtClean="0"/>
              <a:t>الفنية - </a:t>
            </a:r>
            <a:r>
              <a:rPr lang="ar-DZ" sz="2800" b="1" dirty="0"/>
              <a:t>التكتيكية. </a:t>
            </a:r>
            <a:endParaRPr lang="ar-DZ" sz="2800" b="1" dirty="0" smtClean="0"/>
          </a:p>
          <a:p>
            <a:pPr marL="0" indent="0" algn="ctr" rtl="1">
              <a:buNone/>
            </a:pPr>
            <a:r>
              <a:rPr lang="ar-DZ" sz="2800" b="1" dirty="0" smtClean="0"/>
              <a:t>- يجب </a:t>
            </a:r>
            <a:r>
              <a:rPr lang="ar-DZ" sz="2800" b="1" dirty="0"/>
              <a:t>أن يتم تحديد فترة الحمل التدريبي بحيث يصل اللاعب إلى ذروة أدائه في أهم المنافسات. </a:t>
            </a:r>
            <a:endParaRPr lang="ar-DZ" sz="2800" b="1" dirty="0" smtClean="0"/>
          </a:p>
          <a:p>
            <a:pPr marL="0" indent="0" algn="ctr" rtl="1">
              <a:buNone/>
            </a:pPr>
            <a:r>
              <a:rPr lang="ar-DZ" sz="2800" b="1" dirty="0" smtClean="0"/>
              <a:t>- لا </a:t>
            </a:r>
            <a:r>
              <a:rPr lang="ar-DZ" sz="2800" b="1" dirty="0"/>
              <a:t>يمكن للرياضي أن يكون في أفضل </a:t>
            </a:r>
            <a:r>
              <a:rPr lang="ar-DZ" sz="2800" b="1" dirty="0" smtClean="0"/>
              <a:t>حالاته خلال أشهر! وعليه </a:t>
            </a:r>
            <a:r>
              <a:rPr lang="ar-DZ" sz="2800" b="1" dirty="0"/>
              <a:t>يجب تقسيم </a:t>
            </a:r>
            <a:r>
              <a:rPr lang="ar-DZ" sz="2800" b="1" dirty="0" smtClean="0"/>
              <a:t>الموسم التدريبي </a:t>
            </a:r>
            <a:r>
              <a:rPr lang="ar-DZ" sz="2800" b="1" dirty="0"/>
              <a:t>إلى عدة دورات يتم خلالها تحديد الاختيارات.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22485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013" y="121023"/>
            <a:ext cx="11820939" cy="65621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DZ" sz="48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التكيف</a:t>
            </a:r>
            <a:endParaRPr lang="fr-FR" sz="3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 rtl="1">
              <a:buNone/>
            </a:pPr>
            <a:r>
              <a:rPr lang="ar-DZ" sz="36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التكيف </a:t>
            </a:r>
            <a:r>
              <a:rPr lang="ar-DZ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قصير المدى / الدقيق أو الحاد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: يتكيف الجسم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فور استمالته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، هذا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هو الحال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أثناء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الجري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fr-FR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يؤدي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تكرار التكيف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الخاص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إلى التكيف على المدى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الطويل.</a:t>
            </a: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6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التكيف طويل المدى أو المزمن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: مع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مرور  الحصص التدريبية ،يجب أن نقوم بتطوير وتحسين الصفات البدنية المرغوب فيها .</a:t>
            </a: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وعليه فبعد دورة تدريبية لنفس الحمولة التدريبية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، سيكون الإجهاد الناتج أقل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؛وبالتالي نبضات القلب أثناء الراحة تصير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أقل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6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التكيفً الخاص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: في أي  نشاط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رياضي :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التكيف التقني -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تكتيكي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يجب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أن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يؤخذ بعين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الاعتبار عند تخطيط التدريب .</a:t>
            </a:r>
            <a:endParaRPr lang="ar-DZ" sz="3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3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fr-FR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5652" y="215153"/>
            <a:ext cx="11860695" cy="64449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DZ" sz="40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مبدأ </a:t>
            </a:r>
            <a:r>
              <a:rPr lang="ar-DZ" sz="4000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التدريب العام </a:t>
            </a:r>
            <a:r>
              <a:rPr lang="ar-DZ" sz="40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والخاص</a:t>
            </a:r>
          </a:p>
          <a:p>
            <a:pPr marL="0" indent="0" algn="ctr">
              <a:buNone/>
            </a:pPr>
            <a:r>
              <a:rPr lang="ar-DZ" sz="40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ما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يشكل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الحمل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العام هي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تدريبات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تختلف اختلافًا كبيرًا عن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النشاط أثناء المنافسة.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الحمولات التدريبية الخاصة هي الأقرب بكثير من المنافسة.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خلال الموسم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أو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المسيرة الرياضية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، كلما ارتفع مستوى الخبرة ،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زاد مقدار الحمل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الخاص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 algn="ctr" rtl="1">
              <a:buNone/>
            </a:pP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ترتبط تأثيرات التدريب ارتباطًا مباشرًا بمتطلبات </a:t>
            </a:r>
            <a:r>
              <a:rPr lang="ar-DZ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المهام الرياضية. لكي تجري </a:t>
            </a:r>
            <a:r>
              <a:rPr lang="ar-DZ" sz="3600" b="1" dirty="0">
                <a:latin typeface="Verdana" panose="020B0604030504040204" pitchFamily="34" charset="0"/>
                <a:ea typeface="Verdana" panose="020B0604030504040204" pitchFamily="34" charset="0"/>
              </a:rPr>
              <a:t>بسرعة ، عليك أن تتدرب على الجري بسرعة ... ما تفعله في التدريب (العضلات المستخدمة ، ومدة الجهد وشدة الجهد ، ومدى الحركة) يجب أن يتوافق بشكل وثيق مع ما يحدث في المنافسة.</a:t>
            </a:r>
          </a:p>
          <a:p>
            <a:pPr algn="ctr" rtl="1"/>
            <a:endParaRPr lang="ar-DZ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rtl="1"/>
            <a:endParaRPr lang="ar-DZ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rtl="1"/>
            <a:endParaRPr lang="ar-DZ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rtl="1"/>
            <a:endParaRPr lang="fr-FR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rtl="1"/>
            <a:endParaRPr lang="fr-FR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fr-F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977</Words>
  <Application>Microsoft Office PowerPoint</Application>
  <PresentationFormat>Grand écran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Verdana</vt:lpstr>
      <vt:lpstr>Wingdings 3</vt:lpstr>
      <vt:lpstr>Ion</vt:lpstr>
      <vt:lpstr>Présentation PowerPoint</vt:lpstr>
      <vt:lpstr>Présentation PowerPoint</vt:lpstr>
      <vt:lpstr>– 1مبدأ الاستمرارية : </vt:lpstr>
      <vt:lpstr>- 2 مبدأ التدرج:</vt:lpstr>
      <vt:lpstr>مبدأ التنويع والتغيير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</cp:lastModifiedBy>
  <cp:revision>19</cp:revision>
  <dcterms:created xsi:type="dcterms:W3CDTF">2021-11-03T17:28:49Z</dcterms:created>
  <dcterms:modified xsi:type="dcterms:W3CDTF">2023-12-09T21:11:26Z</dcterms:modified>
</cp:coreProperties>
</file>