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5D780-F256-4557-94AA-B76E20B855A7}" type="datetimeFigureOut">
              <a:rPr lang="fr-FR" smtClean="0"/>
              <a:t>19/12/2023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CFA054-CD28-4FF8-BBE5-518343F6F764}" type="slidenum">
              <a:rPr lang="fr-FR" smtClean="0"/>
              <a:t>‹N°›</a:t>
            </a:fld>
            <a:endParaRPr lang="fr-FR"/>
          </a:p>
        </p:txBody>
      </p:sp>
    </p:spTree>
    <p:extLst>
      <p:ext uri="{BB962C8B-B14F-4D97-AF65-F5344CB8AC3E}">
        <p14:creationId xmlns:p14="http://schemas.microsoft.com/office/powerpoint/2010/main" val="1578831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sz="1200" b="0" i="0" kern="1200" dirty="0" smtClean="0">
                <a:solidFill>
                  <a:schemeClr val="tx1"/>
                </a:solidFill>
                <a:effectLst/>
                <a:latin typeface="+mn-lt"/>
                <a:ea typeface="+mn-ea"/>
                <a:cs typeface="+mn-cs"/>
              </a:rPr>
              <a:t>Imagine a language class where the teacher constantly interrupts students to correct every mistake they make. The students, in turn, become hesitant and may avoid participating in class discussions to avoid making errors. This inhibits their language development as they may become overly cautious about using the language.</a:t>
            </a:r>
            <a:endParaRPr lang="fr-FR" dirty="0"/>
          </a:p>
        </p:txBody>
      </p:sp>
      <p:sp>
        <p:nvSpPr>
          <p:cNvPr id="4" name="Espace réservé du numéro de diapositive 3"/>
          <p:cNvSpPr>
            <a:spLocks noGrp="1"/>
          </p:cNvSpPr>
          <p:nvPr>
            <p:ph type="sldNum" sz="quarter" idx="10"/>
          </p:nvPr>
        </p:nvSpPr>
        <p:spPr/>
        <p:txBody>
          <a:bodyPr/>
          <a:lstStyle/>
          <a:p>
            <a:fld id="{9ECFA054-CD28-4FF8-BBE5-518343F6F764}" type="slidenum">
              <a:rPr lang="fr-FR" smtClean="0"/>
              <a:t>4</a:t>
            </a:fld>
            <a:endParaRPr lang="fr-FR"/>
          </a:p>
        </p:txBody>
      </p:sp>
    </p:spTree>
    <p:extLst>
      <p:ext uri="{BB962C8B-B14F-4D97-AF65-F5344CB8AC3E}">
        <p14:creationId xmlns:p14="http://schemas.microsoft.com/office/powerpoint/2010/main" val="4067130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6101ECEE-3EB9-48E9-AD80-A6EBD6E3AD7F}" type="datetimeFigureOut">
              <a:rPr lang="fr-FR" smtClean="0"/>
              <a:t>19/12/2023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577DCD-AECD-4F67-8F0C-06564F714F1D}" type="slidenum">
              <a:rPr lang="fr-FR" smtClean="0"/>
              <a:t>‹N°›</a:t>
            </a:fld>
            <a:endParaRPr lang="fr-FR"/>
          </a:p>
        </p:txBody>
      </p:sp>
    </p:spTree>
    <p:extLst>
      <p:ext uri="{BB962C8B-B14F-4D97-AF65-F5344CB8AC3E}">
        <p14:creationId xmlns:p14="http://schemas.microsoft.com/office/powerpoint/2010/main" val="3585899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101ECEE-3EB9-48E9-AD80-A6EBD6E3AD7F}" type="datetimeFigureOut">
              <a:rPr lang="fr-FR" smtClean="0"/>
              <a:t>19/12/2023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577DCD-AECD-4F67-8F0C-06564F714F1D}" type="slidenum">
              <a:rPr lang="fr-FR" smtClean="0"/>
              <a:t>‹N°›</a:t>
            </a:fld>
            <a:endParaRPr lang="fr-FR"/>
          </a:p>
        </p:txBody>
      </p:sp>
    </p:spTree>
    <p:extLst>
      <p:ext uri="{BB962C8B-B14F-4D97-AF65-F5344CB8AC3E}">
        <p14:creationId xmlns:p14="http://schemas.microsoft.com/office/powerpoint/2010/main" val="4102261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101ECEE-3EB9-48E9-AD80-A6EBD6E3AD7F}" type="datetimeFigureOut">
              <a:rPr lang="fr-FR" smtClean="0"/>
              <a:t>19/12/2023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577DCD-AECD-4F67-8F0C-06564F714F1D}" type="slidenum">
              <a:rPr lang="fr-FR" smtClean="0"/>
              <a:t>‹N°›</a:t>
            </a:fld>
            <a:endParaRPr lang="fr-FR"/>
          </a:p>
        </p:txBody>
      </p:sp>
    </p:spTree>
    <p:extLst>
      <p:ext uri="{BB962C8B-B14F-4D97-AF65-F5344CB8AC3E}">
        <p14:creationId xmlns:p14="http://schemas.microsoft.com/office/powerpoint/2010/main" val="3608776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101ECEE-3EB9-48E9-AD80-A6EBD6E3AD7F}" type="datetimeFigureOut">
              <a:rPr lang="fr-FR" smtClean="0"/>
              <a:t>19/12/2023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577DCD-AECD-4F67-8F0C-06564F714F1D}" type="slidenum">
              <a:rPr lang="fr-FR" smtClean="0"/>
              <a:t>‹N°›</a:t>
            </a:fld>
            <a:endParaRPr lang="fr-FR"/>
          </a:p>
        </p:txBody>
      </p:sp>
    </p:spTree>
    <p:extLst>
      <p:ext uri="{BB962C8B-B14F-4D97-AF65-F5344CB8AC3E}">
        <p14:creationId xmlns:p14="http://schemas.microsoft.com/office/powerpoint/2010/main" val="687437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6101ECEE-3EB9-48E9-AD80-A6EBD6E3AD7F}" type="datetimeFigureOut">
              <a:rPr lang="fr-FR" smtClean="0"/>
              <a:t>19/12/2023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577DCD-AECD-4F67-8F0C-06564F714F1D}" type="slidenum">
              <a:rPr lang="fr-FR" smtClean="0"/>
              <a:t>‹N°›</a:t>
            </a:fld>
            <a:endParaRPr lang="fr-FR"/>
          </a:p>
        </p:txBody>
      </p:sp>
    </p:spTree>
    <p:extLst>
      <p:ext uri="{BB962C8B-B14F-4D97-AF65-F5344CB8AC3E}">
        <p14:creationId xmlns:p14="http://schemas.microsoft.com/office/powerpoint/2010/main" val="3723467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101ECEE-3EB9-48E9-AD80-A6EBD6E3AD7F}" type="datetimeFigureOut">
              <a:rPr lang="fr-FR" smtClean="0"/>
              <a:t>19/12/2023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0577DCD-AECD-4F67-8F0C-06564F714F1D}" type="slidenum">
              <a:rPr lang="fr-FR" smtClean="0"/>
              <a:t>‹N°›</a:t>
            </a:fld>
            <a:endParaRPr lang="fr-FR"/>
          </a:p>
        </p:txBody>
      </p:sp>
    </p:spTree>
    <p:extLst>
      <p:ext uri="{BB962C8B-B14F-4D97-AF65-F5344CB8AC3E}">
        <p14:creationId xmlns:p14="http://schemas.microsoft.com/office/powerpoint/2010/main" val="237455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101ECEE-3EB9-48E9-AD80-A6EBD6E3AD7F}" type="datetimeFigureOut">
              <a:rPr lang="fr-FR" smtClean="0"/>
              <a:t>19/12/2023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0577DCD-AECD-4F67-8F0C-06564F714F1D}" type="slidenum">
              <a:rPr lang="fr-FR" smtClean="0"/>
              <a:t>‹N°›</a:t>
            </a:fld>
            <a:endParaRPr lang="fr-FR"/>
          </a:p>
        </p:txBody>
      </p:sp>
    </p:spTree>
    <p:extLst>
      <p:ext uri="{BB962C8B-B14F-4D97-AF65-F5344CB8AC3E}">
        <p14:creationId xmlns:p14="http://schemas.microsoft.com/office/powerpoint/2010/main" val="2975436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6101ECEE-3EB9-48E9-AD80-A6EBD6E3AD7F}" type="datetimeFigureOut">
              <a:rPr lang="fr-FR" smtClean="0"/>
              <a:t>19/12/2023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0577DCD-AECD-4F67-8F0C-06564F714F1D}" type="slidenum">
              <a:rPr lang="fr-FR" smtClean="0"/>
              <a:t>‹N°›</a:t>
            </a:fld>
            <a:endParaRPr lang="fr-FR"/>
          </a:p>
        </p:txBody>
      </p:sp>
    </p:spTree>
    <p:extLst>
      <p:ext uri="{BB962C8B-B14F-4D97-AF65-F5344CB8AC3E}">
        <p14:creationId xmlns:p14="http://schemas.microsoft.com/office/powerpoint/2010/main" val="1951104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101ECEE-3EB9-48E9-AD80-A6EBD6E3AD7F}" type="datetimeFigureOut">
              <a:rPr lang="fr-FR" smtClean="0"/>
              <a:t>19/12/2023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0577DCD-AECD-4F67-8F0C-06564F714F1D}" type="slidenum">
              <a:rPr lang="fr-FR" smtClean="0"/>
              <a:t>‹N°›</a:t>
            </a:fld>
            <a:endParaRPr lang="fr-FR"/>
          </a:p>
        </p:txBody>
      </p:sp>
    </p:spTree>
    <p:extLst>
      <p:ext uri="{BB962C8B-B14F-4D97-AF65-F5344CB8AC3E}">
        <p14:creationId xmlns:p14="http://schemas.microsoft.com/office/powerpoint/2010/main" val="574482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101ECEE-3EB9-48E9-AD80-A6EBD6E3AD7F}" type="datetimeFigureOut">
              <a:rPr lang="fr-FR" smtClean="0"/>
              <a:t>19/12/2023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0577DCD-AECD-4F67-8F0C-06564F714F1D}" type="slidenum">
              <a:rPr lang="fr-FR" smtClean="0"/>
              <a:t>‹N°›</a:t>
            </a:fld>
            <a:endParaRPr lang="fr-FR"/>
          </a:p>
        </p:txBody>
      </p:sp>
    </p:spTree>
    <p:extLst>
      <p:ext uri="{BB962C8B-B14F-4D97-AF65-F5344CB8AC3E}">
        <p14:creationId xmlns:p14="http://schemas.microsoft.com/office/powerpoint/2010/main" val="4067455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101ECEE-3EB9-48E9-AD80-A6EBD6E3AD7F}" type="datetimeFigureOut">
              <a:rPr lang="fr-FR" smtClean="0"/>
              <a:t>19/12/2023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0577DCD-AECD-4F67-8F0C-06564F714F1D}" type="slidenum">
              <a:rPr lang="fr-FR" smtClean="0"/>
              <a:t>‹N°›</a:t>
            </a:fld>
            <a:endParaRPr lang="fr-FR"/>
          </a:p>
        </p:txBody>
      </p:sp>
    </p:spTree>
    <p:extLst>
      <p:ext uri="{BB962C8B-B14F-4D97-AF65-F5344CB8AC3E}">
        <p14:creationId xmlns:p14="http://schemas.microsoft.com/office/powerpoint/2010/main" val="710714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01ECEE-3EB9-48E9-AD80-A6EBD6E3AD7F}" type="datetimeFigureOut">
              <a:rPr lang="fr-FR" smtClean="0"/>
              <a:t>19/12/2023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577DCD-AECD-4F67-8F0C-06564F714F1D}" type="slidenum">
              <a:rPr lang="fr-FR" smtClean="0"/>
              <a:t>‹N°›</a:t>
            </a:fld>
            <a:endParaRPr lang="fr-FR"/>
          </a:p>
        </p:txBody>
      </p:sp>
    </p:spTree>
    <p:extLst>
      <p:ext uri="{BB962C8B-B14F-4D97-AF65-F5344CB8AC3E}">
        <p14:creationId xmlns:p14="http://schemas.microsoft.com/office/powerpoint/2010/main" val="2671575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1706279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en-US" dirty="0" smtClean="0"/>
              <a:t>The absence of error, therefore, does not necessarily reflect native-like competence since learners may be avoiding the structures that pose difficulty for them. However, the present author believes that avoidance can be controlled to some extent by using certain elicitation techniques (e.g., direct translation from </a:t>
            </a:r>
            <a:r>
              <a:rPr lang="en-US" dirty="0" err="1" smtClean="0"/>
              <a:t>Ll</a:t>
            </a:r>
            <a:r>
              <a:rPr lang="en-US" dirty="0" smtClean="0"/>
              <a:t> into L2) which force the learners to produce the grammatical structure or lexical items under investigation. </a:t>
            </a:r>
            <a:endParaRPr lang="fr-FR" dirty="0" smtClean="0"/>
          </a:p>
          <a:p>
            <a:endParaRPr lang="fr-FR" dirty="0"/>
          </a:p>
        </p:txBody>
      </p:sp>
    </p:spTree>
    <p:extLst>
      <p:ext uri="{BB962C8B-B14F-4D97-AF65-F5344CB8AC3E}">
        <p14:creationId xmlns:p14="http://schemas.microsoft.com/office/powerpoint/2010/main" val="2409957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en-US" b="1" dirty="0" smtClean="0"/>
              <a:t>Error Correction and Attitudes towards Errors</a:t>
            </a:r>
          </a:p>
          <a:p>
            <a:r>
              <a:rPr lang="en-US" dirty="0" smtClean="0"/>
              <a:t>Another pedagogical implication of error analysis is error correction and attitudes towards errors. Over the past few decades, there has been a significant change in foreign language methodologies and teaching materials. Similarly, there has been a significant change of attitudes towards student ' errors. Throughout the fifties and well into the sixties, when Contrastive </a:t>
            </a:r>
            <a:r>
              <a:rPr lang="en-US" dirty="0" err="1" smtClean="0"/>
              <a:t>Analy</a:t>
            </a:r>
            <a:r>
              <a:rPr lang="en-US" dirty="0" smtClean="0"/>
              <a:t> is and Audiolingual Approach to teaching foreign languages were at the peak of their popularity, a rather negative attitude towards errors was prevalent. </a:t>
            </a:r>
            <a:endParaRPr lang="fr-FR" b="1" dirty="0"/>
          </a:p>
        </p:txBody>
      </p:sp>
    </p:spTree>
    <p:extLst>
      <p:ext uri="{BB962C8B-B14F-4D97-AF65-F5344CB8AC3E}">
        <p14:creationId xmlns:p14="http://schemas.microsoft.com/office/powerpoint/2010/main" val="2815826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en-US" dirty="0" smtClean="0"/>
              <a:t>Some of the well-known scholars during that period regarded second-language learners' errors from a somewhat puritanical perspective. For example, Nelson Brooks ( 1960), in his then famous book, Language and Language Learning, which became a manifesto of the language teaching profession of the 1960s, considered error to have a relationship to learning resembling that of sin to virtue. He stated</a:t>
            </a:r>
            <a:r>
              <a:rPr lang="en-US" b="1" i="1" dirty="0" smtClean="0"/>
              <a:t>: "Like sin, error is to be avoided and its influence overcome, but its presence is to be expected" (p.58). </a:t>
            </a:r>
            <a:endParaRPr lang="fr-FR" b="1" i="1" dirty="0" smtClean="0"/>
          </a:p>
          <a:p>
            <a:endParaRPr lang="fr-FR" dirty="0"/>
          </a:p>
        </p:txBody>
      </p:sp>
    </p:spTree>
    <p:extLst>
      <p:ext uri="{BB962C8B-B14F-4D97-AF65-F5344CB8AC3E}">
        <p14:creationId xmlns:p14="http://schemas.microsoft.com/office/powerpoint/2010/main" val="4173164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dirty="0" smtClean="0"/>
              <a:t>Such guidelines for the prevention and correction of errors were followed in the preparation of materials for the teaching of foreign languages. For instance, in The Teacher's Manual for German, Level One, prepared by the Modem Language Materials Development Center ( 1961 ), </a:t>
            </a:r>
            <a:endParaRPr lang="fr-FR" dirty="0"/>
          </a:p>
        </p:txBody>
      </p:sp>
    </p:spTree>
    <p:extLst>
      <p:ext uri="{BB962C8B-B14F-4D97-AF65-F5344CB8AC3E}">
        <p14:creationId xmlns:p14="http://schemas.microsoft.com/office/powerpoint/2010/main" val="1595692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one finds the advice that "teachers should correct all errors immediately" (pp. 3, 17, 21, and 26), and that "students should be neither required nor permitted to discover and correct their own mistakes" (pp. 28 and 32). Similar pieces of advice can be found in other audio-lingual manuals and instructional materials. </a:t>
            </a:r>
            <a:endParaRPr lang="fr-FR" dirty="0" smtClean="0"/>
          </a:p>
          <a:p>
            <a:endParaRPr lang="fr-FR" dirty="0"/>
          </a:p>
        </p:txBody>
      </p:sp>
    </p:spTree>
    <p:extLst>
      <p:ext uri="{BB962C8B-B14F-4D97-AF65-F5344CB8AC3E}">
        <p14:creationId xmlns:p14="http://schemas.microsoft.com/office/powerpoint/2010/main" val="4001125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en-US" dirty="0" smtClean="0"/>
              <a:t>With the emergence of error analysis in the late sixties, as a reaction to contrastive analysis, and with the wave of research interest in the processes and strategies of first and second language acquisition as well as possible similarities between the two, second-language learners' errors gained unprecedented significance. As a result, the negative attitudes held towards errors in the fifties and early sixties changed to a positive one. Errors were no longer considered as evil signs of failure, in teaching and/or learning, to be eradicated at any cost; rather, they were seen as a necessary part of language learning process</a:t>
            </a:r>
            <a:endParaRPr lang="fr-FR" dirty="0"/>
          </a:p>
        </p:txBody>
      </p:sp>
    </p:spTree>
    <p:extLst>
      <p:ext uri="{BB962C8B-B14F-4D97-AF65-F5344CB8AC3E}">
        <p14:creationId xmlns:p14="http://schemas.microsoft.com/office/powerpoint/2010/main" val="13143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en-US" dirty="0" smtClean="0"/>
              <a:t>. Alongside the emergence of such theoretical views towards errors, innovative methodologies and materials for teaching foreign languages were developed that encouraged creative self-expression and not error-free communication. Instead of expecting students to produce flawless sentences in a foreign language, students nowadays are mostly encouraged to communicate in the target language about things that matter to them. As Chastain ( 1988) writes, "more important than error-free speech is the creation of an atmosphere in which the students want to talk" (p 330). </a:t>
            </a:r>
            <a:endParaRPr lang="fr-FR" dirty="0" smtClean="0"/>
          </a:p>
          <a:p>
            <a:endParaRPr lang="fr-FR" dirty="0"/>
          </a:p>
        </p:txBody>
      </p:sp>
    </p:spTree>
    <p:extLst>
      <p:ext uri="{BB962C8B-B14F-4D97-AF65-F5344CB8AC3E}">
        <p14:creationId xmlns:p14="http://schemas.microsoft.com/office/powerpoint/2010/main" val="2756653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dirty="0" smtClean="0"/>
              <a:t>Many language educators today propose that foreign language teachers should expect many errors from their students, and should accept those errors as a natural phenomenon integral to the process of learning a second language. When teachers tolerate some errors, students feel more confident about using the target language than if all their errors are corrected. </a:t>
            </a:r>
            <a:endParaRPr lang="fr-FR" dirty="0"/>
          </a:p>
        </p:txBody>
      </p:sp>
    </p:spTree>
    <p:extLst>
      <p:ext uri="{BB962C8B-B14F-4D97-AF65-F5344CB8AC3E}">
        <p14:creationId xmlns:p14="http://schemas.microsoft.com/office/powerpoint/2010/main" val="3885427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Teachers of today should be aware of the fact that generation of teachers before them have employed different methods to get rid of their students' errors, such as punishment, scorn, and ridicule - all in vain - in an attempt to prevent students from making mistakes. </a:t>
            </a:r>
            <a:endParaRPr lang="fr-FR" dirty="0" smtClean="0"/>
          </a:p>
          <a:p>
            <a:endParaRPr lang="fr-FR" dirty="0"/>
          </a:p>
        </p:txBody>
      </p:sp>
    </p:spTree>
    <p:extLst>
      <p:ext uri="{BB962C8B-B14F-4D97-AF65-F5344CB8AC3E}">
        <p14:creationId xmlns:p14="http://schemas.microsoft.com/office/powerpoint/2010/main" val="74883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en-US" dirty="0" smtClean="0"/>
              <a:t>H O\\ ever. it should not he implied fron1 the above that errors </a:t>
            </a:r>
            <a:r>
              <a:rPr lang="en-US" dirty="0" err="1" smtClean="0"/>
              <a:t>hould</a:t>
            </a:r>
            <a:r>
              <a:rPr lang="en-US" dirty="0" smtClean="0"/>
              <a:t> n t be </a:t>
            </a:r>
            <a:r>
              <a:rPr lang="en-US" dirty="0" err="1" smtClean="0"/>
              <a:t>corr</a:t>
            </a:r>
            <a:r>
              <a:rPr lang="en-US" dirty="0" smtClean="0"/>
              <a:t>~ </a:t>
            </a:r>
            <a:r>
              <a:rPr lang="en-US" dirty="0" err="1" smtClean="0"/>
              <a:t>tcd</a:t>
            </a:r>
            <a:r>
              <a:rPr lang="en-US" dirty="0" smtClean="0"/>
              <a:t> at all. </a:t>
            </a:r>
            <a:r>
              <a:rPr lang="en-US" dirty="0" err="1" smtClean="0"/>
              <a:t>ven</a:t>
            </a:r>
            <a:r>
              <a:rPr lang="en-US" dirty="0" smtClean="0"/>
              <a:t> today. the role of error correction in E L EFL classes </a:t>
            </a:r>
            <a:r>
              <a:rPr lang="en-US" dirty="0" err="1" smtClean="0"/>
              <a:t>i</a:t>
            </a:r>
            <a:r>
              <a:rPr lang="en-US" dirty="0" smtClean="0"/>
              <a:t> acknowledged (</a:t>
            </a:r>
            <a:r>
              <a:rPr lang="en-US" dirty="0" err="1" smtClean="0"/>
              <a:t>sc</a:t>
            </a:r>
            <a:r>
              <a:rPr lang="en-US" dirty="0" smtClean="0"/>
              <a:t>~. e.g., Hedge, 2000: Ellis &amp; </a:t>
            </a:r>
            <a:r>
              <a:rPr lang="en-US" dirty="0" err="1" smtClean="0"/>
              <a:t>Barkhuizen</a:t>
            </a:r>
            <a:r>
              <a:rPr lang="en-US" dirty="0" smtClean="0"/>
              <a:t>. 2005: Ru cl &amp; </a:t>
            </a:r>
            <a:r>
              <a:rPr lang="en-US" dirty="0" err="1" smtClean="0"/>
              <a:t>Spada</a:t>
            </a:r>
            <a:r>
              <a:rPr lang="en-US" dirty="0" smtClean="0"/>
              <a:t>. 2006: </a:t>
            </a:r>
            <a:r>
              <a:rPr lang="en-US" dirty="0" err="1" smtClean="0"/>
              <a:t>Nassaji</a:t>
            </a:r>
            <a:r>
              <a:rPr lang="en-US" dirty="0" smtClean="0"/>
              <a:t>. 2007~ </a:t>
            </a:r>
            <a:r>
              <a:rPr lang="en-US" dirty="0" err="1" smtClean="0"/>
              <a:t>Lightbown</a:t>
            </a:r>
            <a:r>
              <a:rPr lang="en-US" dirty="0" smtClean="0"/>
              <a:t> &amp; </a:t>
            </a:r>
            <a:r>
              <a:rPr lang="en-US" dirty="0" err="1" smtClean="0"/>
              <a:t>Spada</a:t>
            </a:r>
            <a:r>
              <a:rPr lang="en-US" dirty="0" smtClean="0"/>
              <a:t>. 10 I 0). As </a:t>
            </a:r>
            <a:r>
              <a:rPr lang="en-US" dirty="0" err="1" smtClean="0"/>
              <a:t>assaji</a:t>
            </a:r>
            <a:r>
              <a:rPr lang="en-US" dirty="0" smtClean="0"/>
              <a:t> (2007) points out. .. </a:t>
            </a:r>
            <a:r>
              <a:rPr lang="en-US" dirty="0" err="1" smtClean="0"/>
              <a:t>dea</a:t>
            </a:r>
            <a:r>
              <a:rPr lang="en-US" dirty="0" smtClean="0"/>
              <a:t> ling with learner's errors ~ an important aspect of L2 teaching ... [</a:t>
            </a:r>
            <a:r>
              <a:rPr lang="en-US" dirty="0" err="1" smtClean="0"/>
              <a:t>andl</a:t>
            </a:r>
            <a:r>
              <a:rPr lang="en-US" dirty="0" smtClean="0"/>
              <a:t> ... most of the evidence point to the usefulness of error correction versus no error correction .. (</a:t>
            </a:r>
            <a:r>
              <a:rPr lang="en-US" dirty="0" err="1" smtClean="0"/>
              <a:t>p.ll</a:t>
            </a:r>
            <a:r>
              <a:rPr lang="en-US" dirty="0" smtClean="0"/>
              <a:t> ). </a:t>
            </a:r>
            <a:endParaRPr lang="fr-FR" dirty="0"/>
          </a:p>
        </p:txBody>
      </p:sp>
    </p:spTree>
    <p:extLst>
      <p:ext uri="{BB962C8B-B14F-4D97-AF65-F5344CB8AC3E}">
        <p14:creationId xmlns:p14="http://schemas.microsoft.com/office/powerpoint/2010/main" val="1675878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dirty="0" smtClean="0"/>
              <a:t>Having mentioned the pedagogical values of error analysis, a word of caution seems necessary here. First of all, care should be taken not to give undue attention to errors. While errors are, indeed, revealing of a system at work, the foreign/second language teacher may get so much involved in paying attention to errors that the correct utterances in the target language may go unnoticed. </a:t>
            </a:r>
            <a:endParaRPr lang="fr-FR" dirty="0"/>
          </a:p>
        </p:txBody>
      </p:sp>
    </p:spTree>
    <p:extLst>
      <p:ext uri="{BB962C8B-B14F-4D97-AF65-F5344CB8AC3E}">
        <p14:creationId xmlns:p14="http://schemas.microsoft.com/office/powerpoint/2010/main" val="509908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en-US" dirty="0" smtClean="0"/>
              <a:t>However, too n1uch correction should certainly be avoided. Teacher </a:t>
            </a:r>
            <a:r>
              <a:rPr lang="en-US" dirty="0" err="1" smtClean="0"/>
              <a:t>hould</a:t>
            </a:r>
            <a:r>
              <a:rPr lang="en-US" dirty="0" smtClean="0"/>
              <a:t> realize that </a:t>
            </a:r>
            <a:r>
              <a:rPr lang="en-US" dirty="0" err="1" smtClean="0"/>
              <a:t>con·ection</a:t>
            </a:r>
            <a:r>
              <a:rPr lang="en-US" dirty="0" smtClean="0"/>
              <a:t> of errors is a very delicate task, and if it is not tackled appropriately it may do more </a:t>
            </a:r>
            <a:r>
              <a:rPr lang="en-US" dirty="0" err="1" smtClean="0"/>
              <a:t>hann</a:t>
            </a:r>
            <a:r>
              <a:rPr lang="en-US" dirty="0" smtClean="0"/>
              <a:t> than good as it may cause embarrassn1ent and frustration for the learner. This in tum may lead to linguistic insecurity, i.e. the learner \viii be discouraged to speak out in class and/or write freely in the target language. He will be reluctant to do so lest he n1ay reveal his inability in perfom1ing in the target language. As </a:t>
            </a:r>
            <a:r>
              <a:rPr lang="en-US" dirty="0" err="1" smtClean="0"/>
              <a:t>Lightbown</a:t>
            </a:r>
            <a:r>
              <a:rPr lang="en-US" dirty="0" smtClean="0"/>
              <a:t> and </a:t>
            </a:r>
            <a:r>
              <a:rPr lang="en-US" dirty="0" err="1" smtClean="0"/>
              <a:t>Spada</a:t>
            </a:r>
            <a:r>
              <a:rPr lang="en-US" dirty="0" smtClean="0"/>
              <a:t> (20 l 0) note, "excessive feedback on error can have a negative effect on motivation and teachers must be sensitive to the way their students react to correction" (p. 167). </a:t>
            </a:r>
            <a:endParaRPr lang="fr-FR" dirty="0" smtClean="0"/>
          </a:p>
          <a:p>
            <a:endParaRPr lang="fr-FR" dirty="0"/>
          </a:p>
        </p:txBody>
      </p:sp>
    </p:spTree>
    <p:extLst>
      <p:ext uri="{BB962C8B-B14F-4D97-AF65-F5344CB8AC3E}">
        <p14:creationId xmlns:p14="http://schemas.microsoft.com/office/powerpoint/2010/main" val="3141646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en-US" dirty="0" smtClean="0"/>
              <a:t>Based on the foregoing discussion, the following suggestions are offered for the correction of second-language learners' errors:</a:t>
            </a:r>
          </a:p>
          <a:p>
            <a:r>
              <a:rPr lang="en-US" dirty="0" smtClean="0"/>
              <a:t> </a:t>
            </a:r>
            <a:r>
              <a:rPr lang="en-US" b="1" dirty="0" smtClean="0"/>
              <a:t>( 1) The teacher should make sure that an error has been committed before attempting to do something about it</a:t>
            </a:r>
            <a:r>
              <a:rPr lang="en-US" dirty="0" smtClean="0"/>
              <a:t>. That is, it is possible that the teacher does not hear accurately what the student bas said. This is especially true in large classes where noise can often be considered as a distracter. The teacher may also misinterpret what the student has meant. </a:t>
            </a:r>
            <a:endParaRPr lang="fr-FR" dirty="0"/>
          </a:p>
        </p:txBody>
      </p:sp>
    </p:spTree>
    <p:extLst>
      <p:ext uri="{BB962C8B-B14F-4D97-AF65-F5344CB8AC3E}">
        <p14:creationId xmlns:p14="http://schemas.microsoft.com/office/powerpoint/2010/main" val="12551736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b="1" dirty="0" smtClean="0"/>
              <a:t>(2) The teacher should feel confident and competent about correcting the error</a:t>
            </a:r>
            <a:r>
              <a:rPr lang="en-US" dirty="0" smtClean="0"/>
              <a:t>. If he is not sure of the correct model or appropriate correction procedures he should refrain from correcting his students. In this case, he should consult those colleagues of his who have a better command of the target language or his authoritative reference books. </a:t>
            </a:r>
            <a:endParaRPr lang="fr-FR" dirty="0"/>
          </a:p>
        </p:txBody>
      </p:sp>
    </p:spTree>
    <p:extLst>
      <p:ext uri="{BB962C8B-B14F-4D97-AF65-F5344CB8AC3E}">
        <p14:creationId xmlns:p14="http://schemas.microsoft.com/office/powerpoint/2010/main" val="2496526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dirty="0" smtClean="0"/>
              <a:t>(3) Since no teacher has time to adequately deal with all the errors made by his students, a hierarchy should be established for the correction of errors according to the nature and significance of errors. ln such a hierarchy, priority should be given to errors which may hamper communication and distort comprehensibility, </a:t>
            </a:r>
            <a:endParaRPr lang="fr-FR" dirty="0"/>
          </a:p>
        </p:txBody>
      </p:sp>
    </p:spTree>
    <p:extLst>
      <p:ext uri="{BB962C8B-B14F-4D97-AF65-F5344CB8AC3E}">
        <p14:creationId xmlns:p14="http://schemas.microsoft.com/office/powerpoint/2010/main" val="2110927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such as errors in the wrong pronunciation of minimal pairs, e.g. pronouncing sheep for ship, and vice-versa, and lexicosemantic errors.</a:t>
            </a:r>
            <a:endParaRPr lang="fr-FR" dirty="0"/>
          </a:p>
        </p:txBody>
      </p:sp>
    </p:spTree>
    <p:extLst>
      <p:ext uri="{BB962C8B-B14F-4D97-AF65-F5344CB8AC3E}">
        <p14:creationId xmlns:p14="http://schemas.microsoft.com/office/powerpoint/2010/main" val="24945568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en-US" dirty="0" smtClean="0"/>
              <a:t>With regard to syntactic errors, Burt &amp; </a:t>
            </a:r>
            <a:r>
              <a:rPr lang="en-US" dirty="0" err="1" smtClean="0"/>
              <a:t>Kiparsky</a:t>
            </a:r>
            <a:r>
              <a:rPr lang="en-US" dirty="0" smtClean="0"/>
              <a:t> (1975), classify second-language learners' errors into two distinct categories: </a:t>
            </a:r>
            <a:r>
              <a:rPr lang="en-US" b="1" i="1" dirty="0" smtClean="0"/>
              <a:t>(a) global, and (b) local</a:t>
            </a:r>
            <a:r>
              <a:rPr lang="en-US" dirty="0" smtClean="0"/>
              <a:t>. </a:t>
            </a:r>
          </a:p>
          <a:p>
            <a:r>
              <a:rPr lang="en-US" b="1" i="1" dirty="0" smtClean="0"/>
              <a:t>Global errors </a:t>
            </a:r>
            <a:r>
              <a:rPr lang="en-US" dirty="0" smtClean="0"/>
              <a:t>are those that cause a listener or reader to misunderstand a message or to consider a sentence incomprehensible,</a:t>
            </a:r>
          </a:p>
          <a:p>
            <a:r>
              <a:rPr lang="en-US" dirty="0" smtClean="0"/>
              <a:t>and </a:t>
            </a:r>
            <a:r>
              <a:rPr lang="en-US" b="1" dirty="0" smtClean="0"/>
              <a:t>local errors </a:t>
            </a:r>
            <a:r>
              <a:rPr lang="en-US" dirty="0" smtClean="0"/>
              <a:t>are those that do not significantly hinder communication of a message. </a:t>
            </a:r>
          </a:p>
          <a:p>
            <a:r>
              <a:rPr lang="en-US" dirty="0" smtClean="0"/>
              <a:t>Thus, in error correction priority should be given to global errors in order to give the student the greatest possible mileage in terms of acquiring the ability to communicate in the target language. </a:t>
            </a:r>
            <a:endParaRPr lang="fr-FR" dirty="0"/>
          </a:p>
        </p:txBody>
      </p:sp>
    </p:spTree>
    <p:extLst>
      <p:ext uri="{BB962C8B-B14F-4D97-AF65-F5344CB8AC3E}">
        <p14:creationId xmlns:p14="http://schemas.microsoft.com/office/powerpoint/2010/main" val="7194636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dirty="0" smtClean="0"/>
              <a:t>Next in the hierarchy of error correction are errors which cause listeners or readers, in the case of written errors, irritation. A number of language educators suggest that errors that stigmatize the learner from the perspective of native speakers should be among the first to be corrected (</a:t>
            </a:r>
            <a:r>
              <a:rPr lang="en-US" dirty="0" err="1" smtClean="0"/>
              <a:t>Hanzeli</a:t>
            </a:r>
            <a:r>
              <a:rPr lang="en-US" dirty="0" smtClean="0"/>
              <a:t>, 1975; </a:t>
            </a:r>
            <a:r>
              <a:rPr lang="en-US" dirty="0" err="1" smtClean="0"/>
              <a:t>Corder</a:t>
            </a:r>
            <a:r>
              <a:rPr lang="en-US" dirty="0" smtClean="0"/>
              <a:t>, 1975; </a:t>
            </a:r>
            <a:r>
              <a:rPr lang="en-US" dirty="0" err="1" smtClean="0"/>
              <a:t>Birckbicher</a:t>
            </a:r>
            <a:r>
              <a:rPr lang="en-US" dirty="0" smtClean="0"/>
              <a:t>, 1977). </a:t>
            </a:r>
            <a:endParaRPr lang="fr-FR" dirty="0"/>
          </a:p>
        </p:txBody>
      </p:sp>
    </p:spTree>
    <p:extLst>
      <p:ext uri="{BB962C8B-B14F-4D97-AF65-F5344CB8AC3E}">
        <p14:creationId xmlns:p14="http://schemas.microsoft.com/office/powerpoint/2010/main" val="41498215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Undoubtedly, deviation from the linguistic norms of a speech community elicits </a:t>
            </a:r>
            <a:r>
              <a:rPr lang="en-US" dirty="0" err="1" smtClean="0"/>
              <a:t>evaluational</a:t>
            </a:r>
            <a:r>
              <a:rPr lang="en-US" dirty="0" smtClean="0"/>
              <a:t> reactions that may classify a person unfavorably. In other words, native speakers usually attach a certain degree of stigma to the phonologically, lexically, grammatically, and orthographically deviant forms and structures that non-native learners produce frequently in their speech or writing. </a:t>
            </a:r>
            <a:endParaRPr lang="fr-FR" dirty="0" smtClean="0"/>
          </a:p>
          <a:p>
            <a:endParaRPr lang="fr-FR" dirty="0"/>
          </a:p>
        </p:txBody>
      </p:sp>
    </p:spTree>
    <p:extLst>
      <p:ext uri="{BB962C8B-B14F-4D97-AF65-F5344CB8AC3E}">
        <p14:creationId xmlns:p14="http://schemas.microsoft.com/office/powerpoint/2010/main" val="20860189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Errors which neither distort comprehensibility nor cause irritation on the part of native speakers should receive the 1owest priority in error correction. The difficulty here, of course, lies in the fact that the EFL teacher may not have access to a native speaker of the target </a:t>
            </a:r>
            <a:endParaRPr lang="fr-FR" dirty="0"/>
          </a:p>
        </p:txBody>
      </p:sp>
    </p:spTree>
    <p:extLst>
      <p:ext uri="{BB962C8B-B14F-4D97-AF65-F5344CB8AC3E}">
        <p14:creationId xmlns:p14="http://schemas.microsoft.com/office/powerpoint/2010/main" val="41956470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dirty="0" smtClean="0"/>
              <a:t>language. In this case, he should rely on his own best judgment based on his knowledge of the target language as well as his teaching </a:t>
            </a:r>
            <a:r>
              <a:rPr lang="en-US" dirty="0" err="1" smtClean="0"/>
              <a:t>expenence</a:t>
            </a:r>
            <a:r>
              <a:rPr lang="en-US" dirty="0" smtClean="0"/>
              <a:t>. Several additional criteria have been suggested by language educators for establishing priorities of error correction. </a:t>
            </a:r>
            <a:endParaRPr lang="fr-FR" dirty="0"/>
          </a:p>
        </p:txBody>
      </p:sp>
    </p:spTree>
    <p:extLst>
      <p:ext uri="{BB962C8B-B14F-4D97-AF65-F5344CB8AC3E}">
        <p14:creationId xmlns:p14="http://schemas.microsoft.com/office/powerpoint/2010/main" val="2473646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Thus, in their observation and analysis of errors teachers must take necessary precautions not to pay too much attention to errors and lose sight of the positive reinforcement in communication. </a:t>
            </a:r>
            <a:endParaRPr lang="fr-FR" dirty="0" smtClean="0"/>
          </a:p>
          <a:p>
            <a:endParaRPr lang="fr-FR" dirty="0"/>
          </a:p>
        </p:txBody>
      </p:sp>
    </p:spTree>
    <p:extLst>
      <p:ext uri="{BB962C8B-B14F-4D97-AF65-F5344CB8AC3E}">
        <p14:creationId xmlns:p14="http://schemas.microsoft.com/office/powerpoint/2010/main" val="7457578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en-US" dirty="0" smtClean="0"/>
              <a:t>For instance, it has been suggested that high-frequency errors should be among the first errors that teachers should correct in students' oral and written performance (George, 1972; Dresdner, 1973; Bhatia, 1974; Holley &amp; King, 1975; and </a:t>
            </a:r>
            <a:r>
              <a:rPr lang="en-US" dirty="0" err="1" smtClean="0"/>
              <a:t>Allwright</a:t>
            </a:r>
            <a:r>
              <a:rPr lang="en-US" dirty="0" smtClean="0"/>
              <a:t>, 1975). It has also been suggested that errors relevant to a specific pedagogical focus deserve to be corrected before other less important errors (Cohen, 1975)</a:t>
            </a:r>
            <a:endParaRPr lang="fr-FR" dirty="0" smtClean="0"/>
          </a:p>
          <a:p>
            <a:endParaRPr lang="fr-FR" dirty="0"/>
          </a:p>
        </p:txBody>
      </p:sp>
    </p:spTree>
    <p:extLst>
      <p:ext uri="{BB962C8B-B14F-4D97-AF65-F5344CB8AC3E}">
        <p14:creationId xmlns:p14="http://schemas.microsoft.com/office/powerpoint/2010/main" val="23912254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en-US" dirty="0" smtClean="0"/>
              <a:t>With regard to the timing of error correction, it is the present author's strong conviction that, with the exception of pronunciation errors, a student should not be interrupted for his error(s); rather, errors should be corrected after the classroom activity, such as a dialogue or a reading passage, is over. The teacher should make a note of the errors during such activities then explain them to the class as a whole, and not directly to the individual student who has made the error. </a:t>
            </a:r>
            <a:endParaRPr lang="fr-FR" dirty="0"/>
          </a:p>
        </p:txBody>
      </p:sp>
    </p:spTree>
    <p:extLst>
      <p:ext uri="{BB962C8B-B14F-4D97-AF65-F5344CB8AC3E}">
        <p14:creationId xmlns:p14="http://schemas.microsoft.com/office/powerpoint/2010/main" val="10103994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en-US" dirty="0" smtClean="0"/>
              <a:t>ln this way, a more relaxed atmosphere will be created in the classroom whereby the learners would feel free to express themselves in the target language. A technique employed by the present author in correcting composition errors, and was found effective, was to write the common errors on the board and explain them to the class as a whole. Then, students were asked to examine their compositions and try to discover their errors. This discovery procedure was followed by classroom exercises on the points with which the students had problems. </a:t>
            </a:r>
            <a:endParaRPr lang="fr-FR" dirty="0" smtClean="0"/>
          </a:p>
          <a:p>
            <a:endParaRPr lang="fr-FR" dirty="0"/>
          </a:p>
        </p:txBody>
      </p:sp>
    </p:spTree>
    <p:extLst>
      <p:ext uri="{BB962C8B-B14F-4D97-AF65-F5344CB8AC3E}">
        <p14:creationId xmlns:p14="http://schemas.microsoft.com/office/powerpoint/2010/main" val="16865662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smtClean="0"/>
          </a:p>
          <a:p>
            <a:endParaRPr lang="fr-FR" dirty="0"/>
          </a:p>
          <a:p>
            <a:pPr marL="0" indent="0" algn="ctr">
              <a:buNone/>
            </a:pPr>
            <a:r>
              <a:rPr lang="fr-FR" sz="8800" smtClean="0"/>
              <a:t>Thank</a:t>
            </a:r>
            <a:r>
              <a:rPr lang="fr-FR" sz="8800" dirty="0" smtClean="0"/>
              <a:t> </a:t>
            </a:r>
            <a:r>
              <a:rPr lang="fr-FR" sz="8800" dirty="0" err="1" smtClean="0"/>
              <a:t>you</a:t>
            </a:r>
            <a:endParaRPr lang="fr-FR" sz="8800" dirty="0"/>
          </a:p>
        </p:txBody>
      </p:sp>
    </p:spTree>
    <p:extLst>
      <p:ext uri="{BB962C8B-B14F-4D97-AF65-F5344CB8AC3E}">
        <p14:creationId xmlns:p14="http://schemas.microsoft.com/office/powerpoint/2010/main" val="188542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dirty="0" err="1" smtClean="0"/>
              <a:t>Example</a:t>
            </a:r>
            <a:endParaRPr lang="fr-FR" dirty="0" smtClean="0"/>
          </a:p>
          <a:p>
            <a:r>
              <a:rPr lang="en-US" b="1" dirty="0"/>
              <a:t>Balancing Attention to Errors:</a:t>
            </a:r>
            <a:endParaRPr lang="en-US" dirty="0"/>
          </a:p>
          <a:p>
            <a:r>
              <a:rPr lang="en-US" dirty="0"/>
              <a:t>While error analysis is a valuable tool in language teaching, an excessive focus on errors can have unintended consequences. It's crucial for language teachers to strike </a:t>
            </a:r>
            <a:r>
              <a:rPr lang="en-US" b="1" i="1" dirty="0"/>
              <a:t>a balance </a:t>
            </a:r>
            <a:r>
              <a:rPr lang="en-US" dirty="0"/>
              <a:t>between addressing errors and recognizing correct language use. Overemphasis on errors may create an environment where students feel </a:t>
            </a:r>
            <a:r>
              <a:rPr lang="en-US" b="1" dirty="0"/>
              <a:t>discouraged</a:t>
            </a:r>
            <a:r>
              <a:rPr lang="en-US" dirty="0"/>
              <a:t> or </a:t>
            </a:r>
            <a:r>
              <a:rPr lang="en-US" b="1" dirty="0"/>
              <a:t>anxious</a:t>
            </a:r>
            <a:r>
              <a:rPr lang="en-US" dirty="0"/>
              <a:t> about making mistakes, hindering their willingness to communicate.</a:t>
            </a:r>
          </a:p>
          <a:p>
            <a:endParaRPr lang="fr-FR" dirty="0"/>
          </a:p>
        </p:txBody>
      </p:sp>
    </p:spTree>
    <p:extLst>
      <p:ext uri="{BB962C8B-B14F-4D97-AF65-F5344CB8AC3E}">
        <p14:creationId xmlns:p14="http://schemas.microsoft.com/office/powerpoint/2010/main" val="1154283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47500" lnSpcReduction="20000"/>
          </a:bodyPr>
          <a:lstStyle/>
          <a:p>
            <a:r>
              <a:rPr lang="en-US" sz="4400" b="1" dirty="0"/>
              <a:t>Positive Reinforcement and Correct Utterances:</a:t>
            </a:r>
            <a:endParaRPr lang="en-US" sz="4400" dirty="0"/>
          </a:p>
          <a:p>
            <a:pPr>
              <a:lnSpc>
                <a:spcPct val="120000"/>
              </a:lnSpc>
            </a:pPr>
            <a:r>
              <a:rPr lang="en-US" sz="4400" dirty="0"/>
              <a:t>Positive reinforcement involves acknowledging and praising correct language usage. By giving attention to accurate expressions, teachers can create a supportive learning environment that encourages students to use the language confidently</a:t>
            </a:r>
            <a:r>
              <a:rPr lang="en-US" sz="4400" dirty="0" smtClean="0"/>
              <a:t>.</a:t>
            </a:r>
          </a:p>
          <a:p>
            <a:pPr>
              <a:lnSpc>
                <a:spcPct val="120000"/>
              </a:lnSpc>
            </a:pPr>
            <a:endParaRPr lang="en-US" sz="4400" dirty="0"/>
          </a:p>
          <a:p>
            <a:pPr>
              <a:lnSpc>
                <a:spcPct val="120000"/>
              </a:lnSpc>
            </a:pPr>
            <a:r>
              <a:rPr lang="en-US" sz="4400" b="1" dirty="0"/>
              <a:t>Example 2: Positive Reinforcement:</a:t>
            </a:r>
            <a:r>
              <a:rPr lang="en-US" sz="4400" dirty="0"/>
              <a:t> In a language class, the teacher not only corrects errors but also highlights instances where students successfully apply newly learned vocabulary or grammar structures. This positive reinforcement boosts students' confidence and motivates them to actively engage in language activities.</a:t>
            </a:r>
          </a:p>
          <a:p>
            <a:pPr>
              <a:lnSpc>
                <a:spcPct val="120000"/>
              </a:lnSpc>
            </a:pPr>
            <a:r>
              <a:rPr lang="en-US" dirty="0"/>
              <a:t/>
            </a:r>
            <a:br>
              <a:rPr lang="en-US" dirty="0"/>
            </a:br>
            <a:endParaRPr lang="fr-FR" dirty="0"/>
          </a:p>
        </p:txBody>
      </p:sp>
    </p:spTree>
    <p:extLst>
      <p:ext uri="{BB962C8B-B14F-4D97-AF65-F5344CB8AC3E}">
        <p14:creationId xmlns:p14="http://schemas.microsoft.com/office/powerpoint/2010/main" val="2473897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en-US" b="1" dirty="0" smtClean="0"/>
              <a:t>Strategies for Balanced Language Teaching:</a:t>
            </a:r>
            <a:endParaRPr lang="en-US" dirty="0" smtClean="0"/>
          </a:p>
          <a:p>
            <a:r>
              <a:rPr lang="en-US" b="1" dirty="0" smtClean="0"/>
              <a:t>Selective Error Correction:</a:t>
            </a:r>
            <a:r>
              <a:rPr lang="en-US" dirty="0" smtClean="0"/>
              <a:t> Instead of correcting every error, focus on high-priority errors or those that impede communication. This allows for a more targeted and manageable approach to error correction.</a:t>
            </a:r>
          </a:p>
          <a:p>
            <a:r>
              <a:rPr lang="en-US" b="1" dirty="0" smtClean="0"/>
              <a:t>Delayed Error Correction:</a:t>
            </a:r>
            <a:r>
              <a:rPr lang="en-US" dirty="0" smtClean="0"/>
              <a:t> Consider delaying error correction until after a communication activity. This approach allows students to express themselves freely, fostering a more natural language use, and the correction can be addressed in a subsequent feedback session.</a:t>
            </a:r>
          </a:p>
          <a:p>
            <a:endParaRPr lang="fr-FR" dirty="0"/>
          </a:p>
        </p:txBody>
      </p:sp>
    </p:spTree>
    <p:extLst>
      <p:ext uri="{BB962C8B-B14F-4D97-AF65-F5344CB8AC3E}">
        <p14:creationId xmlns:p14="http://schemas.microsoft.com/office/powerpoint/2010/main" val="2351471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r>
              <a:rPr lang="en-US" b="1" dirty="0" smtClean="0"/>
              <a:t>Positive Feedback:</a:t>
            </a:r>
            <a:r>
              <a:rPr lang="en-US" dirty="0" smtClean="0"/>
              <a:t> Provide positive feedback for correct language usage. Celebrate small victories, and encourage students when they successfully implement new language elements.</a:t>
            </a:r>
          </a:p>
          <a:p>
            <a:r>
              <a:rPr lang="en-US" b="1" dirty="0" smtClean="0"/>
              <a:t>Peer Feedback:</a:t>
            </a:r>
            <a:r>
              <a:rPr lang="en-US" dirty="0" smtClean="0"/>
              <a:t> Incorporate peer feedback, where students can learn from each other's strengths and weaknesses. This collaborative approach can contribute to a supportive learning community.</a:t>
            </a:r>
          </a:p>
          <a:p>
            <a:endParaRPr lang="fr-FR" dirty="0"/>
          </a:p>
        </p:txBody>
      </p:sp>
    </p:spTree>
    <p:extLst>
      <p:ext uri="{BB962C8B-B14F-4D97-AF65-F5344CB8AC3E}">
        <p14:creationId xmlns:p14="http://schemas.microsoft.com/office/powerpoint/2010/main" val="1374211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In conclusion, while error analysis is essential for understanding the challenges students face in language acquisition, a balanced approach that acknowledges correct language use and provides positive reinforcement is crucial for creating a conducive and motivating language learning environment.</a:t>
            </a:r>
          </a:p>
          <a:p>
            <a:endParaRPr lang="fr-FR" dirty="0"/>
          </a:p>
        </p:txBody>
      </p:sp>
    </p:spTree>
    <p:extLst>
      <p:ext uri="{BB962C8B-B14F-4D97-AF65-F5344CB8AC3E}">
        <p14:creationId xmlns:p14="http://schemas.microsoft.com/office/powerpoint/2010/main" val="4226809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dirty="0" smtClean="0"/>
              <a:t>Secondly, teachers should be made aware of the strategy of avoidance, i.e., the tendency of second-language learners to avoid producing forms they do not feel sure of. As </a:t>
            </a:r>
            <a:r>
              <a:rPr lang="en-US" dirty="0" err="1" smtClean="0"/>
              <a:t>Schachter</a:t>
            </a:r>
            <a:r>
              <a:rPr lang="en-US" dirty="0" smtClean="0"/>
              <a:t> ( 197 4) points out, a learner who for one reason or another avoids a particular sound, word, structure, or discourse category may be assumed by the teacher to have no difficulty therewith. </a:t>
            </a:r>
            <a:endParaRPr lang="fr-FR" dirty="0"/>
          </a:p>
        </p:txBody>
      </p:sp>
    </p:spTree>
    <p:extLst>
      <p:ext uri="{BB962C8B-B14F-4D97-AF65-F5344CB8AC3E}">
        <p14:creationId xmlns:p14="http://schemas.microsoft.com/office/powerpoint/2010/main" val="168088772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2329</Words>
  <Application>Microsoft Office PowerPoint</Application>
  <PresentationFormat>Affichage à l'écran (4:3)</PresentationFormat>
  <Paragraphs>50</Paragraphs>
  <Slides>33</Slides>
  <Notes>1</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asus</dc:creator>
  <cp:lastModifiedBy>asus</cp:lastModifiedBy>
  <cp:revision>8</cp:revision>
  <dcterms:created xsi:type="dcterms:W3CDTF">2023-12-19T17:43:49Z</dcterms:created>
  <dcterms:modified xsi:type="dcterms:W3CDTF">2023-12-19T18:57:37Z</dcterms:modified>
</cp:coreProperties>
</file>