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5"/>
  </p:normalViewPr>
  <p:slideViewPr>
    <p:cSldViewPr snapToGrid="0" snapToObjects="1">
      <p:cViewPr varScale="1">
        <p:scale>
          <a:sx n="88" d="100"/>
          <a:sy n="88" d="100"/>
        </p:scale>
        <p:origin x="9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r">
              <a:lnSpc>
                <a:spcPct val="80000"/>
              </a:lnSpc>
              <a:defRPr sz="9600" cap="all" baseline="0">
                <a:blipFill dpi="0" rotWithShape="1">
                  <a:blip r:embed="rId4"/>
                  <a:srcRect/>
                  <a:tile tx="6350" ty="-127000" sx="65000" sy="64000" flip="none" algn="tl"/>
                </a:blip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10/7/17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10/7/17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10/7/17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10/7/17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10/7/17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10/7/17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ال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10/7/17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10/7/17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10/7/17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A16AA21-1863-4931-97CB-99D0A168701B}" type="datetimeFigureOut">
              <a:rPr lang="en-US" dirty="0"/>
              <a:t>10/7/17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اسحب الصورة إلى العنصر النائب أو انقر فوق الأيقونة لإضافة</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772C379-9A7C-4C87-A116-CBE9F58B04C5}" type="datetimeFigureOut">
              <a:rPr lang="en-US" dirty="0"/>
              <a:t>10/7/17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10/7/17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r">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r" defTabSz="914400" rtl="1"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702024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a:t>المرحلة الرابعة : عصر الطباعة </a:t>
            </a: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الفكرة الأساسية للصحيفة، ظهرت بفضل اختراع الطباعة؛ فتأسست صحافة المستعمرات الأمريكية، وعندما توفرت الوسائل الكفيلة بإصدار جريدة رخيصة الثمن للتوزيع على نطاق واسع، وعندما تمّ تطوير الجوانب الفنية الخاصة بسرعة الطبع والتوزيع، ظهرت الصحافة الجماهيرية التي عرفت باسم صحيفة (البنس) إشارة إلى أن ثمنها لا يتجاوز بنساً واحداً، وقد حدث ذلك في مدينة نيويورك؛ فحققت الصحيفة الجماهيرية نجاحاً كبيراً، وخلال سنوات قليلة انتشرت في أجزاء عديدة من العالم. </a:t>
            </a:r>
            <a:endParaRPr lang="ar-SA" sz="2400" dirty="0"/>
          </a:p>
        </p:txBody>
      </p:sp>
    </p:spTree>
    <p:extLst>
      <p:ext uri="{BB962C8B-B14F-4D97-AF65-F5344CB8AC3E}">
        <p14:creationId xmlns:p14="http://schemas.microsoft.com/office/powerpoint/2010/main" val="2038876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smtClean="0"/>
              <a:t>المرحلة الخامسة : عصر الاتصال الجماهيري</a:t>
            </a: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مع ظهور ونجاح الصحافة الجماهيرية بدأت سرعة نشاط الاتصال الإنساني في الزيادة المطردة، فشهد القرن التاسع عشر معالم ثورة وسائل الاتصال الجماهيرية التي اكتمل نموها في النصف الأول من القرن العشرين.</a:t>
            </a:r>
          </a:p>
          <a:p>
            <a:pPr algn="just">
              <a:lnSpc>
                <a:spcPct val="150000"/>
              </a:lnSpc>
            </a:pPr>
            <a:r>
              <a:rPr lang="ar-SA" sz="2400" dirty="0" smtClean="0"/>
              <a:t>من ملامح تطور الاتصال في هذه المرحلة، اختراع ماركوني للاسلكي، حيث كانت هذه هي المرة الأولى التي ينتقل فيها الصوت إلى مسافات بعيدة بدون استخدام أسلاك، وبعدها ظهرت وسائل الاتصال المسموع (الراديو) ووسائل الاتصال المسموع المرئي (التلفزيون). </a:t>
            </a:r>
            <a:endParaRPr lang="ar-SA" sz="2400" dirty="0"/>
          </a:p>
        </p:txBody>
      </p:sp>
    </p:spTree>
    <p:extLst>
      <p:ext uri="{BB962C8B-B14F-4D97-AF65-F5344CB8AC3E}">
        <p14:creationId xmlns:p14="http://schemas.microsoft.com/office/powerpoint/2010/main" val="518074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smtClean="0"/>
              <a:t>عصر </a:t>
            </a:r>
            <a:r>
              <a:rPr lang="ar-SA" sz="3600" b="1" dirty="0"/>
              <a:t>الاتصال الجماهيري</a:t>
            </a: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خلال القرن العشرين، اكتسبت وسائل الاتصال الجماهيرية أهمية كبيرة وخاصة الوسائل الإلكترونية باعتبارها قنوات أساسية لنقل الأخبار والمعلومات، وأصبحت برامج التلفزيون تعكس قيم المجتمع وثقافته وأنماط معيشته، وعكست برامج الراديو اهتمامات الناس وقضاياهم، وقدمت </a:t>
            </a:r>
            <a:r>
              <a:rPr lang="ar-SA" sz="2400" smtClean="0"/>
              <a:t>الأفلام السينمائية واقع المجتمع وأحلامه. </a:t>
            </a:r>
            <a:endParaRPr lang="ar-SA" sz="2400"/>
          </a:p>
        </p:txBody>
      </p:sp>
    </p:spTree>
    <p:extLst>
      <p:ext uri="{BB962C8B-B14F-4D97-AF65-F5344CB8AC3E}">
        <p14:creationId xmlns:p14="http://schemas.microsoft.com/office/powerpoint/2010/main" val="539611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smtClean="0"/>
              <a:t>مراحل تطور الاتصال:</a:t>
            </a:r>
            <a:endParaRPr lang="ar-SA" sz="3600" b="1"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مرّ الاتصال بمراحل عديدة إلى أن وصل إلى ما هو عليه الآن من تطور، ولو تأملنا لوجدنا أن الإنسان خُلق كائناً اجتماعياً فتكونت المجتمعات وكان من الضروري أن يوجد الإنسان وسيلة للتفاهم والتخاطب؛ ولذلك مارس ضروباً متعددة من صور الاتصال المختلفة، فكان الاتصال بالصوت البشري كصيحات يطلقها لأقرانه إذا واجهه عدو أو حيوان أو حتى للتعبير عن الفرح والحزن. وقد استخدم النار وقرع الطبول للتعبير عمّا يريد نقله إلى الآخرين، ثمّ استخدم الكتابة التصويرية على جدران المعابد والكهوف. </a:t>
            </a:r>
            <a:endParaRPr lang="ar-SA" sz="2400" dirty="0"/>
          </a:p>
        </p:txBody>
      </p:sp>
    </p:spTree>
    <p:extLst>
      <p:ext uri="{BB962C8B-B14F-4D97-AF65-F5344CB8AC3E}">
        <p14:creationId xmlns:p14="http://schemas.microsoft.com/office/powerpoint/2010/main" val="212041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a:t>مراحل تطور الاتصال:</a:t>
            </a: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مع تطور الحياة، ربط الإنسان بين الصوت والشكل؛ فكانت اللغة منطوقة ثم مكتوبة، كما تمّ ابتكار الحروف الهجائية والتي تعتبر نقلة حضارية في تاريخ البشرية، بعد ذلك تمّ اختراع آلة الطباعة في القرن الخامس عشر على يد يوحنا جوتنبرج؛ فساعد هذا الاختراع على انتشار الكلمة وبذلك توسعت العلوم، ونما علم الاتصال على مرّ الأيام والعصور، وتعددت وسائله فظهر الراديو والتلفزيون وأصبح العصر الذي نعيشه عصر الأقمار الصناعية وعصر ثورة الاتصالات والكمبيوتر والإنترنت، وأصبح العالم كالقرية الصغيرة.</a:t>
            </a:r>
            <a:endParaRPr lang="ar-SA" sz="2400" dirty="0"/>
          </a:p>
        </p:txBody>
      </p:sp>
    </p:spTree>
    <p:extLst>
      <p:ext uri="{BB962C8B-B14F-4D97-AF65-F5344CB8AC3E}">
        <p14:creationId xmlns:p14="http://schemas.microsoft.com/office/powerpoint/2010/main" val="125466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a:t>مراحل تطور الاتصال:</a:t>
            </a: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من أجل فهمٍ أفهم للآثار العميقة التي خلفتها مراحل الاتصال على الوجود الإنساني خلال العصور المتتابعة، فإنه يتعين مناقشة كل مرحلة منها بشيء من التفصيل، حيث تأثرت أنشطة الحياة اليومية للبشر خلال كل عصر بأنظمة الاتصال السائدة في ذلك العصر. بمعنى آخر، فإننا نفترض أنه مع تطور الجنس البشري، تطورت أيضاً قدرة الإنسان على الاتصال، وفيما يلي توضيح لمراحل تطور الاتصال. </a:t>
            </a:r>
          </a:p>
        </p:txBody>
      </p:sp>
    </p:spTree>
    <p:extLst>
      <p:ext uri="{BB962C8B-B14F-4D97-AF65-F5344CB8AC3E}">
        <p14:creationId xmlns:p14="http://schemas.microsoft.com/office/powerpoint/2010/main" val="1699625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a:t>مراحل تطور الاتصال:</a:t>
            </a: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b="1" dirty="0" smtClean="0"/>
              <a:t>المرحلة الأولى : عصر الإشارات والعلامات</a:t>
            </a:r>
          </a:p>
          <a:p>
            <a:pPr algn="just">
              <a:lnSpc>
                <a:spcPct val="150000"/>
              </a:lnSpc>
            </a:pPr>
            <a:r>
              <a:rPr lang="ar-SA" sz="2400" dirty="0" smtClean="0"/>
              <a:t>تفترض معظم التخمينات أن البشر كانوا يعيشون في تجمعات صغيرة، وفي وقتٍ ما بدأوا يستخدمون أدوات بسيطة، وأنشئوا تقسيمات بدائية للعمل تعتمد على تخصيص المهام، وحتى هذه اللحظة فنحن نفترض أن الاتصال لعب دوراً رئيسياً في تحديد المهام التي يتوقع أن يقوم بها الأفراد في التنظيم الاجتماعي، وفي نقل الخبرات المتراكمة للجماعة إلى الجيل التالي. فالبشر الأوائل كانوا يعتمدون على الاتصال للحفاظ على البناء الاجتماعي وتنشئة شبابهم كما نفعل نحن اليوم. </a:t>
            </a:r>
            <a:endParaRPr lang="ar-SA" sz="2400" dirty="0"/>
          </a:p>
        </p:txBody>
      </p:sp>
    </p:spTree>
    <p:extLst>
      <p:ext uri="{BB962C8B-B14F-4D97-AF65-F5344CB8AC3E}">
        <p14:creationId xmlns:p14="http://schemas.microsoft.com/office/powerpoint/2010/main" val="83932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a:t>عصر الإشارات والعلامات</a:t>
            </a:r>
            <a:br>
              <a:rPr lang="ar-SA" sz="3600" b="1" dirty="0"/>
            </a:br>
            <a:endParaRPr lang="ar-SA" sz="3600"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الاحتمال الأرجح أن الإنسان البدائي مارس الاتصال من خلال عدد محدود من الأصوات التي كان قادراً من الناحية الجسمية والطبيعية على إصدارها كالزمجرة والهمهمة والصراخ، بالإضافة إلى لغة الجسد التي تشمل إشارات الأيدي والأرجل وحركات أخرى. </a:t>
            </a:r>
            <a:endParaRPr lang="ar-SA" sz="2400" dirty="0"/>
          </a:p>
        </p:txBody>
      </p:sp>
    </p:spTree>
    <p:extLst>
      <p:ext uri="{BB962C8B-B14F-4D97-AF65-F5344CB8AC3E}">
        <p14:creationId xmlns:p14="http://schemas.microsoft.com/office/powerpoint/2010/main" val="170115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smtClean="0"/>
              <a:t>المرحلة الثانية : عصر التخاطب واللغة</a:t>
            </a:r>
            <a:endParaRPr lang="ar-SA" sz="3600" b="1"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ساعدت اللغة على تمكين الجنس البشري من التأقلم مع بيئته الطبيعية والاجتماعية بوسائل لم تكن مطروحة في عصر الإشارات والعلامات، وقد أتاح التحول إلى الاتصال باللغة إمكانية إحداث تعديلات مثيرة للوجود الإنساني، حيث انتقلت مجتمعات عديدة من أسلوب الحياة بالصيد وجمع الثمار إلى تطوير حضارات كبرى، مع التسليم بأنه لم تكن اللغة وحدها هي التي أحدثت كل ذلك؛ فلا بد من وجود عوامل أخرى سنتعرف عليها لاحقاً. </a:t>
            </a:r>
            <a:endParaRPr lang="ar-SA" sz="2400" dirty="0"/>
          </a:p>
        </p:txBody>
      </p:sp>
    </p:spTree>
    <p:extLst>
      <p:ext uri="{BB962C8B-B14F-4D97-AF65-F5344CB8AC3E}">
        <p14:creationId xmlns:p14="http://schemas.microsoft.com/office/powerpoint/2010/main" val="1681290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smtClean="0"/>
              <a:t>المرحلة الثالثة : مرحلة الكتابة </a:t>
            </a:r>
            <a:endParaRPr lang="ar-SA" sz="3600" b="1"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استغرق الإنسان ملايين السنين حتى وصل إلى القدرة على استخدام اللغة، واستغرق الأمر عدة قرون حتى أصبحت الكتابة احدى حقائق الحياة الإنسانية. </a:t>
            </a:r>
          </a:p>
          <a:p>
            <a:pPr algn="just">
              <a:lnSpc>
                <a:spcPct val="150000"/>
              </a:lnSpc>
            </a:pPr>
            <a:r>
              <a:rPr lang="ar-SA" sz="2400" dirty="0" smtClean="0"/>
              <a:t>قصة الكتابة هي قصة الانتقال من الكتابة التصويرية عن طريق الصور والرسومات المعبّرة إلى الكتابة الرمزية التي تستخدم حروف بسيطة للتعبير عن أصوات محددة، حتى وصل الحال بالجنس البشري إلى ما يُعرف بالكتابة الألفبائية.</a:t>
            </a:r>
            <a:endParaRPr lang="ar-SA" sz="2400" dirty="0"/>
          </a:p>
        </p:txBody>
      </p:sp>
    </p:spTree>
    <p:extLst>
      <p:ext uri="{BB962C8B-B14F-4D97-AF65-F5344CB8AC3E}">
        <p14:creationId xmlns:p14="http://schemas.microsoft.com/office/powerpoint/2010/main" val="100966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a:normAutofit/>
          </a:bodyPr>
          <a:lstStyle/>
          <a:p>
            <a:r>
              <a:rPr lang="ar-SA" sz="3600" b="1" dirty="0" smtClean="0"/>
              <a:t>المرحلة الرابعة : عصر الطباعة </a:t>
            </a:r>
            <a:endParaRPr lang="ar-SA" sz="3600" b="1" dirty="0"/>
          </a:p>
        </p:txBody>
      </p:sp>
      <p:sp>
        <p:nvSpPr>
          <p:cNvPr id="3" name="عنصر نائب للمحتوى 2"/>
          <p:cNvSpPr>
            <a:spLocks noGrp="1"/>
          </p:cNvSpPr>
          <p:nvPr>
            <p:ph idx="1"/>
          </p:nvPr>
        </p:nvSpPr>
        <p:spPr/>
        <p:txBody>
          <a:bodyPr>
            <a:normAutofit/>
          </a:bodyPr>
          <a:lstStyle/>
          <a:p>
            <a:pPr algn="just">
              <a:lnSpc>
                <a:spcPct val="150000"/>
              </a:lnSpc>
            </a:pPr>
            <a:r>
              <a:rPr lang="ar-SA" sz="2400" dirty="0" smtClean="0"/>
              <a:t>تعد الطباعة أحد أبرز الابتكارات البشرية على مرّ العصور، وكان انتاج الكتب قبل ظهور الطباعة يتم عن طريق النسخ اليدوي. ومع أن العديد من هذه الكتب القديمة كانت تعتبر تحفاً فنيةً عظيمة، إلا أن عملية النسخ اليدوي غالباً ما كانت عرضة لحدوث الأخطاء، وكان عدد الكتب المتاحة محدود للغاية، ولم يكن يستطيع امتلاكها سوى القادرين وذوي النفوذ المالية. </a:t>
            </a:r>
          </a:p>
          <a:p>
            <a:pPr algn="just">
              <a:lnSpc>
                <a:spcPct val="150000"/>
              </a:lnSpc>
            </a:pPr>
            <a:r>
              <a:rPr lang="ar-SA" sz="2400" dirty="0" smtClean="0"/>
              <a:t>في هذا العصر، حدث تغيير مذهل؛ فأصبح من الممكن إنتاج آلاف النسخ من الكتاب الواحد بقدر كبير من الدقة والسرعة؛ بفضل اختراع يوحنا جوتنبرج عام ١٤٣٦ </a:t>
            </a:r>
            <a:r>
              <a:rPr lang="ar-SA" sz="2400" dirty="0" err="1" smtClean="0"/>
              <a:t>م</a:t>
            </a:r>
            <a:r>
              <a:rPr lang="ar-SA" sz="2400" dirty="0" smtClean="0"/>
              <a:t>. </a:t>
            </a:r>
            <a:endParaRPr lang="ar-SA" sz="2400" dirty="0"/>
          </a:p>
        </p:txBody>
      </p:sp>
    </p:spTree>
    <p:extLst>
      <p:ext uri="{BB962C8B-B14F-4D97-AF65-F5344CB8AC3E}">
        <p14:creationId xmlns:p14="http://schemas.microsoft.com/office/powerpoint/2010/main" val="20647297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وع الخشب">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نوع خشب</Template>
  <TotalTime>41</TotalTime>
  <Words>834</Words>
  <Application>Microsoft Macintosh PowerPoint</Application>
  <PresentationFormat>ملء الشاشة</PresentationFormat>
  <Paragraphs>26</Paragraphs>
  <Slides>12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Rockwell</vt:lpstr>
      <vt:lpstr>Rockwell Condensed</vt:lpstr>
      <vt:lpstr>Times New Roman</vt:lpstr>
      <vt:lpstr>Wingdings</vt:lpstr>
      <vt:lpstr>نوع الخشب</vt:lpstr>
      <vt:lpstr>عرض تقديمي في PowerPoint</vt:lpstr>
      <vt:lpstr>مراحل تطور الاتصال:</vt:lpstr>
      <vt:lpstr>مراحل تطور الاتصال:</vt:lpstr>
      <vt:lpstr>مراحل تطور الاتصال:</vt:lpstr>
      <vt:lpstr>مراحل تطور الاتصال:</vt:lpstr>
      <vt:lpstr>عصر الإشارات والعلامات </vt:lpstr>
      <vt:lpstr>المرحلة الثانية : عصر التخاطب واللغة</vt:lpstr>
      <vt:lpstr>المرحلة الثالثة : مرحلة الكتابة </vt:lpstr>
      <vt:lpstr>المرحلة الرابعة : عصر الطباعة </vt:lpstr>
      <vt:lpstr>المرحلة الرابعة : عصر الطباعة </vt:lpstr>
      <vt:lpstr>المرحلة الخامسة : عصر الاتصال الجماهيري</vt:lpstr>
      <vt:lpstr>عصر الاتصال الجماهيري</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Anas Ahmad Khamis</dc:creator>
  <cp:lastModifiedBy>Anas Ahmad Khamis</cp:lastModifiedBy>
  <cp:revision>5</cp:revision>
  <dcterms:created xsi:type="dcterms:W3CDTF">2017-10-07T10:41:33Z</dcterms:created>
  <dcterms:modified xsi:type="dcterms:W3CDTF">2017-10-07T11:23:22Z</dcterms:modified>
</cp:coreProperties>
</file>