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2" d="100"/>
          <a:sy n="92" d="100"/>
        </p:scale>
        <p:origin x="7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184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5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E3F6E"/>
          </a:solidFill>
          <a:ln w="12700">
            <a:solidFill>
              <a:srgbClr val="2E3F6E"/>
            </a:solidFill>
            <a:prstDash val="solid"/>
          </a:ln>
        </p:spPr>
        <p:txBody>
          <a:bodyPr/>
          <a:lstStyle/>
          <a:p>
            <a:endParaRPr lang="fr-FR"/>
          </a:p>
        </p:txBody>
      </p:sp>
      <p:sp>
        <p:nvSpPr>
          <p:cNvPr id="4" name="Text 2"/>
          <p:cNvSpPr/>
          <p:nvPr/>
        </p:nvSpPr>
        <p:spPr>
          <a:xfrm>
            <a:off x="411480" y="384048"/>
            <a:ext cx="8321040" cy="731520"/>
          </a:xfrm>
          <a:prstGeom prst="rect">
            <a:avLst/>
          </a:prstGeom>
          <a:noFill/>
          <a:ln/>
        </p:spPr>
        <p:txBody>
          <a:bodyPr wrap="square" lIns="0" tIns="0" rIns="0" bIns="0" rtlCol="0" anchor="ctr"/>
          <a:lstStyle/>
          <a:p>
            <a:pPr marL="0" indent="0">
              <a:buNone/>
            </a:pPr>
            <a:r>
              <a:rPr lang="en-US" sz="3800" b="1" kern="0" spc="300" dirty="0">
                <a:solidFill>
                  <a:srgbClr val="FFFFFF"/>
                </a:solidFill>
                <a:latin typeface="Calibri" pitchFamily="34" charset="0"/>
                <a:ea typeface="Calibri" pitchFamily="34" charset="-122"/>
                <a:cs typeface="Calibri" pitchFamily="34" charset="-120"/>
              </a:rPr>
              <a:t>QA TOOLS IN CAT</a:t>
            </a:r>
            <a:endParaRPr lang="en-US" sz="3800" dirty="0"/>
          </a:p>
        </p:txBody>
      </p:sp>
      <p:sp>
        <p:nvSpPr>
          <p:cNvPr id="5" name="Text 3"/>
          <p:cNvSpPr/>
          <p:nvPr/>
        </p:nvSpPr>
        <p:spPr>
          <a:xfrm>
            <a:off x="411480" y="1188720"/>
            <a:ext cx="8321040" cy="384048"/>
          </a:xfrm>
          <a:prstGeom prst="rect">
            <a:avLst/>
          </a:prstGeom>
          <a:noFill/>
          <a:ln/>
        </p:spPr>
        <p:txBody>
          <a:bodyPr wrap="square" lIns="0" tIns="0" rIns="0" bIns="0" rtlCol="0" anchor="ctr"/>
          <a:lstStyle/>
          <a:p>
            <a:pPr marL="0" indent="0">
              <a:buNone/>
            </a:pPr>
            <a:r>
              <a:rPr lang="en-US" sz="1800" i="1" dirty="0">
                <a:solidFill>
                  <a:srgbClr val="F0A500"/>
                </a:solidFill>
                <a:latin typeface="Calibri" pitchFamily="34" charset="0"/>
                <a:ea typeface="Calibri" pitchFamily="34" charset="-122"/>
                <a:cs typeface="Calibri" pitchFamily="34" charset="-120"/>
              </a:rPr>
              <a:t>Quality Assurance in Computer-Assisted Translation</a:t>
            </a:r>
            <a:endParaRPr lang="en-US" sz="1800" dirty="0"/>
          </a:p>
        </p:txBody>
      </p:sp>
      <p:sp>
        <p:nvSpPr>
          <p:cNvPr id="6" name="Shape 4"/>
          <p:cNvSpPr/>
          <p:nvPr/>
        </p:nvSpPr>
        <p:spPr>
          <a:xfrm>
            <a:off x="411480" y="1664208"/>
            <a:ext cx="8321040" cy="0"/>
          </a:xfrm>
          <a:prstGeom prst="line">
            <a:avLst/>
          </a:prstGeom>
          <a:noFill/>
          <a:ln w="19050">
            <a:solidFill>
              <a:srgbClr val="2E3F6E"/>
            </a:solidFill>
            <a:prstDash val="solid"/>
          </a:ln>
        </p:spPr>
        <p:txBody>
          <a:bodyPr/>
          <a:lstStyle/>
          <a:p>
            <a:endParaRPr lang="fr-FR"/>
          </a:p>
        </p:txBody>
      </p:sp>
      <p:sp>
        <p:nvSpPr>
          <p:cNvPr id="7" name="Text 5"/>
          <p:cNvSpPr/>
          <p:nvPr/>
        </p:nvSpPr>
        <p:spPr>
          <a:xfrm>
            <a:off x="411480" y="1810512"/>
            <a:ext cx="8321040" cy="320040"/>
          </a:xfrm>
          <a:prstGeom prst="rect">
            <a:avLst/>
          </a:prstGeom>
          <a:noFill/>
          <a:ln/>
        </p:spPr>
        <p:txBody>
          <a:bodyPr wrap="square" lIns="0" tIns="0" rIns="0" bIns="0" rtlCol="0" anchor="ctr"/>
          <a:lstStyle/>
          <a:p>
            <a:pPr marL="0" indent="0">
              <a:buNone/>
            </a:pPr>
            <a:r>
              <a:rPr lang="en-US" sz="1400" dirty="0">
                <a:solidFill>
                  <a:srgbClr val="A8C8BE"/>
                </a:solidFill>
                <a:latin typeface="Calibri" pitchFamily="34" charset="0"/>
                <a:ea typeface="Calibri" pitchFamily="34" charset="-122"/>
                <a:cs typeface="Calibri" pitchFamily="34" charset="-120"/>
              </a:rPr>
              <a:t>Focused on OmegaT 6.0.1 — Free &amp; Open Source</a:t>
            </a:r>
            <a:endParaRPr lang="en-US" sz="1400" dirty="0"/>
          </a:p>
        </p:txBody>
      </p:sp>
      <p:sp>
        <p:nvSpPr>
          <p:cNvPr id="8" name="Shape 6"/>
          <p:cNvSpPr/>
          <p:nvPr/>
        </p:nvSpPr>
        <p:spPr>
          <a:xfrm>
            <a:off x="411480" y="2606040"/>
            <a:ext cx="1508760" cy="457200"/>
          </a:xfrm>
          <a:prstGeom prst="rect">
            <a:avLst/>
          </a:prstGeom>
          <a:solidFill>
            <a:srgbClr val="FFFFFF">
              <a:alpha val="15000"/>
            </a:srgbClr>
          </a:solidFill>
          <a:ln w="12700">
            <a:solidFill>
              <a:srgbClr val="2E3F6E"/>
            </a:solidFill>
            <a:prstDash val="solid"/>
          </a:ln>
        </p:spPr>
        <p:txBody>
          <a:bodyPr/>
          <a:lstStyle/>
          <a:p>
            <a:endParaRPr lang="fr-FR"/>
          </a:p>
        </p:txBody>
      </p:sp>
      <p:sp>
        <p:nvSpPr>
          <p:cNvPr id="9" name="Text 7"/>
          <p:cNvSpPr/>
          <p:nvPr/>
        </p:nvSpPr>
        <p:spPr>
          <a:xfrm>
            <a:off x="411480" y="2606040"/>
            <a:ext cx="1508760" cy="457200"/>
          </a:xfrm>
          <a:prstGeom prst="rect">
            <a:avLst/>
          </a:prstGeom>
          <a:noFill/>
          <a:ln/>
        </p:spPr>
        <p:txBody>
          <a:bodyPr wrap="square" lIns="0" tIns="0" rIns="0" bIns="0"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Definitions</a:t>
            </a:r>
            <a:endParaRPr lang="en-US" sz="1000" dirty="0"/>
          </a:p>
        </p:txBody>
      </p:sp>
      <p:sp>
        <p:nvSpPr>
          <p:cNvPr id="10" name="Shape 8"/>
          <p:cNvSpPr/>
          <p:nvPr/>
        </p:nvSpPr>
        <p:spPr>
          <a:xfrm>
            <a:off x="2084832" y="2606040"/>
            <a:ext cx="1508760" cy="457200"/>
          </a:xfrm>
          <a:prstGeom prst="rect">
            <a:avLst/>
          </a:prstGeom>
          <a:solidFill>
            <a:srgbClr val="FFFFFF">
              <a:alpha val="15000"/>
            </a:srgbClr>
          </a:solidFill>
          <a:ln w="12700">
            <a:solidFill>
              <a:srgbClr val="2E3F6E"/>
            </a:solidFill>
            <a:prstDash val="solid"/>
          </a:ln>
        </p:spPr>
        <p:txBody>
          <a:bodyPr/>
          <a:lstStyle/>
          <a:p>
            <a:endParaRPr lang="fr-FR"/>
          </a:p>
        </p:txBody>
      </p:sp>
      <p:sp>
        <p:nvSpPr>
          <p:cNvPr id="11" name="Text 9"/>
          <p:cNvSpPr/>
          <p:nvPr/>
        </p:nvSpPr>
        <p:spPr>
          <a:xfrm>
            <a:off x="2084832" y="2606040"/>
            <a:ext cx="1508760" cy="457200"/>
          </a:xfrm>
          <a:prstGeom prst="rect">
            <a:avLst/>
          </a:prstGeom>
          <a:noFill/>
          <a:ln/>
        </p:spPr>
        <p:txBody>
          <a:bodyPr wrap="square" lIns="0" tIns="0" rIns="0" bIns="0"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Types of QA</a:t>
            </a:r>
            <a:endParaRPr lang="en-US" sz="1000" dirty="0"/>
          </a:p>
        </p:txBody>
      </p:sp>
      <p:sp>
        <p:nvSpPr>
          <p:cNvPr id="12" name="Shape 10"/>
          <p:cNvSpPr/>
          <p:nvPr/>
        </p:nvSpPr>
        <p:spPr>
          <a:xfrm>
            <a:off x="3758184" y="2606040"/>
            <a:ext cx="1508760" cy="457200"/>
          </a:xfrm>
          <a:prstGeom prst="rect">
            <a:avLst/>
          </a:prstGeom>
          <a:solidFill>
            <a:srgbClr val="FFFFFF">
              <a:alpha val="15000"/>
            </a:srgbClr>
          </a:solidFill>
          <a:ln w="12700">
            <a:solidFill>
              <a:srgbClr val="2E3F6E"/>
            </a:solidFill>
            <a:prstDash val="solid"/>
          </a:ln>
        </p:spPr>
        <p:txBody>
          <a:bodyPr/>
          <a:lstStyle/>
          <a:p>
            <a:endParaRPr lang="fr-FR"/>
          </a:p>
        </p:txBody>
      </p:sp>
      <p:sp>
        <p:nvSpPr>
          <p:cNvPr id="13" name="Text 11"/>
          <p:cNvSpPr/>
          <p:nvPr/>
        </p:nvSpPr>
        <p:spPr>
          <a:xfrm>
            <a:off x="3758184" y="2606040"/>
            <a:ext cx="1508760" cy="457200"/>
          </a:xfrm>
          <a:prstGeom prst="rect">
            <a:avLst/>
          </a:prstGeom>
          <a:noFill/>
          <a:ln/>
        </p:spPr>
        <p:txBody>
          <a:bodyPr wrap="square" lIns="0" tIns="0" rIns="0" bIns="0"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OmegaT in Practice</a:t>
            </a:r>
            <a:endParaRPr lang="en-US" sz="1000" dirty="0"/>
          </a:p>
        </p:txBody>
      </p:sp>
      <p:sp>
        <p:nvSpPr>
          <p:cNvPr id="14" name="Shape 12"/>
          <p:cNvSpPr/>
          <p:nvPr/>
        </p:nvSpPr>
        <p:spPr>
          <a:xfrm>
            <a:off x="5431536" y="2606040"/>
            <a:ext cx="1508760" cy="457200"/>
          </a:xfrm>
          <a:prstGeom prst="rect">
            <a:avLst/>
          </a:prstGeom>
          <a:solidFill>
            <a:srgbClr val="FFFFFF">
              <a:alpha val="15000"/>
            </a:srgbClr>
          </a:solidFill>
          <a:ln w="12700">
            <a:solidFill>
              <a:srgbClr val="2E3F6E"/>
            </a:solidFill>
            <a:prstDash val="solid"/>
          </a:ln>
        </p:spPr>
        <p:txBody>
          <a:bodyPr/>
          <a:lstStyle/>
          <a:p>
            <a:endParaRPr lang="fr-FR"/>
          </a:p>
        </p:txBody>
      </p:sp>
      <p:sp>
        <p:nvSpPr>
          <p:cNvPr id="15" name="Text 13"/>
          <p:cNvSpPr/>
          <p:nvPr/>
        </p:nvSpPr>
        <p:spPr>
          <a:xfrm>
            <a:off x="5431536" y="2606040"/>
            <a:ext cx="1508760" cy="457200"/>
          </a:xfrm>
          <a:prstGeom prst="rect">
            <a:avLst/>
          </a:prstGeom>
          <a:noFill/>
          <a:ln/>
        </p:spPr>
        <p:txBody>
          <a:bodyPr wrap="square" lIns="0" tIns="0" rIns="0" bIns="0"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Workflow</a:t>
            </a:r>
            <a:endParaRPr lang="en-US" sz="1000" dirty="0"/>
          </a:p>
        </p:txBody>
      </p:sp>
      <p:sp>
        <p:nvSpPr>
          <p:cNvPr id="16" name="Shape 14"/>
          <p:cNvSpPr/>
          <p:nvPr/>
        </p:nvSpPr>
        <p:spPr>
          <a:xfrm>
            <a:off x="7104888" y="2606040"/>
            <a:ext cx="1508760" cy="457200"/>
          </a:xfrm>
          <a:prstGeom prst="rect">
            <a:avLst/>
          </a:prstGeom>
          <a:solidFill>
            <a:srgbClr val="FFFFFF">
              <a:alpha val="15000"/>
            </a:srgbClr>
          </a:solidFill>
          <a:ln w="12700">
            <a:solidFill>
              <a:srgbClr val="2E3F6E"/>
            </a:solidFill>
            <a:prstDash val="solid"/>
          </a:ln>
        </p:spPr>
        <p:txBody>
          <a:bodyPr/>
          <a:lstStyle/>
          <a:p>
            <a:endParaRPr lang="fr-FR"/>
          </a:p>
        </p:txBody>
      </p:sp>
      <p:sp>
        <p:nvSpPr>
          <p:cNvPr id="17" name="Text 15"/>
          <p:cNvSpPr/>
          <p:nvPr/>
        </p:nvSpPr>
        <p:spPr>
          <a:xfrm>
            <a:off x="7104888" y="2606040"/>
            <a:ext cx="1508760" cy="457200"/>
          </a:xfrm>
          <a:prstGeom prst="rect">
            <a:avLst/>
          </a:prstGeom>
          <a:noFill/>
          <a:ln/>
        </p:spPr>
        <p:txBody>
          <a:bodyPr wrap="square" lIns="0" tIns="0" rIns="0" bIns="0"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Standards</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200" b="1" dirty="0">
                <a:solidFill>
                  <a:srgbClr val="FFFFFF"/>
                </a:solidFill>
                <a:latin typeface="Calibri" pitchFamily="34" charset="0"/>
                <a:ea typeface="Calibri" pitchFamily="34" charset="-122"/>
                <a:cs typeface="Calibri" pitchFamily="34" charset="-120"/>
              </a:rPr>
              <a:t>Complete QA Workflow in OmegaT — From Start to Delivery</a:t>
            </a:r>
            <a:endParaRPr lang="en-US" sz="2200" dirty="0"/>
          </a:p>
        </p:txBody>
      </p:sp>
      <p:sp>
        <p:nvSpPr>
          <p:cNvPr id="4" name="Shape 2"/>
          <p:cNvSpPr/>
          <p:nvPr/>
        </p:nvSpPr>
        <p:spPr>
          <a:xfrm>
            <a:off x="201168"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5" name="Shape 3"/>
          <p:cNvSpPr/>
          <p:nvPr/>
        </p:nvSpPr>
        <p:spPr>
          <a:xfrm>
            <a:off x="201168" y="960120"/>
            <a:ext cx="1143000" cy="384048"/>
          </a:xfrm>
          <a:prstGeom prst="rect">
            <a:avLst/>
          </a:prstGeom>
          <a:solidFill>
            <a:srgbClr val="1A2540"/>
          </a:solidFill>
          <a:ln w="12700">
            <a:solidFill>
              <a:srgbClr val="1A2540"/>
            </a:solidFill>
            <a:prstDash val="solid"/>
          </a:ln>
        </p:spPr>
        <p:txBody>
          <a:bodyPr/>
          <a:lstStyle/>
          <a:p>
            <a:endParaRPr lang="fr-FR"/>
          </a:p>
        </p:txBody>
      </p:sp>
      <p:sp>
        <p:nvSpPr>
          <p:cNvPr id="6" name="Text 4"/>
          <p:cNvSpPr/>
          <p:nvPr/>
        </p:nvSpPr>
        <p:spPr>
          <a:xfrm>
            <a:off x="201168"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8" name="Text 6"/>
          <p:cNvSpPr/>
          <p:nvPr/>
        </p:nvSpPr>
        <p:spPr>
          <a:xfrm>
            <a:off x="201168" y="1801368"/>
            <a:ext cx="1143000" cy="274320"/>
          </a:xfrm>
          <a:prstGeom prst="rect">
            <a:avLst/>
          </a:prstGeom>
          <a:noFill/>
          <a:ln/>
        </p:spPr>
        <p:txBody>
          <a:bodyPr wrap="square" lIns="0" tIns="0" rIns="0" bIns="0" rtlCol="0" anchor="ctr"/>
          <a:lstStyle/>
          <a:p>
            <a:pPr marL="0" indent="0" algn="ctr">
              <a:buNone/>
            </a:pPr>
            <a:r>
              <a:rPr lang="en-US" sz="1100" b="1" dirty="0">
                <a:solidFill>
                  <a:srgbClr val="1A2540"/>
                </a:solidFill>
                <a:latin typeface="Calibri" pitchFamily="34" charset="0"/>
                <a:ea typeface="Calibri" pitchFamily="34" charset="-122"/>
                <a:cs typeface="Calibri" pitchFamily="34" charset="-120"/>
              </a:rPr>
              <a:t>Setup</a:t>
            </a:r>
            <a:endParaRPr lang="en-US" sz="1100" dirty="0"/>
          </a:p>
        </p:txBody>
      </p:sp>
      <p:sp>
        <p:nvSpPr>
          <p:cNvPr id="9" name="Text 7"/>
          <p:cNvSpPr/>
          <p:nvPr/>
        </p:nvSpPr>
        <p:spPr>
          <a:xfrm>
            <a:off x="256032"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Install dictionary</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(Options → Preferences)</a:t>
            </a:r>
            <a:endParaRPr lang="en-US" sz="900" dirty="0"/>
          </a:p>
        </p:txBody>
      </p:sp>
      <p:sp>
        <p:nvSpPr>
          <p:cNvPr id="10" name="Text 8"/>
          <p:cNvSpPr/>
          <p:nvPr/>
        </p:nvSpPr>
        <p:spPr>
          <a:xfrm>
            <a:off x="256032"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Add glossary .txt</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to /glossary folder</a:t>
            </a:r>
            <a:endParaRPr lang="en-US" sz="900" dirty="0"/>
          </a:p>
        </p:txBody>
      </p:sp>
      <p:sp>
        <p:nvSpPr>
          <p:cNvPr id="11" name="Text 9"/>
          <p:cNvSpPr/>
          <p:nvPr/>
        </p:nvSpPr>
        <p:spPr>
          <a:xfrm>
            <a:off x="256032"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Configure tag block</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in Preferences</a:t>
            </a:r>
            <a:endParaRPr lang="en-US" sz="900" dirty="0"/>
          </a:p>
        </p:txBody>
      </p:sp>
      <p:sp>
        <p:nvSpPr>
          <p:cNvPr id="12" name="Text 10"/>
          <p:cNvSpPr/>
          <p:nvPr/>
        </p:nvSpPr>
        <p:spPr>
          <a:xfrm>
            <a:off x="1225296" y="2468880"/>
            <a:ext cx="201168" cy="320040"/>
          </a:xfrm>
          <a:prstGeom prst="rect">
            <a:avLst/>
          </a:prstGeom>
          <a:noFill/>
          <a:ln/>
        </p:spPr>
        <p:txBody>
          <a:bodyPr wrap="square" lIns="0" tIns="0" rIns="0" bIns="0" rtlCol="0" anchor="ctr"/>
          <a:lstStyle/>
          <a:p>
            <a:pPr marL="0" indent="0">
              <a:buNone/>
            </a:pPr>
            <a:r>
              <a:rPr lang="en-US" sz="1600" b="1" dirty="0">
                <a:solidFill>
                  <a:srgbClr val="2E3F6E"/>
                </a:solidFill>
                <a:latin typeface="Calibri" pitchFamily="34" charset="0"/>
                <a:ea typeface="Calibri" pitchFamily="34" charset="-122"/>
                <a:cs typeface="Calibri" pitchFamily="34" charset="-120"/>
              </a:rPr>
              <a:t>›</a:t>
            </a:r>
            <a:endParaRPr lang="en-US" sz="1600" dirty="0"/>
          </a:p>
        </p:txBody>
      </p:sp>
      <p:sp>
        <p:nvSpPr>
          <p:cNvPr id="13" name="Shape 11"/>
          <p:cNvSpPr/>
          <p:nvPr/>
        </p:nvSpPr>
        <p:spPr>
          <a:xfrm>
            <a:off x="1453896"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4" name="Shape 12"/>
          <p:cNvSpPr/>
          <p:nvPr/>
        </p:nvSpPr>
        <p:spPr>
          <a:xfrm>
            <a:off x="1453896" y="960120"/>
            <a:ext cx="1143000" cy="384048"/>
          </a:xfrm>
          <a:prstGeom prst="rect">
            <a:avLst/>
          </a:prstGeom>
          <a:solidFill>
            <a:srgbClr val="2E3F6E"/>
          </a:solidFill>
          <a:ln w="12700">
            <a:solidFill>
              <a:srgbClr val="2E3F6E"/>
            </a:solidFill>
            <a:prstDash val="solid"/>
          </a:ln>
        </p:spPr>
        <p:txBody>
          <a:bodyPr/>
          <a:lstStyle/>
          <a:p>
            <a:endParaRPr lang="fr-FR"/>
          </a:p>
        </p:txBody>
      </p:sp>
      <p:sp>
        <p:nvSpPr>
          <p:cNvPr id="15" name="Text 13"/>
          <p:cNvSpPr/>
          <p:nvPr/>
        </p:nvSpPr>
        <p:spPr>
          <a:xfrm>
            <a:off x="1453896"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7" name="Text 15"/>
          <p:cNvSpPr/>
          <p:nvPr/>
        </p:nvSpPr>
        <p:spPr>
          <a:xfrm>
            <a:off x="1453896" y="1801368"/>
            <a:ext cx="1143000" cy="274320"/>
          </a:xfrm>
          <a:prstGeom prst="rect">
            <a:avLst/>
          </a:prstGeom>
          <a:noFill/>
          <a:ln/>
        </p:spPr>
        <p:txBody>
          <a:bodyPr wrap="square" lIns="0" tIns="0" rIns="0" bIns="0" rtlCol="0" anchor="ctr"/>
          <a:lstStyle/>
          <a:p>
            <a:pPr marL="0" indent="0" algn="ctr">
              <a:buNone/>
            </a:pPr>
            <a:r>
              <a:rPr lang="en-US" sz="1100" b="1" dirty="0">
                <a:solidFill>
                  <a:srgbClr val="2E3F6E"/>
                </a:solidFill>
                <a:latin typeface="Calibri" pitchFamily="34" charset="0"/>
                <a:ea typeface="Calibri" pitchFamily="34" charset="-122"/>
                <a:cs typeface="Calibri" pitchFamily="34" charset="-120"/>
              </a:rPr>
              <a:t>Translate</a:t>
            </a:r>
            <a:endParaRPr lang="en-US" sz="1100" dirty="0"/>
          </a:p>
        </p:txBody>
      </p:sp>
      <p:sp>
        <p:nvSpPr>
          <p:cNvPr id="18" name="Text 16"/>
          <p:cNvSpPr/>
          <p:nvPr/>
        </p:nvSpPr>
        <p:spPr>
          <a:xfrm>
            <a:off x="1508760"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Work segment</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by segment</a:t>
            </a:r>
            <a:endParaRPr lang="en-US" sz="900" dirty="0"/>
          </a:p>
        </p:txBody>
      </p:sp>
      <p:sp>
        <p:nvSpPr>
          <p:cNvPr id="19" name="Text 17"/>
          <p:cNvSpPr/>
          <p:nvPr/>
        </p:nvSpPr>
        <p:spPr>
          <a:xfrm>
            <a:off x="1508760"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Red underline</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 spelling error</a:t>
            </a:r>
            <a:endParaRPr lang="en-US" sz="900" dirty="0"/>
          </a:p>
        </p:txBody>
      </p:sp>
      <p:sp>
        <p:nvSpPr>
          <p:cNvPr id="20" name="Text 18"/>
          <p:cNvSpPr/>
          <p:nvPr/>
        </p:nvSpPr>
        <p:spPr>
          <a:xfrm>
            <a:off x="1508760"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Highlighted term</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 glossary hint</a:t>
            </a:r>
            <a:endParaRPr lang="en-US" sz="900" dirty="0"/>
          </a:p>
        </p:txBody>
      </p:sp>
      <p:sp>
        <p:nvSpPr>
          <p:cNvPr id="21" name="Text 19"/>
          <p:cNvSpPr/>
          <p:nvPr/>
        </p:nvSpPr>
        <p:spPr>
          <a:xfrm>
            <a:off x="2478024" y="2468880"/>
            <a:ext cx="201168" cy="320040"/>
          </a:xfrm>
          <a:prstGeom prst="rect">
            <a:avLst/>
          </a:prstGeom>
          <a:noFill/>
          <a:ln/>
        </p:spPr>
        <p:txBody>
          <a:bodyPr wrap="square" lIns="0" tIns="0" rIns="0" bIns="0" rtlCol="0" anchor="ctr"/>
          <a:lstStyle/>
          <a:p>
            <a:pPr marL="0" indent="0">
              <a:buNone/>
            </a:pPr>
            <a:r>
              <a:rPr lang="en-US" sz="1600" b="1" dirty="0">
                <a:solidFill>
                  <a:srgbClr val="2E3F6E"/>
                </a:solidFill>
                <a:latin typeface="Calibri" pitchFamily="34" charset="0"/>
                <a:ea typeface="Calibri" pitchFamily="34" charset="-122"/>
                <a:cs typeface="Calibri" pitchFamily="34" charset="-120"/>
              </a:rPr>
              <a:t>›</a:t>
            </a:r>
            <a:endParaRPr lang="en-US" sz="1600" dirty="0"/>
          </a:p>
        </p:txBody>
      </p:sp>
      <p:sp>
        <p:nvSpPr>
          <p:cNvPr id="22" name="Shape 20"/>
          <p:cNvSpPr/>
          <p:nvPr/>
        </p:nvSpPr>
        <p:spPr>
          <a:xfrm>
            <a:off x="2706624"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23" name="Shape 21"/>
          <p:cNvSpPr/>
          <p:nvPr/>
        </p:nvSpPr>
        <p:spPr>
          <a:xfrm>
            <a:off x="2706624" y="960120"/>
            <a:ext cx="1143000" cy="384048"/>
          </a:xfrm>
          <a:prstGeom prst="rect">
            <a:avLst/>
          </a:prstGeom>
          <a:solidFill>
            <a:srgbClr val="EF5350"/>
          </a:solidFill>
          <a:ln w="12700">
            <a:solidFill>
              <a:srgbClr val="EF5350"/>
            </a:solidFill>
            <a:prstDash val="solid"/>
          </a:ln>
        </p:spPr>
        <p:txBody>
          <a:bodyPr/>
          <a:lstStyle/>
          <a:p>
            <a:endParaRPr lang="fr-FR"/>
          </a:p>
        </p:txBody>
      </p:sp>
      <p:sp>
        <p:nvSpPr>
          <p:cNvPr id="24" name="Text 22"/>
          <p:cNvSpPr/>
          <p:nvPr/>
        </p:nvSpPr>
        <p:spPr>
          <a:xfrm>
            <a:off x="2706624"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26" name="Text 24"/>
          <p:cNvSpPr/>
          <p:nvPr/>
        </p:nvSpPr>
        <p:spPr>
          <a:xfrm>
            <a:off x="2706624" y="1801368"/>
            <a:ext cx="1143000" cy="274320"/>
          </a:xfrm>
          <a:prstGeom prst="rect">
            <a:avLst/>
          </a:prstGeom>
          <a:noFill/>
          <a:ln/>
        </p:spPr>
        <p:txBody>
          <a:bodyPr wrap="square" lIns="0" tIns="0" rIns="0" bIns="0" rtlCol="0" anchor="ctr"/>
          <a:lstStyle/>
          <a:p>
            <a:pPr marL="0" indent="0" algn="ctr">
              <a:buNone/>
            </a:pPr>
            <a:r>
              <a:rPr lang="en-US" sz="1100" b="1" dirty="0">
                <a:solidFill>
                  <a:srgbClr val="EF5350"/>
                </a:solidFill>
                <a:latin typeface="Calibri" pitchFamily="34" charset="0"/>
                <a:ea typeface="Calibri" pitchFamily="34" charset="-122"/>
                <a:cs typeface="Calibri" pitchFamily="34" charset="-120"/>
              </a:rPr>
              <a:t>Tag Check</a:t>
            </a:r>
            <a:endParaRPr lang="en-US" sz="1100" dirty="0"/>
          </a:p>
        </p:txBody>
      </p:sp>
      <p:sp>
        <p:nvSpPr>
          <p:cNvPr id="27" name="Text 25"/>
          <p:cNvSpPr/>
          <p:nvPr/>
        </p:nvSpPr>
        <p:spPr>
          <a:xfrm>
            <a:off x="2761488"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Ctrl+Shift+V</a:t>
            </a:r>
            <a:endParaRPr lang="en-US" sz="900" dirty="0"/>
          </a:p>
        </p:txBody>
      </p:sp>
      <p:sp>
        <p:nvSpPr>
          <p:cNvPr id="28" name="Text 26"/>
          <p:cNvSpPr/>
          <p:nvPr/>
        </p:nvSpPr>
        <p:spPr>
          <a:xfrm>
            <a:off x="2761488"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 Tag Issues</a:t>
            </a:r>
            <a:endParaRPr lang="en-US" sz="900" dirty="0"/>
          </a:p>
        </p:txBody>
      </p:sp>
      <p:sp>
        <p:nvSpPr>
          <p:cNvPr id="29" name="Text 27"/>
          <p:cNvSpPr/>
          <p:nvPr/>
        </p:nvSpPr>
        <p:spPr>
          <a:xfrm>
            <a:off x="2761488"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Fix ALL tag errors</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before next step</a:t>
            </a:r>
            <a:endParaRPr lang="en-US" sz="900" dirty="0"/>
          </a:p>
        </p:txBody>
      </p:sp>
      <p:sp>
        <p:nvSpPr>
          <p:cNvPr id="30" name="Text 28"/>
          <p:cNvSpPr/>
          <p:nvPr/>
        </p:nvSpPr>
        <p:spPr>
          <a:xfrm>
            <a:off x="3730752" y="2468880"/>
            <a:ext cx="201168" cy="320040"/>
          </a:xfrm>
          <a:prstGeom prst="rect">
            <a:avLst/>
          </a:prstGeom>
          <a:noFill/>
          <a:ln/>
        </p:spPr>
        <p:txBody>
          <a:bodyPr wrap="square" lIns="0" tIns="0" rIns="0" bIns="0" rtlCol="0" anchor="ctr"/>
          <a:lstStyle/>
          <a:p>
            <a:pPr marL="0" indent="0">
              <a:buNone/>
            </a:pPr>
            <a:r>
              <a:rPr lang="en-US" sz="1600" b="1" dirty="0">
                <a:solidFill>
                  <a:srgbClr val="2E3F6E"/>
                </a:solidFill>
                <a:latin typeface="Calibri" pitchFamily="34" charset="0"/>
                <a:ea typeface="Calibri" pitchFamily="34" charset="-122"/>
                <a:cs typeface="Calibri" pitchFamily="34" charset="-120"/>
              </a:rPr>
              <a:t>›</a:t>
            </a:r>
            <a:endParaRPr lang="en-US" sz="1600" dirty="0"/>
          </a:p>
        </p:txBody>
      </p:sp>
      <p:sp>
        <p:nvSpPr>
          <p:cNvPr id="31" name="Shape 29"/>
          <p:cNvSpPr/>
          <p:nvPr/>
        </p:nvSpPr>
        <p:spPr>
          <a:xfrm>
            <a:off x="3959352"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32" name="Shape 30"/>
          <p:cNvSpPr/>
          <p:nvPr/>
        </p:nvSpPr>
        <p:spPr>
          <a:xfrm>
            <a:off x="3959352" y="960120"/>
            <a:ext cx="1143000" cy="384048"/>
          </a:xfrm>
          <a:prstGeom prst="rect">
            <a:avLst/>
          </a:prstGeom>
          <a:solidFill>
            <a:srgbClr val="F0A500"/>
          </a:solidFill>
          <a:ln w="12700">
            <a:solidFill>
              <a:srgbClr val="F0A500"/>
            </a:solidFill>
            <a:prstDash val="solid"/>
          </a:ln>
        </p:spPr>
        <p:txBody>
          <a:bodyPr/>
          <a:lstStyle/>
          <a:p>
            <a:endParaRPr lang="fr-FR"/>
          </a:p>
        </p:txBody>
      </p:sp>
      <p:sp>
        <p:nvSpPr>
          <p:cNvPr id="33" name="Text 31"/>
          <p:cNvSpPr/>
          <p:nvPr/>
        </p:nvSpPr>
        <p:spPr>
          <a:xfrm>
            <a:off x="3959352"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35" name="Text 33"/>
          <p:cNvSpPr/>
          <p:nvPr/>
        </p:nvSpPr>
        <p:spPr>
          <a:xfrm>
            <a:off x="3959352" y="1801368"/>
            <a:ext cx="1143000" cy="274320"/>
          </a:xfrm>
          <a:prstGeom prst="rect">
            <a:avLst/>
          </a:prstGeom>
          <a:noFill/>
          <a:ln/>
        </p:spPr>
        <p:txBody>
          <a:bodyPr wrap="square" lIns="0" tIns="0" rIns="0" bIns="0" rtlCol="0" anchor="ctr"/>
          <a:lstStyle/>
          <a:p>
            <a:pPr marL="0" indent="0" algn="ctr">
              <a:buNone/>
            </a:pPr>
            <a:r>
              <a:rPr lang="en-US" sz="1100" b="1" dirty="0">
                <a:solidFill>
                  <a:srgbClr val="F0A500"/>
                </a:solidFill>
                <a:latin typeface="Calibri" pitchFamily="34" charset="0"/>
                <a:ea typeface="Calibri" pitchFamily="34" charset="-122"/>
                <a:cs typeface="Calibri" pitchFamily="34" charset="-120"/>
              </a:rPr>
              <a:t>Spell &amp; Terms</a:t>
            </a:r>
            <a:endParaRPr lang="en-US" sz="1100" dirty="0"/>
          </a:p>
        </p:txBody>
      </p:sp>
      <p:sp>
        <p:nvSpPr>
          <p:cNvPr id="36" name="Text 34"/>
          <p:cNvSpPr/>
          <p:nvPr/>
        </p:nvSpPr>
        <p:spPr>
          <a:xfrm>
            <a:off x="4014216"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Ctrl+Shift+V</a:t>
            </a:r>
            <a:endParaRPr lang="en-US" sz="900" dirty="0"/>
          </a:p>
        </p:txBody>
      </p:sp>
      <p:sp>
        <p:nvSpPr>
          <p:cNvPr id="37" name="Text 35"/>
          <p:cNvSpPr/>
          <p:nvPr/>
        </p:nvSpPr>
        <p:spPr>
          <a:xfrm>
            <a:off x="4014216"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 Spelling Issues</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 Terminology Issues</a:t>
            </a:r>
            <a:endParaRPr lang="en-US" sz="900" dirty="0"/>
          </a:p>
        </p:txBody>
      </p:sp>
      <p:sp>
        <p:nvSpPr>
          <p:cNvPr id="38" name="Text 36"/>
          <p:cNvSpPr/>
          <p:nvPr/>
        </p:nvSpPr>
        <p:spPr>
          <a:xfrm>
            <a:off x="4014216"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Fix and refresh</a:t>
            </a:r>
            <a:endParaRPr lang="en-US" sz="900" dirty="0"/>
          </a:p>
        </p:txBody>
      </p:sp>
      <p:sp>
        <p:nvSpPr>
          <p:cNvPr id="39" name="Text 37"/>
          <p:cNvSpPr/>
          <p:nvPr/>
        </p:nvSpPr>
        <p:spPr>
          <a:xfrm>
            <a:off x="4983480" y="2468880"/>
            <a:ext cx="201168" cy="320040"/>
          </a:xfrm>
          <a:prstGeom prst="rect">
            <a:avLst/>
          </a:prstGeom>
          <a:noFill/>
          <a:ln/>
        </p:spPr>
        <p:txBody>
          <a:bodyPr wrap="square" lIns="0" tIns="0" rIns="0" bIns="0" rtlCol="0" anchor="ctr"/>
          <a:lstStyle/>
          <a:p>
            <a:pPr marL="0" indent="0">
              <a:buNone/>
            </a:pPr>
            <a:r>
              <a:rPr lang="en-US" sz="1600" b="1" dirty="0">
                <a:solidFill>
                  <a:srgbClr val="2E3F6E"/>
                </a:solidFill>
                <a:latin typeface="Calibri" pitchFamily="34" charset="0"/>
                <a:ea typeface="Calibri" pitchFamily="34" charset="-122"/>
                <a:cs typeface="Calibri" pitchFamily="34" charset="-120"/>
              </a:rPr>
              <a:t>›</a:t>
            </a:r>
            <a:endParaRPr lang="en-US" sz="1600" dirty="0"/>
          </a:p>
        </p:txBody>
      </p:sp>
      <p:sp>
        <p:nvSpPr>
          <p:cNvPr id="40" name="Shape 38"/>
          <p:cNvSpPr/>
          <p:nvPr/>
        </p:nvSpPr>
        <p:spPr>
          <a:xfrm>
            <a:off x="5212080"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41" name="Shape 39"/>
          <p:cNvSpPr/>
          <p:nvPr/>
        </p:nvSpPr>
        <p:spPr>
          <a:xfrm>
            <a:off x="5212080" y="960120"/>
            <a:ext cx="1143000" cy="384048"/>
          </a:xfrm>
          <a:prstGeom prst="rect">
            <a:avLst/>
          </a:prstGeom>
          <a:solidFill>
            <a:srgbClr val="7B5EA7"/>
          </a:solidFill>
          <a:ln w="12700">
            <a:solidFill>
              <a:srgbClr val="7B5EA7"/>
            </a:solidFill>
            <a:prstDash val="solid"/>
          </a:ln>
        </p:spPr>
        <p:txBody>
          <a:bodyPr/>
          <a:lstStyle/>
          <a:p>
            <a:endParaRPr lang="fr-FR"/>
          </a:p>
        </p:txBody>
      </p:sp>
      <p:sp>
        <p:nvSpPr>
          <p:cNvPr id="42" name="Text 40"/>
          <p:cNvSpPr/>
          <p:nvPr/>
        </p:nvSpPr>
        <p:spPr>
          <a:xfrm>
            <a:off x="5212080"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44" name="Text 42"/>
          <p:cNvSpPr/>
          <p:nvPr/>
        </p:nvSpPr>
        <p:spPr>
          <a:xfrm>
            <a:off x="5212080" y="1801368"/>
            <a:ext cx="1143000" cy="274320"/>
          </a:xfrm>
          <a:prstGeom prst="rect">
            <a:avLst/>
          </a:prstGeom>
          <a:noFill/>
          <a:ln/>
        </p:spPr>
        <p:txBody>
          <a:bodyPr wrap="square" lIns="0" tIns="0" rIns="0" bIns="0" rtlCol="0" anchor="ctr"/>
          <a:lstStyle/>
          <a:p>
            <a:pPr marL="0" indent="0" algn="ctr">
              <a:buNone/>
            </a:pPr>
            <a:r>
              <a:rPr lang="en-US" sz="1100" b="1" dirty="0">
                <a:solidFill>
                  <a:srgbClr val="7B5EA7"/>
                </a:solidFill>
                <a:latin typeface="Calibri" pitchFamily="34" charset="0"/>
                <a:ea typeface="Calibri" pitchFamily="34" charset="-122"/>
                <a:cs typeface="Calibri" pitchFamily="34" charset="-120"/>
              </a:rPr>
              <a:t>Run Script</a:t>
            </a:r>
            <a:endParaRPr lang="en-US" sz="1100" dirty="0"/>
          </a:p>
        </p:txBody>
      </p:sp>
      <p:sp>
        <p:nvSpPr>
          <p:cNvPr id="45" name="Text 43"/>
          <p:cNvSpPr/>
          <p:nvPr/>
        </p:nvSpPr>
        <p:spPr>
          <a:xfrm>
            <a:off x="5266944"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Tools → Scripting</a:t>
            </a:r>
            <a:endParaRPr lang="en-US" sz="900" dirty="0"/>
          </a:p>
        </p:txBody>
      </p:sp>
      <p:sp>
        <p:nvSpPr>
          <p:cNvPr id="46" name="Text 44"/>
          <p:cNvSpPr/>
          <p:nvPr/>
        </p:nvSpPr>
        <p:spPr>
          <a:xfrm>
            <a:off x="5266944"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 QA – Check Rules</a:t>
            </a:r>
            <a:endParaRPr lang="en-US" sz="900" dirty="0"/>
          </a:p>
        </p:txBody>
      </p:sp>
      <p:sp>
        <p:nvSpPr>
          <p:cNvPr id="47" name="Text 45"/>
          <p:cNvSpPr/>
          <p:nvPr/>
        </p:nvSpPr>
        <p:spPr>
          <a:xfrm>
            <a:off x="5266944"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Fix: spaces, doubled</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words, numbers</a:t>
            </a:r>
            <a:endParaRPr lang="en-US" sz="900" dirty="0"/>
          </a:p>
        </p:txBody>
      </p:sp>
      <p:sp>
        <p:nvSpPr>
          <p:cNvPr id="48" name="Text 46"/>
          <p:cNvSpPr/>
          <p:nvPr/>
        </p:nvSpPr>
        <p:spPr>
          <a:xfrm>
            <a:off x="6236208" y="2468880"/>
            <a:ext cx="201168" cy="320040"/>
          </a:xfrm>
          <a:prstGeom prst="rect">
            <a:avLst/>
          </a:prstGeom>
          <a:noFill/>
          <a:ln/>
        </p:spPr>
        <p:txBody>
          <a:bodyPr wrap="square" lIns="0" tIns="0" rIns="0" bIns="0" rtlCol="0" anchor="ctr"/>
          <a:lstStyle/>
          <a:p>
            <a:pPr marL="0" indent="0">
              <a:buNone/>
            </a:pPr>
            <a:r>
              <a:rPr lang="en-US" sz="1600" b="1" dirty="0">
                <a:solidFill>
                  <a:srgbClr val="2E3F6E"/>
                </a:solidFill>
                <a:latin typeface="Calibri" pitchFamily="34" charset="0"/>
                <a:ea typeface="Calibri" pitchFamily="34" charset="-122"/>
                <a:cs typeface="Calibri" pitchFamily="34" charset="-120"/>
              </a:rPr>
              <a:t>›</a:t>
            </a:r>
            <a:endParaRPr lang="en-US" sz="1600" dirty="0"/>
          </a:p>
        </p:txBody>
      </p:sp>
      <p:sp>
        <p:nvSpPr>
          <p:cNvPr id="49" name="Shape 47"/>
          <p:cNvSpPr/>
          <p:nvPr/>
        </p:nvSpPr>
        <p:spPr>
          <a:xfrm>
            <a:off x="6464808"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50" name="Shape 48"/>
          <p:cNvSpPr/>
          <p:nvPr/>
        </p:nvSpPr>
        <p:spPr>
          <a:xfrm>
            <a:off x="6464808" y="960120"/>
            <a:ext cx="1143000" cy="384048"/>
          </a:xfrm>
          <a:prstGeom prst="rect">
            <a:avLst/>
          </a:prstGeom>
          <a:solidFill>
            <a:srgbClr val="B07800"/>
          </a:solidFill>
          <a:ln w="12700">
            <a:solidFill>
              <a:srgbClr val="B07800"/>
            </a:solidFill>
            <a:prstDash val="solid"/>
          </a:ln>
        </p:spPr>
        <p:txBody>
          <a:bodyPr/>
          <a:lstStyle/>
          <a:p>
            <a:endParaRPr lang="fr-FR"/>
          </a:p>
        </p:txBody>
      </p:sp>
      <p:sp>
        <p:nvSpPr>
          <p:cNvPr id="51" name="Text 49"/>
          <p:cNvSpPr/>
          <p:nvPr/>
        </p:nvSpPr>
        <p:spPr>
          <a:xfrm>
            <a:off x="6464808"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6</a:t>
            </a:r>
            <a:endParaRPr lang="en-US" sz="1400" dirty="0"/>
          </a:p>
        </p:txBody>
      </p:sp>
      <p:sp>
        <p:nvSpPr>
          <p:cNvPr id="53" name="Text 51"/>
          <p:cNvSpPr/>
          <p:nvPr/>
        </p:nvSpPr>
        <p:spPr>
          <a:xfrm>
            <a:off x="6464808" y="1801368"/>
            <a:ext cx="1143000" cy="274320"/>
          </a:xfrm>
          <a:prstGeom prst="rect">
            <a:avLst/>
          </a:prstGeom>
          <a:noFill/>
          <a:ln/>
        </p:spPr>
        <p:txBody>
          <a:bodyPr wrap="square" lIns="0" tIns="0" rIns="0" bIns="0" rtlCol="0" anchor="ctr"/>
          <a:lstStyle/>
          <a:p>
            <a:pPr marL="0" indent="0" algn="ctr">
              <a:buNone/>
            </a:pPr>
            <a:r>
              <a:rPr lang="en-US" sz="1100" b="1" dirty="0">
                <a:solidFill>
                  <a:srgbClr val="B07800"/>
                </a:solidFill>
                <a:latin typeface="Calibri" pitchFamily="34" charset="0"/>
                <a:ea typeface="Calibri" pitchFamily="34" charset="-122"/>
                <a:cs typeface="Calibri" pitchFamily="34" charset="-120"/>
              </a:rPr>
              <a:t>Xbench</a:t>
            </a:r>
            <a:endParaRPr lang="en-US" sz="1100" dirty="0"/>
          </a:p>
        </p:txBody>
      </p:sp>
      <p:sp>
        <p:nvSpPr>
          <p:cNvPr id="54" name="Text 52"/>
          <p:cNvSpPr/>
          <p:nvPr/>
        </p:nvSpPr>
        <p:spPr>
          <a:xfrm>
            <a:off x="6519672"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Ctrl+S → save TM</a:t>
            </a:r>
            <a:endParaRPr lang="en-US" sz="900" dirty="0"/>
          </a:p>
        </p:txBody>
      </p:sp>
      <p:sp>
        <p:nvSpPr>
          <p:cNvPr id="55" name="Text 53"/>
          <p:cNvSpPr/>
          <p:nvPr/>
        </p:nvSpPr>
        <p:spPr>
          <a:xfrm>
            <a:off x="6519672"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Load TMX</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in Xbench</a:t>
            </a:r>
            <a:endParaRPr lang="en-US" sz="900" dirty="0"/>
          </a:p>
        </p:txBody>
      </p:sp>
      <p:sp>
        <p:nvSpPr>
          <p:cNvPr id="56" name="Text 54"/>
          <p:cNvSpPr/>
          <p:nvPr/>
        </p:nvSpPr>
        <p:spPr>
          <a:xfrm>
            <a:off x="6519672"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F5 → fix in</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OmegaT → repeat</a:t>
            </a:r>
            <a:endParaRPr lang="en-US" sz="900" dirty="0"/>
          </a:p>
        </p:txBody>
      </p:sp>
      <p:sp>
        <p:nvSpPr>
          <p:cNvPr id="57" name="Text 55"/>
          <p:cNvSpPr/>
          <p:nvPr/>
        </p:nvSpPr>
        <p:spPr>
          <a:xfrm>
            <a:off x="7488936" y="2468880"/>
            <a:ext cx="201168" cy="320040"/>
          </a:xfrm>
          <a:prstGeom prst="rect">
            <a:avLst/>
          </a:prstGeom>
          <a:noFill/>
          <a:ln/>
        </p:spPr>
        <p:txBody>
          <a:bodyPr wrap="square" lIns="0" tIns="0" rIns="0" bIns="0" rtlCol="0" anchor="ctr"/>
          <a:lstStyle/>
          <a:p>
            <a:pPr marL="0" indent="0">
              <a:buNone/>
            </a:pPr>
            <a:r>
              <a:rPr lang="en-US" sz="1600" b="1" dirty="0">
                <a:solidFill>
                  <a:srgbClr val="2E3F6E"/>
                </a:solidFill>
                <a:latin typeface="Calibri" pitchFamily="34" charset="0"/>
                <a:ea typeface="Calibri" pitchFamily="34" charset="-122"/>
                <a:cs typeface="Calibri" pitchFamily="34" charset="-120"/>
              </a:rPr>
              <a:t>›</a:t>
            </a:r>
            <a:endParaRPr lang="en-US" sz="1600" dirty="0"/>
          </a:p>
        </p:txBody>
      </p:sp>
      <p:sp>
        <p:nvSpPr>
          <p:cNvPr id="58" name="Shape 56"/>
          <p:cNvSpPr/>
          <p:nvPr/>
        </p:nvSpPr>
        <p:spPr>
          <a:xfrm>
            <a:off x="7717536" y="960120"/>
            <a:ext cx="1143000" cy="391363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59" name="Shape 57"/>
          <p:cNvSpPr/>
          <p:nvPr/>
        </p:nvSpPr>
        <p:spPr>
          <a:xfrm>
            <a:off x="7717536" y="960120"/>
            <a:ext cx="1143000" cy="384048"/>
          </a:xfrm>
          <a:prstGeom prst="rect">
            <a:avLst/>
          </a:prstGeom>
          <a:solidFill>
            <a:srgbClr val="15803D"/>
          </a:solidFill>
          <a:ln w="12700">
            <a:solidFill>
              <a:srgbClr val="15803D"/>
            </a:solidFill>
            <a:prstDash val="solid"/>
          </a:ln>
        </p:spPr>
        <p:txBody>
          <a:bodyPr/>
          <a:lstStyle/>
          <a:p>
            <a:endParaRPr lang="fr-FR"/>
          </a:p>
        </p:txBody>
      </p:sp>
      <p:sp>
        <p:nvSpPr>
          <p:cNvPr id="60" name="Text 58"/>
          <p:cNvSpPr/>
          <p:nvPr/>
        </p:nvSpPr>
        <p:spPr>
          <a:xfrm>
            <a:off x="7717536" y="960120"/>
            <a:ext cx="1143000"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7</a:t>
            </a:r>
            <a:endParaRPr lang="en-US" sz="1400" dirty="0"/>
          </a:p>
        </p:txBody>
      </p:sp>
      <p:sp>
        <p:nvSpPr>
          <p:cNvPr id="62" name="Text 60"/>
          <p:cNvSpPr/>
          <p:nvPr/>
        </p:nvSpPr>
        <p:spPr>
          <a:xfrm>
            <a:off x="7717536" y="1801368"/>
            <a:ext cx="1143000" cy="274320"/>
          </a:xfrm>
          <a:prstGeom prst="rect">
            <a:avLst/>
          </a:prstGeom>
          <a:noFill/>
          <a:ln/>
        </p:spPr>
        <p:txBody>
          <a:bodyPr wrap="square" lIns="0" tIns="0" rIns="0" bIns="0" rtlCol="0" anchor="ctr"/>
          <a:lstStyle/>
          <a:p>
            <a:pPr marL="0" indent="0" algn="ctr">
              <a:buNone/>
            </a:pPr>
            <a:r>
              <a:rPr lang="en-US" sz="1100" b="1" dirty="0">
                <a:solidFill>
                  <a:srgbClr val="15803D"/>
                </a:solidFill>
                <a:latin typeface="Calibri" pitchFamily="34" charset="0"/>
                <a:ea typeface="Calibri" pitchFamily="34" charset="-122"/>
                <a:cs typeface="Calibri" pitchFamily="34" charset="-120"/>
              </a:rPr>
              <a:t>Deliver</a:t>
            </a:r>
            <a:endParaRPr lang="en-US" sz="1100" dirty="0"/>
          </a:p>
        </p:txBody>
      </p:sp>
      <p:sp>
        <p:nvSpPr>
          <p:cNvPr id="63" name="Text 61"/>
          <p:cNvSpPr/>
          <p:nvPr/>
        </p:nvSpPr>
        <p:spPr>
          <a:xfrm>
            <a:off x="7772400" y="21305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Ctrl+D to create</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final files</a:t>
            </a:r>
            <a:endParaRPr lang="en-US" sz="900" dirty="0"/>
          </a:p>
        </p:txBody>
      </p:sp>
      <p:sp>
        <p:nvSpPr>
          <p:cNvPr id="64" name="Text 62"/>
          <p:cNvSpPr/>
          <p:nvPr/>
        </p:nvSpPr>
        <p:spPr>
          <a:xfrm>
            <a:off x="7772400" y="30449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Check /target</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folder</a:t>
            </a:r>
            <a:endParaRPr lang="en-US" sz="900" dirty="0"/>
          </a:p>
        </p:txBody>
      </p:sp>
      <p:sp>
        <p:nvSpPr>
          <p:cNvPr id="65" name="Text 63"/>
          <p:cNvSpPr/>
          <p:nvPr/>
        </p:nvSpPr>
        <p:spPr>
          <a:xfrm>
            <a:off x="7772400" y="3959352"/>
            <a:ext cx="1033272" cy="841248"/>
          </a:xfrm>
          <a:prstGeom prst="rect">
            <a:avLst/>
          </a:prstGeom>
          <a:noFill/>
          <a:ln/>
        </p:spPr>
        <p:txBody>
          <a:bodyPr wrap="square" lIns="0" tIns="0" rIns="0" bIns="0" rtlCol="0" anchor="ctr"/>
          <a:lstStyle/>
          <a:p>
            <a:pPr marL="0" indent="0" algn="ctr">
              <a:buNone/>
            </a:pPr>
            <a:r>
              <a:rPr lang="en-US" sz="900" dirty="0">
                <a:solidFill>
                  <a:srgbClr val="1A2540"/>
                </a:solidFill>
                <a:latin typeface="Calibri" pitchFamily="34" charset="0"/>
                <a:ea typeface="Calibri" pitchFamily="34" charset="-122"/>
                <a:cs typeface="Calibri" pitchFamily="34" charset="-120"/>
              </a:rPr>
              <a:t>Attach QA report</a:t>
            </a:r>
            <a:endParaRPr lang="en-US" sz="900" dirty="0"/>
          </a:p>
          <a:p>
            <a:pPr marL="0" indent="0" algn="ctr">
              <a:buNone/>
            </a:pPr>
            <a:r>
              <a:rPr lang="en-US" sz="900" dirty="0">
                <a:solidFill>
                  <a:srgbClr val="1A2540"/>
                </a:solidFill>
                <a:latin typeface="Calibri" pitchFamily="34" charset="0"/>
                <a:ea typeface="Calibri" pitchFamily="34" charset="-122"/>
                <a:cs typeface="Calibri" pitchFamily="34" charset="-120"/>
              </a:rPr>
              <a:t>if needed</a:t>
            </a:r>
            <a:endParaRPr lang="en-US" sz="900" dirty="0"/>
          </a:p>
        </p:txBody>
      </p:sp>
      <p:sp>
        <p:nvSpPr>
          <p:cNvPr id="66" name="Shape 64"/>
          <p:cNvSpPr/>
          <p:nvPr/>
        </p:nvSpPr>
        <p:spPr>
          <a:xfrm>
            <a:off x="201168" y="4727448"/>
            <a:ext cx="8741664" cy="274320"/>
          </a:xfrm>
          <a:prstGeom prst="rect">
            <a:avLst/>
          </a:prstGeom>
          <a:solidFill>
            <a:srgbClr val="D4E4F7"/>
          </a:solidFill>
          <a:ln w="6350">
            <a:solidFill>
              <a:srgbClr val="2E3F6E"/>
            </a:solidFill>
            <a:prstDash val="solid"/>
          </a:ln>
        </p:spPr>
        <p:txBody>
          <a:bodyPr/>
          <a:lstStyle/>
          <a:p>
            <a:endParaRPr lang="fr-FR"/>
          </a:p>
        </p:txBody>
      </p:sp>
      <p:sp>
        <p:nvSpPr>
          <p:cNvPr id="67" name="Text 65"/>
          <p:cNvSpPr/>
          <p:nvPr/>
        </p:nvSpPr>
        <p:spPr>
          <a:xfrm>
            <a:off x="292608" y="4727448"/>
            <a:ext cx="8558784" cy="274320"/>
          </a:xfrm>
          <a:prstGeom prst="rect">
            <a:avLst/>
          </a:prstGeom>
          <a:noFill/>
          <a:ln/>
        </p:spPr>
        <p:txBody>
          <a:bodyPr wrap="square" lIns="0" tIns="0" rIns="0" bIns="0" rtlCol="0" anchor="ctr"/>
          <a:lstStyle/>
          <a:p>
            <a:pPr marL="0" indent="0">
              <a:buNone/>
            </a:pPr>
            <a:r>
              <a:rPr lang="en-US" sz="1050" i="1" dirty="0">
                <a:solidFill>
                  <a:srgbClr val="1A2540"/>
                </a:solidFill>
                <a:latin typeface="Calibri" pitchFamily="34" charset="0"/>
                <a:ea typeface="Calibri" pitchFamily="34" charset="-122"/>
                <a:cs typeface="Calibri" pitchFamily="34" charset="-120"/>
              </a:rPr>
              <a:t>Good rule: run Ctrl+Shift+V at the end of EVERY work session, not just before delivery.</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Standards &amp; Best Practices</a:t>
            </a:r>
            <a:endParaRPr lang="en-US" sz="2600" dirty="0"/>
          </a:p>
        </p:txBody>
      </p:sp>
      <p:sp>
        <p:nvSpPr>
          <p:cNvPr id="4" name="Shape 2"/>
          <p:cNvSpPr/>
          <p:nvPr/>
        </p:nvSpPr>
        <p:spPr>
          <a:xfrm>
            <a:off x="228600" y="914400"/>
            <a:ext cx="4224528" cy="16916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5" name="Shape 3"/>
          <p:cNvSpPr/>
          <p:nvPr/>
        </p:nvSpPr>
        <p:spPr>
          <a:xfrm>
            <a:off x="228600" y="914400"/>
            <a:ext cx="4224528" cy="384048"/>
          </a:xfrm>
          <a:prstGeom prst="rect">
            <a:avLst/>
          </a:prstGeom>
          <a:solidFill>
            <a:srgbClr val="2E3F6E"/>
          </a:solidFill>
          <a:ln w="12700">
            <a:solidFill>
              <a:srgbClr val="2E3F6E"/>
            </a:solidFill>
            <a:prstDash val="solid"/>
          </a:ln>
        </p:spPr>
        <p:txBody>
          <a:bodyPr/>
          <a:lstStyle/>
          <a:p>
            <a:endParaRPr lang="fr-FR"/>
          </a:p>
        </p:txBody>
      </p:sp>
      <p:sp>
        <p:nvSpPr>
          <p:cNvPr id="6" name="Text 4"/>
          <p:cNvSpPr/>
          <p:nvPr/>
        </p:nvSpPr>
        <p:spPr>
          <a:xfrm>
            <a:off x="228600" y="914400"/>
            <a:ext cx="422452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ISO 17100:2015</a:t>
            </a:r>
            <a:endParaRPr lang="en-US" sz="1400" dirty="0"/>
          </a:p>
        </p:txBody>
      </p:sp>
      <p:sp>
        <p:nvSpPr>
          <p:cNvPr id="7" name="Text 5"/>
          <p:cNvSpPr/>
          <p:nvPr/>
        </p:nvSpPr>
        <p:spPr>
          <a:xfrm>
            <a:off x="338328" y="1371600"/>
            <a:ext cx="4005072" cy="256032"/>
          </a:xfrm>
          <a:prstGeom prst="rect">
            <a:avLst/>
          </a:prstGeom>
          <a:noFill/>
          <a:ln/>
        </p:spPr>
        <p:txBody>
          <a:bodyPr wrap="square" lIns="0" tIns="0" rIns="0" bIns="0" rtlCol="0" anchor="ctr"/>
          <a:lstStyle/>
          <a:p>
            <a:pPr marL="0" indent="0">
              <a:buNone/>
            </a:pPr>
            <a:r>
              <a:rPr lang="en-US" sz="1100" b="1" dirty="0">
                <a:solidFill>
                  <a:srgbClr val="2E3F6E"/>
                </a:solidFill>
                <a:latin typeface="Calibri" pitchFamily="34" charset="0"/>
                <a:ea typeface="Calibri" pitchFamily="34" charset="-122"/>
                <a:cs typeface="Calibri" pitchFamily="34" charset="-120"/>
              </a:rPr>
              <a:t>The international standard for professional translation services.</a:t>
            </a:r>
            <a:endParaRPr lang="en-US" sz="1100" dirty="0"/>
          </a:p>
        </p:txBody>
      </p:sp>
      <p:sp>
        <p:nvSpPr>
          <p:cNvPr id="8" name="Text 6"/>
          <p:cNvSpPr/>
          <p:nvPr/>
        </p:nvSpPr>
        <p:spPr>
          <a:xfrm>
            <a:off x="338328" y="1645920"/>
            <a:ext cx="4005072" cy="566928"/>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Requires BOTH a translation step AND a revision step. QA tools help fulfill the revision requirement.</a:t>
            </a:r>
            <a:endParaRPr lang="en-US" sz="1050" dirty="0"/>
          </a:p>
        </p:txBody>
      </p:sp>
      <p:sp>
        <p:nvSpPr>
          <p:cNvPr id="9" name="Shape 7"/>
          <p:cNvSpPr/>
          <p:nvPr/>
        </p:nvSpPr>
        <p:spPr>
          <a:xfrm>
            <a:off x="338328" y="2304288"/>
            <a:ext cx="4005072" cy="228600"/>
          </a:xfrm>
          <a:prstGeom prst="rect">
            <a:avLst/>
          </a:prstGeom>
          <a:solidFill>
            <a:srgbClr val="D4E4F7"/>
          </a:solidFill>
          <a:ln w="6350">
            <a:solidFill>
              <a:srgbClr val="2E3F6E"/>
            </a:solidFill>
            <a:prstDash val="solid"/>
          </a:ln>
        </p:spPr>
        <p:txBody>
          <a:bodyPr/>
          <a:lstStyle/>
          <a:p>
            <a:endParaRPr lang="fr-FR"/>
          </a:p>
        </p:txBody>
      </p:sp>
      <p:sp>
        <p:nvSpPr>
          <p:cNvPr id="10" name="Text 8"/>
          <p:cNvSpPr/>
          <p:nvPr/>
        </p:nvSpPr>
        <p:spPr>
          <a:xfrm>
            <a:off x="365760" y="2304288"/>
            <a:ext cx="3950208" cy="228600"/>
          </a:xfrm>
          <a:prstGeom prst="rect">
            <a:avLst/>
          </a:prstGeom>
          <a:noFill/>
          <a:ln/>
        </p:spPr>
        <p:txBody>
          <a:bodyPr wrap="square" lIns="38100" tIns="38100" rIns="38100" bIns="38100" rtlCol="0" anchor="ctr"/>
          <a:lstStyle/>
          <a:p>
            <a:pPr marL="0" indent="0">
              <a:buNone/>
            </a:pPr>
            <a:r>
              <a:rPr lang="en-US" sz="900" i="1" dirty="0">
                <a:solidFill>
                  <a:srgbClr val="1A2540"/>
                </a:solidFill>
                <a:latin typeface="Calibri" pitchFamily="34" charset="0"/>
                <a:ea typeface="Calibri" pitchFamily="34" charset="-122"/>
                <a:cs typeface="Calibri" pitchFamily="34" charset="-120"/>
              </a:rPr>
              <a:t>Clients and agencies often require ISO 17100 compliance</a:t>
            </a:r>
            <a:endParaRPr lang="en-US" sz="900" dirty="0"/>
          </a:p>
        </p:txBody>
      </p:sp>
      <p:sp>
        <p:nvSpPr>
          <p:cNvPr id="11" name="Shape 9"/>
          <p:cNvSpPr/>
          <p:nvPr/>
        </p:nvSpPr>
        <p:spPr>
          <a:xfrm>
            <a:off x="4690872" y="914400"/>
            <a:ext cx="4224528" cy="16916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2" name="Shape 10"/>
          <p:cNvSpPr/>
          <p:nvPr/>
        </p:nvSpPr>
        <p:spPr>
          <a:xfrm>
            <a:off x="4690872" y="914400"/>
            <a:ext cx="4224528" cy="384048"/>
          </a:xfrm>
          <a:prstGeom prst="rect">
            <a:avLst/>
          </a:prstGeom>
          <a:solidFill>
            <a:srgbClr val="2E3F6E"/>
          </a:solidFill>
          <a:ln w="12700">
            <a:solidFill>
              <a:srgbClr val="2E3F6E"/>
            </a:solidFill>
            <a:prstDash val="solid"/>
          </a:ln>
        </p:spPr>
        <p:txBody>
          <a:bodyPr/>
          <a:lstStyle/>
          <a:p>
            <a:endParaRPr lang="fr-FR"/>
          </a:p>
        </p:txBody>
      </p:sp>
      <p:sp>
        <p:nvSpPr>
          <p:cNvPr id="13" name="Text 11"/>
          <p:cNvSpPr/>
          <p:nvPr/>
        </p:nvSpPr>
        <p:spPr>
          <a:xfrm>
            <a:off x="4690872" y="914400"/>
            <a:ext cx="4224528" cy="38404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MQM Framework</a:t>
            </a:r>
            <a:endParaRPr lang="en-US" sz="1400" dirty="0"/>
          </a:p>
        </p:txBody>
      </p:sp>
      <p:sp>
        <p:nvSpPr>
          <p:cNvPr id="14" name="Text 12"/>
          <p:cNvSpPr/>
          <p:nvPr/>
        </p:nvSpPr>
        <p:spPr>
          <a:xfrm>
            <a:off x="4800600" y="1371600"/>
            <a:ext cx="4005072" cy="256032"/>
          </a:xfrm>
          <a:prstGeom prst="rect">
            <a:avLst/>
          </a:prstGeom>
          <a:noFill/>
          <a:ln/>
        </p:spPr>
        <p:txBody>
          <a:bodyPr wrap="square" lIns="0" tIns="0" rIns="0" bIns="0" rtlCol="0" anchor="ctr"/>
          <a:lstStyle/>
          <a:p>
            <a:pPr marL="0" indent="0">
              <a:buNone/>
            </a:pPr>
            <a:r>
              <a:rPr lang="en-US" sz="1100" b="1" dirty="0">
                <a:solidFill>
                  <a:srgbClr val="2E3F6E"/>
                </a:solidFill>
                <a:latin typeface="Calibri" pitchFamily="34" charset="0"/>
                <a:ea typeface="Calibri" pitchFamily="34" charset="-122"/>
                <a:cs typeface="Calibri" pitchFamily="34" charset="-120"/>
              </a:rPr>
              <a:t>Multidimensional Quality Metrics — a system for categorizing translation errors.</a:t>
            </a:r>
            <a:endParaRPr lang="en-US" sz="1100" dirty="0"/>
          </a:p>
        </p:txBody>
      </p:sp>
      <p:sp>
        <p:nvSpPr>
          <p:cNvPr id="15" name="Text 13"/>
          <p:cNvSpPr/>
          <p:nvPr/>
        </p:nvSpPr>
        <p:spPr>
          <a:xfrm>
            <a:off x="4800600" y="1645920"/>
            <a:ext cx="4005072" cy="566928"/>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Organizes errors into categories: Accuracy, Fluency, Terminology, Style, Locale. Used in post-editing MT.</a:t>
            </a:r>
            <a:endParaRPr lang="en-US" sz="1050" dirty="0"/>
          </a:p>
        </p:txBody>
      </p:sp>
      <p:sp>
        <p:nvSpPr>
          <p:cNvPr id="16" name="Shape 14"/>
          <p:cNvSpPr/>
          <p:nvPr/>
        </p:nvSpPr>
        <p:spPr>
          <a:xfrm>
            <a:off x="4800600" y="2304288"/>
            <a:ext cx="4005072" cy="228600"/>
          </a:xfrm>
          <a:prstGeom prst="rect">
            <a:avLst/>
          </a:prstGeom>
          <a:solidFill>
            <a:srgbClr val="D4E4F7"/>
          </a:solidFill>
          <a:ln w="6350">
            <a:solidFill>
              <a:srgbClr val="2E3F6E"/>
            </a:solidFill>
            <a:prstDash val="solid"/>
          </a:ln>
        </p:spPr>
        <p:txBody>
          <a:bodyPr/>
          <a:lstStyle/>
          <a:p>
            <a:endParaRPr lang="fr-FR"/>
          </a:p>
        </p:txBody>
      </p:sp>
      <p:sp>
        <p:nvSpPr>
          <p:cNvPr id="17" name="Text 15"/>
          <p:cNvSpPr/>
          <p:nvPr/>
        </p:nvSpPr>
        <p:spPr>
          <a:xfrm>
            <a:off x="4828032" y="2304288"/>
            <a:ext cx="3950208" cy="228600"/>
          </a:xfrm>
          <a:prstGeom prst="rect">
            <a:avLst/>
          </a:prstGeom>
          <a:noFill/>
          <a:ln/>
        </p:spPr>
        <p:txBody>
          <a:bodyPr wrap="square" lIns="38100" tIns="38100" rIns="38100" bIns="38100" rtlCol="0" anchor="ctr"/>
          <a:lstStyle/>
          <a:p>
            <a:pPr marL="0" indent="0">
              <a:buNone/>
            </a:pPr>
            <a:r>
              <a:rPr lang="en-US" sz="900" i="1" dirty="0">
                <a:solidFill>
                  <a:srgbClr val="1A2540"/>
                </a:solidFill>
                <a:latin typeface="Calibri" pitchFamily="34" charset="0"/>
                <a:ea typeface="Calibri" pitchFamily="34" charset="-122"/>
                <a:cs typeface="Calibri" pitchFamily="34" charset="-120"/>
              </a:rPr>
              <a:t>Used to score translation quality systematically</a:t>
            </a:r>
            <a:endParaRPr lang="en-US" sz="900" dirty="0"/>
          </a:p>
        </p:txBody>
      </p:sp>
      <p:sp>
        <p:nvSpPr>
          <p:cNvPr id="18" name="Shape 16"/>
          <p:cNvSpPr/>
          <p:nvPr/>
        </p:nvSpPr>
        <p:spPr>
          <a:xfrm>
            <a:off x="228600" y="2651760"/>
            <a:ext cx="4224528" cy="347472"/>
          </a:xfrm>
          <a:prstGeom prst="rect">
            <a:avLst/>
          </a:prstGeom>
          <a:solidFill>
            <a:srgbClr val="2E3F6E"/>
          </a:solidFill>
          <a:ln w="12700">
            <a:solidFill>
              <a:srgbClr val="2E3F6E"/>
            </a:solidFill>
            <a:prstDash val="solid"/>
          </a:ln>
        </p:spPr>
        <p:txBody>
          <a:bodyPr/>
          <a:lstStyle/>
          <a:p>
            <a:endParaRPr lang="fr-FR"/>
          </a:p>
        </p:txBody>
      </p:sp>
      <p:sp>
        <p:nvSpPr>
          <p:cNvPr id="19" name="Text 17"/>
          <p:cNvSpPr/>
          <p:nvPr/>
        </p:nvSpPr>
        <p:spPr>
          <a:xfrm>
            <a:off x="228600" y="2651760"/>
            <a:ext cx="4224528" cy="347472"/>
          </a:xfrm>
          <a:prstGeom prst="rect">
            <a:avLst/>
          </a:prstGeom>
          <a:noFill/>
          <a:ln/>
        </p:spPr>
        <p:txBody>
          <a:bodyPr wrap="square" lIns="101600" tIns="101600" rIns="101600" bIns="10160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DO</a:t>
            </a:r>
            <a:endParaRPr lang="en-US" sz="1400" dirty="0"/>
          </a:p>
        </p:txBody>
      </p:sp>
      <p:sp>
        <p:nvSpPr>
          <p:cNvPr id="20" name="Shape 18"/>
          <p:cNvSpPr/>
          <p:nvPr/>
        </p:nvSpPr>
        <p:spPr>
          <a:xfrm>
            <a:off x="228600" y="3090672"/>
            <a:ext cx="4224528" cy="365760"/>
          </a:xfrm>
          <a:prstGeom prst="rect">
            <a:avLst/>
          </a:prstGeom>
          <a:solidFill>
            <a:srgbClr val="FFFFFF"/>
          </a:solidFill>
          <a:ln w="6350">
            <a:solidFill>
              <a:srgbClr val="BBE8C5"/>
            </a:solidFill>
            <a:prstDash val="solid"/>
          </a:ln>
        </p:spPr>
        <p:txBody>
          <a:bodyPr/>
          <a:lstStyle/>
          <a:p>
            <a:endParaRPr lang="fr-FR"/>
          </a:p>
        </p:txBody>
      </p:sp>
      <p:sp>
        <p:nvSpPr>
          <p:cNvPr id="21" name="Text 19"/>
          <p:cNvSpPr/>
          <p:nvPr/>
        </p:nvSpPr>
        <p:spPr>
          <a:xfrm>
            <a:off x="320040" y="309067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Run Ctrl+Shift+V before every delivery</a:t>
            </a:r>
            <a:endParaRPr lang="en-US" sz="1050" dirty="0"/>
          </a:p>
        </p:txBody>
      </p:sp>
      <p:sp>
        <p:nvSpPr>
          <p:cNvPr id="22" name="Shape 20"/>
          <p:cNvSpPr/>
          <p:nvPr/>
        </p:nvSpPr>
        <p:spPr>
          <a:xfrm>
            <a:off x="228600" y="3502152"/>
            <a:ext cx="4224528" cy="365760"/>
          </a:xfrm>
          <a:prstGeom prst="rect">
            <a:avLst/>
          </a:prstGeom>
          <a:solidFill>
            <a:srgbClr val="F0FFF4"/>
          </a:solidFill>
          <a:ln w="6350">
            <a:solidFill>
              <a:srgbClr val="BBE8C5"/>
            </a:solidFill>
            <a:prstDash val="solid"/>
          </a:ln>
        </p:spPr>
        <p:txBody>
          <a:bodyPr/>
          <a:lstStyle/>
          <a:p>
            <a:endParaRPr lang="fr-FR"/>
          </a:p>
        </p:txBody>
      </p:sp>
      <p:sp>
        <p:nvSpPr>
          <p:cNvPr id="23" name="Text 21"/>
          <p:cNvSpPr/>
          <p:nvPr/>
        </p:nvSpPr>
        <p:spPr>
          <a:xfrm>
            <a:off x="320040" y="350215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Enable 'Block files with tag issues' in Preferences</a:t>
            </a:r>
            <a:endParaRPr lang="en-US" sz="1050" dirty="0"/>
          </a:p>
        </p:txBody>
      </p:sp>
      <p:sp>
        <p:nvSpPr>
          <p:cNvPr id="24" name="Shape 22"/>
          <p:cNvSpPr/>
          <p:nvPr/>
        </p:nvSpPr>
        <p:spPr>
          <a:xfrm>
            <a:off x="228600" y="3913632"/>
            <a:ext cx="4224528" cy="365760"/>
          </a:xfrm>
          <a:prstGeom prst="rect">
            <a:avLst/>
          </a:prstGeom>
          <a:solidFill>
            <a:srgbClr val="FFFFFF"/>
          </a:solidFill>
          <a:ln w="6350">
            <a:solidFill>
              <a:srgbClr val="BBE8C5"/>
            </a:solidFill>
            <a:prstDash val="solid"/>
          </a:ln>
        </p:spPr>
        <p:txBody>
          <a:bodyPr/>
          <a:lstStyle/>
          <a:p>
            <a:endParaRPr lang="fr-FR"/>
          </a:p>
        </p:txBody>
      </p:sp>
      <p:sp>
        <p:nvSpPr>
          <p:cNvPr id="25" name="Text 23"/>
          <p:cNvSpPr/>
          <p:nvPr/>
        </p:nvSpPr>
        <p:spPr>
          <a:xfrm>
            <a:off x="320040" y="391363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Always save (Ctrl+S) before running external tools</a:t>
            </a:r>
            <a:endParaRPr lang="en-US" sz="1050" dirty="0"/>
          </a:p>
        </p:txBody>
      </p:sp>
      <p:sp>
        <p:nvSpPr>
          <p:cNvPr id="26" name="Shape 24"/>
          <p:cNvSpPr/>
          <p:nvPr/>
        </p:nvSpPr>
        <p:spPr>
          <a:xfrm>
            <a:off x="228600" y="4325112"/>
            <a:ext cx="4224528" cy="365760"/>
          </a:xfrm>
          <a:prstGeom prst="rect">
            <a:avLst/>
          </a:prstGeom>
          <a:solidFill>
            <a:srgbClr val="F0FFF4"/>
          </a:solidFill>
          <a:ln w="6350">
            <a:solidFill>
              <a:srgbClr val="BBE8C5"/>
            </a:solidFill>
            <a:prstDash val="solid"/>
          </a:ln>
        </p:spPr>
        <p:txBody>
          <a:bodyPr/>
          <a:lstStyle/>
          <a:p>
            <a:endParaRPr lang="fr-FR"/>
          </a:p>
        </p:txBody>
      </p:sp>
      <p:sp>
        <p:nvSpPr>
          <p:cNvPr id="27" name="Text 25"/>
          <p:cNvSpPr/>
          <p:nvPr/>
        </p:nvSpPr>
        <p:spPr>
          <a:xfrm>
            <a:off x="320040" y="432511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QA tools help — but also proofread manually</a:t>
            </a:r>
            <a:endParaRPr lang="en-US" sz="1050" dirty="0"/>
          </a:p>
        </p:txBody>
      </p:sp>
      <p:sp>
        <p:nvSpPr>
          <p:cNvPr id="28" name="Shape 26"/>
          <p:cNvSpPr/>
          <p:nvPr/>
        </p:nvSpPr>
        <p:spPr>
          <a:xfrm>
            <a:off x="228600" y="4736592"/>
            <a:ext cx="4224528" cy="365760"/>
          </a:xfrm>
          <a:prstGeom prst="rect">
            <a:avLst/>
          </a:prstGeom>
          <a:solidFill>
            <a:srgbClr val="FFFFFF"/>
          </a:solidFill>
          <a:ln w="6350">
            <a:solidFill>
              <a:srgbClr val="BBE8C5"/>
            </a:solidFill>
            <a:prstDash val="solid"/>
          </a:ln>
        </p:spPr>
        <p:txBody>
          <a:bodyPr/>
          <a:lstStyle/>
          <a:p>
            <a:endParaRPr lang="fr-FR"/>
          </a:p>
        </p:txBody>
      </p:sp>
      <p:sp>
        <p:nvSpPr>
          <p:cNvPr id="29" name="Text 27"/>
          <p:cNvSpPr/>
          <p:nvPr/>
        </p:nvSpPr>
        <p:spPr>
          <a:xfrm>
            <a:off x="320040" y="473659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Use the QA script to catch spaces and number errors</a:t>
            </a:r>
            <a:endParaRPr lang="en-US" sz="1050" dirty="0"/>
          </a:p>
        </p:txBody>
      </p:sp>
      <p:sp>
        <p:nvSpPr>
          <p:cNvPr id="30" name="Shape 28"/>
          <p:cNvSpPr/>
          <p:nvPr/>
        </p:nvSpPr>
        <p:spPr>
          <a:xfrm>
            <a:off x="4690872" y="2651760"/>
            <a:ext cx="4224528" cy="347472"/>
          </a:xfrm>
          <a:prstGeom prst="rect">
            <a:avLst/>
          </a:prstGeom>
          <a:solidFill>
            <a:srgbClr val="EF5350"/>
          </a:solidFill>
          <a:ln w="12700">
            <a:solidFill>
              <a:srgbClr val="EF5350"/>
            </a:solidFill>
            <a:prstDash val="solid"/>
          </a:ln>
        </p:spPr>
        <p:txBody>
          <a:bodyPr/>
          <a:lstStyle/>
          <a:p>
            <a:endParaRPr lang="fr-FR"/>
          </a:p>
        </p:txBody>
      </p:sp>
      <p:sp>
        <p:nvSpPr>
          <p:cNvPr id="31" name="Text 29"/>
          <p:cNvSpPr/>
          <p:nvPr/>
        </p:nvSpPr>
        <p:spPr>
          <a:xfrm>
            <a:off x="4690872" y="2651760"/>
            <a:ext cx="4224528" cy="347472"/>
          </a:xfrm>
          <a:prstGeom prst="rect">
            <a:avLst/>
          </a:prstGeom>
          <a:noFill/>
          <a:ln/>
        </p:spPr>
        <p:txBody>
          <a:bodyPr wrap="square" lIns="101600" tIns="101600" rIns="101600" bIns="10160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DON'T</a:t>
            </a:r>
            <a:endParaRPr lang="en-US" sz="1400" dirty="0"/>
          </a:p>
        </p:txBody>
      </p:sp>
      <p:sp>
        <p:nvSpPr>
          <p:cNvPr id="32" name="Shape 30"/>
          <p:cNvSpPr/>
          <p:nvPr/>
        </p:nvSpPr>
        <p:spPr>
          <a:xfrm>
            <a:off x="4690872" y="3090672"/>
            <a:ext cx="4224528" cy="365760"/>
          </a:xfrm>
          <a:prstGeom prst="rect">
            <a:avLst/>
          </a:prstGeom>
          <a:solidFill>
            <a:srgbClr val="FFFFFF"/>
          </a:solidFill>
          <a:ln w="6350">
            <a:solidFill>
              <a:srgbClr val="F5C6CB"/>
            </a:solidFill>
            <a:prstDash val="solid"/>
          </a:ln>
        </p:spPr>
        <p:txBody>
          <a:bodyPr/>
          <a:lstStyle/>
          <a:p>
            <a:endParaRPr lang="fr-FR"/>
          </a:p>
        </p:txBody>
      </p:sp>
      <p:sp>
        <p:nvSpPr>
          <p:cNvPr id="33" name="Text 31"/>
          <p:cNvSpPr/>
          <p:nvPr/>
        </p:nvSpPr>
        <p:spPr>
          <a:xfrm>
            <a:off x="4782312" y="309067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Delete tags in the editor — OmegaT won't warn you</a:t>
            </a:r>
            <a:endParaRPr lang="en-US" sz="1050" dirty="0"/>
          </a:p>
        </p:txBody>
      </p:sp>
      <p:sp>
        <p:nvSpPr>
          <p:cNvPr id="34" name="Shape 32"/>
          <p:cNvSpPr/>
          <p:nvPr/>
        </p:nvSpPr>
        <p:spPr>
          <a:xfrm>
            <a:off x="4690872" y="3502152"/>
            <a:ext cx="4224528" cy="365760"/>
          </a:xfrm>
          <a:prstGeom prst="rect">
            <a:avLst/>
          </a:prstGeom>
          <a:solidFill>
            <a:srgbClr val="FFF5F5"/>
          </a:solidFill>
          <a:ln w="6350">
            <a:solidFill>
              <a:srgbClr val="F5C6CB"/>
            </a:solidFill>
            <a:prstDash val="solid"/>
          </a:ln>
        </p:spPr>
        <p:txBody>
          <a:bodyPr/>
          <a:lstStyle/>
          <a:p>
            <a:endParaRPr lang="fr-FR"/>
          </a:p>
        </p:txBody>
      </p:sp>
      <p:sp>
        <p:nvSpPr>
          <p:cNvPr id="35" name="Text 33"/>
          <p:cNvSpPr/>
          <p:nvPr/>
        </p:nvSpPr>
        <p:spPr>
          <a:xfrm>
            <a:off x="4782312" y="350215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Forget to install a dictionary before spell checking</a:t>
            </a:r>
            <a:endParaRPr lang="en-US" sz="1050" dirty="0"/>
          </a:p>
        </p:txBody>
      </p:sp>
      <p:sp>
        <p:nvSpPr>
          <p:cNvPr id="36" name="Shape 34"/>
          <p:cNvSpPr/>
          <p:nvPr/>
        </p:nvSpPr>
        <p:spPr>
          <a:xfrm>
            <a:off x="4690872" y="3913632"/>
            <a:ext cx="4224528" cy="365760"/>
          </a:xfrm>
          <a:prstGeom prst="rect">
            <a:avLst/>
          </a:prstGeom>
          <a:solidFill>
            <a:srgbClr val="FFFFFF"/>
          </a:solidFill>
          <a:ln w="6350">
            <a:solidFill>
              <a:srgbClr val="F5C6CB"/>
            </a:solidFill>
            <a:prstDash val="solid"/>
          </a:ln>
        </p:spPr>
        <p:txBody>
          <a:bodyPr/>
          <a:lstStyle/>
          <a:p>
            <a:endParaRPr lang="fr-FR"/>
          </a:p>
        </p:txBody>
      </p:sp>
      <p:sp>
        <p:nvSpPr>
          <p:cNvPr id="37" name="Text 35"/>
          <p:cNvSpPr/>
          <p:nvPr/>
        </p:nvSpPr>
        <p:spPr>
          <a:xfrm>
            <a:off x="4782312" y="391363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Trust QA blindly — false positives exist, always check</a:t>
            </a:r>
            <a:endParaRPr lang="en-US" sz="1050" dirty="0"/>
          </a:p>
        </p:txBody>
      </p:sp>
      <p:sp>
        <p:nvSpPr>
          <p:cNvPr id="38" name="Shape 36"/>
          <p:cNvSpPr/>
          <p:nvPr/>
        </p:nvSpPr>
        <p:spPr>
          <a:xfrm>
            <a:off x="4690872" y="4325112"/>
            <a:ext cx="4224528" cy="365760"/>
          </a:xfrm>
          <a:prstGeom prst="rect">
            <a:avLst/>
          </a:prstGeom>
          <a:solidFill>
            <a:srgbClr val="FFF5F5"/>
          </a:solidFill>
          <a:ln w="6350">
            <a:solidFill>
              <a:srgbClr val="F5C6CB"/>
            </a:solidFill>
            <a:prstDash val="solid"/>
          </a:ln>
        </p:spPr>
        <p:txBody>
          <a:bodyPr/>
          <a:lstStyle/>
          <a:p>
            <a:endParaRPr lang="fr-FR"/>
          </a:p>
        </p:txBody>
      </p:sp>
      <p:sp>
        <p:nvSpPr>
          <p:cNvPr id="39" name="Text 37"/>
          <p:cNvSpPr/>
          <p:nvPr/>
        </p:nvSpPr>
        <p:spPr>
          <a:xfrm>
            <a:off x="4782312" y="432511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Edit project_save.tmx directly while OmegaT is open</a:t>
            </a:r>
            <a:endParaRPr lang="en-US" sz="1050" dirty="0"/>
          </a:p>
        </p:txBody>
      </p:sp>
      <p:sp>
        <p:nvSpPr>
          <p:cNvPr id="40" name="Shape 38"/>
          <p:cNvSpPr/>
          <p:nvPr/>
        </p:nvSpPr>
        <p:spPr>
          <a:xfrm>
            <a:off x="4690872" y="4736592"/>
            <a:ext cx="4224528" cy="365760"/>
          </a:xfrm>
          <a:prstGeom prst="rect">
            <a:avLst/>
          </a:prstGeom>
          <a:solidFill>
            <a:srgbClr val="FFFFFF"/>
          </a:solidFill>
          <a:ln w="6350">
            <a:solidFill>
              <a:srgbClr val="F5C6CB"/>
            </a:solidFill>
            <a:prstDash val="solid"/>
          </a:ln>
        </p:spPr>
        <p:txBody>
          <a:bodyPr/>
          <a:lstStyle/>
          <a:p>
            <a:endParaRPr lang="fr-FR"/>
          </a:p>
        </p:txBody>
      </p:sp>
      <p:sp>
        <p:nvSpPr>
          <p:cNvPr id="41" name="Text 39"/>
          <p:cNvSpPr/>
          <p:nvPr/>
        </p:nvSpPr>
        <p:spPr>
          <a:xfrm>
            <a:off x="4782312" y="4736592"/>
            <a:ext cx="4041648" cy="365760"/>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  Skip QA because 'the text looks fine' — tags are invisible!</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3">
    <p:bg>
      <p:bgPr>
        <a:solidFill>
          <a:srgbClr val="1A254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2E3F6E"/>
          </a:solidFill>
          <a:ln w="12700">
            <a:solidFill>
              <a:srgbClr val="2E3F6E"/>
            </a:solidFill>
            <a:prstDash val="solid"/>
          </a:ln>
        </p:spPr>
        <p:txBody>
          <a:bodyPr/>
          <a:lstStyle/>
          <a:p>
            <a:endParaRPr lang="fr-FR"/>
          </a:p>
        </p:txBody>
      </p:sp>
      <p:sp>
        <p:nvSpPr>
          <p:cNvPr id="3" name="Shape 1"/>
          <p:cNvSpPr/>
          <p:nvPr/>
        </p:nvSpPr>
        <p:spPr>
          <a:xfrm>
            <a:off x="0" y="4370832"/>
            <a:ext cx="9144000" cy="772668"/>
          </a:xfrm>
          <a:prstGeom prst="rect">
            <a:avLst/>
          </a:prstGeom>
          <a:solidFill>
            <a:srgbClr val="2E3F6E"/>
          </a:solidFill>
          <a:ln w="12700">
            <a:solidFill>
              <a:srgbClr val="2E3F6E"/>
            </a:solidFill>
            <a:prstDash val="solid"/>
          </a:ln>
        </p:spPr>
        <p:txBody>
          <a:bodyPr/>
          <a:lstStyle/>
          <a:p>
            <a:endParaRPr lang="fr-FR"/>
          </a:p>
        </p:txBody>
      </p:sp>
      <p:sp>
        <p:nvSpPr>
          <p:cNvPr id="4" name="Text 2"/>
          <p:cNvSpPr/>
          <p:nvPr/>
        </p:nvSpPr>
        <p:spPr>
          <a:xfrm>
            <a:off x="411480" y="164592"/>
            <a:ext cx="8321040" cy="548640"/>
          </a:xfrm>
          <a:prstGeom prst="rect">
            <a:avLst/>
          </a:prstGeom>
          <a:noFill/>
          <a:ln/>
        </p:spPr>
        <p:txBody>
          <a:bodyPr wrap="square" lIns="0" tIns="0" rIns="0" bIns="0"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Key Takeaways</a:t>
            </a:r>
            <a:endParaRPr lang="en-US" sz="3000" dirty="0"/>
          </a:p>
        </p:txBody>
      </p:sp>
      <p:sp>
        <p:nvSpPr>
          <p:cNvPr id="5" name="Shape 3"/>
          <p:cNvSpPr/>
          <p:nvPr/>
        </p:nvSpPr>
        <p:spPr>
          <a:xfrm>
            <a:off x="411480" y="777240"/>
            <a:ext cx="8321040" cy="0"/>
          </a:xfrm>
          <a:prstGeom prst="line">
            <a:avLst/>
          </a:prstGeom>
          <a:noFill/>
          <a:ln w="19050">
            <a:solidFill>
              <a:srgbClr val="2E3F6E"/>
            </a:solidFill>
            <a:prstDash val="solid"/>
          </a:ln>
        </p:spPr>
        <p:txBody>
          <a:bodyPr/>
          <a:lstStyle/>
          <a:p>
            <a:endParaRPr lang="fr-FR"/>
          </a:p>
        </p:txBody>
      </p:sp>
      <p:sp>
        <p:nvSpPr>
          <p:cNvPr id="6" name="Shape 4"/>
          <p:cNvSpPr/>
          <p:nvPr/>
        </p:nvSpPr>
        <p:spPr>
          <a:xfrm>
            <a:off x="411480" y="932688"/>
            <a:ext cx="8321040" cy="475488"/>
          </a:xfrm>
          <a:prstGeom prst="rect">
            <a:avLst/>
          </a:prstGeom>
          <a:solidFill>
            <a:srgbClr val="FFFFFF">
              <a:alpha val="10000"/>
            </a:srgbClr>
          </a:solidFill>
          <a:ln w="12700">
            <a:solidFill>
              <a:srgbClr val="FFFFFF">
                <a:alpha val="20000"/>
              </a:srgbClr>
            </a:solidFill>
            <a:prstDash val="solid"/>
          </a:ln>
        </p:spPr>
        <p:txBody>
          <a:bodyPr/>
          <a:lstStyle/>
          <a:p>
            <a:endParaRPr lang="fr-FR"/>
          </a:p>
        </p:txBody>
      </p:sp>
      <p:sp>
        <p:nvSpPr>
          <p:cNvPr id="7" name="Text 5"/>
          <p:cNvSpPr/>
          <p:nvPr/>
        </p:nvSpPr>
        <p:spPr>
          <a:xfrm>
            <a:off x="548640" y="932688"/>
            <a:ext cx="8138160" cy="475488"/>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A CAT tool HELPS translators — it does NOT translate automatically. QA checks run inside or alongside the CAT tool.</a:t>
            </a:r>
            <a:endParaRPr lang="en-US" sz="1200" dirty="0"/>
          </a:p>
        </p:txBody>
      </p:sp>
      <p:sp>
        <p:nvSpPr>
          <p:cNvPr id="8" name="Shape 6"/>
          <p:cNvSpPr/>
          <p:nvPr/>
        </p:nvSpPr>
        <p:spPr>
          <a:xfrm>
            <a:off x="411480" y="1481328"/>
            <a:ext cx="8321040" cy="475488"/>
          </a:xfrm>
          <a:prstGeom prst="rect">
            <a:avLst/>
          </a:prstGeom>
          <a:solidFill>
            <a:srgbClr val="FFFFFF">
              <a:alpha val="10000"/>
            </a:srgbClr>
          </a:solidFill>
          <a:ln w="12700">
            <a:solidFill>
              <a:srgbClr val="FFFFFF">
                <a:alpha val="20000"/>
              </a:srgbClr>
            </a:solidFill>
            <a:prstDash val="solid"/>
          </a:ln>
        </p:spPr>
        <p:txBody>
          <a:bodyPr/>
          <a:lstStyle/>
          <a:p>
            <a:endParaRPr lang="fr-FR"/>
          </a:p>
        </p:txBody>
      </p:sp>
      <p:sp>
        <p:nvSpPr>
          <p:cNvPr id="9" name="Text 7"/>
          <p:cNvSpPr/>
          <p:nvPr/>
        </p:nvSpPr>
        <p:spPr>
          <a:xfrm>
            <a:off x="548640" y="1481328"/>
            <a:ext cx="8138160" cy="475488"/>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TAG CHECK is the most critical QA in OmegaT. Run Ctrl+Shift+V before every delivery — tags are invisible but vital.</a:t>
            </a:r>
            <a:endParaRPr lang="en-US" sz="1200" dirty="0"/>
          </a:p>
        </p:txBody>
      </p:sp>
      <p:sp>
        <p:nvSpPr>
          <p:cNvPr id="10" name="Shape 8"/>
          <p:cNvSpPr/>
          <p:nvPr/>
        </p:nvSpPr>
        <p:spPr>
          <a:xfrm>
            <a:off x="411480" y="2029968"/>
            <a:ext cx="8321040" cy="475488"/>
          </a:xfrm>
          <a:prstGeom prst="rect">
            <a:avLst/>
          </a:prstGeom>
          <a:solidFill>
            <a:srgbClr val="FFFFFF">
              <a:alpha val="10000"/>
            </a:srgbClr>
          </a:solidFill>
          <a:ln w="12700">
            <a:solidFill>
              <a:srgbClr val="FFFFFF">
                <a:alpha val="20000"/>
              </a:srgbClr>
            </a:solidFill>
            <a:prstDash val="solid"/>
          </a:ln>
        </p:spPr>
        <p:txBody>
          <a:bodyPr/>
          <a:lstStyle/>
          <a:p>
            <a:endParaRPr lang="fr-FR"/>
          </a:p>
        </p:txBody>
      </p:sp>
      <p:sp>
        <p:nvSpPr>
          <p:cNvPr id="11" name="Text 9"/>
          <p:cNvSpPr/>
          <p:nvPr/>
        </p:nvSpPr>
        <p:spPr>
          <a:xfrm>
            <a:off x="548640" y="2029968"/>
            <a:ext cx="8138160" cy="475488"/>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Spell check requires a Hunspell dictionary. Terminology QA requires a .txt glossary. Neither works out of the box.</a:t>
            </a:r>
            <a:endParaRPr lang="en-US" sz="1200" dirty="0"/>
          </a:p>
        </p:txBody>
      </p:sp>
      <p:sp>
        <p:nvSpPr>
          <p:cNvPr id="12" name="Shape 10"/>
          <p:cNvSpPr/>
          <p:nvPr/>
        </p:nvSpPr>
        <p:spPr>
          <a:xfrm>
            <a:off x="411480" y="2578608"/>
            <a:ext cx="8321040" cy="475488"/>
          </a:xfrm>
          <a:prstGeom prst="rect">
            <a:avLst/>
          </a:prstGeom>
          <a:solidFill>
            <a:srgbClr val="FFFFFF">
              <a:alpha val="10000"/>
            </a:srgbClr>
          </a:solidFill>
          <a:ln w="12700">
            <a:solidFill>
              <a:srgbClr val="FFFFFF">
                <a:alpha val="20000"/>
              </a:srgbClr>
            </a:solidFill>
            <a:prstDash val="solid"/>
          </a:ln>
        </p:spPr>
        <p:txBody>
          <a:bodyPr/>
          <a:lstStyle/>
          <a:p>
            <a:endParaRPr lang="fr-FR"/>
          </a:p>
        </p:txBody>
      </p:sp>
      <p:sp>
        <p:nvSpPr>
          <p:cNvPr id="13" name="Text 11"/>
          <p:cNvSpPr/>
          <p:nvPr/>
        </p:nvSpPr>
        <p:spPr>
          <a:xfrm>
            <a:off x="548640" y="2578608"/>
            <a:ext cx="8138160" cy="475488"/>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The built-in QA script (Tools → Scripting → QA – Check Rules) catches spaces, doubled words, and number errors.</a:t>
            </a:r>
            <a:endParaRPr lang="en-US" sz="1200" dirty="0"/>
          </a:p>
        </p:txBody>
      </p:sp>
      <p:sp>
        <p:nvSpPr>
          <p:cNvPr id="14" name="Shape 12"/>
          <p:cNvSpPr/>
          <p:nvPr/>
        </p:nvSpPr>
        <p:spPr>
          <a:xfrm>
            <a:off x="411480" y="3127248"/>
            <a:ext cx="8321040" cy="475488"/>
          </a:xfrm>
          <a:prstGeom prst="rect">
            <a:avLst/>
          </a:prstGeom>
          <a:solidFill>
            <a:srgbClr val="FFFFFF">
              <a:alpha val="10000"/>
            </a:srgbClr>
          </a:solidFill>
          <a:ln w="12700">
            <a:solidFill>
              <a:srgbClr val="FFFFFF">
                <a:alpha val="20000"/>
              </a:srgbClr>
            </a:solidFill>
            <a:prstDash val="solid"/>
          </a:ln>
        </p:spPr>
        <p:txBody>
          <a:bodyPr/>
          <a:lstStyle/>
          <a:p>
            <a:endParaRPr lang="fr-FR"/>
          </a:p>
        </p:txBody>
      </p:sp>
      <p:sp>
        <p:nvSpPr>
          <p:cNvPr id="15" name="Text 13"/>
          <p:cNvSpPr/>
          <p:nvPr/>
        </p:nvSpPr>
        <p:spPr>
          <a:xfrm>
            <a:off x="548640" y="3127248"/>
            <a:ext cx="8138160" cy="475488"/>
          </a:xfrm>
          <a:prstGeom prst="rect">
            <a:avLst/>
          </a:prstGeom>
          <a:noFill/>
          <a:ln/>
        </p:spPr>
        <p:txBody>
          <a:bodyPr wrap="square" lIns="0" tIns="0" rIns="0" bIns="0" rtlCol="0" anchor="ctr"/>
          <a:lstStyle/>
          <a:p>
            <a:pPr marL="0" indent="0">
              <a:buNone/>
            </a:pPr>
            <a:r>
              <a:rPr lang="en-US" sz="1200" dirty="0" err="1">
                <a:solidFill>
                  <a:srgbClr val="FFFFFF"/>
                </a:solidFill>
                <a:latin typeface="Calibri" pitchFamily="34" charset="0"/>
                <a:ea typeface="Calibri" pitchFamily="34" charset="-122"/>
                <a:cs typeface="Calibri" pitchFamily="34" charset="-120"/>
              </a:rPr>
              <a:t>Xbench</a:t>
            </a:r>
            <a:r>
              <a:rPr lang="en-US" sz="1200" dirty="0">
                <a:solidFill>
                  <a:srgbClr val="FFFFFF"/>
                </a:solidFill>
                <a:latin typeface="Calibri" pitchFamily="34" charset="0"/>
                <a:ea typeface="Calibri" pitchFamily="34" charset="-122"/>
                <a:cs typeface="Calibri" pitchFamily="34" charset="-120"/>
              </a:rPr>
              <a:t> (free) runs deeper QA: load your project_save.tmx file → press F5 → fix errors in OmegaT → repeat.</a:t>
            </a:r>
            <a:endParaRPr lang="en-US" sz="1200" dirty="0"/>
          </a:p>
        </p:txBody>
      </p:sp>
      <p:sp>
        <p:nvSpPr>
          <p:cNvPr id="16" name="Shape 14"/>
          <p:cNvSpPr/>
          <p:nvPr/>
        </p:nvSpPr>
        <p:spPr>
          <a:xfrm>
            <a:off x="411480" y="3675888"/>
            <a:ext cx="8321040" cy="475488"/>
          </a:xfrm>
          <a:prstGeom prst="rect">
            <a:avLst/>
          </a:prstGeom>
          <a:solidFill>
            <a:srgbClr val="FFFFFF">
              <a:alpha val="10000"/>
            </a:srgbClr>
          </a:solidFill>
          <a:ln w="12700">
            <a:solidFill>
              <a:srgbClr val="FFFFFF">
                <a:alpha val="20000"/>
              </a:srgbClr>
            </a:solidFill>
            <a:prstDash val="solid"/>
          </a:ln>
        </p:spPr>
        <p:txBody>
          <a:bodyPr/>
          <a:lstStyle/>
          <a:p>
            <a:endParaRPr lang="fr-FR"/>
          </a:p>
        </p:txBody>
      </p:sp>
      <p:sp>
        <p:nvSpPr>
          <p:cNvPr id="17" name="Text 15"/>
          <p:cNvSpPr/>
          <p:nvPr/>
        </p:nvSpPr>
        <p:spPr>
          <a:xfrm>
            <a:off x="548640" y="3675888"/>
            <a:ext cx="8138160" cy="475488"/>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QA tools find errors automatically — but always use your judgment. Not every flag is a real error (false positives exist).</a:t>
            </a:r>
            <a:endParaRPr lang="en-US" sz="1200" dirty="0"/>
          </a:p>
        </p:txBody>
      </p:sp>
      <p:sp>
        <p:nvSpPr>
          <p:cNvPr id="18" name="Text 16"/>
          <p:cNvSpPr/>
          <p:nvPr/>
        </p:nvSpPr>
        <p:spPr>
          <a:xfrm>
            <a:off x="182880" y="4434840"/>
            <a:ext cx="8778240" cy="347472"/>
          </a:xfrm>
          <a:prstGeom prst="rect">
            <a:avLst/>
          </a:prstGeom>
          <a:noFill/>
          <a:ln/>
        </p:spPr>
        <p:txBody>
          <a:bodyPr wrap="square" lIns="0" tIns="0" rIns="0" bIns="0" rtlCol="0" anchor="ctr"/>
          <a:lstStyle/>
          <a:p>
            <a:pPr marL="0" indent="0" algn="ctr">
              <a:buNone/>
            </a:pPr>
            <a:r>
              <a:rPr lang="en-US" sz="850" dirty="0">
                <a:solidFill>
                  <a:srgbClr val="FFFFFF"/>
                </a:solidFill>
                <a:latin typeface="Calibri" pitchFamily="34" charset="0"/>
                <a:ea typeface="Calibri" pitchFamily="34" charset="-122"/>
                <a:cs typeface="Calibri" pitchFamily="34" charset="-120"/>
              </a:rPr>
              <a:t>Sources: OmegaT 6.0.1 Manual (omegat.sourceforge.io) | ISO 17100:2015 | Bowker &amp; Pearson (2002) | Hutchins (1998) | LISA QA Model | MQM/DQF Framework</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3">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What is a CAT Tool? What is QA?</a:t>
            </a:r>
            <a:endParaRPr lang="en-US" sz="2600" dirty="0"/>
          </a:p>
        </p:txBody>
      </p:sp>
      <p:sp>
        <p:nvSpPr>
          <p:cNvPr id="4" name="Shape 2"/>
          <p:cNvSpPr/>
          <p:nvPr/>
        </p:nvSpPr>
        <p:spPr>
          <a:xfrm>
            <a:off x="228600" y="960120"/>
            <a:ext cx="4224528" cy="187452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5" name="Shape 3"/>
          <p:cNvSpPr/>
          <p:nvPr/>
        </p:nvSpPr>
        <p:spPr>
          <a:xfrm>
            <a:off x="228600" y="960120"/>
            <a:ext cx="4224528" cy="411480"/>
          </a:xfrm>
          <a:prstGeom prst="rect">
            <a:avLst/>
          </a:prstGeom>
          <a:solidFill>
            <a:srgbClr val="2E3F6E"/>
          </a:solidFill>
          <a:ln w="12700">
            <a:solidFill>
              <a:srgbClr val="2E3F6E"/>
            </a:solidFill>
            <a:prstDash val="solid"/>
          </a:ln>
        </p:spPr>
        <p:txBody>
          <a:bodyPr/>
          <a:lstStyle/>
          <a:p>
            <a:endParaRPr lang="fr-FR"/>
          </a:p>
        </p:txBody>
      </p:sp>
      <p:sp>
        <p:nvSpPr>
          <p:cNvPr id="6" name="Text 4"/>
          <p:cNvSpPr/>
          <p:nvPr/>
        </p:nvSpPr>
        <p:spPr>
          <a:xfrm>
            <a:off x="228600" y="960120"/>
            <a:ext cx="4224528"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CAT Tool</a:t>
            </a:r>
            <a:endParaRPr lang="en-US" sz="1300" dirty="0"/>
          </a:p>
        </p:txBody>
      </p:sp>
      <p:sp>
        <p:nvSpPr>
          <p:cNvPr id="7" name="Text 5"/>
          <p:cNvSpPr/>
          <p:nvPr/>
        </p:nvSpPr>
        <p:spPr>
          <a:xfrm>
            <a:off x="338328" y="1417320"/>
            <a:ext cx="4005072" cy="256032"/>
          </a:xfrm>
          <a:prstGeom prst="rect">
            <a:avLst/>
          </a:prstGeom>
          <a:noFill/>
          <a:ln/>
        </p:spPr>
        <p:txBody>
          <a:bodyPr wrap="square" lIns="0" tIns="0" rIns="0" bIns="0" rtlCol="0" anchor="ctr"/>
          <a:lstStyle/>
          <a:p>
            <a:pPr marL="0" indent="0">
              <a:buNone/>
            </a:pPr>
            <a:r>
              <a:rPr lang="en-US" sz="1100" b="1" dirty="0">
                <a:solidFill>
                  <a:srgbClr val="2E3F6E"/>
                </a:solidFill>
                <a:latin typeface="Calibri" pitchFamily="34" charset="0"/>
                <a:ea typeface="Calibri" pitchFamily="34" charset="-122"/>
                <a:cs typeface="Calibri" pitchFamily="34" charset="-120"/>
              </a:rPr>
              <a:t>Software that HELPS translators work faster. It is NOT an automatic translator.</a:t>
            </a:r>
            <a:endParaRPr lang="en-US" sz="1100" dirty="0"/>
          </a:p>
        </p:txBody>
      </p:sp>
      <p:sp>
        <p:nvSpPr>
          <p:cNvPr id="8" name="Text 6"/>
          <p:cNvSpPr/>
          <p:nvPr/>
        </p:nvSpPr>
        <p:spPr>
          <a:xfrm>
            <a:off x="338328" y="1691640"/>
            <a:ext cx="4005072" cy="685800"/>
          </a:xfrm>
          <a:prstGeom prst="rect">
            <a:avLst/>
          </a:prstGeom>
          <a:noFill/>
          <a:ln/>
        </p:spPr>
        <p:txBody>
          <a:bodyPr wrap="square" lIns="0" tIns="0" rIns="0" bIns="0" rtlCol="0" anchor="ctr"/>
          <a:lstStyle/>
          <a:p>
            <a:pPr marL="0" indent="0">
              <a:buNone/>
            </a:pPr>
            <a:endParaRPr lang="en-US" sz="1000" dirty="0"/>
          </a:p>
        </p:txBody>
      </p:sp>
      <p:sp>
        <p:nvSpPr>
          <p:cNvPr id="9" name="Shape 7"/>
          <p:cNvSpPr/>
          <p:nvPr/>
        </p:nvSpPr>
        <p:spPr>
          <a:xfrm>
            <a:off x="338328" y="2423160"/>
            <a:ext cx="4005072" cy="320040"/>
          </a:xfrm>
          <a:prstGeom prst="rect">
            <a:avLst/>
          </a:prstGeom>
          <a:solidFill>
            <a:srgbClr val="D4E4F7"/>
          </a:solidFill>
          <a:ln w="6350">
            <a:solidFill>
              <a:srgbClr val="2E3F6E"/>
            </a:solidFill>
            <a:prstDash val="solid"/>
          </a:ln>
        </p:spPr>
        <p:txBody>
          <a:bodyPr/>
          <a:lstStyle/>
          <a:p>
            <a:endParaRPr lang="fr-FR"/>
          </a:p>
        </p:txBody>
      </p:sp>
      <p:sp>
        <p:nvSpPr>
          <p:cNvPr id="10" name="Text 8"/>
          <p:cNvSpPr/>
          <p:nvPr/>
        </p:nvSpPr>
        <p:spPr>
          <a:xfrm>
            <a:off x="365760" y="2423160"/>
            <a:ext cx="3950208" cy="320040"/>
          </a:xfrm>
          <a:prstGeom prst="rect">
            <a:avLst/>
          </a:prstGeom>
          <a:noFill/>
          <a:ln/>
        </p:spPr>
        <p:txBody>
          <a:bodyPr wrap="square" lIns="38100" tIns="38100" rIns="38100" bIns="38100" rtlCol="0" anchor="ctr"/>
          <a:lstStyle/>
          <a:p>
            <a:pPr marL="0" indent="0">
              <a:buNone/>
            </a:pPr>
            <a:r>
              <a:rPr lang="en-US" sz="900" i="1" dirty="0">
                <a:solidFill>
                  <a:srgbClr val="1A2540"/>
                </a:solidFill>
                <a:latin typeface="Calibri" pitchFamily="34" charset="0"/>
                <a:ea typeface="Calibri" pitchFamily="34" charset="-122"/>
                <a:cs typeface="Calibri" pitchFamily="34" charset="-120"/>
              </a:rPr>
              <a:t>Examples: OmegaT (free), SDL Trados, memoQ, Phrase</a:t>
            </a:r>
            <a:endParaRPr lang="en-US" sz="900" dirty="0"/>
          </a:p>
        </p:txBody>
      </p:sp>
      <p:sp>
        <p:nvSpPr>
          <p:cNvPr id="11" name="Shape 9"/>
          <p:cNvSpPr/>
          <p:nvPr/>
        </p:nvSpPr>
        <p:spPr>
          <a:xfrm>
            <a:off x="4690872" y="960120"/>
            <a:ext cx="4224528" cy="187452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2" name="Shape 10"/>
          <p:cNvSpPr/>
          <p:nvPr/>
        </p:nvSpPr>
        <p:spPr>
          <a:xfrm>
            <a:off x="4690872" y="960120"/>
            <a:ext cx="4224528" cy="411480"/>
          </a:xfrm>
          <a:prstGeom prst="rect">
            <a:avLst/>
          </a:prstGeom>
          <a:solidFill>
            <a:srgbClr val="2E3F6E"/>
          </a:solidFill>
          <a:ln w="12700">
            <a:solidFill>
              <a:srgbClr val="2E3F6E"/>
            </a:solidFill>
            <a:prstDash val="solid"/>
          </a:ln>
        </p:spPr>
        <p:txBody>
          <a:bodyPr/>
          <a:lstStyle/>
          <a:p>
            <a:endParaRPr lang="fr-FR"/>
          </a:p>
        </p:txBody>
      </p:sp>
      <p:sp>
        <p:nvSpPr>
          <p:cNvPr id="13" name="Text 11"/>
          <p:cNvSpPr/>
          <p:nvPr/>
        </p:nvSpPr>
        <p:spPr>
          <a:xfrm>
            <a:off x="4690872" y="960120"/>
            <a:ext cx="4224528"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QA — Quality Assurance</a:t>
            </a:r>
            <a:endParaRPr lang="en-US" sz="1300" dirty="0"/>
          </a:p>
        </p:txBody>
      </p:sp>
      <p:sp>
        <p:nvSpPr>
          <p:cNvPr id="14" name="Text 12"/>
          <p:cNvSpPr/>
          <p:nvPr/>
        </p:nvSpPr>
        <p:spPr>
          <a:xfrm>
            <a:off x="4800600" y="1417320"/>
            <a:ext cx="4005072" cy="256032"/>
          </a:xfrm>
          <a:prstGeom prst="rect">
            <a:avLst/>
          </a:prstGeom>
          <a:noFill/>
          <a:ln/>
        </p:spPr>
        <p:txBody>
          <a:bodyPr wrap="square" lIns="0" tIns="0" rIns="0" bIns="0" rtlCol="0" anchor="ctr"/>
          <a:lstStyle/>
          <a:p>
            <a:pPr marL="0" indent="0">
              <a:buNone/>
            </a:pPr>
            <a:r>
              <a:rPr lang="en-US" sz="1100" b="1" dirty="0">
                <a:solidFill>
                  <a:srgbClr val="2E3F6E"/>
                </a:solidFill>
                <a:latin typeface="Calibri" pitchFamily="34" charset="0"/>
                <a:ea typeface="Calibri" pitchFamily="34" charset="-122"/>
                <a:cs typeface="Calibri" pitchFamily="34" charset="-120"/>
              </a:rPr>
              <a:t>Automatic checks that find errors in your translation BEFORE you deliver it.</a:t>
            </a:r>
            <a:endParaRPr lang="en-US" sz="1100" dirty="0"/>
          </a:p>
        </p:txBody>
      </p:sp>
      <p:sp>
        <p:nvSpPr>
          <p:cNvPr id="15" name="Text 13"/>
          <p:cNvSpPr/>
          <p:nvPr/>
        </p:nvSpPr>
        <p:spPr>
          <a:xfrm>
            <a:off x="4800600" y="1691640"/>
            <a:ext cx="4005072" cy="685800"/>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QA tools scan your translation and flag common mistakes: missing words, wrong numbers, forgotten tags, inconsistent terminology, spelling errors. They do NOT replace human proofreading.</a:t>
            </a:r>
            <a:endParaRPr lang="en-US" sz="1000" dirty="0"/>
          </a:p>
        </p:txBody>
      </p:sp>
      <p:sp>
        <p:nvSpPr>
          <p:cNvPr id="16" name="Shape 14"/>
          <p:cNvSpPr/>
          <p:nvPr/>
        </p:nvSpPr>
        <p:spPr>
          <a:xfrm>
            <a:off x="4800600" y="2423160"/>
            <a:ext cx="4005072" cy="320040"/>
          </a:xfrm>
          <a:prstGeom prst="rect">
            <a:avLst/>
          </a:prstGeom>
          <a:solidFill>
            <a:srgbClr val="D4E4F7"/>
          </a:solidFill>
          <a:ln w="6350">
            <a:solidFill>
              <a:srgbClr val="2E3F6E"/>
            </a:solidFill>
            <a:prstDash val="solid"/>
          </a:ln>
        </p:spPr>
        <p:txBody>
          <a:bodyPr/>
          <a:lstStyle/>
          <a:p>
            <a:endParaRPr lang="fr-FR"/>
          </a:p>
        </p:txBody>
      </p:sp>
      <p:sp>
        <p:nvSpPr>
          <p:cNvPr id="17" name="Text 15"/>
          <p:cNvSpPr/>
          <p:nvPr/>
        </p:nvSpPr>
        <p:spPr>
          <a:xfrm>
            <a:off x="4828032" y="2423160"/>
            <a:ext cx="3950208" cy="320040"/>
          </a:xfrm>
          <a:prstGeom prst="rect">
            <a:avLst/>
          </a:prstGeom>
          <a:noFill/>
          <a:ln/>
        </p:spPr>
        <p:txBody>
          <a:bodyPr wrap="square" lIns="38100" tIns="38100" rIns="38100" bIns="38100" rtlCol="0" anchor="ctr"/>
          <a:lstStyle/>
          <a:p>
            <a:pPr marL="0" indent="0">
              <a:buNone/>
            </a:pPr>
            <a:r>
              <a:rPr lang="en-US" sz="900" i="1" dirty="0">
                <a:solidFill>
                  <a:srgbClr val="1A2540"/>
                </a:solidFill>
                <a:latin typeface="Calibri" pitchFamily="34" charset="0"/>
                <a:ea typeface="Calibri" pitchFamily="34" charset="-122"/>
                <a:cs typeface="Calibri" pitchFamily="34" charset="-120"/>
              </a:rPr>
              <a:t>Think of it like a spell-checker, but much more powerful</a:t>
            </a:r>
            <a:endParaRPr lang="en-US" sz="900" dirty="0"/>
          </a:p>
        </p:txBody>
      </p:sp>
      <p:sp>
        <p:nvSpPr>
          <p:cNvPr id="18" name="Shape 16"/>
          <p:cNvSpPr/>
          <p:nvPr/>
        </p:nvSpPr>
        <p:spPr>
          <a:xfrm>
            <a:off x="228600" y="2971800"/>
            <a:ext cx="4224528" cy="187452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9" name="Shape 17"/>
          <p:cNvSpPr/>
          <p:nvPr/>
        </p:nvSpPr>
        <p:spPr>
          <a:xfrm>
            <a:off x="228600" y="2971800"/>
            <a:ext cx="4224528" cy="411480"/>
          </a:xfrm>
          <a:prstGeom prst="rect">
            <a:avLst/>
          </a:prstGeom>
          <a:solidFill>
            <a:srgbClr val="F0A500"/>
          </a:solidFill>
          <a:ln w="12700">
            <a:solidFill>
              <a:srgbClr val="F0A500"/>
            </a:solidFill>
            <a:prstDash val="solid"/>
          </a:ln>
        </p:spPr>
        <p:txBody>
          <a:bodyPr/>
          <a:lstStyle/>
          <a:p>
            <a:endParaRPr lang="fr-FR"/>
          </a:p>
        </p:txBody>
      </p:sp>
      <p:sp>
        <p:nvSpPr>
          <p:cNvPr id="20" name="Text 18"/>
          <p:cNvSpPr/>
          <p:nvPr/>
        </p:nvSpPr>
        <p:spPr>
          <a:xfrm>
            <a:off x="228600" y="2971800"/>
            <a:ext cx="4224528"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Translation Memory (TM)</a:t>
            </a:r>
            <a:endParaRPr lang="en-US" sz="1300" dirty="0"/>
          </a:p>
        </p:txBody>
      </p:sp>
      <p:sp>
        <p:nvSpPr>
          <p:cNvPr id="21" name="Text 19"/>
          <p:cNvSpPr/>
          <p:nvPr/>
        </p:nvSpPr>
        <p:spPr>
          <a:xfrm>
            <a:off x="338328" y="3429000"/>
            <a:ext cx="4005072" cy="256032"/>
          </a:xfrm>
          <a:prstGeom prst="rect">
            <a:avLst/>
          </a:prstGeom>
          <a:noFill/>
          <a:ln/>
        </p:spPr>
        <p:txBody>
          <a:bodyPr wrap="square" lIns="0" tIns="0" rIns="0" bIns="0" rtlCol="0" anchor="ctr"/>
          <a:lstStyle/>
          <a:p>
            <a:pPr marL="0" indent="0">
              <a:buNone/>
            </a:pPr>
            <a:r>
              <a:rPr lang="en-US" sz="1100" b="1" dirty="0">
                <a:solidFill>
                  <a:srgbClr val="F0A500"/>
                </a:solidFill>
                <a:latin typeface="Calibri" pitchFamily="34" charset="0"/>
                <a:ea typeface="Calibri" pitchFamily="34" charset="-122"/>
                <a:cs typeface="Calibri" pitchFamily="34" charset="-120"/>
              </a:rPr>
              <a:t>A database that remembers every sentence you have translated.</a:t>
            </a:r>
            <a:endParaRPr lang="en-US" sz="1100" dirty="0"/>
          </a:p>
        </p:txBody>
      </p:sp>
      <p:sp>
        <p:nvSpPr>
          <p:cNvPr id="22" name="Text 20"/>
          <p:cNvSpPr/>
          <p:nvPr/>
        </p:nvSpPr>
        <p:spPr>
          <a:xfrm>
            <a:off x="338328" y="3703320"/>
            <a:ext cx="4005072" cy="685800"/>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Each time you finish a segment, OmegaT saves the source + target pair in a file called project_save.tmx. QA tools read this file to check consistency across your whole project.</a:t>
            </a:r>
            <a:endParaRPr lang="en-US" sz="1000" dirty="0"/>
          </a:p>
        </p:txBody>
      </p:sp>
      <p:sp>
        <p:nvSpPr>
          <p:cNvPr id="23" name="Shape 21"/>
          <p:cNvSpPr/>
          <p:nvPr/>
        </p:nvSpPr>
        <p:spPr>
          <a:xfrm>
            <a:off x="338328" y="4434840"/>
            <a:ext cx="4005072" cy="320040"/>
          </a:xfrm>
          <a:prstGeom prst="rect">
            <a:avLst/>
          </a:prstGeom>
          <a:solidFill>
            <a:srgbClr val="D4E4F7"/>
          </a:solidFill>
          <a:ln w="6350">
            <a:solidFill>
              <a:srgbClr val="2E3F6E"/>
            </a:solidFill>
            <a:prstDash val="solid"/>
          </a:ln>
        </p:spPr>
        <p:txBody>
          <a:bodyPr/>
          <a:lstStyle/>
          <a:p>
            <a:endParaRPr lang="fr-FR"/>
          </a:p>
        </p:txBody>
      </p:sp>
      <p:sp>
        <p:nvSpPr>
          <p:cNvPr id="24" name="Text 22"/>
          <p:cNvSpPr/>
          <p:nvPr/>
        </p:nvSpPr>
        <p:spPr>
          <a:xfrm>
            <a:off x="365760" y="4434840"/>
            <a:ext cx="3950208" cy="320040"/>
          </a:xfrm>
          <a:prstGeom prst="rect">
            <a:avLst/>
          </a:prstGeom>
          <a:noFill/>
          <a:ln/>
        </p:spPr>
        <p:txBody>
          <a:bodyPr wrap="square" lIns="38100" tIns="38100" rIns="38100" bIns="38100" rtlCol="0" anchor="ctr"/>
          <a:lstStyle/>
          <a:p>
            <a:pPr marL="0" indent="0">
              <a:buNone/>
            </a:pPr>
            <a:r>
              <a:rPr lang="en-US" sz="900" i="1" dirty="0">
                <a:solidFill>
                  <a:srgbClr val="1A2540"/>
                </a:solidFill>
                <a:latin typeface="Calibri" pitchFamily="34" charset="0"/>
                <a:ea typeface="Calibri" pitchFamily="34" charset="-122"/>
                <a:cs typeface="Calibri" pitchFamily="34" charset="-120"/>
              </a:rPr>
              <a:t>In OmegaT: /omegat/project_save.tmx</a:t>
            </a:r>
            <a:endParaRPr lang="en-US" sz="900" dirty="0"/>
          </a:p>
        </p:txBody>
      </p:sp>
      <p:sp>
        <p:nvSpPr>
          <p:cNvPr id="25" name="Shape 23"/>
          <p:cNvSpPr/>
          <p:nvPr/>
        </p:nvSpPr>
        <p:spPr>
          <a:xfrm>
            <a:off x="4690872" y="2971800"/>
            <a:ext cx="4224528" cy="187452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26" name="Shape 24"/>
          <p:cNvSpPr/>
          <p:nvPr/>
        </p:nvSpPr>
        <p:spPr>
          <a:xfrm>
            <a:off x="4690872" y="2971800"/>
            <a:ext cx="4224528" cy="411480"/>
          </a:xfrm>
          <a:prstGeom prst="rect">
            <a:avLst/>
          </a:prstGeom>
          <a:solidFill>
            <a:srgbClr val="7B5EA7"/>
          </a:solidFill>
          <a:ln w="12700">
            <a:solidFill>
              <a:srgbClr val="7B5EA7"/>
            </a:solidFill>
            <a:prstDash val="solid"/>
          </a:ln>
        </p:spPr>
        <p:txBody>
          <a:bodyPr/>
          <a:lstStyle/>
          <a:p>
            <a:endParaRPr lang="fr-FR"/>
          </a:p>
        </p:txBody>
      </p:sp>
      <p:sp>
        <p:nvSpPr>
          <p:cNvPr id="27" name="Text 25"/>
          <p:cNvSpPr/>
          <p:nvPr/>
        </p:nvSpPr>
        <p:spPr>
          <a:xfrm>
            <a:off x="4690872" y="2971800"/>
            <a:ext cx="4224528"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Glossary / Termbase</a:t>
            </a:r>
            <a:endParaRPr lang="en-US" sz="1300" dirty="0"/>
          </a:p>
        </p:txBody>
      </p:sp>
      <p:sp>
        <p:nvSpPr>
          <p:cNvPr id="28" name="Text 26"/>
          <p:cNvSpPr/>
          <p:nvPr/>
        </p:nvSpPr>
        <p:spPr>
          <a:xfrm>
            <a:off x="4800600" y="3429000"/>
            <a:ext cx="4005072" cy="25603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A list of approved terms: source word → correct translation.</a:t>
            </a:r>
            <a:endParaRPr lang="en-US" sz="1100" dirty="0"/>
          </a:p>
        </p:txBody>
      </p:sp>
      <p:sp>
        <p:nvSpPr>
          <p:cNvPr id="29" name="Text 27"/>
          <p:cNvSpPr/>
          <p:nvPr/>
        </p:nvSpPr>
        <p:spPr>
          <a:xfrm>
            <a:off x="4800600" y="3703320"/>
            <a:ext cx="4005072" cy="685800"/>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You create a simple text file with one term per line. OmegaT reads it and highlights matching terms as you translate. The QA check will flag any segment where you didn't use the approved term.</a:t>
            </a:r>
            <a:endParaRPr lang="en-US" sz="1000" dirty="0"/>
          </a:p>
        </p:txBody>
      </p:sp>
      <p:sp>
        <p:nvSpPr>
          <p:cNvPr id="30" name="Shape 28"/>
          <p:cNvSpPr/>
          <p:nvPr/>
        </p:nvSpPr>
        <p:spPr>
          <a:xfrm>
            <a:off x="4800600" y="4434840"/>
            <a:ext cx="4005072" cy="320040"/>
          </a:xfrm>
          <a:prstGeom prst="rect">
            <a:avLst/>
          </a:prstGeom>
          <a:solidFill>
            <a:srgbClr val="D4E4F7"/>
          </a:solidFill>
          <a:ln w="6350">
            <a:solidFill>
              <a:srgbClr val="2E3F6E"/>
            </a:solidFill>
            <a:prstDash val="solid"/>
          </a:ln>
        </p:spPr>
        <p:txBody>
          <a:bodyPr/>
          <a:lstStyle/>
          <a:p>
            <a:endParaRPr lang="fr-FR"/>
          </a:p>
        </p:txBody>
      </p:sp>
      <p:sp>
        <p:nvSpPr>
          <p:cNvPr id="31" name="Text 29"/>
          <p:cNvSpPr/>
          <p:nvPr/>
        </p:nvSpPr>
        <p:spPr>
          <a:xfrm>
            <a:off x="4828032" y="4434840"/>
            <a:ext cx="3950208" cy="320040"/>
          </a:xfrm>
          <a:prstGeom prst="rect">
            <a:avLst/>
          </a:prstGeom>
          <a:noFill/>
          <a:ln/>
        </p:spPr>
        <p:txBody>
          <a:bodyPr wrap="square" lIns="38100" tIns="38100" rIns="38100" bIns="38100" rtlCol="0" anchor="ctr"/>
          <a:lstStyle/>
          <a:p>
            <a:pPr marL="0" indent="0">
              <a:buNone/>
            </a:pPr>
            <a:r>
              <a:rPr lang="en-US" sz="900" i="1" dirty="0">
                <a:solidFill>
                  <a:srgbClr val="1A2540"/>
                </a:solidFill>
                <a:latin typeface="Calibri" pitchFamily="34" charset="0"/>
                <a:ea typeface="Calibri" pitchFamily="34" charset="-122"/>
                <a:cs typeface="Calibri" pitchFamily="34" charset="-120"/>
              </a:rPr>
              <a:t>In OmegaT: /glossary/myterms.txt  (tab-separated)</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4">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Types of QA Checks</a:t>
            </a:r>
            <a:endParaRPr lang="en-US" sz="2600" dirty="0"/>
          </a:p>
        </p:txBody>
      </p:sp>
      <p:sp>
        <p:nvSpPr>
          <p:cNvPr id="4" name="Shape 2"/>
          <p:cNvSpPr/>
          <p:nvPr/>
        </p:nvSpPr>
        <p:spPr>
          <a:xfrm>
            <a:off x="182880" y="960120"/>
            <a:ext cx="2834640" cy="190195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5" name="Shape 3"/>
          <p:cNvSpPr/>
          <p:nvPr/>
        </p:nvSpPr>
        <p:spPr>
          <a:xfrm>
            <a:off x="182880" y="960120"/>
            <a:ext cx="2834640" cy="384048"/>
          </a:xfrm>
          <a:prstGeom prst="rect">
            <a:avLst/>
          </a:prstGeom>
          <a:solidFill>
            <a:srgbClr val="EF5350"/>
          </a:solidFill>
          <a:ln w="12700">
            <a:solidFill>
              <a:srgbClr val="EF5350"/>
            </a:solidFill>
            <a:prstDash val="solid"/>
          </a:ln>
        </p:spPr>
        <p:txBody>
          <a:bodyPr/>
          <a:lstStyle/>
          <a:p>
            <a:endParaRPr lang="fr-FR"/>
          </a:p>
        </p:txBody>
      </p:sp>
      <p:sp>
        <p:nvSpPr>
          <p:cNvPr id="6" name="Text 4"/>
          <p:cNvSpPr/>
          <p:nvPr/>
        </p:nvSpPr>
        <p:spPr>
          <a:xfrm>
            <a:off x="182880" y="960120"/>
            <a:ext cx="2834640"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Tags</a:t>
            </a:r>
            <a:endParaRPr lang="en-US" sz="1300" dirty="0"/>
          </a:p>
        </p:txBody>
      </p:sp>
      <p:sp>
        <p:nvSpPr>
          <p:cNvPr id="7" name="Text 5"/>
          <p:cNvSpPr/>
          <p:nvPr/>
        </p:nvSpPr>
        <p:spPr>
          <a:xfrm>
            <a:off x="292608" y="1399032"/>
            <a:ext cx="2615184" cy="34747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Formatting codes (bold, italic, links) that must be kept exactly.</a:t>
            </a:r>
            <a:endParaRPr lang="en-US" sz="1050" dirty="0"/>
          </a:p>
        </p:txBody>
      </p:sp>
      <p:sp>
        <p:nvSpPr>
          <p:cNvPr id="8" name="Shape 6"/>
          <p:cNvSpPr/>
          <p:nvPr/>
        </p:nvSpPr>
        <p:spPr>
          <a:xfrm>
            <a:off x="274320" y="1801368"/>
            <a:ext cx="2651760" cy="978408"/>
          </a:xfrm>
          <a:prstGeom prst="rect">
            <a:avLst/>
          </a:prstGeom>
          <a:solidFill>
            <a:srgbClr val="1A2540"/>
          </a:solidFill>
          <a:ln w="6350">
            <a:solidFill>
              <a:srgbClr val="2E3F6E"/>
            </a:solidFill>
            <a:prstDash val="solid"/>
          </a:ln>
        </p:spPr>
        <p:txBody>
          <a:bodyPr/>
          <a:lstStyle/>
          <a:p>
            <a:endParaRPr lang="fr-FR" dirty="0"/>
          </a:p>
        </p:txBody>
      </p:sp>
      <p:sp>
        <p:nvSpPr>
          <p:cNvPr id="9" name="Text 7"/>
          <p:cNvSpPr/>
          <p:nvPr/>
        </p:nvSpPr>
        <p:spPr>
          <a:xfrm>
            <a:off x="329184" y="1847088"/>
            <a:ext cx="2542032" cy="182880"/>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10" name="Text 8"/>
          <p:cNvSpPr/>
          <p:nvPr/>
        </p:nvSpPr>
        <p:spPr>
          <a:xfrm>
            <a:off x="329184" y="2039112"/>
            <a:ext cx="2542032" cy="676656"/>
          </a:xfrm>
          <a:prstGeom prst="rect">
            <a:avLst/>
          </a:prstGeom>
          <a:noFill/>
          <a:ln/>
        </p:spPr>
        <p:txBody>
          <a:bodyPr wrap="square" lIns="0" tIns="0" rIns="0" bIns="0" rtlCol="0" anchor="ctr"/>
          <a:lstStyle/>
          <a:p>
            <a:pPr marL="0" indent="0">
              <a:buNone/>
            </a:pPr>
            <a:r>
              <a:rPr lang="en-US" sz="900" dirty="0">
                <a:solidFill>
                  <a:srgbClr val="F0A500"/>
                </a:solidFill>
                <a:latin typeface="Consolas" pitchFamily="34" charset="0"/>
                <a:ea typeface="Consolas" pitchFamily="34" charset="-122"/>
                <a:cs typeface="Consolas" pitchFamily="34" charset="-120"/>
              </a:rPr>
              <a:t>Source: &lt;b&gt;Click here&lt;/b&gt;</a:t>
            </a:r>
            <a:endParaRPr lang="en-US" sz="900" dirty="0"/>
          </a:p>
          <a:p>
            <a:pPr marL="0" indent="0">
              <a:buNone/>
            </a:pPr>
            <a:r>
              <a:rPr lang="en-US" sz="900" dirty="0">
                <a:solidFill>
                  <a:srgbClr val="F0A500"/>
                </a:solidFill>
                <a:latin typeface="Consolas" pitchFamily="34" charset="0"/>
                <a:ea typeface="Consolas" pitchFamily="34" charset="-122"/>
                <a:cs typeface="Consolas" pitchFamily="34" charset="-120"/>
              </a:rPr>
              <a:t>Target: Cliquez ici  ← &lt;b&gt; missing!</a:t>
            </a:r>
            <a:endParaRPr lang="en-US" sz="900" dirty="0"/>
          </a:p>
        </p:txBody>
      </p:sp>
      <p:sp>
        <p:nvSpPr>
          <p:cNvPr id="11" name="Shape 9"/>
          <p:cNvSpPr/>
          <p:nvPr/>
        </p:nvSpPr>
        <p:spPr>
          <a:xfrm>
            <a:off x="3172968" y="960120"/>
            <a:ext cx="2834640" cy="190195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2" name="Shape 10"/>
          <p:cNvSpPr/>
          <p:nvPr/>
        </p:nvSpPr>
        <p:spPr>
          <a:xfrm>
            <a:off x="3172968" y="960120"/>
            <a:ext cx="2834640" cy="384048"/>
          </a:xfrm>
          <a:prstGeom prst="rect">
            <a:avLst/>
          </a:prstGeom>
          <a:solidFill>
            <a:srgbClr val="2E3F6E"/>
          </a:solidFill>
          <a:ln w="12700">
            <a:solidFill>
              <a:srgbClr val="2E3F6E"/>
            </a:solidFill>
            <a:prstDash val="solid"/>
          </a:ln>
        </p:spPr>
        <p:txBody>
          <a:bodyPr/>
          <a:lstStyle/>
          <a:p>
            <a:endParaRPr lang="fr-FR"/>
          </a:p>
        </p:txBody>
      </p:sp>
      <p:sp>
        <p:nvSpPr>
          <p:cNvPr id="13" name="Text 11"/>
          <p:cNvSpPr/>
          <p:nvPr/>
        </p:nvSpPr>
        <p:spPr>
          <a:xfrm>
            <a:off x="3172968" y="960120"/>
            <a:ext cx="2834640"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Numbers &amp; Dates</a:t>
            </a:r>
            <a:endParaRPr lang="en-US" sz="1300" dirty="0"/>
          </a:p>
        </p:txBody>
      </p:sp>
      <p:sp>
        <p:nvSpPr>
          <p:cNvPr id="14" name="Text 12"/>
          <p:cNvSpPr/>
          <p:nvPr/>
        </p:nvSpPr>
        <p:spPr>
          <a:xfrm>
            <a:off x="3282696" y="1399032"/>
            <a:ext cx="2615184" cy="34747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Numbers in source must appear correctly in target.</a:t>
            </a:r>
            <a:endParaRPr lang="en-US" sz="1050" dirty="0"/>
          </a:p>
        </p:txBody>
      </p:sp>
      <p:sp>
        <p:nvSpPr>
          <p:cNvPr id="15" name="Shape 13"/>
          <p:cNvSpPr/>
          <p:nvPr/>
        </p:nvSpPr>
        <p:spPr>
          <a:xfrm>
            <a:off x="3264408" y="1801368"/>
            <a:ext cx="2651760" cy="978408"/>
          </a:xfrm>
          <a:prstGeom prst="rect">
            <a:avLst/>
          </a:prstGeom>
          <a:solidFill>
            <a:srgbClr val="1A2540"/>
          </a:solidFill>
          <a:ln w="6350">
            <a:solidFill>
              <a:srgbClr val="2E3F6E"/>
            </a:solidFill>
            <a:prstDash val="solid"/>
          </a:ln>
        </p:spPr>
        <p:txBody>
          <a:bodyPr/>
          <a:lstStyle/>
          <a:p>
            <a:endParaRPr lang="fr-FR"/>
          </a:p>
        </p:txBody>
      </p:sp>
      <p:sp>
        <p:nvSpPr>
          <p:cNvPr id="16" name="Text 14"/>
          <p:cNvSpPr/>
          <p:nvPr/>
        </p:nvSpPr>
        <p:spPr>
          <a:xfrm>
            <a:off x="3319272" y="1847088"/>
            <a:ext cx="2542032" cy="182880"/>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17" name="Text 15"/>
          <p:cNvSpPr/>
          <p:nvPr/>
        </p:nvSpPr>
        <p:spPr>
          <a:xfrm>
            <a:off x="3319272" y="2039112"/>
            <a:ext cx="2542032" cy="676656"/>
          </a:xfrm>
          <a:prstGeom prst="rect">
            <a:avLst/>
          </a:prstGeom>
          <a:noFill/>
          <a:ln/>
        </p:spPr>
        <p:txBody>
          <a:bodyPr wrap="square" lIns="0" tIns="0" rIns="0" bIns="0" rtlCol="0" anchor="ctr"/>
          <a:lstStyle/>
          <a:p>
            <a:pPr marL="0" indent="0">
              <a:buNone/>
            </a:pPr>
            <a:r>
              <a:rPr lang="en-US" sz="900" dirty="0">
                <a:solidFill>
                  <a:srgbClr val="F0A500"/>
                </a:solidFill>
                <a:latin typeface="Consolas" pitchFamily="34" charset="0"/>
                <a:ea typeface="Consolas" pitchFamily="34" charset="-122"/>
                <a:cs typeface="Consolas" pitchFamily="34" charset="-120"/>
              </a:rPr>
              <a:t>Source: Save 12 MB</a:t>
            </a:r>
            <a:endParaRPr lang="en-US" sz="900" dirty="0"/>
          </a:p>
          <a:p>
            <a:pPr marL="0" indent="0">
              <a:buNone/>
            </a:pPr>
            <a:r>
              <a:rPr lang="en-US" sz="900" dirty="0">
                <a:solidFill>
                  <a:srgbClr val="F0A500"/>
                </a:solidFill>
                <a:latin typeface="Consolas" pitchFamily="34" charset="0"/>
                <a:ea typeface="Consolas" pitchFamily="34" charset="-122"/>
                <a:cs typeface="Consolas" pitchFamily="34" charset="-120"/>
              </a:rPr>
              <a:t>Target: Enregistrer 21 Mo ← 12≠21</a:t>
            </a:r>
            <a:endParaRPr lang="en-US" sz="900" dirty="0"/>
          </a:p>
        </p:txBody>
      </p:sp>
      <p:sp>
        <p:nvSpPr>
          <p:cNvPr id="18" name="Shape 16"/>
          <p:cNvSpPr/>
          <p:nvPr/>
        </p:nvSpPr>
        <p:spPr>
          <a:xfrm>
            <a:off x="6163056" y="960120"/>
            <a:ext cx="2834640" cy="190195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9" name="Shape 17"/>
          <p:cNvSpPr/>
          <p:nvPr/>
        </p:nvSpPr>
        <p:spPr>
          <a:xfrm>
            <a:off x="6163056" y="960120"/>
            <a:ext cx="2834640" cy="384048"/>
          </a:xfrm>
          <a:prstGeom prst="rect">
            <a:avLst/>
          </a:prstGeom>
          <a:solidFill>
            <a:srgbClr val="F0A500"/>
          </a:solidFill>
          <a:ln w="12700">
            <a:solidFill>
              <a:srgbClr val="F0A500"/>
            </a:solidFill>
            <a:prstDash val="solid"/>
          </a:ln>
        </p:spPr>
        <p:txBody>
          <a:bodyPr/>
          <a:lstStyle/>
          <a:p>
            <a:endParaRPr lang="fr-FR"/>
          </a:p>
        </p:txBody>
      </p:sp>
      <p:sp>
        <p:nvSpPr>
          <p:cNvPr id="20" name="Text 18"/>
          <p:cNvSpPr/>
          <p:nvPr/>
        </p:nvSpPr>
        <p:spPr>
          <a:xfrm>
            <a:off x="6163056" y="960120"/>
            <a:ext cx="2834640"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Spelling</a:t>
            </a:r>
            <a:endParaRPr lang="en-US" sz="1300" dirty="0"/>
          </a:p>
        </p:txBody>
      </p:sp>
      <p:sp>
        <p:nvSpPr>
          <p:cNvPr id="21" name="Text 19"/>
          <p:cNvSpPr/>
          <p:nvPr/>
        </p:nvSpPr>
        <p:spPr>
          <a:xfrm>
            <a:off x="6272784" y="1399032"/>
            <a:ext cx="2615184" cy="34747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Detects typos and spelling mistakes.</a:t>
            </a:r>
            <a:endParaRPr lang="en-US" sz="1050" dirty="0"/>
          </a:p>
        </p:txBody>
      </p:sp>
      <p:sp>
        <p:nvSpPr>
          <p:cNvPr id="22" name="Shape 20"/>
          <p:cNvSpPr/>
          <p:nvPr/>
        </p:nvSpPr>
        <p:spPr>
          <a:xfrm>
            <a:off x="6254496" y="1801368"/>
            <a:ext cx="2651760" cy="978408"/>
          </a:xfrm>
          <a:prstGeom prst="rect">
            <a:avLst/>
          </a:prstGeom>
          <a:solidFill>
            <a:srgbClr val="1A2540"/>
          </a:solidFill>
          <a:ln w="6350">
            <a:solidFill>
              <a:srgbClr val="2E3F6E"/>
            </a:solidFill>
            <a:prstDash val="solid"/>
          </a:ln>
        </p:spPr>
        <p:txBody>
          <a:bodyPr/>
          <a:lstStyle/>
          <a:p>
            <a:endParaRPr lang="fr-FR"/>
          </a:p>
        </p:txBody>
      </p:sp>
      <p:sp>
        <p:nvSpPr>
          <p:cNvPr id="23" name="Text 21"/>
          <p:cNvSpPr/>
          <p:nvPr/>
        </p:nvSpPr>
        <p:spPr>
          <a:xfrm>
            <a:off x="6309360" y="1847088"/>
            <a:ext cx="2542032" cy="182880"/>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24" name="Text 22"/>
          <p:cNvSpPr/>
          <p:nvPr/>
        </p:nvSpPr>
        <p:spPr>
          <a:xfrm>
            <a:off x="6309360" y="2039112"/>
            <a:ext cx="2542032" cy="676656"/>
          </a:xfrm>
          <a:prstGeom prst="rect">
            <a:avLst/>
          </a:prstGeom>
          <a:noFill/>
          <a:ln/>
        </p:spPr>
        <p:txBody>
          <a:bodyPr wrap="square" lIns="0" tIns="0" rIns="0" bIns="0" rtlCol="0" anchor="ctr"/>
          <a:lstStyle/>
          <a:p>
            <a:pPr marL="0" indent="0">
              <a:buNone/>
            </a:pPr>
            <a:r>
              <a:rPr lang="en-US" sz="900" dirty="0">
                <a:solidFill>
                  <a:srgbClr val="F0A500"/>
                </a:solidFill>
                <a:latin typeface="Consolas" pitchFamily="34" charset="0"/>
                <a:ea typeface="Consolas" pitchFamily="34" charset="-122"/>
                <a:cs typeface="Consolas" pitchFamily="34" charset="-120"/>
              </a:rPr>
              <a:t>Target: 'Importnat' flagged</a:t>
            </a:r>
            <a:endParaRPr lang="en-US" sz="900" dirty="0"/>
          </a:p>
          <a:p>
            <a:pPr marL="0" indent="0">
              <a:buNone/>
            </a:pPr>
            <a:r>
              <a:rPr lang="en-US" sz="900" dirty="0">
                <a:solidFill>
                  <a:srgbClr val="F0A500"/>
                </a:solidFill>
                <a:latin typeface="Consolas" pitchFamily="34" charset="0"/>
                <a:ea typeface="Consolas" pitchFamily="34" charset="-122"/>
                <a:cs typeface="Consolas" pitchFamily="34" charset="-120"/>
              </a:rPr>
              <a:t>→ Suggested: 'Important'</a:t>
            </a:r>
            <a:endParaRPr lang="en-US" sz="900" dirty="0"/>
          </a:p>
        </p:txBody>
      </p:sp>
      <p:sp>
        <p:nvSpPr>
          <p:cNvPr id="25" name="Shape 23"/>
          <p:cNvSpPr/>
          <p:nvPr/>
        </p:nvSpPr>
        <p:spPr>
          <a:xfrm>
            <a:off x="182880" y="2971800"/>
            <a:ext cx="2834640" cy="190195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26" name="Shape 24"/>
          <p:cNvSpPr/>
          <p:nvPr/>
        </p:nvSpPr>
        <p:spPr>
          <a:xfrm>
            <a:off x="182880" y="2971800"/>
            <a:ext cx="2834640" cy="384048"/>
          </a:xfrm>
          <a:prstGeom prst="rect">
            <a:avLst/>
          </a:prstGeom>
          <a:solidFill>
            <a:srgbClr val="7B5EA7"/>
          </a:solidFill>
          <a:ln w="12700">
            <a:solidFill>
              <a:srgbClr val="7B5EA7"/>
            </a:solidFill>
            <a:prstDash val="solid"/>
          </a:ln>
        </p:spPr>
        <p:txBody>
          <a:bodyPr/>
          <a:lstStyle/>
          <a:p>
            <a:endParaRPr lang="fr-FR"/>
          </a:p>
        </p:txBody>
      </p:sp>
      <p:sp>
        <p:nvSpPr>
          <p:cNvPr id="27" name="Text 25"/>
          <p:cNvSpPr/>
          <p:nvPr/>
        </p:nvSpPr>
        <p:spPr>
          <a:xfrm>
            <a:off x="182880" y="2971800"/>
            <a:ext cx="2834640"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Terminology</a:t>
            </a:r>
            <a:endParaRPr lang="en-US" sz="1300" dirty="0"/>
          </a:p>
        </p:txBody>
      </p:sp>
      <p:sp>
        <p:nvSpPr>
          <p:cNvPr id="28" name="Text 26"/>
          <p:cNvSpPr/>
          <p:nvPr/>
        </p:nvSpPr>
        <p:spPr>
          <a:xfrm>
            <a:off x="292608" y="3410712"/>
            <a:ext cx="2615184" cy="34747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Checks that the right approved term is used.</a:t>
            </a:r>
            <a:endParaRPr lang="en-US" sz="1050" dirty="0"/>
          </a:p>
        </p:txBody>
      </p:sp>
      <p:sp>
        <p:nvSpPr>
          <p:cNvPr id="29" name="Shape 27"/>
          <p:cNvSpPr/>
          <p:nvPr/>
        </p:nvSpPr>
        <p:spPr>
          <a:xfrm>
            <a:off x="274320" y="3813048"/>
            <a:ext cx="2651760" cy="978408"/>
          </a:xfrm>
          <a:prstGeom prst="rect">
            <a:avLst/>
          </a:prstGeom>
          <a:solidFill>
            <a:srgbClr val="1A2540"/>
          </a:solidFill>
          <a:ln w="6350">
            <a:solidFill>
              <a:srgbClr val="2E3F6E"/>
            </a:solidFill>
            <a:prstDash val="solid"/>
          </a:ln>
        </p:spPr>
        <p:txBody>
          <a:bodyPr/>
          <a:lstStyle/>
          <a:p>
            <a:endParaRPr lang="fr-FR"/>
          </a:p>
        </p:txBody>
      </p:sp>
      <p:sp>
        <p:nvSpPr>
          <p:cNvPr id="30" name="Text 28"/>
          <p:cNvSpPr/>
          <p:nvPr/>
        </p:nvSpPr>
        <p:spPr>
          <a:xfrm>
            <a:off x="329184" y="3858768"/>
            <a:ext cx="2542032" cy="182880"/>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31" name="Text 29"/>
          <p:cNvSpPr/>
          <p:nvPr/>
        </p:nvSpPr>
        <p:spPr>
          <a:xfrm>
            <a:off x="329184" y="4050792"/>
            <a:ext cx="2542032" cy="676656"/>
          </a:xfrm>
          <a:prstGeom prst="rect">
            <a:avLst/>
          </a:prstGeom>
          <a:noFill/>
          <a:ln/>
        </p:spPr>
        <p:txBody>
          <a:bodyPr wrap="square" lIns="0" tIns="0" rIns="0" bIns="0" rtlCol="0" anchor="ctr"/>
          <a:lstStyle/>
          <a:p>
            <a:pPr marL="0" indent="0">
              <a:buNone/>
            </a:pPr>
            <a:r>
              <a:rPr lang="en-US" sz="900" dirty="0">
                <a:solidFill>
                  <a:srgbClr val="F0A500"/>
                </a:solidFill>
                <a:latin typeface="Consolas" pitchFamily="34" charset="0"/>
                <a:ea typeface="Consolas" pitchFamily="34" charset="-122"/>
                <a:cs typeface="Consolas" pitchFamily="34" charset="-120"/>
              </a:rPr>
              <a:t>Glossary: software → logiciel</a:t>
            </a:r>
            <a:endParaRPr lang="en-US" sz="900" dirty="0"/>
          </a:p>
          <a:p>
            <a:pPr marL="0" indent="0">
              <a:buNone/>
            </a:pPr>
            <a:r>
              <a:rPr lang="en-US" sz="900" dirty="0">
                <a:solidFill>
                  <a:srgbClr val="F0A500"/>
                </a:solidFill>
                <a:latin typeface="Consolas" pitchFamily="34" charset="0"/>
                <a:ea typeface="Consolas" pitchFamily="34" charset="-122"/>
                <a:cs typeface="Consolas" pitchFamily="34" charset="-120"/>
              </a:rPr>
              <a:t>Target uses 'programme' → flagged</a:t>
            </a:r>
            <a:endParaRPr lang="en-US" sz="900" dirty="0"/>
          </a:p>
        </p:txBody>
      </p:sp>
      <p:sp>
        <p:nvSpPr>
          <p:cNvPr id="32" name="Shape 30"/>
          <p:cNvSpPr/>
          <p:nvPr/>
        </p:nvSpPr>
        <p:spPr>
          <a:xfrm>
            <a:off x="3172968" y="2971800"/>
            <a:ext cx="2834640" cy="190195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33" name="Shape 31"/>
          <p:cNvSpPr/>
          <p:nvPr/>
        </p:nvSpPr>
        <p:spPr>
          <a:xfrm>
            <a:off x="3172968" y="2971800"/>
            <a:ext cx="2834640" cy="384048"/>
          </a:xfrm>
          <a:prstGeom prst="rect">
            <a:avLst/>
          </a:prstGeom>
          <a:solidFill>
            <a:srgbClr val="2E3F6E"/>
          </a:solidFill>
          <a:ln w="12700">
            <a:solidFill>
              <a:srgbClr val="2E3F6E"/>
            </a:solidFill>
            <a:prstDash val="solid"/>
          </a:ln>
        </p:spPr>
        <p:txBody>
          <a:bodyPr/>
          <a:lstStyle/>
          <a:p>
            <a:endParaRPr lang="fr-FR"/>
          </a:p>
        </p:txBody>
      </p:sp>
      <p:sp>
        <p:nvSpPr>
          <p:cNvPr id="34" name="Text 32"/>
          <p:cNvSpPr/>
          <p:nvPr/>
        </p:nvSpPr>
        <p:spPr>
          <a:xfrm>
            <a:off x="3172968" y="2971800"/>
            <a:ext cx="2834640"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Consistency</a:t>
            </a:r>
            <a:endParaRPr lang="en-US" sz="1300" dirty="0"/>
          </a:p>
        </p:txBody>
      </p:sp>
      <p:sp>
        <p:nvSpPr>
          <p:cNvPr id="35" name="Text 33"/>
          <p:cNvSpPr/>
          <p:nvPr/>
        </p:nvSpPr>
        <p:spPr>
          <a:xfrm>
            <a:off x="3282696" y="3410712"/>
            <a:ext cx="2615184" cy="34747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Same source segment must always give same translation.</a:t>
            </a:r>
            <a:endParaRPr lang="en-US" sz="1050" dirty="0"/>
          </a:p>
        </p:txBody>
      </p:sp>
      <p:sp>
        <p:nvSpPr>
          <p:cNvPr id="36" name="Shape 34"/>
          <p:cNvSpPr/>
          <p:nvPr/>
        </p:nvSpPr>
        <p:spPr>
          <a:xfrm>
            <a:off x="3264408" y="3813048"/>
            <a:ext cx="2651760" cy="978408"/>
          </a:xfrm>
          <a:prstGeom prst="rect">
            <a:avLst/>
          </a:prstGeom>
          <a:solidFill>
            <a:srgbClr val="1A2540"/>
          </a:solidFill>
          <a:ln w="6350">
            <a:solidFill>
              <a:srgbClr val="2E3F6E"/>
            </a:solidFill>
            <a:prstDash val="solid"/>
          </a:ln>
        </p:spPr>
        <p:txBody>
          <a:bodyPr/>
          <a:lstStyle/>
          <a:p>
            <a:endParaRPr lang="fr-FR"/>
          </a:p>
        </p:txBody>
      </p:sp>
      <p:sp>
        <p:nvSpPr>
          <p:cNvPr id="37" name="Text 35"/>
          <p:cNvSpPr/>
          <p:nvPr/>
        </p:nvSpPr>
        <p:spPr>
          <a:xfrm>
            <a:off x="3319272" y="3858768"/>
            <a:ext cx="2542032" cy="182880"/>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38" name="Text 36"/>
          <p:cNvSpPr/>
          <p:nvPr/>
        </p:nvSpPr>
        <p:spPr>
          <a:xfrm>
            <a:off x="3319272" y="4050792"/>
            <a:ext cx="2542032" cy="676656"/>
          </a:xfrm>
          <a:prstGeom prst="rect">
            <a:avLst/>
          </a:prstGeom>
          <a:noFill/>
          <a:ln/>
        </p:spPr>
        <p:txBody>
          <a:bodyPr wrap="square" lIns="0" tIns="0" rIns="0" bIns="0" rtlCol="0" anchor="ctr"/>
          <a:lstStyle/>
          <a:p>
            <a:pPr marL="0" indent="0">
              <a:buNone/>
            </a:pPr>
            <a:r>
              <a:rPr lang="en-US" sz="900" dirty="0">
                <a:solidFill>
                  <a:srgbClr val="F0A500"/>
                </a:solidFill>
                <a:latin typeface="Consolas" pitchFamily="34" charset="0"/>
                <a:ea typeface="Consolas" pitchFamily="34" charset="-122"/>
                <a:cs typeface="Consolas" pitchFamily="34" charset="-120"/>
              </a:rPr>
              <a:t>Seg. 5: 'Click' → 'Cliquez'</a:t>
            </a:r>
            <a:endParaRPr lang="en-US" sz="900" dirty="0"/>
          </a:p>
          <a:p>
            <a:pPr marL="0" indent="0">
              <a:buNone/>
            </a:pPr>
            <a:r>
              <a:rPr lang="en-US" sz="900" dirty="0">
                <a:solidFill>
                  <a:srgbClr val="F0A500"/>
                </a:solidFill>
                <a:latin typeface="Consolas" pitchFamily="34" charset="0"/>
                <a:ea typeface="Consolas" pitchFamily="34" charset="-122"/>
                <a:cs typeface="Consolas" pitchFamily="34" charset="-120"/>
              </a:rPr>
              <a:t>Seg. 22: 'Click' → 'Appuyez' ← flagged</a:t>
            </a:r>
            <a:endParaRPr lang="en-US" sz="900" dirty="0"/>
          </a:p>
        </p:txBody>
      </p:sp>
      <p:sp>
        <p:nvSpPr>
          <p:cNvPr id="39" name="Shape 37"/>
          <p:cNvSpPr/>
          <p:nvPr/>
        </p:nvSpPr>
        <p:spPr>
          <a:xfrm>
            <a:off x="6163056" y="2971800"/>
            <a:ext cx="2834640" cy="190195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40" name="Shape 38"/>
          <p:cNvSpPr/>
          <p:nvPr/>
        </p:nvSpPr>
        <p:spPr>
          <a:xfrm>
            <a:off x="6163056" y="2971800"/>
            <a:ext cx="2834640" cy="384048"/>
          </a:xfrm>
          <a:prstGeom prst="rect">
            <a:avLst/>
          </a:prstGeom>
          <a:solidFill>
            <a:srgbClr val="90A4AE"/>
          </a:solidFill>
          <a:ln w="12700">
            <a:solidFill>
              <a:srgbClr val="90A4AE"/>
            </a:solidFill>
            <a:prstDash val="solid"/>
          </a:ln>
        </p:spPr>
        <p:txBody>
          <a:bodyPr/>
          <a:lstStyle/>
          <a:p>
            <a:endParaRPr lang="fr-FR"/>
          </a:p>
        </p:txBody>
      </p:sp>
      <p:sp>
        <p:nvSpPr>
          <p:cNvPr id="41" name="Text 39"/>
          <p:cNvSpPr/>
          <p:nvPr/>
        </p:nvSpPr>
        <p:spPr>
          <a:xfrm>
            <a:off x="6163056" y="2971800"/>
            <a:ext cx="2834640"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Spaces &amp; Punctuation</a:t>
            </a:r>
            <a:endParaRPr lang="en-US" sz="1300" dirty="0"/>
          </a:p>
        </p:txBody>
      </p:sp>
      <p:sp>
        <p:nvSpPr>
          <p:cNvPr id="42" name="Text 40"/>
          <p:cNvSpPr/>
          <p:nvPr/>
        </p:nvSpPr>
        <p:spPr>
          <a:xfrm>
            <a:off x="6272784" y="3410712"/>
            <a:ext cx="2615184" cy="34747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Double spaces, missing punctuation, trailing spaces.</a:t>
            </a:r>
            <a:endParaRPr lang="en-US" sz="1050" dirty="0"/>
          </a:p>
        </p:txBody>
      </p:sp>
      <p:sp>
        <p:nvSpPr>
          <p:cNvPr id="43" name="Shape 41"/>
          <p:cNvSpPr/>
          <p:nvPr/>
        </p:nvSpPr>
        <p:spPr>
          <a:xfrm>
            <a:off x="6254496" y="3813048"/>
            <a:ext cx="2651760" cy="978408"/>
          </a:xfrm>
          <a:prstGeom prst="rect">
            <a:avLst/>
          </a:prstGeom>
          <a:solidFill>
            <a:srgbClr val="1A2540"/>
          </a:solidFill>
          <a:ln w="6350">
            <a:solidFill>
              <a:srgbClr val="2E3F6E"/>
            </a:solidFill>
            <a:prstDash val="solid"/>
          </a:ln>
        </p:spPr>
        <p:txBody>
          <a:bodyPr/>
          <a:lstStyle/>
          <a:p>
            <a:endParaRPr lang="fr-FR"/>
          </a:p>
        </p:txBody>
      </p:sp>
      <p:sp>
        <p:nvSpPr>
          <p:cNvPr id="44" name="Text 42"/>
          <p:cNvSpPr/>
          <p:nvPr/>
        </p:nvSpPr>
        <p:spPr>
          <a:xfrm>
            <a:off x="6309360" y="3858768"/>
            <a:ext cx="2542032" cy="182880"/>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45" name="Text 43"/>
          <p:cNvSpPr/>
          <p:nvPr/>
        </p:nvSpPr>
        <p:spPr>
          <a:xfrm>
            <a:off x="6309360" y="4050792"/>
            <a:ext cx="2542032" cy="676656"/>
          </a:xfrm>
          <a:prstGeom prst="rect">
            <a:avLst/>
          </a:prstGeom>
          <a:noFill/>
          <a:ln/>
        </p:spPr>
        <p:txBody>
          <a:bodyPr wrap="square" lIns="0" tIns="0" rIns="0" bIns="0" rtlCol="0" anchor="ctr"/>
          <a:lstStyle/>
          <a:p>
            <a:pPr marL="0" indent="0">
              <a:buNone/>
            </a:pPr>
            <a:r>
              <a:rPr lang="en-US" sz="900" dirty="0">
                <a:solidFill>
                  <a:srgbClr val="F0A500"/>
                </a:solidFill>
                <a:latin typeface="Consolas" pitchFamily="34" charset="0"/>
                <a:ea typeface="Consolas" pitchFamily="34" charset="-122"/>
                <a:cs typeface="Consolas" pitchFamily="34" charset="-120"/>
              </a:rPr>
              <a:t>'Are you sure?' → 'Êtes-vous sûr'</a:t>
            </a:r>
            <a:endParaRPr lang="en-US" sz="900" dirty="0"/>
          </a:p>
          <a:p>
            <a:pPr marL="0" indent="0">
              <a:buNone/>
            </a:pPr>
            <a:r>
              <a:rPr lang="en-US" sz="900" dirty="0">
                <a:solidFill>
                  <a:srgbClr val="F0A500"/>
                </a:solidFill>
                <a:latin typeface="Consolas" pitchFamily="34" charset="0"/>
                <a:ea typeface="Consolas" pitchFamily="34" charset="-122"/>
                <a:cs typeface="Consolas" pitchFamily="34" charset="-120"/>
              </a:rPr>
              <a:t>← Missing '?' at end</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5">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OmegaT 6.0.1 — What You Need to Know</a:t>
            </a:r>
            <a:endParaRPr lang="en-US" sz="2600" dirty="0"/>
          </a:p>
        </p:txBody>
      </p:sp>
      <p:sp>
        <p:nvSpPr>
          <p:cNvPr id="4" name="Shape 2"/>
          <p:cNvSpPr/>
          <p:nvPr/>
        </p:nvSpPr>
        <p:spPr>
          <a:xfrm>
            <a:off x="228600" y="914400"/>
            <a:ext cx="4160520" cy="384048"/>
          </a:xfrm>
          <a:prstGeom prst="rect">
            <a:avLst/>
          </a:prstGeom>
          <a:solidFill>
            <a:srgbClr val="2E3F6E"/>
          </a:solidFill>
          <a:ln w="12700">
            <a:solidFill>
              <a:srgbClr val="2E3F6E"/>
            </a:solidFill>
            <a:prstDash val="solid"/>
          </a:ln>
        </p:spPr>
        <p:txBody>
          <a:bodyPr/>
          <a:lstStyle/>
          <a:p>
            <a:endParaRPr lang="fr-FR"/>
          </a:p>
        </p:txBody>
      </p:sp>
      <p:sp>
        <p:nvSpPr>
          <p:cNvPr id="5" name="Text 3"/>
          <p:cNvSpPr/>
          <p:nvPr/>
        </p:nvSpPr>
        <p:spPr>
          <a:xfrm>
            <a:off x="228600" y="914400"/>
            <a:ext cx="4160520" cy="384048"/>
          </a:xfrm>
          <a:prstGeom prst="rect">
            <a:avLst/>
          </a:prstGeom>
          <a:noFill/>
          <a:ln/>
        </p:spPr>
        <p:txBody>
          <a:bodyPr wrap="square" lIns="101600" tIns="101600" rIns="101600" bIns="10160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Key Facts</a:t>
            </a:r>
            <a:endParaRPr lang="en-US" sz="1300" dirty="0"/>
          </a:p>
        </p:txBody>
      </p:sp>
      <p:sp>
        <p:nvSpPr>
          <p:cNvPr id="6" name="Shape 4"/>
          <p:cNvSpPr/>
          <p:nvPr/>
        </p:nvSpPr>
        <p:spPr>
          <a:xfrm>
            <a:off x="228600" y="1298448"/>
            <a:ext cx="4160520" cy="356616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7" name="Shape 5"/>
          <p:cNvSpPr/>
          <p:nvPr/>
        </p:nvSpPr>
        <p:spPr>
          <a:xfrm>
            <a:off x="246888" y="1371600"/>
            <a:ext cx="4114800" cy="438912"/>
          </a:xfrm>
          <a:prstGeom prst="rect">
            <a:avLst/>
          </a:prstGeom>
          <a:solidFill>
            <a:srgbClr val="FFFFFF"/>
          </a:solidFill>
          <a:ln w="5080">
            <a:solidFill>
              <a:srgbClr val="D4E4F7"/>
            </a:solidFill>
            <a:prstDash val="solid"/>
          </a:ln>
        </p:spPr>
        <p:txBody>
          <a:bodyPr/>
          <a:lstStyle/>
          <a:p>
            <a:endParaRPr lang="fr-FR"/>
          </a:p>
        </p:txBody>
      </p:sp>
      <p:sp>
        <p:nvSpPr>
          <p:cNvPr id="8" name="Text 6"/>
          <p:cNvSpPr/>
          <p:nvPr/>
        </p:nvSpPr>
        <p:spPr>
          <a:xfrm>
            <a:off x="347472" y="1371600"/>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Cost</a:t>
            </a:r>
            <a:endParaRPr lang="en-US" sz="1050" dirty="0"/>
          </a:p>
        </p:txBody>
      </p:sp>
      <p:sp>
        <p:nvSpPr>
          <p:cNvPr id="9" name="Text 7"/>
          <p:cNvSpPr/>
          <p:nvPr/>
        </p:nvSpPr>
        <p:spPr>
          <a:xfrm>
            <a:off x="1627632" y="1371600"/>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100% Free — GNU GPL v3 (no license needed)</a:t>
            </a:r>
            <a:endParaRPr lang="en-US" sz="1050" dirty="0"/>
          </a:p>
        </p:txBody>
      </p:sp>
      <p:sp>
        <p:nvSpPr>
          <p:cNvPr id="10" name="Shape 8"/>
          <p:cNvSpPr/>
          <p:nvPr/>
        </p:nvSpPr>
        <p:spPr>
          <a:xfrm>
            <a:off x="246888" y="1865376"/>
            <a:ext cx="4114800" cy="438912"/>
          </a:xfrm>
          <a:prstGeom prst="rect">
            <a:avLst/>
          </a:prstGeom>
          <a:solidFill>
            <a:srgbClr val="D4E4F7"/>
          </a:solidFill>
          <a:ln w="5080">
            <a:solidFill>
              <a:srgbClr val="D4E4F7"/>
            </a:solidFill>
            <a:prstDash val="solid"/>
          </a:ln>
        </p:spPr>
        <p:txBody>
          <a:bodyPr/>
          <a:lstStyle/>
          <a:p>
            <a:endParaRPr lang="fr-FR"/>
          </a:p>
        </p:txBody>
      </p:sp>
      <p:sp>
        <p:nvSpPr>
          <p:cNvPr id="11" name="Text 9"/>
          <p:cNvSpPr/>
          <p:nvPr/>
        </p:nvSpPr>
        <p:spPr>
          <a:xfrm>
            <a:off x="347472" y="1865376"/>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Systems</a:t>
            </a:r>
            <a:endParaRPr lang="en-US" sz="1050" dirty="0"/>
          </a:p>
        </p:txBody>
      </p:sp>
      <p:sp>
        <p:nvSpPr>
          <p:cNvPr id="12" name="Text 10"/>
          <p:cNvSpPr/>
          <p:nvPr/>
        </p:nvSpPr>
        <p:spPr>
          <a:xfrm>
            <a:off x="1627632" y="1865376"/>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Windows, macOS, Linux</a:t>
            </a:r>
            <a:endParaRPr lang="en-US" sz="1050" dirty="0"/>
          </a:p>
        </p:txBody>
      </p:sp>
      <p:sp>
        <p:nvSpPr>
          <p:cNvPr id="13" name="Shape 11"/>
          <p:cNvSpPr/>
          <p:nvPr/>
        </p:nvSpPr>
        <p:spPr>
          <a:xfrm>
            <a:off x="246888" y="2359152"/>
            <a:ext cx="4114800" cy="438912"/>
          </a:xfrm>
          <a:prstGeom prst="rect">
            <a:avLst/>
          </a:prstGeom>
          <a:solidFill>
            <a:srgbClr val="FFFFFF"/>
          </a:solidFill>
          <a:ln w="5080">
            <a:solidFill>
              <a:srgbClr val="D4E4F7"/>
            </a:solidFill>
            <a:prstDash val="solid"/>
          </a:ln>
        </p:spPr>
        <p:txBody>
          <a:bodyPr/>
          <a:lstStyle/>
          <a:p>
            <a:endParaRPr lang="fr-FR"/>
          </a:p>
        </p:txBody>
      </p:sp>
      <p:sp>
        <p:nvSpPr>
          <p:cNvPr id="14" name="Text 12"/>
          <p:cNvSpPr/>
          <p:nvPr/>
        </p:nvSpPr>
        <p:spPr>
          <a:xfrm>
            <a:off x="347472" y="2359152"/>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 Formats</a:t>
            </a:r>
            <a:endParaRPr lang="en-US" sz="1050" dirty="0"/>
          </a:p>
        </p:txBody>
      </p:sp>
      <p:sp>
        <p:nvSpPr>
          <p:cNvPr id="15" name="Text 13"/>
          <p:cNvSpPr/>
          <p:nvPr/>
        </p:nvSpPr>
        <p:spPr>
          <a:xfrm>
            <a:off x="1627632" y="2359152"/>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docx, xlsx, html, XLIFF, txt, po, and 40+ more</a:t>
            </a:r>
            <a:endParaRPr lang="en-US" sz="1050" dirty="0"/>
          </a:p>
        </p:txBody>
      </p:sp>
      <p:sp>
        <p:nvSpPr>
          <p:cNvPr id="16" name="Shape 14"/>
          <p:cNvSpPr/>
          <p:nvPr/>
        </p:nvSpPr>
        <p:spPr>
          <a:xfrm>
            <a:off x="246888" y="2852928"/>
            <a:ext cx="4114800" cy="438912"/>
          </a:xfrm>
          <a:prstGeom prst="rect">
            <a:avLst/>
          </a:prstGeom>
          <a:solidFill>
            <a:srgbClr val="D4E4F7"/>
          </a:solidFill>
          <a:ln w="5080">
            <a:solidFill>
              <a:srgbClr val="D4E4F7"/>
            </a:solidFill>
            <a:prstDash val="solid"/>
          </a:ln>
        </p:spPr>
        <p:txBody>
          <a:bodyPr/>
          <a:lstStyle/>
          <a:p>
            <a:endParaRPr lang="fr-FR"/>
          </a:p>
        </p:txBody>
      </p:sp>
      <p:sp>
        <p:nvSpPr>
          <p:cNvPr id="17" name="Text 15"/>
          <p:cNvSpPr/>
          <p:nvPr/>
        </p:nvSpPr>
        <p:spPr>
          <a:xfrm>
            <a:off x="347472" y="2852928"/>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TM file</a:t>
            </a:r>
            <a:endParaRPr lang="en-US" sz="1050" dirty="0"/>
          </a:p>
        </p:txBody>
      </p:sp>
      <p:sp>
        <p:nvSpPr>
          <p:cNvPr id="18" name="Text 16"/>
          <p:cNvSpPr/>
          <p:nvPr/>
        </p:nvSpPr>
        <p:spPr>
          <a:xfrm>
            <a:off x="1627632" y="2852928"/>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project_save.tmx (auto-saved every 3 minutes)</a:t>
            </a:r>
            <a:endParaRPr lang="en-US" sz="1050" dirty="0"/>
          </a:p>
        </p:txBody>
      </p:sp>
      <p:sp>
        <p:nvSpPr>
          <p:cNvPr id="19" name="Shape 17"/>
          <p:cNvSpPr/>
          <p:nvPr/>
        </p:nvSpPr>
        <p:spPr>
          <a:xfrm>
            <a:off x="246888" y="3346704"/>
            <a:ext cx="4114800" cy="438912"/>
          </a:xfrm>
          <a:prstGeom prst="rect">
            <a:avLst/>
          </a:prstGeom>
          <a:solidFill>
            <a:srgbClr val="FFFFFF"/>
          </a:solidFill>
          <a:ln w="5080">
            <a:solidFill>
              <a:srgbClr val="D4E4F7"/>
            </a:solidFill>
            <a:prstDash val="solid"/>
          </a:ln>
        </p:spPr>
        <p:txBody>
          <a:bodyPr/>
          <a:lstStyle/>
          <a:p>
            <a:endParaRPr lang="fr-FR"/>
          </a:p>
        </p:txBody>
      </p:sp>
      <p:sp>
        <p:nvSpPr>
          <p:cNvPr id="20" name="Text 18"/>
          <p:cNvSpPr/>
          <p:nvPr/>
        </p:nvSpPr>
        <p:spPr>
          <a:xfrm>
            <a:off x="347472" y="3346704"/>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Glossary</a:t>
            </a:r>
            <a:endParaRPr lang="en-US" sz="1050" dirty="0"/>
          </a:p>
        </p:txBody>
      </p:sp>
      <p:sp>
        <p:nvSpPr>
          <p:cNvPr id="21" name="Text 19"/>
          <p:cNvSpPr/>
          <p:nvPr/>
        </p:nvSpPr>
        <p:spPr>
          <a:xfrm>
            <a:off x="1627632" y="3346704"/>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Simple .txt file: word TAB translation</a:t>
            </a:r>
            <a:endParaRPr lang="en-US" sz="1050" dirty="0"/>
          </a:p>
        </p:txBody>
      </p:sp>
      <p:sp>
        <p:nvSpPr>
          <p:cNvPr id="22" name="Shape 20"/>
          <p:cNvSpPr/>
          <p:nvPr/>
        </p:nvSpPr>
        <p:spPr>
          <a:xfrm>
            <a:off x="246888" y="3840480"/>
            <a:ext cx="4114800" cy="438912"/>
          </a:xfrm>
          <a:prstGeom prst="rect">
            <a:avLst/>
          </a:prstGeom>
          <a:solidFill>
            <a:srgbClr val="D4E4F7"/>
          </a:solidFill>
          <a:ln w="5080">
            <a:solidFill>
              <a:srgbClr val="D4E4F7"/>
            </a:solidFill>
            <a:prstDash val="solid"/>
          </a:ln>
        </p:spPr>
        <p:txBody>
          <a:bodyPr/>
          <a:lstStyle/>
          <a:p>
            <a:endParaRPr lang="fr-FR"/>
          </a:p>
        </p:txBody>
      </p:sp>
      <p:sp>
        <p:nvSpPr>
          <p:cNvPr id="23" name="Text 21"/>
          <p:cNvSpPr/>
          <p:nvPr/>
        </p:nvSpPr>
        <p:spPr>
          <a:xfrm>
            <a:off x="347472" y="3840480"/>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Dictionary</a:t>
            </a:r>
            <a:endParaRPr lang="en-US" sz="1050" dirty="0"/>
          </a:p>
        </p:txBody>
      </p:sp>
      <p:sp>
        <p:nvSpPr>
          <p:cNvPr id="24" name="Text 22"/>
          <p:cNvSpPr/>
          <p:nvPr/>
        </p:nvSpPr>
        <p:spPr>
          <a:xfrm>
            <a:off x="1627632" y="3840480"/>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Hunspell files in /dictionary folder</a:t>
            </a:r>
            <a:endParaRPr lang="en-US" sz="1050" dirty="0"/>
          </a:p>
        </p:txBody>
      </p:sp>
      <p:sp>
        <p:nvSpPr>
          <p:cNvPr id="25" name="Shape 23"/>
          <p:cNvSpPr/>
          <p:nvPr/>
        </p:nvSpPr>
        <p:spPr>
          <a:xfrm>
            <a:off x="246888" y="4334256"/>
            <a:ext cx="4114800" cy="438912"/>
          </a:xfrm>
          <a:prstGeom prst="rect">
            <a:avLst/>
          </a:prstGeom>
          <a:solidFill>
            <a:srgbClr val="FFFFFF"/>
          </a:solidFill>
          <a:ln w="5080">
            <a:solidFill>
              <a:srgbClr val="D4E4F7"/>
            </a:solidFill>
            <a:prstDash val="solid"/>
          </a:ln>
        </p:spPr>
        <p:txBody>
          <a:bodyPr/>
          <a:lstStyle/>
          <a:p>
            <a:endParaRPr lang="fr-FR"/>
          </a:p>
        </p:txBody>
      </p:sp>
      <p:sp>
        <p:nvSpPr>
          <p:cNvPr id="26" name="Text 24"/>
          <p:cNvSpPr/>
          <p:nvPr/>
        </p:nvSpPr>
        <p:spPr>
          <a:xfrm>
            <a:off x="347472" y="4334256"/>
            <a:ext cx="1234440" cy="438912"/>
          </a:xfrm>
          <a:prstGeom prst="rect">
            <a:avLst/>
          </a:prstGeom>
          <a:noFill/>
          <a:ln/>
        </p:spPr>
        <p:txBody>
          <a:bodyPr wrap="square" lIns="0" tIns="0" rIns="0" bIns="0" rtlCol="0" anchor="ctr"/>
          <a:lstStyle/>
          <a:p>
            <a:pPr marL="0" indent="0">
              <a:buNone/>
            </a:pPr>
            <a:r>
              <a:rPr lang="en-US" sz="1050" b="1" dirty="0">
                <a:solidFill>
                  <a:srgbClr val="2E3F6E"/>
                </a:solidFill>
                <a:latin typeface="Calibri" pitchFamily="34" charset="0"/>
                <a:ea typeface="Calibri" pitchFamily="34" charset="-122"/>
                <a:cs typeface="Calibri" pitchFamily="34" charset="-120"/>
              </a:rPr>
              <a:t>Manual</a:t>
            </a:r>
            <a:endParaRPr lang="en-US" sz="1050" dirty="0"/>
          </a:p>
        </p:txBody>
      </p:sp>
      <p:sp>
        <p:nvSpPr>
          <p:cNvPr id="27" name="Text 25"/>
          <p:cNvSpPr/>
          <p:nvPr/>
        </p:nvSpPr>
        <p:spPr>
          <a:xfrm>
            <a:off x="1627632" y="4334256"/>
            <a:ext cx="2633472" cy="438912"/>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omegat.sourceforge.io/manual-standard</a:t>
            </a:r>
            <a:endParaRPr lang="en-US" sz="1050" dirty="0"/>
          </a:p>
        </p:txBody>
      </p:sp>
      <p:sp>
        <p:nvSpPr>
          <p:cNvPr id="32" name="Text 30"/>
          <p:cNvSpPr/>
          <p:nvPr/>
        </p:nvSpPr>
        <p:spPr>
          <a:xfrm>
            <a:off x="4709160" y="1705356"/>
            <a:ext cx="4114800" cy="292608"/>
          </a:xfrm>
          <a:prstGeom prst="rect">
            <a:avLst/>
          </a:prstGeom>
          <a:noFill/>
          <a:ln/>
        </p:spPr>
        <p:txBody>
          <a:bodyPr wrap="square" lIns="0" tIns="0" rIns="0" bIns="0" rtlCol="0" anchor="ctr"/>
          <a:lstStyle/>
          <a:p>
            <a:pPr marL="0" indent="0">
              <a:buNone/>
            </a:pPr>
            <a:endParaRPr lang="en-US" sz="950" dirty="0"/>
          </a:p>
        </p:txBody>
      </p:sp>
      <p:sp>
        <p:nvSpPr>
          <p:cNvPr id="38" name="Text 36"/>
          <p:cNvSpPr/>
          <p:nvPr/>
        </p:nvSpPr>
        <p:spPr>
          <a:xfrm>
            <a:off x="4709160" y="3598164"/>
            <a:ext cx="4114800" cy="292608"/>
          </a:xfrm>
          <a:prstGeom prst="rect">
            <a:avLst/>
          </a:prstGeom>
          <a:noFill/>
          <a:ln/>
        </p:spPr>
        <p:txBody>
          <a:bodyPr wrap="square" lIns="0" tIns="0" rIns="0" bIns="0" rtlCol="0" anchor="ctr"/>
          <a:lstStyle/>
          <a:p>
            <a:pPr marL="0" indent="0">
              <a:buNone/>
            </a:pP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Built-in QA — The Check Issues Window</a:t>
            </a:r>
            <a:endParaRPr lang="en-US" sz="2600" dirty="0"/>
          </a:p>
        </p:txBody>
      </p:sp>
      <p:sp>
        <p:nvSpPr>
          <p:cNvPr id="4" name="Shape 2"/>
          <p:cNvSpPr/>
          <p:nvPr/>
        </p:nvSpPr>
        <p:spPr>
          <a:xfrm>
            <a:off x="228600" y="914400"/>
            <a:ext cx="2743200" cy="1554480"/>
          </a:xfrm>
          <a:prstGeom prst="rect">
            <a:avLst/>
          </a:prstGeom>
          <a:solidFill>
            <a:srgbClr val="1A2540"/>
          </a:solidFill>
          <a:ln w="19050">
            <a:solidFill>
              <a:srgbClr val="2E3F6E"/>
            </a:solidFill>
            <a:prstDash val="solid"/>
          </a:ln>
          <a:effectLst>
            <a:outerShdw blurRad="88900" dist="38100" dir="8100000" algn="bl" rotWithShape="0">
              <a:srgbClr val="000000">
                <a:alpha val="10000"/>
              </a:srgbClr>
            </a:outerShdw>
          </a:effectLst>
        </p:spPr>
        <p:txBody>
          <a:bodyPr/>
          <a:lstStyle/>
          <a:p>
            <a:endParaRPr lang="fr-FR"/>
          </a:p>
        </p:txBody>
      </p:sp>
      <p:sp>
        <p:nvSpPr>
          <p:cNvPr id="5" name="Text 3"/>
          <p:cNvSpPr/>
          <p:nvPr/>
        </p:nvSpPr>
        <p:spPr>
          <a:xfrm>
            <a:off x="228600" y="1005840"/>
            <a:ext cx="2743200" cy="640080"/>
          </a:xfrm>
          <a:prstGeom prst="rect">
            <a:avLst/>
          </a:prstGeom>
          <a:noFill/>
          <a:ln/>
        </p:spPr>
        <p:txBody>
          <a:bodyPr wrap="square" lIns="0" tIns="0" rIns="0" bIns="0" rtlCol="0" anchor="ctr"/>
          <a:lstStyle/>
          <a:p>
            <a:pPr marL="0" indent="0" algn="ctr">
              <a:buNone/>
            </a:pPr>
            <a:r>
              <a:rPr lang="en-US" sz="2100" b="1" dirty="0">
                <a:solidFill>
                  <a:srgbClr val="F0A500"/>
                </a:solidFill>
                <a:latin typeface="Calibri" pitchFamily="34" charset="0"/>
                <a:ea typeface="Calibri" pitchFamily="34" charset="-122"/>
                <a:cs typeface="Calibri" pitchFamily="34" charset="-120"/>
              </a:rPr>
              <a:t>Ctrl + Shift + V</a:t>
            </a:r>
            <a:endParaRPr lang="en-US" sz="2100" dirty="0"/>
          </a:p>
        </p:txBody>
      </p:sp>
      <p:sp>
        <p:nvSpPr>
          <p:cNvPr id="6" name="Text 4"/>
          <p:cNvSpPr/>
          <p:nvPr/>
        </p:nvSpPr>
        <p:spPr>
          <a:xfrm>
            <a:off x="228600" y="1627632"/>
            <a:ext cx="2743200" cy="320040"/>
          </a:xfrm>
          <a:prstGeom prst="rect">
            <a:avLst/>
          </a:prstGeom>
          <a:noFill/>
          <a:ln/>
        </p:spPr>
        <p:txBody>
          <a:bodyPr wrap="square" lIns="0" tIns="0" rIns="0" bIns="0" rtlCol="0" anchor="ctr"/>
          <a:lstStyle/>
          <a:p>
            <a:pPr marL="0" indent="0" algn="ctr">
              <a:buNone/>
            </a:pPr>
            <a:r>
              <a:rPr lang="en-US" sz="1050" i="1" dirty="0">
                <a:solidFill>
                  <a:srgbClr val="D4E4F7"/>
                </a:solidFill>
                <a:latin typeface="Calibri" pitchFamily="34" charset="0"/>
                <a:ea typeface="Calibri" pitchFamily="34" charset="-122"/>
                <a:cs typeface="Calibri" pitchFamily="34" charset="-120"/>
              </a:rPr>
              <a:t>or:  Tools → Check Issues...</a:t>
            </a:r>
            <a:endParaRPr lang="en-US" sz="1050" dirty="0"/>
          </a:p>
        </p:txBody>
      </p:sp>
      <p:sp>
        <p:nvSpPr>
          <p:cNvPr id="7" name="Text 5"/>
          <p:cNvSpPr/>
          <p:nvPr/>
        </p:nvSpPr>
        <p:spPr>
          <a:xfrm>
            <a:off x="228600" y="2578608"/>
            <a:ext cx="2743200" cy="457200"/>
          </a:xfrm>
          <a:prstGeom prst="rect">
            <a:avLst/>
          </a:prstGeom>
          <a:noFill/>
          <a:ln/>
        </p:spPr>
        <p:txBody>
          <a:bodyPr wrap="square" lIns="0" tIns="0" rIns="0" bIns="0" rtlCol="0" anchor="ctr"/>
          <a:lstStyle/>
          <a:p>
            <a:pPr marL="0" indent="0" algn="ctr">
              <a:buNone/>
            </a:pPr>
            <a:r>
              <a:rPr lang="en-US" sz="1000" dirty="0">
                <a:solidFill>
                  <a:srgbClr val="FFFFFF"/>
                </a:solidFill>
                <a:latin typeface="Calibri" pitchFamily="34" charset="0"/>
                <a:ea typeface="Calibri" pitchFamily="34" charset="-122"/>
                <a:cs typeface="Calibri" pitchFamily="34" charset="-120"/>
              </a:rPr>
              <a:t>This single shortcut runs ALL QA checks at once.</a:t>
            </a:r>
            <a:endParaRPr lang="en-US" sz="1000" dirty="0"/>
          </a:p>
        </p:txBody>
      </p:sp>
      <p:sp>
        <p:nvSpPr>
          <p:cNvPr id="8" name="Shape 6"/>
          <p:cNvSpPr/>
          <p:nvPr/>
        </p:nvSpPr>
        <p:spPr>
          <a:xfrm>
            <a:off x="3246120" y="914400"/>
            <a:ext cx="1874520" cy="39776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9" name="Shape 7"/>
          <p:cNvSpPr/>
          <p:nvPr/>
        </p:nvSpPr>
        <p:spPr>
          <a:xfrm>
            <a:off x="3246120" y="914400"/>
            <a:ext cx="1874520" cy="384048"/>
          </a:xfrm>
          <a:prstGeom prst="rect">
            <a:avLst/>
          </a:prstGeom>
          <a:solidFill>
            <a:srgbClr val="EF5350"/>
          </a:solidFill>
          <a:ln w="12700">
            <a:solidFill>
              <a:srgbClr val="EF5350"/>
            </a:solidFill>
            <a:prstDash val="solid"/>
          </a:ln>
        </p:spPr>
        <p:txBody>
          <a:bodyPr/>
          <a:lstStyle/>
          <a:p>
            <a:endParaRPr lang="fr-FR"/>
          </a:p>
        </p:txBody>
      </p:sp>
      <p:sp>
        <p:nvSpPr>
          <p:cNvPr id="10" name="Text 8"/>
          <p:cNvSpPr/>
          <p:nvPr/>
        </p:nvSpPr>
        <p:spPr>
          <a:xfrm>
            <a:off x="3246120" y="914400"/>
            <a:ext cx="1874520" cy="384048"/>
          </a:xfrm>
          <a:prstGeom prst="rect">
            <a:avLst/>
          </a:prstGeom>
          <a:noFill/>
          <a:ln/>
        </p:spPr>
        <p:txBody>
          <a:bodyPr wrap="square" lIns="0" tIns="0" rIns="0" bIns="0" rtlCol="0" anchor="ctr"/>
          <a:lstStyle/>
          <a:p>
            <a:pPr marL="0" indent="0" algn="ctr">
              <a:buNone/>
            </a:pPr>
            <a:r>
              <a:rPr lang="en-US" sz="1150" b="1" dirty="0">
                <a:solidFill>
                  <a:srgbClr val="FFFFFF"/>
                </a:solidFill>
                <a:latin typeface="Calibri" pitchFamily="34" charset="0"/>
                <a:ea typeface="Calibri" pitchFamily="34" charset="-122"/>
                <a:cs typeface="Calibri" pitchFamily="34" charset="-120"/>
              </a:rPr>
              <a:t>Tag Issues</a:t>
            </a:r>
            <a:endParaRPr lang="en-US" sz="1150" dirty="0"/>
          </a:p>
        </p:txBody>
      </p:sp>
      <p:sp>
        <p:nvSpPr>
          <p:cNvPr id="11" name="Shape 9"/>
          <p:cNvSpPr/>
          <p:nvPr/>
        </p:nvSpPr>
        <p:spPr>
          <a:xfrm>
            <a:off x="3310128" y="1353312"/>
            <a:ext cx="1746504" cy="274320"/>
          </a:xfrm>
          <a:prstGeom prst="rect">
            <a:avLst/>
          </a:prstGeom>
          <a:solidFill>
            <a:srgbClr val="D4E4F7"/>
          </a:solidFill>
          <a:ln w="6350">
            <a:solidFill>
              <a:srgbClr val="2E3F6E"/>
            </a:solidFill>
            <a:prstDash val="solid"/>
          </a:ln>
        </p:spPr>
        <p:txBody>
          <a:bodyPr/>
          <a:lstStyle/>
          <a:p>
            <a:endParaRPr lang="fr-FR"/>
          </a:p>
        </p:txBody>
      </p:sp>
      <p:sp>
        <p:nvSpPr>
          <p:cNvPr id="12" name="Text 10"/>
          <p:cNvSpPr/>
          <p:nvPr/>
        </p:nvSpPr>
        <p:spPr>
          <a:xfrm>
            <a:off x="3310128" y="1353312"/>
            <a:ext cx="1746504" cy="274320"/>
          </a:xfrm>
          <a:prstGeom prst="rect">
            <a:avLst/>
          </a:prstGeom>
          <a:noFill/>
          <a:ln/>
        </p:spPr>
        <p:txBody>
          <a:bodyPr wrap="square" lIns="38100" tIns="38100" rIns="38100" bIns="38100" rtlCol="0" anchor="ctr"/>
          <a:lstStyle/>
          <a:p>
            <a:pPr marL="0" indent="0">
              <a:buNone/>
            </a:pPr>
            <a:r>
              <a:rPr lang="en-US" sz="850" i="1" dirty="0">
                <a:solidFill>
                  <a:srgbClr val="1A2540"/>
                </a:solidFill>
                <a:latin typeface="Calibri" pitchFamily="34" charset="0"/>
                <a:ea typeface="Calibri" pitchFamily="34" charset="-122"/>
                <a:cs typeface="Calibri" pitchFamily="34" charset="-120"/>
              </a:rPr>
              <a:t>Always ON — cannot be disabled</a:t>
            </a:r>
            <a:endParaRPr lang="en-US" sz="850" dirty="0"/>
          </a:p>
        </p:txBody>
      </p:sp>
      <p:sp>
        <p:nvSpPr>
          <p:cNvPr id="13" name="Text 11"/>
          <p:cNvSpPr/>
          <p:nvPr/>
        </p:nvSpPr>
        <p:spPr>
          <a:xfrm>
            <a:off x="3337560" y="1691640"/>
            <a:ext cx="1691640" cy="1005840"/>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Finds missing, extra, or wrong tags.</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This is the most critical check in OmegaT.</a:t>
            </a:r>
            <a:endParaRPr lang="en-US" sz="1000" dirty="0"/>
          </a:p>
        </p:txBody>
      </p:sp>
      <p:sp>
        <p:nvSpPr>
          <p:cNvPr id="14" name="Shape 12"/>
          <p:cNvSpPr/>
          <p:nvPr/>
        </p:nvSpPr>
        <p:spPr>
          <a:xfrm>
            <a:off x="3310128" y="2761488"/>
            <a:ext cx="1746504" cy="1115568"/>
          </a:xfrm>
          <a:prstGeom prst="rect">
            <a:avLst/>
          </a:prstGeom>
          <a:solidFill>
            <a:srgbClr val="1A2540"/>
          </a:solidFill>
          <a:ln w="6350">
            <a:solidFill>
              <a:srgbClr val="2E3F6E"/>
            </a:solidFill>
            <a:prstDash val="solid"/>
          </a:ln>
        </p:spPr>
        <p:txBody>
          <a:bodyPr/>
          <a:lstStyle/>
          <a:p>
            <a:endParaRPr lang="fr-FR"/>
          </a:p>
        </p:txBody>
      </p:sp>
      <p:sp>
        <p:nvSpPr>
          <p:cNvPr id="15" name="Text 13"/>
          <p:cNvSpPr/>
          <p:nvPr/>
        </p:nvSpPr>
        <p:spPr>
          <a:xfrm>
            <a:off x="3355848" y="2798064"/>
            <a:ext cx="1645920" cy="201168"/>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16" name="Text 14"/>
          <p:cNvSpPr/>
          <p:nvPr/>
        </p:nvSpPr>
        <p:spPr>
          <a:xfrm>
            <a:off x="3355848" y="3017520"/>
            <a:ext cx="1645920" cy="804672"/>
          </a:xfrm>
          <a:prstGeom prst="rect">
            <a:avLst/>
          </a:prstGeom>
          <a:noFill/>
          <a:ln/>
        </p:spPr>
        <p:txBody>
          <a:bodyPr wrap="square" lIns="0" tIns="0" rIns="0" bIns="0" rtlCol="0" anchor="ctr"/>
          <a:lstStyle/>
          <a:p>
            <a:pPr marL="0" indent="0">
              <a:buNone/>
            </a:pPr>
            <a:r>
              <a:rPr lang="en-US" sz="850" dirty="0">
                <a:solidFill>
                  <a:srgbClr val="F0A500"/>
                </a:solidFill>
                <a:latin typeface="Consolas" pitchFamily="34" charset="0"/>
                <a:ea typeface="Consolas" pitchFamily="34" charset="-122"/>
                <a:cs typeface="Consolas" pitchFamily="34" charset="-120"/>
              </a:rPr>
              <a:t>Source: &lt;b0&gt;Hello&lt;/b0&gt;</a:t>
            </a:r>
            <a:endParaRPr lang="en-US" sz="850" dirty="0"/>
          </a:p>
          <a:p>
            <a:pPr marL="0" indent="0">
              <a:buNone/>
            </a:pPr>
            <a:r>
              <a:rPr lang="en-US" sz="850" dirty="0">
                <a:solidFill>
                  <a:srgbClr val="F0A500"/>
                </a:solidFill>
                <a:latin typeface="Consolas" pitchFamily="34" charset="0"/>
                <a:ea typeface="Consolas" pitchFamily="34" charset="-122"/>
                <a:cs typeface="Consolas" pitchFamily="34" charset="-120"/>
              </a:rPr>
              <a:t>Target: Bonjour ← &lt;b0&gt;&lt;/b0&gt; missing</a:t>
            </a:r>
            <a:endParaRPr lang="en-US" sz="850" dirty="0"/>
          </a:p>
        </p:txBody>
      </p:sp>
      <p:sp>
        <p:nvSpPr>
          <p:cNvPr id="17" name="Shape 15"/>
          <p:cNvSpPr/>
          <p:nvPr/>
        </p:nvSpPr>
        <p:spPr>
          <a:xfrm>
            <a:off x="5212080" y="914400"/>
            <a:ext cx="1874520" cy="39776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8" name="Shape 16"/>
          <p:cNvSpPr/>
          <p:nvPr/>
        </p:nvSpPr>
        <p:spPr>
          <a:xfrm>
            <a:off x="5212080" y="914400"/>
            <a:ext cx="1874520" cy="384048"/>
          </a:xfrm>
          <a:prstGeom prst="rect">
            <a:avLst/>
          </a:prstGeom>
          <a:solidFill>
            <a:srgbClr val="F0A500"/>
          </a:solidFill>
          <a:ln w="12700">
            <a:solidFill>
              <a:srgbClr val="F0A500"/>
            </a:solidFill>
            <a:prstDash val="solid"/>
          </a:ln>
        </p:spPr>
        <p:txBody>
          <a:bodyPr/>
          <a:lstStyle/>
          <a:p>
            <a:endParaRPr lang="fr-FR"/>
          </a:p>
        </p:txBody>
      </p:sp>
      <p:sp>
        <p:nvSpPr>
          <p:cNvPr id="19" name="Text 17"/>
          <p:cNvSpPr/>
          <p:nvPr/>
        </p:nvSpPr>
        <p:spPr>
          <a:xfrm>
            <a:off x="5212080" y="914400"/>
            <a:ext cx="1874520" cy="384048"/>
          </a:xfrm>
          <a:prstGeom prst="rect">
            <a:avLst/>
          </a:prstGeom>
          <a:noFill/>
          <a:ln/>
        </p:spPr>
        <p:txBody>
          <a:bodyPr wrap="square" lIns="0" tIns="0" rIns="0" bIns="0" rtlCol="0" anchor="ctr"/>
          <a:lstStyle/>
          <a:p>
            <a:pPr marL="0" indent="0" algn="ctr">
              <a:buNone/>
            </a:pPr>
            <a:r>
              <a:rPr lang="en-US" sz="1150" b="1" dirty="0">
                <a:solidFill>
                  <a:srgbClr val="FFFFFF"/>
                </a:solidFill>
                <a:latin typeface="Calibri" pitchFamily="34" charset="0"/>
                <a:ea typeface="Calibri" pitchFamily="34" charset="-122"/>
                <a:cs typeface="Calibri" pitchFamily="34" charset="-120"/>
              </a:rPr>
              <a:t>Spelling Issues</a:t>
            </a:r>
            <a:endParaRPr lang="en-US" sz="1150" dirty="0"/>
          </a:p>
        </p:txBody>
      </p:sp>
      <p:sp>
        <p:nvSpPr>
          <p:cNvPr id="20" name="Shape 18"/>
          <p:cNvSpPr/>
          <p:nvPr/>
        </p:nvSpPr>
        <p:spPr>
          <a:xfrm>
            <a:off x="5276088" y="1353312"/>
            <a:ext cx="1746504" cy="274320"/>
          </a:xfrm>
          <a:prstGeom prst="rect">
            <a:avLst/>
          </a:prstGeom>
          <a:solidFill>
            <a:srgbClr val="D4E4F7"/>
          </a:solidFill>
          <a:ln w="6350">
            <a:solidFill>
              <a:srgbClr val="2E3F6E"/>
            </a:solidFill>
            <a:prstDash val="solid"/>
          </a:ln>
        </p:spPr>
        <p:txBody>
          <a:bodyPr/>
          <a:lstStyle/>
          <a:p>
            <a:endParaRPr lang="fr-FR"/>
          </a:p>
        </p:txBody>
      </p:sp>
      <p:sp>
        <p:nvSpPr>
          <p:cNvPr id="21" name="Text 19"/>
          <p:cNvSpPr/>
          <p:nvPr/>
        </p:nvSpPr>
        <p:spPr>
          <a:xfrm>
            <a:off x="5276088" y="1353312"/>
            <a:ext cx="1746504" cy="274320"/>
          </a:xfrm>
          <a:prstGeom prst="rect">
            <a:avLst/>
          </a:prstGeom>
          <a:noFill/>
          <a:ln/>
        </p:spPr>
        <p:txBody>
          <a:bodyPr wrap="square" lIns="38100" tIns="38100" rIns="38100" bIns="38100" rtlCol="0" anchor="ctr"/>
          <a:lstStyle/>
          <a:p>
            <a:pPr marL="0" indent="0">
              <a:buNone/>
            </a:pPr>
            <a:r>
              <a:rPr lang="en-US" sz="850" i="1" dirty="0">
                <a:solidFill>
                  <a:srgbClr val="1A2540"/>
                </a:solidFill>
                <a:latin typeface="Calibri" pitchFamily="34" charset="0"/>
                <a:ea typeface="Calibri" pitchFamily="34" charset="-122"/>
                <a:cs typeface="Calibri" pitchFamily="34" charset="-120"/>
              </a:rPr>
              <a:t>Needs a dictionary in /dictionary</a:t>
            </a:r>
            <a:endParaRPr lang="en-US" sz="850" dirty="0"/>
          </a:p>
        </p:txBody>
      </p:sp>
      <p:sp>
        <p:nvSpPr>
          <p:cNvPr id="22" name="Text 20"/>
          <p:cNvSpPr/>
          <p:nvPr/>
        </p:nvSpPr>
        <p:spPr>
          <a:xfrm>
            <a:off x="5303520" y="1691640"/>
            <a:ext cx="1691640" cy="1005840"/>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Finds spelling mistakes in your translation.</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WARNING: does not work without a dictionary installed.</a:t>
            </a:r>
            <a:endParaRPr lang="en-US" sz="1000" dirty="0"/>
          </a:p>
        </p:txBody>
      </p:sp>
      <p:sp>
        <p:nvSpPr>
          <p:cNvPr id="23" name="Shape 21"/>
          <p:cNvSpPr/>
          <p:nvPr/>
        </p:nvSpPr>
        <p:spPr>
          <a:xfrm>
            <a:off x="5276088" y="2761488"/>
            <a:ext cx="1746504" cy="1115568"/>
          </a:xfrm>
          <a:prstGeom prst="rect">
            <a:avLst/>
          </a:prstGeom>
          <a:solidFill>
            <a:srgbClr val="1A2540"/>
          </a:solidFill>
          <a:ln w="6350">
            <a:solidFill>
              <a:srgbClr val="2E3F6E"/>
            </a:solidFill>
            <a:prstDash val="solid"/>
          </a:ln>
        </p:spPr>
        <p:txBody>
          <a:bodyPr/>
          <a:lstStyle/>
          <a:p>
            <a:endParaRPr lang="fr-FR"/>
          </a:p>
        </p:txBody>
      </p:sp>
      <p:sp>
        <p:nvSpPr>
          <p:cNvPr id="24" name="Text 22"/>
          <p:cNvSpPr/>
          <p:nvPr/>
        </p:nvSpPr>
        <p:spPr>
          <a:xfrm>
            <a:off x="5321808" y="2798064"/>
            <a:ext cx="1645920" cy="201168"/>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25" name="Text 23"/>
          <p:cNvSpPr/>
          <p:nvPr/>
        </p:nvSpPr>
        <p:spPr>
          <a:xfrm>
            <a:off x="5321808" y="3017520"/>
            <a:ext cx="1645920" cy="804672"/>
          </a:xfrm>
          <a:prstGeom prst="rect">
            <a:avLst/>
          </a:prstGeom>
          <a:noFill/>
          <a:ln/>
        </p:spPr>
        <p:txBody>
          <a:bodyPr wrap="square" lIns="0" tIns="0" rIns="0" bIns="0" rtlCol="0" anchor="ctr"/>
          <a:lstStyle/>
          <a:p>
            <a:pPr marL="0" indent="0">
              <a:buNone/>
            </a:pPr>
            <a:r>
              <a:rPr lang="en-US" sz="850" dirty="0">
                <a:solidFill>
                  <a:srgbClr val="F0A500"/>
                </a:solidFill>
                <a:latin typeface="Consolas" pitchFamily="34" charset="0"/>
                <a:ea typeface="Consolas" pitchFamily="34" charset="-122"/>
                <a:cs typeface="Consolas" pitchFamily="34" charset="-120"/>
              </a:rPr>
              <a:t>'Importnat' flagged</a:t>
            </a:r>
            <a:endParaRPr lang="en-US" sz="850" dirty="0"/>
          </a:p>
          <a:p>
            <a:pPr marL="0" indent="0">
              <a:buNone/>
            </a:pPr>
            <a:r>
              <a:rPr lang="en-US" sz="850" dirty="0">
                <a:solidFill>
                  <a:srgbClr val="F0A500"/>
                </a:solidFill>
                <a:latin typeface="Consolas" pitchFamily="34" charset="0"/>
                <a:ea typeface="Consolas" pitchFamily="34" charset="-122"/>
                <a:cs typeface="Consolas" pitchFamily="34" charset="-120"/>
              </a:rPr>
              <a:t>→ Suggested: 'Important'</a:t>
            </a:r>
            <a:endParaRPr lang="en-US" sz="850" dirty="0"/>
          </a:p>
        </p:txBody>
      </p:sp>
      <p:sp>
        <p:nvSpPr>
          <p:cNvPr id="26" name="Shape 24"/>
          <p:cNvSpPr/>
          <p:nvPr/>
        </p:nvSpPr>
        <p:spPr>
          <a:xfrm>
            <a:off x="7178040" y="914400"/>
            <a:ext cx="1874520" cy="39776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27" name="Shape 25"/>
          <p:cNvSpPr/>
          <p:nvPr/>
        </p:nvSpPr>
        <p:spPr>
          <a:xfrm>
            <a:off x="7178040" y="914400"/>
            <a:ext cx="1874520" cy="384048"/>
          </a:xfrm>
          <a:prstGeom prst="rect">
            <a:avLst/>
          </a:prstGeom>
          <a:solidFill>
            <a:srgbClr val="7B5EA7"/>
          </a:solidFill>
          <a:ln w="12700">
            <a:solidFill>
              <a:srgbClr val="7B5EA7"/>
            </a:solidFill>
            <a:prstDash val="solid"/>
          </a:ln>
        </p:spPr>
        <p:txBody>
          <a:bodyPr/>
          <a:lstStyle/>
          <a:p>
            <a:endParaRPr lang="fr-FR"/>
          </a:p>
        </p:txBody>
      </p:sp>
      <p:sp>
        <p:nvSpPr>
          <p:cNvPr id="28" name="Text 26"/>
          <p:cNvSpPr/>
          <p:nvPr/>
        </p:nvSpPr>
        <p:spPr>
          <a:xfrm>
            <a:off x="7178040" y="914400"/>
            <a:ext cx="1874520" cy="384048"/>
          </a:xfrm>
          <a:prstGeom prst="rect">
            <a:avLst/>
          </a:prstGeom>
          <a:noFill/>
          <a:ln/>
        </p:spPr>
        <p:txBody>
          <a:bodyPr wrap="square" lIns="0" tIns="0" rIns="0" bIns="0" rtlCol="0" anchor="ctr"/>
          <a:lstStyle/>
          <a:p>
            <a:pPr marL="0" indent="0" algn="ctr">
              <a:buNone/>
            </a:pPr>
            <a:r>
              <a:rPr lang="en-US" sz="1150" b="1" dirty="0">
                <a:solidFill>
                  <a:srgbClr val="FFFFFF"/>
                </a:solidFill>
                <a:latin typeface="Calibri" pitchFamily="34" charset="0"/>
                <a:ea typeface="Calibri" pitchFamily="34" charset="-122"/>
                <a:cs typeface="Calibri" pitchFamily="34" charset="-120"/>
              </a:rPr>
              <a:t>Terminology Issues</a:t>
            </a:r>
            <a:endParaRPr lang="en-US" sz="1150" dirty="0"/>
          </a:p>
        </p:txBody>
      </p:sp>
      <p:sp>
        <p:nvSpPr>
          <p:cNvPr id="29" name="Shape 27"/>
          <p:cNvSpPr/>
          <p:nvPr/>
        </p:nvSpPr>
        <p:spPr>
          <a:xfrm>
            <a:off x="7242048" y="1353312"/>
            <a:ext cx="1746504" cy="274320"/>
          </a:xfrm>
          <a:prstGeom prst="rect">
            <a:avLst/>
          </a:prstGeom>
          <a:solidFill>
            <a:srgbClr val="D4E4F7"/>
          </a:solidFill>
          <a:ln w="6350">
            <a:solidFill>
              <a:srgbClr val="2E3F6E"/>
            </a:solidFill>
            <a:prstDash val="solid"/>
          </a:ln>
        </p:spPr>
        <p:txBody>
          <a:bodyPr/>
          <a:lstStyle/>
          <a:p>
            <a:endParaRPr lang="fr-FR"/>
          </a:p>
        </p:txBody>
      </p:sp>
      <p:sp>
        <p:nvSpPr>
          <p:cNvPr id="30" name="Text 28"/>
          <p:cNvSpPr/>
          <p:nvPr/>
        </p:nvSpPr>
        <p:spPr>
          <a:xfrm>
            <a:off x="7242048" y="1353312"/>
            <a:ext cx="1746504" cy="274320"/>
          </a:xfrm>
          <a:prstGeom prst="rect">
            <a:avLst/>
          </a:prstGeom>
          <a:noFill/>
          <a:ln/>
        </p:spPr>
        <p:txBody>
          <a:bodyPr wrap="square" lIns="38100" tIns="38100" rIns="38100" bIns="38100" rtlCol="0" anchor="ctr"/>
          <a:lstStyle/>
          <a:p>
            <a:pPr marL="0" indent="0">
              <a:buNone/>
            </a:pPr>
            <a:r>
              <a:rPr lang="en-US" sz="850" i="1" dirty="0">
                <a:solidFill>
                  <a:srgbClr val="1A2540"/>
                </a:solidFill>
                <a:latin typeface="Calibri" pitchFamily="34" charset="0"/>
                <a:ea typeface="Calibri" pitchFamily="34" charset="-122"/>
                <a:cs typeface="Calibri" pitchFamily="34" charset="-120"/>
              </a:rPr>
              <a:t>Needs a glossary in /glossary</a:t>
            </a:r>
            <a:endParaRPr lang="en-US" sz="850" dirty="0"/>
          </a:p>
        </p:txBody>
      </p:sp>
      <p:sp>
        <p:nvSpPr>
          <p:cNvPr id="31" name="Text 29"/>
          <p:cNvSpPr/>
          <p:nvPr/>
        </p:nvSpPr>
        <p:spPr>
          <a:xfrm>
            <a:off x="7269480" y="1691640"/>
            <a:ext cx="1691640" cy="1005840"/>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Checks that you used the correct approved term from your glossary.</a:t>
            </a:r>
            <a:endParaRPr lang="en-US" sz="1000" dirty="0"/>
          </a:p>
        </p:txBody>
      </p:sp>
      <p:sp>
        <p:nvSpPr>
          <p:cNvPr id="32" name="Shape 30"/>
          <p:cNvSpPr/>
          <p:nvPr/>
        </p:nvSpPr>
        <p:spPr>
          <a:xfrm>
            <a:off x="7242048" y="2761488"/>
            <a:ext cx="1746504" cy="1115568"/>
          </a:xfrm>
          <a:prstGeom prst="rect">
            <a:avLst/>
          </a:prstGeom>
          <a:solidFill>
            <a:srgbClr val="1A2540"/>
          </a:solidFill>
          <a:ln w="6350">
            <a:solidFill>
              <a:srgbClr val="2E3F6E"/>
            </a:solidFill>
            <a:prstDash val="solid"/>
          </a:ln>
        </p:spPr>
        <p:txBody>
          <a:bodyPr/>
          <a:lstStyle/>
          <a:p>
            <a:endParaRPr lang="fr-FR"/>
          </a:p>
        </p:txBody>
      </p:sp>
      <p:sp>
        <p:nvSpPr>
          <p:cNvPr id="33" name="Text 31"/>
          <p:cNvSpPr/>
          <p:nvPr/>
        </p:nvSpPr>
        <p:spPr>
          <a:xfrm>
            <a:off x="7287768" y="2798064"/>
            <a:ext cx="1645920" cy="201168"/>
          </a:xfrm>
          <a:prstGeom prst="rect">
            <a:avLst/>
          </a:prstGeom>
          <a:noFill/>
          <a:ln/>
        </p:spPr>
        <p:txBody>
          <a:bodyPr wrap="square" lIns="0" tIns="0" rIns="0" bIns="0" rtlCol="0" anchor="ctr"/>
          <a:lstStyle/>
          <a:p>
            <a:pPr marL="0" indent="0">
              <a:buNone/>
            </a:pPr>
            <a:r>
              <a:rPr lang="en-US" sz="850" b="1" dirty="0">
                <a:solidFill>
                  <a:srgbClr val="F0A500"/>
                </a:solidFill>
                <a:latin typeface="Calibri" pitchFamily="34" charset="0"/>
                <a:ea typeface="Calibri" pitchFamily="34" charset="-122"/>
                <a:cs typeface="Calibri" pitchFamily="34" charset="-120"/>
              </a:rPr>
              <a:t>Example:</a:t>
            </a:r>
            <a:endParaRPr lang="en-US" sz="850" dirty="0"/>
          </a:p>
        </p:txBody>
      </p:sp>
      <p:sp>
        <p:nvSpPr>
          <p:cNvPr id="34" name="Text 32"/>
          <p:cNvSpPr/>
          <p:nvPr/>
        </p:nvSpPr>
        <p:spPr>
          <a:xfrm>
            <a:off x="7287768" y="3017520"/>
            <a:ext cx="1645920" cy="804672"/>
          </a:xfrm>
          <a:prstGeom prst="rect">
            <a:avLst/>
          </a:prstGeom>
          <a:noFill/>
          <a:ln/>
        </p:spPr>
        <p:txBody>
          <a:bodyPr wrap="square" lIns="0" tIns="0" rIns="0" bIns="0" rtlCol="0" anchor="ctr"/>
          <a:lstStyle/>
          <a:p>
            <a:pPr marL="0" indent="0">
              <a:buNone/>
            </a:pPr>
            <a:r>
              <a:rPr lang="en-US" sz="850" dirty="0">
                <a:solidFill>
                  <a:srgbClr val="F0A500"/>
                </a:solidFill>
                <a:latin typeface="Consolas" pitchFamily="34" charset="0"/>
                <a:ea typeface="Consolas" pitchFamily="34" charset="-122"/>
                <a:cs typeface="Consolas" pitchFamily="34" charset="-120"/>
              </a:rPr>
              <a:t>Glossary: software → logiciel</a:t>
            </a:r>
            <a:endParaRPr lang="en-US" sz="850" dirty="0"/>
          </a:p>
          <a:p>
            <a:pPr marL="0" indent="0">
              <a:buNone/>
            </a:pPr>
            <a:r>
              <a:rPr lang="en-US" sz="850" dirty="0">
                <a:solidFill>
                  <a:srgbClr val="F0A500"/>
                </a:solidFill>
                <a:latin typeface="Consolas" pitchFamily="34" charset="0"/>
                <a:ea typeface="Consolas" pitchFamily="34" charset="-122"/>
                <a:cs typeface="Consolas" pitchFamily="34" charset="-120"/>
              </a:rPr>
              <a:t>You wrote 'programme' → flagged</a:t>
            </a:r>
            <a:endParaRPr lang="en-US" sz="850" dirty="0"/>
          </a:p>
        </p:txBody>
      </p:sp>
      <p:sp>
        <p:nvSpPr>
          <p:cNvPr id="35" name="Shape 33"/>
          <p:cNvSpPr/>
          <p:nvPr/>
        </p:nvSpPr>
        <p:spPr>
          <a:xfrm>
            <a:off x="228600" y="3200400"/>
            <a:ext cx="2743200" cy="1691640"/>
          </a:xfrm>
          <a:prstGeom prst="rect">
            <a:avLst/>
          </a:prstGeom>
          <a:solidFill>
            <a:srgbClr val="FFFFFF"/>
          </a:solidFill>
          <a:ln w="12700">
            <a:solidFill>
              <a:srgbClr val="2E3F6E"/>
            </a:solidFill>
            <a:prstDash val="solid"/>
          </a:ln>
          <a:effectLst>
            <a:outerShdw blurRad="88900" dist="38100" dir="8100000" algn="bl" rotWithShape="0">
              <a:srgbClr val="000000">
                <a:alpha val="10000"/>
              </a:srgbClr>
            </a:outerShdw>
          </a:effectLst>
        </p:spPr>
        <p:txBody>
          <a:bodyPr/>
          <a:lstStyle/>
          <a:p>
            <a:endParaRPr lang="fr-FR"/>
          </a:p>
        </p:txBody>
      </p:sp>
      <p:sp>
        <p:nvSpPr>
          <p:cNvPr id="36" name="Text 34"/>
          <p:cNvSpPr/>
          <p:nvPr/>
        </p:nvSpPr>
        <p:spPr>
          <a:xfrm>
            <a:off x="320040" y="3246120"/>
            <a:ext cx="2560320" cy="256032"/>
          </a:xfrm>
          <a:prstGeom prst="rect">
            <a:avLst/>
          </a:prstGeom>
          <a:noFill/>
          <a:ln/>
        </p:spPr>
        <p:txBody>
          <a:bodyPr wrap="square" lIns="0" tIns="0" rIns="0" bIns="0" rtlCol="0" anchor="ctr"/>
          <a:lstStyle/>
          <a:p>
            <a:pPr marL="0" indent="0">
              <a:buNone/>
            </a:pPr>
            <a:r>
              <a:rPr lang="en-US" sz="1100" b="1" dirty="0">
                <a:solidFill>
                  <a:srgbClr val="2E3F6E"/>
                </a:solidFill>
                <a:latin typeface="Calibri" pitchFamily="34" charset="0"/>
                <a:ea typeface="Calibri" pitchFamily="34" charset="-122"/>
                <a:cs typeface="Calibri" pitchFamily="34" charset="-120"/>
              </a:rPr>
              <a:t>How to use it:</a:t>
            </a:r>
            <a:endParaRPr lang="en-US" sz="1100" dirty="0"/>
          </a:p>
        </p:txBody>
      </p:sp>
      <p:sp>
        <p:nvSpPr>
          <p:cNvPr id="37" name="Text 35"/>
          <p:cNvSpPr/>
          <p:nvPr/>
        </p:nvSpPr>
        <p:spPr>
          <a:xfrm>
            <a:off x="320040" y="3547872"/>
            <a:ext cx="2560320" cy="237744"/>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1. Press Ctrl+Shift+V</a:t>
            </a:r>
            <a:endParaRPr lang="en-US" sz="1050" dirty="0"/>
          </a:p>
        </p:txBody>
      </p:sp>
      <p:sp>
        <p:nvSpPr>
          <p:cNvPr id="38" name="Text 36"/>
          <p:cNvSpPr/>
          <p:nvPr/>
        </p:nvSpPr>
        <p:spPr>
          <a:xfrm>
            <a:off x="320040" y="3803904"/>
            <a:ext cx="2560320" cy="237744"/>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2. Select which checks to run</a:t>
            </a:r>
            <a:endParaRPr lang="en-US" sz="1050" dirty="0"/>
          </a:p>
        </p:txBody>
      </p:sp>
      <p:sp>
        <p:nvSpPr>
          <p:cNvPr id="39" name="Text 37"/>
          <p:cNvSpPr/>
          <p:nvPr/>
        </p:nvSpPr>
        <p:spPr>
          <a:xfrm>
            <a:off x="320040" y="4059936"/>
            <a:ext cx="2560320" cy="237744"/>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3. Click OK</a:t>
            </a:r>
            <a:endParaRPr lang="en-US" sz="1050" dirty="0"/>
          </a:p>
        </p:txBody>
      </p:sp>
      <p:sp>
        <p:nvSpPr>
          <p:cNvPr id="40" name="Text 38"/>
          <p:cNvSpPr/>
          <p:nvPr/>
        </p:nvSpPr>
        <p:spPr>
          <a:xfrm>
            <a:off x="320040" y="4315968"/>
            <a:ext cx="2560320" cy="237744"/>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4. Click any error → jumps to segment</a:t>
            </a:r>
            <a:endParaRPr lang="en-US" sz="1050" dirty="0"/>
          </a:p>
        </p:txBody>
      </p:sp>
      <p:sp>
        <p:nvSpPr>
          <p:cNvPr id="41" name="Text 39"/>
          <p:cNvSpPr/>
          <p:nvPr/>
        </p:nvSpPr>
        <p:spPr>
          <a:xfrm>
            <a:off x="320040" y="4572000"/>
            <a:ext cx="2560320" cy="237744"/>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5. Fix → Ctrl+S → re-run</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Tag Validation — The Most Important QA Check</a:t>
            </a:r>
            <a:endParaRPr lang="en-US" sz="2400" dirty="0"/>
          </a:p>
        </p:txBody>
      </p:sp>
      <p:sp>
        <p:nvSpPr>
          <p:cNvPr id="4" name="Shape 2"/>
          <p:cNvSpPr/>
          <p:nvPr/>
        </p:nvSpPr>
        <p:spPr>
          <a:xfrm>
            <a:off x="228600" y="914400"/>
            <a:ext cx="8686800" cy="502920"/>
          </a:xfrm>
          <a:prstGeom prst="rect">
            <a:avLst/>
          </a:prstGeom>
          <a:solidFill>
            <a:srgbClr val="D4E4F7"/>
          </a:solidFill>
          <a:ln w="19050">
            <a:solidFill>
              <a:srgbClr val="EF5350"/>
            </a:solidFill>
            <a:prstDash val="solid"/>
          </a:ln>
        </p:spPr>
        <p:txBody>
          <a:bodyPr/>
          <a:lstStyle/>
          <a:p>
            <a:endParaRPr lang="fr-FR"/>
          </a:p>
        </p:txBody>
      </p:sp>
      <p:sp>
        <p:nvSpPr>
          <p:cNvPr id="5" name="Text 3"/>
          <p:cNvSpPr/>
          <p:nvPr/>
        </p:nvSpPr>
        <p:spPr>
          <a:xfrm>
            <a:off x="320040" y="932688"/>
            <a:ext cx="8503920" cy="457200"/>
          </a:xfrm>
          <a:prstGeom prst="rect">
            <a:avLst/>
          </a:prstGeom>
          <a:noFill/>
          <a:ln/>
        </p:spPr>
        <p:txBody>
          <a:bodyPr wrap="square" lIns="0" tIns="0" rIns="0" bIns="0" rtlCol="0" anchor="ctr"/>
          <a:lstStyle/>
          <a:p>
            <a:pPr marL="0" indent="0">
              <a:buNone/>
            </a:pPr>
            <a:r>
              <a:rPr lang="en-US" sz="1100" dirty="0">
                <a:solidFill>
                  <a:srgbClr val="1A2540"/>
                </a:solidFill>
                <a:latin typeface="Calibri" pitchFamily="34" charset="0"/>
                <a:ea typeface="Calibri" pitchFamily="34" charset="-122"/>
                <a:cs typeface="Calibri" pitchFamily="34" charset="-120"/>
              </a:rPr>
              <a:t>What is a tag?  A tag is a formatting code hidden inside your text. Example: &lt;b0&gt;Hello&lt;/b0&gt; means bold text.</a:t>
            </a:r>
            <a:endParaRPr lang="en-US" sz="1100" dirty="0"/>
          </a:p>
          <a:p>
            <a:pPr marL="0" indent="0">
              <a:buNone/>
            </a:pPr>
            <a:r>
              <a:rPr lang="en-US" sz="1100" dirty="0">
                <a:solidFill>
                  <a:srgbClr val="1A2540"/>
                </a:solidFill>
                <a:latin typeface="Calibri" pitchFamily="34" charset="0"/>
                <a:ea typeface="Calibri" pitchFamily="34" charset="-122"/>
                <a:cs typeface="Calibri" pitchFamily="34" charset="-120"/>
              </a:rPr>
              <a:t>In OmegaT, tags look like &lt;b0&gt;, &lt;/b0&gt;, &lt;br0/&gt;, {1}. You MUST keep them in your translation — do not delete or move them.</a:t>
            </a:r>
            <a:endParaRPr lang="en-US" sz="1100" dirty="0"/>
          </a:p>
        </p:txBody>
      </p:sp>
      <p:sp>
        <p:nvSpPr>
          <p:cNvPr id="6" name="Shape 4"/>
          <p:cNvSpPr/>
          <p:nvPr/>
        </p:nvSpPr>
        <p:spPr>
          <a:xfrm>
            <a:off x="228600" y="1536192"/>
            <a:ext cx="4160520" cy="347472"/>
          </a:xfrm>
          <a:prstGeom prst="rect">
            <a:avLst/>
          </a:prstGeom>
          <a:solidFill>
            <a:srgbClr val="EF5350"/>
          </a:solidFill>
          <a:ln w="12700">
            <a:solidFill>
              <a:srgbClr val="EF5350"/>
            </a:solidFill>
            <a:prstDash val="solid"/>
          </a:ln>
        </p:spPr>
        <p:txBody>
          <a:bodyPr/>
          <a:lstStyle/>
          <a:p>
            <a:endParaRPr lang="fr-FR"/>
          </a:p>
        </p:txBody>
      </p:sp>
      <p:sp>
        <p:nvSpPr>
          <p:cNvPr id="7" name="Text 5"/>
          <p:cNvSpPr/>
          <p:nvPr/>
        </p:nvSpPr>
        <p:spPr>
          <a:xfrm>
            <a:off x="228600" y="1536192"/>
            <a:ext cx="4160520" cy="347472"/>
          </a:xfrm>
          <a:prstGeom prst="rect">
            <a:avLst/>
          </a:prstGeom>
          <a:noFill/>
          <a:ln/>
        </p:spPr>
        <p:txBody>
          <a:bodyPr wrap="square" lIns="76200" tIns="76200" rIns="76200" bIns="7620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Why tags matter</a:t>
            </a:r>
            <a:endParaRPr lang="en-US" sz="1300" dirty="0"/>
          </a:p>
        </p:txBody>
      </p:sp>
      <p:sp>
        <p:nvSpPr>
          <p:cNvPr id="8" name="Shape 6"/>
          <p:cNvSpPr/>
          <p:nvPr/>
        </p:nvSpPr>
        <p:spPr>
          <a:xfrm>
            <a:off x="228600" y="1883664"/>
            <a:ext cx="4160520" cy="126187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9" name="Text 7"/>
          <p:cNvSpPr/>
          <p:nvPr/>
        </p:nvSpPr>
        <p:spPr>
          <a:xfrm>
            <a:off x="320040" y="1938528"/>
            <a:ext cx="3977640" cy="274320"/>
          </a:xfrm>
          <a:prstGeom prst="rect">
            <a:avLst/>
          </a:prstGeom>
          <a:noFill/>
          <a:ln/>
        </p:spPr>
        <p:txBody>
          <a:bodyPr wrap="square" rtlCol="0" anchor="ctr"/>
          <a:lstStyle/>
          <a:p>
            <a:pPr marL="342900" indent="-342900">
              <a:buSzPct val="100000"/>
              <a:buChar char="•"/>
            </a:pPr>
            <a:r>
              <a:rPr lang="en-US" sz="1050" dirty="0">
                <a:solidFill>
                  <a:srgbClr val="1A2540"/>
                </a:solidFill>
                <a:latin typeface="Calibri" pitchFamily="34" charset="0"/>
                <a:ea typeface="Calibri" pitchFamily="34" charset="-122"/>
                <a:cs typeface="Calibri" pitchFamily="34" charset="-120"/>
              </a:rPr>
              <a:t>A missing tag = bold/italic/link disappears in final file</a:t>
            </a:r>
            <a:endParaRPr lang="en-US" sz="1050" dirty="0"/>
          </a:p>
        </p:txBody>
      </p:sp>
      <p:sp>
        <p:nvSpPr>
          <p:cNvPr id="10" name="Text 8"/>
          <p:cNvSpPr/>
          <p:nvPr/>
        </p:nvSpPr>
        <p:spPr>
          <a:xfrm>
            <a:off x="320040" y="2231136"/>
            <a:ext cx="3977640" cy="274320"/>
          </a:xfrm>
          <a:prstGeom prst="rect">
            <a:avLst/>
          </a:prstGeom>
          <a:noFill/>
          <a:ln/>
        </p:spPr>
        <p:txBody>
          <a:bodyPr wrap="square" rtlCol="0" anchor="ctr"/>
          <a:lstStyle/>
          <a:p>
            <a:pPr marL="342900" indent="-342900">
              <a:buSzPct val="100000"/>
              <a:buChar char="•"/>
            </a:pPr>
            <a:r>
              <a:rPr lang="en-US" sz="1050" dirty="0">
                <a:solidFill>
                  <a:srgbClr val="1A2540"/>
                </a:solidFill>
                <a:latin typeface="Calibri" pitchFamily="34" charset="0"/>
                <a:ea typeface="Calibri" pitchFamily="34" charset="-122"/>
                <a:cs typeface="Calibri" pitchFamily="34" charset="-120"/>
              </a:rPr>
              <a:t>An extra tag = corrupts your Word, HTML, or XLIFF file</a:t>
            </a:r>
            <a:endParaRPr lang="en-US" sz="1050" dirty="0"/>
          </a:p>
        </p:txBody>
      </p:sp>
      <p:sp>
        <p:nvSpPr>
          <p:cNvPr id="11" name="Text 9"/>
          <p:cNvSpPr/>
          <p:nvPr/>
        </p:nvSpPr>
        <p:spPr>
          <a:xfrm>
            <a:off x="320040" y="2523744"/>
            <a:ext cx="3977640" cy="274320"/>
          </a:xfrm>
          <a:prstGeom prst="rect">
            <a:avLst/>
          </a:prstGeom>
          <a:noFill/>
          <a:ln/>
        </p:spPr>
        <p:txBody>
          <a:bodyPr wrap="square" rtlCol="0" anchor="ctr"/>
          <a:lstStyle/>
          <a:p>
            <a:pPr marL="342900" indent="-342900">
              <a:buSzPct val="100000"/>
              <a:buChar char="•"/>
            </a:pPr>
            <a:r>
              <a:rPr lang="en-US" sz="1050" dirty="0">
                <a:solidFill>
                  <a:srgbClr val="1A2540"/>
                </a:solidFill>
                <a:latin typeface="Calibri" pitchFamily="34" charset="0"/>
                <a:ea typeface="Calibri" pitchFamily="34" charset="-122"/>
                <a:cs typeface="Calibri" pitchFamily="34" charset="-120"/>
              </a:rPr>
              <a:t>OmegaT does NOT protect tags — you can delete them by accident</a:t>
            </a:r>
            <a:endParaRPr lang="en-US" sz="1050" dirty="0"/>
          </a:p>
        </p:txBody>
      </p:sp>
      <p:sp>
        <p:nvSpPr>
          <p:cNvPr id="12" name="Text 10"/>
          <p:cNvSpPr/>
          <p:nvPr/>
        </p:nvSpPr>
        <p:spPr>
          <a:xfrm>
            <a:off x="320040" y="2816352"/>
            <a:ext cx="3977640" cy="274320"/>
          </a:xfrm>
          <a:prstGeom prst="rect">
            <a:avLst/>
          </a:prstGeom>
          <a:noFill/>
          <a:ln/>
        </p:spPr>
        <p:txBody>
          <a:bodyPr wrap="square" rtlCol="0" anchor="ctr"/>
          <a:lstStyle/>
          <a:p>
            <a:pPr marL="342900" indent="-342900">
              <a:buSzPct val="100000"/>
              <a:buChar char="•"/>
            </a:pPr>
            <a:r>
              <a:rPr lang="en-US" sz="1050" dirty="0">
                <a:solidFill>
                  <a:srgbClr val="1A2540"/>
                </a:solidFill>
                <a:latin typeface="Calibri" pitchFamily="34" charset="0"/>
                <a:ea typeface="Calibri" pitchFamily="34" charset="-122"/>
                <a:cs typeface="Calibri" pitchFamily="34" charset="-120"/>
              </a:rPr>
              <a:t>Always run tag check BEFORE creating translated files</a:t>
            </a:r>
            <a:endParaRPr lang="en-US" sz="1050" dirty="0"/>
          </a:p>
        </p:txBody>
      </p:sp>
      <p:sp>
        <p:nvSpPr>
          <p:cNvPr id="13" name="Shape 11"/>
          <p:cNvSpPr/>
          <p:nvPr/>
        </p:nvSpPr>
        <p:spPr>
          <a:xfrm>
            <a:off x="228600" y="3246120"/>
            <a:ext cx="4160520" cy="347472"/>
          </a:xfrm>
          <a:prstGeom prst="rect">
            <a:avLst/>
          </a:prstGeom>
          <a:solidFill>
            <a:srgbClr val="2E3F6E"/>
          </a:solidFill>
          <a:ln w="12700">
            <a:solidFill>
              <a:srgbClr val="2E3F6E"/>
            </a:solidFill>
            <a:prstDash val="solid"/>
          </a:ln>
        </p:spPr>
        <p:txBody>
          <a:bodyPr/>
          <a:lstStyle/>
          <a:p>
            <a:endParaRPr lang="fr-FR"/>
          </a:p>
        </p:txBody>
      </p:sp>
      <p:sp>
        <p:nvSpPr>
          <p:cNvPr id="14" name="Text 12"/>
          <p:cNvSpPr/>
          <p:nvPr/>
        </p:nvSpPr>
        <p:spPr>
          <a:xfrm>
            <a:off x="228600" y="3246120"/>
            <a:ext cx="4160520" cy="347472"/>
          </a:xfrm>
          <a:prstGeom prst="rect">
            <a:avLst/>
          </a:prstGeom>
          <a:noFill/>
          <a:ln/>
        </p:spPr>
        <p:txBody>
          <a:bodyPr wrap="square" lIns="76200" tIns="76200" rIns="76200" bIns="7620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How to run tag check (5 steps)</a:t>
            </a:r>
            <a:endParaRPr lang="en-US" sz="1300" dirty="0"/>
          </a:p>
        </p:txBody>
      </p:sp>
      <p:sp>
        <p:nvSpPr>
          <p:cNvPr id="15" name="Shape 13"/>
          <p:cNvSpPr/>
          <p:nvPr/>
        </p:nvSpPr>
        <p:spPr>
          <a:xfrm>
            <a:off x="228600" y="3593592"/>
            <a:ext cx="4160520" cy="135331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6" name="Shape 14"/>
          <p:cNvSpPr/>
          <p:nvPr/>
        </p:nvSpPr>
        <p:spPr>
          <a:xfrm>
            <a:off x="274320" y="3657600"/>
            <a:ext cx="256032" cy="219456"/>
          </a:xfrm>
          <a:prstGeom prst="rect">
            <a:avLst/>
          </a:prstGeom>
          <a:solidFill>
            <a:srgbClr val="2E3F6E"/>
          </a:solidFill>
          <a:ln w="12700">
            <a:solidFill>
              <a:srgbClr val="2E3F6E"/>
            </a:solidFill>
            <a:prstDash val="solid"/>
          </a:ln>
        </p:spPr>
        <p:txBody>
          <a:bodyPr/>
          <a:lstStyle/>
          <a:p>
            <a:endParaRPr lang="fr-FR"/>
          </a:p>
        </p:txBody>
      </p:sp>
      <p:sp>
        <p:nvSpPr>
          <p:cNvPr id="17" name="Text 15"/>
          <p:cNvSpPr/>
          <p:nvPr/>
        </p:nvSpPr>
        <p:spPr>
          <a:xfrm>
            <a:off x="274320" y="3657600"/>
            <a:ext cx="256032" cy="21945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a:t>
            </a:r>
            <a:endParaRPr lang="en-US" sz="900" dirty="0"/>
          </a:p>
        </p:txBody>
      </p:sp>
      <p:sp>
        <p:nvSpPr>
          <p:cNvPr id="18" name="Text 16"/>
          <p:cNvSpPr/>
          <p:nvPr/>
        </p:nvSpPr>
        <p:spPr>
          <a:xfrm>
            <a:off x="603504" y="3657600"/>
            <a:ext cx="3703320" cy="219456"/>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Press Ctrl+Shift+V</a:t>
            </a:r>
            <a:endParaRPr lang="en-US" sz="1050" dirty="0"/>
          </a:p>
        </p:txBody>
      </p:sp>
      <p:sp>
        <p:nvSpPr>
          <p:cNvPr id="19" name="Shape 17"/>
          <p:cNvSpPr/>
          <p:nvPr/>
        </p:nvSpPr>
        <p:spPr>
          <a:xfrm>
            <a:off x="274320" y="3913632"/>
            <a:ext cx="256032" cy="219456"/>
          </a:xfrm>
          <a:prstGeom prst="rect">
            <a:avLst/>
          </a:prstGeom>
          <a:solidFill>
            <a:srgbClr val="2E3F6E"/>
          </a:solidFill>
          <a:ln w="12700">
            <a:solidFill>
              <a:srgbClr val="2E3F6E"/>
            </a:solidFill>
            <a:prstDash val="solid"/>
          </a:ln>
        </p:spPr>
        <p:txBody>
          <a:bodyPr/>
          <a:lstStyle/>
          <a:p>
            <a:endParaRPr lang="fr-FR"/>
          </a:p>
        </p:txBody>
      </p:sp>
      <p:sp>
        <p:nvSpPr>
          <p:cNvPr id="20" name="Text 18"/>
          <p:cNvSpPr/>
          <p:nvPr/>
        </p:nvSpPr>
        <p:spPr>
          <a:xfrm>
            <a:off x="274320" y="3913632"/>
            <a:ext cx="256032" cy="21945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21" name="Text 19"/>
          <p:cNvSpPr/>
          <p:nvPr/>
        </p:nvSpPr>
        <p:spPr>
          <a:xfrm>
            <a:off x="603504" y="3913632"/>
            <a:ext cx="3703320" cy="219456"/>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Make sure Tag Issues is ticked → click OK</a:t>
            </a:r>
            <a:endParaRPr lang="en-US" sz="1050" dirty="0"/>
          </a:p>
        </p:txBody>
      </p:sp>
      <p:sp>
        <p:nvSpPr>
          <p:cNvPr id="22" name="Shape 20"/>
          <p:cNvSpPr/>
          <p:nvPr/>
        </p:nvSpPr>
        <p:spPr>
          <a:xfrm>
            <a:off x="274320" y="4169664"/>
            <a:ext cx="256032" cy="219456"/>
          </a:xfrm>
          <a:prstGeom prst="rect">
            <a:avLst/>
          </a:prstGeom>
          <a:solidFill>
            <a:srgbClr val="2E3F6E"/>
          </a:solidFill>
          <a:ln w="12700">
            <a:solidFill>
              <a:srgbClr val="2E3F6E"/>
            </a:solidFill>
            <a:prstDash val="solid"/>
          </a:ln>
        </p:spPr>
        <p:txBody>
          <a:bodyPr/>
          <a:lstStyle/>
          <a:p>
            <a:endParaRPr lang="fr-FR"/>
          </a:p>
        </p:txBody>
      </p:sp>
      <p:sp>
        <p:nvSpPr>
          <p:cNvPr id="23" name="Text 21"/>
          <p:cNvSpPr/>
          <p:nvPr/>
        </p:nvSpPr>
        <p:spPr>
          <a:xfrm>
            <a:off x="274320" y="4169664"/>
            <a:ext cx="256032" cy="21945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a:t>
            </a:r>
            <a:endParaRPr lang="en-US" sz="900" dirty="0"/>
          </a:p>
        </p:txBody>
      </p:sp>
      <p:sp>
        <p:nvSpPr>
          <p:cNvPr id="24" name="Text 22"/>
          <p:cNvSpPr/>
          <p:nvPr/>
        </p:nvSpPr>
        <p:spPr>
          <a:xfrm>
            <a:off x="603504" y="4169664"/>
            <a:ext cx="3703320" cy="219456"/>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A window opens with a list of tag errors</a:t>
            </a:r>
            <a:endParaRPr lang="en-US" sz="1050" dirty="0"/>
          </a:p>
        </p:txBody>
      </p:sp>
      <p:sp>
        <p:nvSpPr>
          <p:cNvPr id="25" name="Shape 23"/>
          <p:cNvSpPr/>
          <p:nvPr/>
        </p:nvSpPr>
        <p:spPr>
          <a:xfrm>
            <a:off x="274320" y="4425696"/>
            <a:ext cx="256032" cy="219456"/>
          </a:xfrm>
          <a:prstGeom prst="rect">
            <a:avLst/>
          </a:prstGeom>
          <a:solidFill>
            <a:srgbClr val="2E3F6E"/>
          </a:solidFill>
          <a:ln w="12700">
            <a:solidFill>
              <a:srgbClr val="2E3F6E"/>
            </a:solidFill>
            <a:prstDash val="solid"/>
          </a:ln>
        </p:spPr>
        <p:txBody>
          <a:bodyPr/>
          <a:lstStyle/>
          <a:p>
            <a:endParaRPr lang="fr-FR"/>
          </a:p>
        </p:txBody>
      </p:sp>
      <p:sp>
        <p:nvSpPr>
          <p:cNvPr id="26" name="Text 24"/>
          <p:cNvSpPr/>
          <p:nvPr/>
        </p:nvSpPr>
        <p:spPr>
          <a:xfrm>
            <a:off x="274320" y="4425696"/>
            <a:ext cx="256032" cy="21945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27" name="Text 25"/>
          <p:cNvSpPr/>
          <p:nvPr/>
        </p:nvSpPr>
        <p:spPr>
          <a:xfrm>
            <a:off x="603504" y="4425696"/>
            <a:ext cx="3703320" cy="219456"/>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Click any error → OmegaT jumps to that segment</a:t>
            </a:r>
            <a:endParaRPr lang="en-US" sz="1050" dirty="0"/>
          </a:p>
        </p:txBody>
      </p:sp>
      <p:sp>
        <p:nvSpPr>
          <p:cNvPr id="28" name="Shape 26"/>
          <p:cNvSpPr/>
          <p:nvPr/>
        </p:nvSpPr>
        <p:spPr>
          <a:xfrm>
            <a:off x="274320" y="4681728"/>
            <a:ext cx="256032" cy="219456"/>
          </a:xfrm>
          <a:prstGeom prst="rect">
            <a:avLst/>
          </a:prstGeom>
          <a:solidFill>
            <a:srgbClr val="2E3F6E"/>
          </a:solidFill>
          <a:ln w="12700">
            <a:solidFill>
              <a:srgbClr val="2E3F6E"/>
            </a:solidFill>
            <a:prstDash val="solid"/>
          </a:ln>
        </p:spPr>
        <p:txBody>
          <a:bodyPr/>
          <a:lstStyle/>
          <a:p>
            <a:endParaRPr lang="fr-FR"/>
          </a:p>
        </p:txBody>
      </p:sp>
      <p:sp>
        <p:nvSpPr>
          <p:cNvPr id="29" name="Text 27"/>
          <p:cNvSpPr/>
          <p:nvPr/>
        </p:nvSpPr>
        <p:spPr>
          <a:xfrm>
            <a:off x="274320" y="4681728"/>
            <a:ext cx="256032" cy="219456"/>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5</a:t>
            </a:r>
            <a:endParaRPr lang="en-US" sz="900" dirty="0"/>
          </a:p>
        </p:txBody>
      </p:sp>
      <p:sp>
        <p:nvSpPr>
          <p:cNvPr id="30" name="Text 28"/>
          <p:cNvSpPr/>
          <p:nvPr/>
        </p:nvSpPr>
        <p:spPr>
          <a:xfrm>
            <a:off x="603504" y="4681728"/>
            <a:ext cx="3703320" cy="219456"/>
          </a:xfrm>
          <a:prstGeom prst="rect">
            <a:avLst/>
          </a:prstGeom>
          <a:noFill/>
          <a:ln/>
        </p:spPr>
        <p:txBody>
          <a:bodyPr wrap="square" lIns="0" tIns="0" rIns="0" bIns="0" rtlCol="0" anchor="ctr"/>
          <a:lstStyle/>
          <a:p>
            <a:pPr marL="0" indent="0">
              <a:buNone/>
            </a:pPr>
            <a:r>
              <a:rPr lang="en-US" sz="1050" dirty="0">
                <a:solidFill>
                  <a:srgbClr val="1A2540"/>
                </a:solidFill>
                <a:latin typeface="Calibri" pitchFamily="34" charset="0"/>
                <a:ea typeface="Calibri" pitchFamily="34" charset="-122"/>
                <a:cs typeface="Calibri" pitchFamily="34" charset="-120"/>
              </a:rPr>
              <a:t>Fix the tag → save (Ctrl+S) → run check again</a:t>
            </a:r>
            <a:endParaRPr lang="en-US" sz="1050" dirty="0"/>
          </a:p>
        </p:txBody>
      </p:sp>
      <p:sp>
        <p:nvSpPr>
          <p:cNvPr id="39" name="Text 37"/>
          <p:cNvSpPr/>
          <p:nvPr/>
        </p:nvSpPr>
        <p:spPr>
          <a:xfrm>
            <a:off x="4736592" y="2848356"/>
            <a:ext cx="4114800" cy="173736"/>
          </a:xfrm>
          <a:prstGeom prst="rect">
            <a:avLst/>
          </a:prstGeom>
          <a:noFill/>
          <a:ln/>
        </p:spPr>
        <p:txBody>
          <a:bodyPr wrap="square" lIns="0" tIns="0" rIns="0" bIns="0" rtlCol="0" anchor="ctr"/>
          <a:lstStyle/>
          <a:p>
            <a:pPr marL="0" indent="0">
              <a:buNone/>
            </a:pPr>
            <a:endParaRPr lang="en-US" sz="900" dirty="0"/>
          </a:p>
        </p:txBody>
      </p:sp>
      <p:sp>
        <p:nvSpPr>
          <p:cNvPr id="45" name="Text 43"/>
          <p:cNvSpPr/>
          <p:nvPr/>
        </p:nvSpPr>
        <p:spPr>
          <a:xfrm>
            <a:off x="4736592" y="3918204"/>
            <a:ext cx="4114800" cy="173736"/>
          </a:xfrm>
          <a:prstGeom prst="rect">
            <a:avLst/>
          </a:prstGeom>
          <a:noFill/>
          <a:ln/>
        </p:spPr>
        <p:txBody>
          <a:bodyPr wrap="square" lIns="0" tIns="0" rIns="0" bIns="0" rtlCol="0" anchor="ctr"/>
          <a:lstStyle/>
          <a:p>
            <a:pPr marL="0" indent="0">
              <a:buNone/>
            </a:pP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500" b="1" dirty="0">
                <a:solidFill>
                  <a:srgbClr val="FFFFFF"/>
                </a:solidFill>
                <a:latin typeface="Calibri" pitchFamily="34" charset="0"/>
                <a:ea typeface="Calibri" pitchFamily="34" charset="-122"/>
                <a:cs typeface="Calibri" pitchFamily="34" charset="-120"/>
              </a:rPr>
              <a:t>Spell Check &amp; Terminology QA in OmegaT</a:t>
            </a:r>
            <a:endParaRPr lang="en-US" sz="2500" dirty="0"/>
          </a:p>
        </p:txBody>
      </p:sp>
      <p:sp>
        <p:nvSpPr>
          <p:cNvPr id="4" name="Shape 2"/>
          <p:cNvSpPr/>
          <p:nvPr/>
        </p:nvSpPr>
        <p:spPr>
          <a:xfrm>
            <a:off x="228600" y="914400"/>
            <a:ext cx="4160520" cy="384048"/>
          </a:xfrm>
          <a:prstGeom prst="rect">
            <a:avLst/>
          </a:prstGeom>
          <a:solidFill>
            <a:srgbClr val="F0A500"/>
          </a:solidFill>
          <a:ln w="12700">
            <a:solidFill>
              <a:srgbClr val="F0A500"/>
            </a:solidFill>
            <a:prstDash val="solid"/>
          </a:ln>
        </p:spPr>
        <p:txBody>
          <a:bodyPr/>
          <a:lstStyle/>
          <a:p>
            <a:endParaRPr lang="fr-FR"/>
          </a:p>
        </p:txBody>
      </p:sp>
      <p:sp>
        <p:nvSpPr>
          <p:cNvPr id="5" name="Text 3"/>
          <p:cNvSpPr/>
          <p:nvPr/>
        </p:nvSpPr>
        <p:spPr>
          <a:xfrm>
            <a:off x="228600" y="914400"/>
            <a:ext cx="4160520" cy="384048"/>
          </a:xfrm>
          <a:prstGeom prst="rect">
            <a:avLst/>
          </a:prstGeom>
          <a:noFill/>
          <a:ln/>
        </p:spPr>
        <p:txBody>
          <a:bodyPr wrap="square" lIns="76200" tIns="76200" rIns="76200" bIns="7620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Spell Checking — Setup &amp; Use</a:t>
            </a:r>
            <a:endParaRPr lang="en-US" sz="1300" dirty="0"/>
          </a:p>
        </p:txBody>
      </p:sp>
      <p:sp>
        <p:nvSpPr>
          <p:cNvPr id="6" name="Shape 4"/>
          <p:cNvSpPr/>
          <p:nvPr/>
        </p:nvSpPr>
        <p:spPr>
          <a:xfrm>
            <a:off x="228600" y="1298448"/>
            <a:ext cx="4160520" cy="365760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7" name="Shape 5"/>
          <p:cNvSpPr/>
          <p:nvPr/>
        </p:nvSpPr>
        <p:spPr>
          <a:xfrm>
            <a:off x="274320" y="1371600"/>
            <a:ext cx="384048" cy="384048"/>
          </a:xfrm>
          <a:prstGeom prst="rect">
            <a:avLst/>
          </a:prstGeom>
          <a:solidFill>
            <a:srgbClr val="F0A500"/>
          </a:solidFill>
          <a:ln w="12700">
            <a:solidFill>
              <a:srgbClr val="F0A500"/>
            </a:solidFill>
            <a:prstDash val="solid"/>
          </a:ln>
        </p:spPr>
        <p:txBody>
          <a:bodyPr/>
          <a:lstStyle/>
          <a:p>
            <a:endParaRPr lang="fr-FR"/>
          </a:p>
        </p:txBody>
      </p:sp>
      <p:sp>
        <p:nvSpPr>
          <p:cNvPr id="8" name="Text 6"/>
          <p:cNvSpPr/>
          <p:nvPr/>
        </p:nvSpPr>
        <p:spPr>
          <a:xfrm>
            <a:off x="274320" y="1371600"/>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1</a:t>
            </a:r>
            <a:endParaRPr lang="en-US" sz="1300" dirty="0"/>
          </a:p>
        </p:txBody>
      </p:sp>
      <p:sp>
        <p:nvSpPr>
          <p:cNvPr id="9" name="Text 7"/>
          <p:cNvSpPr/>
          <p:nvPr/>
        </p:nvSpPr>
        <p:spPr>
          <a:xfrm>
            <a:off x="758952" y="1380744"/>
            <a:ext cx="3538728" cy="182880"/>
          </a:xfrm>
          <a:prstGeom prst="rect">
            <a:avLst/>
          </a:prstGeom>
          <a:noFill/>
          <a:ln/>
        </p:spPr>
        <p:txBody>
          <a:bodyPr wrap="square" lIns="0" tIns="0" rIns="0" bIns="0" rtlCol="0" anchor="ctr"/>
          <a:lstStyle/>
          <a:p>
            <a:pPr marL="0" indent="0">
              <a:buNone/>
            </a:pPr>
            <a:r>
              <a:rPr lang="en-US" sz="1100" b="1" dirty="0">
                <a:solidFill>
                  <a:srgbClr val="F0A500"/>
                </a:solidFill>
                <a:latin typeface="Calibri" pitchFamily="34" charset="0"/>
                <a:ea typeface="Calibri" pitchFamily="34" charset="-122"/>
                <a:cs typeface="Calibri" pitchFamily="34" charset="-120"/>
              </a:rPr>
              <a:t>Install a dictionary</a:t>
            </a:r>
            <a:endParaRPr lang="en-US" sz="1100" dirty="0"/>
          </a:p>
        </p:txBody>
      </p:sp>
      <p:sp>
        <p:nvSpPr>
          <p:cNvPr id="10" name="Text 8"/>
          <p:cNvSpPr/>
          <p:nvPr/>
        </p:nvSpPr>
        <p:spPr>
          <a:xfrm>
            <a:off x="758952" y="1572768"/>
            <a:ext cx="353872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Options → Preferences → Spellchecker → Install</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Choose your language: fr_FR, ar, en_GB, etc.</a:t>
            </a:r>
            <a:endParaRPr lang="en-US" sz="1000" dirty="0"/>
          </a:p>
        </p:txBody>
      </p:sp>
      <p:sp>
        <p:nvSpPr>
          <p:cNvPr id="11" name="Shape 9"/>
          <p:cNvSpPr/>
          <p:nvPr/>
        </p:nvSpPr>
        <p:spPr>
          <a:xfrm>
            <a:off x="274320" y="2075688"/>
            <a:ext cx="384048" cy="384048"/>
          </a:xfrm>
          <a:prstGeom prst="rect">
            <a:avLst/>
          </a:prstGeom>
          <a:solidFill>
            <a:srgbClr val="F0A500"/>
          </a:solidFill>
          <a:ln w="12700">
            <a:solidFill>
              <a:srgbClr val="F0A500"/>
            </a:solidFill>
            <a:prstDash val="solid"/>
          </a:ln>
        </p:spPr>
        <p:txBody>
          <a:bodyPr/>
          <a:lstStyle/>
          <a:p>
            <a:endParaRPr lang="fr-FR"/>
          </a:p>
        </p:txBody>
      </p:sp>
      <p:sp>
        <p:nvSpPr>
          <p:cNvPr id="12" name="Text 10"/>
          <p:cNvSpPr/>
          <p:nvPr/>
        </p:nvSpPr>
        <p:spPr>
          <a:xfrm>
            <a:off x="274320" y="2075688"/>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2</a:t>
            </a:r>
            <a:endParaRPr lang="en-US" sz="1300" dirty="0"/>
          </a:p>
        </p:txBody>
      </p:sp>
      <p:sp>
        <p:nvSpPr>
          <p:cNvPr id="13" name="Text 11"/>
          <p:cNvSpPr/>
          <p:nvPr/>
        </p:nvSpPr>
        <p:spPr>
          <a:xfrm>
            <a:off x="758952" y="2084832"/>
            <a:ext cx="3538728" cy="182880"/>
          </a:xfrm>
          <a:prstGeom prst="rect">
            <a:avLst/>
          </a:prstGeom>
          <a:noFill/>
          <a:ln/>
        </p:spPr>
        <p:txBody>
          <a:bodyPr wrap="square" lIns="0" tIns="0" rIns="0" bIns="0" rtlCol="0" anchor="ctr"/>
          <a:lstStyle/>
          <a:p>
            <a:pPr marL="0" indent="0">
              <a:buNone/>
            </a:pPr>
            <a:r>
              <a:rPr lang="en-US" sz="1100" b="1" dirty="0">
                <a:solidFill>
                  <a:srgbClr val="F0A500"/>
                </a:solidFill>
                <a:latin typeface="Calibri" pitchFamily="34" charset="0"/>
                <a:ea typeface="Calibri" pitchFamily="34" charset="-122"/>
                <a:cs typeface="Calibri" pitchFamily="34" charset="-120"/>
              </a:rPr>
              <a:t>Turn on spell checking</a:t>
            </a:r>
            <a:endParaRPr lang="en-US" sz="1100" dirty="0"/>
          </a:p>
        </p:txBody>
      </p:sp>
      <p:sp>
        <p:nvSpPr>
          <p:cNvPr id="14" name="Text 12"/>
          <p:cNvSpPr/>
          <p:nvPr/>
        </p:nvSpPr>
        <p:spPr>
          <a:xfrm>
            <a:off x="758952" y="2276856"/>
            <a:ext cx="353872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Options → Preferences → Spellchecker</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 Automatically check spelling of target segments</a:t>
            </a:r>
            <a:endParaRPr lang="en-US" sz="1000" dirty="0"/>
          </a:p>
        </p:txBody>
      </p:sp>
      <p:sp>
        <p:nvSpPr>
          <p:cNvPr id="15" name="Shape 13"/>
          <p:cNvSpPr/>
          <p:nvPr/>
        </p:nvSpPr>
        <p:spPr>
          <a:xfrm>
            <a:off x="274320" y="2779776"/>
            <a:ext cx="384048" cy="384048"/>
          </a:xfrm>
          <a:prstGeom prst="rect">
            <a:avLst/>
          </a:prstGeom>
          <a:solidFill>
            <a:srgbClr val="F0A500"/>
          </a:solidFill>
          <a:ln w="12700">
            <a:solidFill>
              <a:srgbClr val="F0A500"/>
            </a:solidFill>
            <a:prstDash val="solid"/>
          </a:ln>
        </p:spPr>
        <p:txBody>
          <a:bodyPr/>
          <a:lstStyle/>
          <a:p>
            <a:endParaRPr lang="fr-FR"/>
          </a:p>
        </p:txBody>
      </p:sp>
      <p:sp>
        <p:nvSpPr>
          <p:cNvPr id="16" name="Text 14"/>
          <p:cNvSpPr/>
          <p:nvPr/>
        </p:nvSpPr>
        <p:spPr>
          <a:xfrm>
            <a:off x="274320" y="2779776"/>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3</a:t>
            </a:r>
            <a:endParaRPr lang="en-US" sz="1300" dirty="0"/>
          </a:p>
        </p:txBody>
      </p:sp>
      <p:sp>
        <p:nvSpPr>
          <p:cNvPr id="17" name="Text 15"/>
          <p:cNvSpPr/>
          <p:nvPr/>
        </p:nvSpPr>
        <p:spPr>
          <a:xfrm>
            <a:off x="758952" y="2788920"/>
            <a:ext cx="3538728" cy="182880"/>
          </a:xfrm>
          <a:prstGeom prst="rect">
            <a:avLst/>
          </a:prstGeom>
          <a:noFill/>
          <a:ln/>
        </p:spPr>
        <p:txBody>
          <a:bodyPr wrap="square" lIns="0" tIns="0" rIns="0" bIns="0" rtlCol="0" anchor="ctr"/>
          <a:lstStyle/>
          <a:p>
            <a:pPr marL="0" indent="0">
              <a:buNone/>
            </a:pPr>
            <a:r>
              <a:rPr lang="en-US" sz="1100" b="1" dirty="0">
                <a:solidFill>
                  <a:srgbClr val="F0A500"/>
                </a:solidFill>
                <a:latin typeface="Calibri" pitchFamily="34" charset="0"/>
                <a:ea typeface="Calibri" pitchFamily="34" charset="-122"/>
                <a:cs typeface="Calibri" pitchFamily="34" charset="-120"/>
              </a:rPr>
              <a:t>Red underlines appear as you type</a:t>
            </a:r>
            <a:endParaRPr lang="en-US" sz="1100" dirty="0"/>
          </a:p>
        </p:txBody>
      </p:sp>
      <p:sp>
        <p:nvSpPr>
          <p:cNvPr id="18" name="Text 16"/>
          <p:cNvSpPr/>
          <p:nvPr/>
        </p:nvSpPr>
        <p:spPr>
          <a:xfrm>
            <a:off x="758952" y="2980944"/>
            <a:ext cx="353872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OmegaT underlines misspelled words in real-time</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Right-click a word → see suggestions</a:t>
            </a:r>
            <a:endParaRPr lang="en-US" sz="1000" dirty="0"/>
          </a:p>
        </p:txBody>
      </p:sp>
      <p:sp>
        <p:nvSpPr>
          <p:cNvPr id="19" name="Shape 17"/>
          <p:cNvSpPr/>
          <p:nvPr/>
        </p:nvSpPr>
        <p:spPr>
          <a:xfrm>
            <a:off x="274320" y="3483864"/>
            <a:ext cx="384048" cy="384048"/>
          </a:xfrm>
          <a:prstGeom prst="rect">
            <a:avLst/>
          </a:prstGeom>
          <a:solidFill>
            <a:srgbClr val="F0A500"/>
          </a:solidFill>
          <a:ln w="12700">
            <a:solidFill>
              <a:srgbClr val="F0A500"/>
            </a:solidFill>
            <a:prstDash val="solid"/>
          </a:ln>
        </p:spPr>
        <p:txBody>
          <a:bodyPr/>
          <a:lstStyle/>
          <a:p>
            <a:endParaRPr lang="fr-FR"/>
          </a:p>
        </p:txBody>
      </p:sp>
      <p:sp>
        <p:nvSpPr>
          <p:cNvPr id="20" name="Text 18"/>
          <p:cNvSpPr/>
          <p:nvPr/>
        </p:nvSpPr>
        <p:spPr>
          <a:xfrm>
            <a:off x="274320" y="3483864"/>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4</a:t>
            </a:r>
            <a:endParaRPr lang="en-US" sz="1300" dirty="0"/>
          </a:p>
        </p:txBody>
      </p:sp>
      <p:sp>
        <p:nvSpPr>
          <p:cNvPr id="21" name="Text 19"/>
          <p:cNvSpPr/>
          <p:nvPr/>
        </p:nvSpPr>
        <p:spPr>
          <a:xfrm>
            <a:off x="758952" y="3493008"/>
            <a:ext cx="3538728" cy="182880"/>
          </a:xfrm>
          <a:prstGeom prst="rect">
            <a:avLst/>
          </a:prstGeom>
          <a:noFill/>
          <a:ln/>
        </p:spPr>
        <p:txBody>
          <a:bodyPr wrap="square" lIns="0" tIns="0" rIns="0" bIns="0" rtlCol="0" anchor="ctr"/>
          <a:lstStyle/>
          <a:p>
            <a:pPr marL="0" indent="0">
              <a:buNone/>
            </a:pPr>
            <a:r>
              <a:rPr lang="en-US" sz="1100" b="1" dirty="0">
                <a:solidFill>
                  <a:srgbClr val="F0A500"/>
                </a:solidFill>
                <a:latin typeface="Calibri" pitchFamily="34" charset="0"/>
                <a:ea typeface="Calibri" pitchFamily="34" charset="-122"/>
                <a:cs typeface="Calibri" pitchFamily="34" charset="-120"/>
              </a:rPr>
              <a:t>Run a full project spell check</a:t>
            </a:r>
            <a:endParaRPr lang="en-US" sz="1100" dirty="0"/>
          </a:p>
        </p:txBody>
      </p:sp>
      <p:sp>
        <p:nvSpPr>
          <p:cNvPr id="22" name="Text 20"/>
          <p:cNvSpPr/>
          <p:nvPr/>
        </p:nvSpPr>
        <p:spPr>
          <a:xfrm>
            <a:off x="758952" y="3685032"/>
            <a:ext cx="353872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Ctrl+Shift+V → ☑ Spelling Issues → OK</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 Lists ALL spelling errors in the project</a:t>
            </a:r>
            <a:endParaRPr lang="en-US" sz="1000" dirty="0"/>
          </a:p>
        </p:txBody>
      </p:sp>
      <p:sp>
        <p:nvSpPr>
          <p:cNvPr id="23" name="Shape 21"/>
          <p:cNvSpPr/>
          <p:nvPr/>
        </p:nvSpPr>
        <p:spPr>
          <a:xfrm>
            <a:off x="274320" y="4187952"/>
            <a:ext cx="384048" cy="384048"/>
          </a:xfrm>
          <a:prstGeom prst="rect">
            <a:avLst/>
          </a:prstGeom>
          <a:solidFill>
            <a:srgbClr val="F0A500"/>
          </a:solidFill>
          <a:ln w="12700">
            <a:solidFill>
              <a:srgbClr val="F0A500"/>
            </a:solidFill>
            <a:prstDash val="solid"/>
          </a:ln>
        </p:spPr>
        <p:txBody>
          <a:bodyPr/>
          <a:lstStyle/>
          <a:p>
            <a:endParaRPr lang="fr-FR"/>
          </a:p>
        </p:txBody>
      </p:sp>
      <p:sp>
        <p:nvSpPr>
          <p:cNvPr id="24" name="Text 22"/>
          <p:cNvSpPr/>
          <p:nvPr/>
        </p:nvSpPr>
        <p:spPr>
          <a:xfrm>
            <a:off x="274320" y="4187952"/>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5</a:t>
            </a:r>
            <a:endParaRPr lang="en-US" sz="1300" dirty="0"/>
          </a:p>
        </p:txBody>
      </p:sp>
      <p:sp>
        <p:nvSpPr>
          <p:cNvPr id="25" name="Text 23"/>
          <p:cNvSpPr/>
          <p:nvPr/>
        </p:nvSpPr>
        <p:spPr>
          <a:xfrm>
            <a:off x="758952" y="4197096"/>
            <a:ext cx="3538728" cy="182880"/>
          </a:xfrm>
          <a:prstGeom prst="rect">
            <a:avLst/>
          </a:prstGeom>
          <a:noFill/>
          <a:ln/>
        </p:spPr>
        <p:txBody>
          <a:bodyPr wrap="square" lIns="0" tIns="0" rIns="0" bIns="0" rtlCol="0" anchor="ctr"/>
          <a:lstStyle/>
          <a:p>
            <a:pPr marL="0" indent="0">
              <a:buNone/>
            </a:pPr>
            <a:r>
              <a:rPr lang="en-US" sz="1100" b="1" dirty="0">
                <a:solidFill>
                  <a:srgbClr val="F0A500"/>
                </a:solidFill>
                <a:latin typeface="Calibri" pitchFamily="34" charset="0"/>
                <a:ea typeface="Calibri" pitchFamily="34" charset="-122"/>
                <a:cs typeface="Calibri" pitchFamily="34" charset="-120"/>
              </a:rPr>
              <a:t>Add words to your custom dictionary</a:t>
            </a:r>
            <a:endParaRPr lang="en-US" sz="1100" dirty="0"/>
          </a:p>
        </p:txBody>
      </p:sp>
      <p:sp>
        <p:nvSpPr>
          <p:cNvPr id="26" name="Text 24"/>
          <p:cNvSpPr/>
          <p:nvPr/>
        </p:nvSpPr>
        <p:spPr>
          <a:xfrm>
            <a:off x="758952" y="4389120"/>
            <a:ext cx="353872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Right-click → 'Add to Dictionary'</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Saved in omegat/learned_words.txt</a:t>
            </a:r>
            <a:endParaRPr lang="en-US" sz="1000" dirty="0"/>
          </a:p>
        </p:txBody>
      </p:sp>
      <p:sp>
        <p:nvSpPr>
          <p:cNvPr id="27" name="Shape 25"/>
          <p:cNvSpPr/>
          <p:nvPr/>
        </p:nvSpPr>
        <p:spPr>
          <a:xfrm>
            <a:off x="4617720" y="914400"/>
            <a:ext cx="4297680" cy="384048"/>
          </a:xfrm>
          <a:prstGeom prst="rect">
            <a:avLst/>
          </a:prstGeom>
          <a:solidFill>
            <a:srgbClr val="7B5EA7"/>
          </a:solidFill>
          <a:ln w="12700">
            <a:solidFill>
              <a:srgbClr val="7B5EA7"/>
            </a:solidFill>
            <a:prstDash val="solid"/>
          </a:ln>
        </p:spPr>
        <p:txBody>
          <a:bodyPr/>
          <a:lstStyle/>
          <a:p>
            <a:endParaRPr lang="fr-FR"/>
          </a:p>
        </p:txBody>
      </p:sp>
      <p:sp>
        <p:nvSpPr>
          <p:cNvPr id="28" name="Text 26"/>
          <p:cNvSpPr/>
          <p:nvPr/>
        </p:nvSpPr>
        <p:spPr>
          <a:xfrm>
            <a:off x="4617720" y="914400"/>
            <a:ext cx="4297680" cy="384048"/>
          </a:xfrm>
          <a:prstGeom prst="rect">
            <a:avLst/>
          </a:prstGeom>
          <a:noFill/>
          <a:ln/>
        </p:spPr>
        <p:txBody>
          <a:bodyPr wrap="square" lIns="76200" tIns="76200" rIns="76200" bIns="7620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Terminology QA — Setup &amp; Use</a:t>
            </a:r>
            <a:endParaRPr lang="en-US" sz="1300" dirty="0"/>
          </a:p>
        </p:txBody>
      </p:sp>
      <p:sp>
        <p:nvSpPr>
          <p:cNvPr id="29" name="Shape 27"/>
          <p:cNvSpPr/>
          <p:nvPr/>
        </p:nvSpPr>
        <p:spPr>
          <a:xfrm>
            <a:off x="4663440" y="1298448"/>
            <a:ext cx="4297680" cy="365760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30" name="Shape 28"/>
          <p:cNvSpPr/>
          <p:nvPr/>
        </p:nvSpPr>
        <p:spPr>
          <a:xfrm>
            <a:off x="4663440" y="1371600"/>
            <a:ext cx="384048" cy="384048"/>
          </a:xfrm>
          <a:prstGeom prst="rect">
            <a:avLst/>
          </a:prstGeom>
          <a:solidFill>
            <a:srgbClr val="7B5EA7"/>
          </a:solidFill>
          <a:ln w="12700">
            <a:solidFill>
              <a:srgbClr val="7B5EA7"/>
            </a:solidFill>
            <a:prstDash val="solid"/>
          </a:ln>
        </p:spPr>
        <p:txBody>
          <a:bodyPr/>
          <a:lstStyle/>
          <a:p>
            <a:endParaRPr lang="fr-FR"/>
          </a:p>
        </p:txBody>
      </p:sp>
      <p:sp>
        <p:nvSpPr>
          <p:cNvPr id="31" name="Text 29"/>
          <p:cNvSpPr/>
          <p:nvPr/>
        </p:nvSpPr>
        <p:spPr>
          <a:xfrm>
            <a:off x="4663440" y="1371600"/>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1</a:t>
            </a:r>
            <a:endParaRPr lang="en-US" sz="1300" dirty="0"/>
          </a:p>
        </p:txBody>
      </p:sp>
      <p:sp>
        <p:nvSpPr>
          <p:cNvPr id="32" name="Text 30"/>
          <p:cNvSpPr/>
          <p:nvPr/>
        </p:nvSpPr>
        <p:spPr>
          <a:xfrm>
            <a:off x="5148072" y="1298448"/>
            <a:ext cx="3675888" cy="265176"/>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Create a glossary .txt file</a:t>
            </a:r>
            <a:endParaRPr lang="en-US" sz="1100" dirty="0"/>
          </a:p>
        </p:txBody>
      </p:sp>
      <p:sp>
        <p:nvSpPr>
          <p:cNvPr id="33" name="Text 31"/>
          <p:cNvSpPr/>
          <p:nvPr/>
        </p:nvSpPr>
        <p:spPr>
          <a:xfrm>
            <a:off x="5148072" y="1627632"/>
            <a:ext cx="3675888" cy="384048"/>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Open Notepad. Write one term per line:</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software[TAB]logiciel</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click[TAB]cliquer</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Save as UTF-8 in /glossary folder</a:t>
            </a:r>
            <a:endParaRPr lang="en-US" sz="1000" dirty="0"/>
          </a:p>
        </p:txBody>
      </p:sp>
      <p:sp>
        <p:nvSpPr>
          <p:cNvPr id="34" name="Shape 32"/>
          <p:cNvSpPr/>
          <p:nvPr/>
        </p:nvSpPr>
        <p:spPr>
          <a:xfrm>
            <a:off x="4663440" y="2075688"/>
            <a:ext cx="384048" cy="384048"/>
          </a:xfrm>
          <a:prstGeom prst="rect">
            <a:avLst/>
          </a:prstGeom>
          <a:solidFill>
            <a:srgbClr val="7B5EA7"/>
          </a:solidFill>
          <a:ln w="12700">
            <a:solidFill>
              <a:srgbClr val="7B5EA7"/>
            </a:solidFill>
            <a:prstDash val="solid"/>
          </a:ln>
        </p:spPr>
        <p:txBody>
          <a:bodyPr/>
          <a:lstStyle/>
          <a:p>
            <a:endParaRPr lang="fr-FR"/>
          </a:p>
        </p:txBody>
      </p:sp>
      <p:sp>
        <p:nvSpPr>
          <p:cNvPr id="35" name="Text 33"/>
          <p:cNvSpPr/>
          <p:nvPr/>
        </p:nvSpPr>
        <p:spPr>
          <a:xfrm>
            <a:off x="4663440" y="2075688"/>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2</a:t>
            </a:r>
            <a:endParaRPr lang="en-US" sz="1300" dirty="0"/>
          </a:p>
        </p:txBody>
      </p:sp>
      <p:sp>
        <p:nvSpPr>
          <p:cNvPr id="36" name="Text 34"/>
          <p:cNvSpPr/>
          <p:nvPr/>
        </p:nvSpPr>
        <p:spPr>
          <a:xfrm>
            <a:off x="5148072" y="2139696"/>
            <a:ext cx="3675888" cy="182880"/>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OmegaT highlights terms automatically</a:t>
            </a:r>
            <a:endParaRPr lang="en-US" sz="1100" dirty="0"/>
          </a:p>
        </p:txBody>
      </p:sp>
      <p:sp>
        <p:nvSpPr>
          <p:cNvPr id="37" name="Text 35"/>
          <p:cNvSpPr/>
          <p:nvPr/>
        </p:nvSpPr>
        <p:spPr>
          <a:xfrm>
            <a:off x="5148072" y="2276856"/>
            <a:ext cx="367588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When you open a segment, matched glossary terms</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appear highlighted in the Fuzzy Matches panel</a:t>
            </a:r>
            <a:endParaRPr lang="en-US" sz="1000" dirty="0"/>
          </a:p>
        </p:txBody>
      </p:sp>
      <p:sp>
        <p:nvSpPr>
          <p:cNvPr id="38" name="Shape 36"/>
          <p:cNvSpPr/>
          <p:nvPr/>
        </p:nvSpPr>
        <p:spPr>
          <a:xfrm>
            <a:off x="4663440" y="2779776"/>
            <a:ext cx="384048" cy="384048"/>
          </a:xfrm>
          <a:prstGeom prst="rect">
            <a:avLst/>
          </a:prstGeom>
          <a:solidFill>
            <a:srgbClr val="7B5EA7"/>
          </a:solidFill>
          <a:ln w="12700">
            <a:solidFill>
              <a:srgbClr val="7B5EA7"/>
            </a:solidFill>
            <a:prstDash val="solid"/>
          </a:ln>
        </p:spPr>
        <p:txBody>
          <a:bodyPr/>
          <a:lstStyle/>
          <a:p>
            <a:endParaRPr lang="fr-FR"/>
          </a:p>
        </p:txBody>
      </p:sp>
      <p:sp>
        <p:nvSpPr>
          <p:cNvPr id="39" name="Text 37"/>
          <p:cNvSpPr/>
          <p:nvPr/>
        </p:nvSpPr>
        <p:spPr>
          <a:xfrm>
            <a:off x="4663440" y="2779776"/>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3</a:t>
            </a:r>
            <a:endParaRPr lang="en-US" sz="1300" dirty="0"/>
          </a:p>
        </p:txBody>
      </p:sp>
      <p:sp>
        <p:nvSpPr>
          <p:cNvPr id="40" name="Text 38"/>
          <p:cNvSpPr/>
          <p:nvPr/>
        </p:nvSpPr>
        <p:spPr>
          <a:xfrm>
            <a:off x="5148072" y="2788920"/>
            <a:ext cx="3675888" cy="182880"/>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Run terminology QA</a:t>
            </a:r>
            <a:endParaRPr lang="en-US" sz="1100" dirty="0"/>
          </a:p>
        </p:txBody>
      </p:sp>
      <p:sp>
        <p:nvSpPr>
          <p:cNvPr id="41" name="Text 39"/>
          <p:cNvSpPr/>
          <p:nvPr/>
        </p:nvSpPr>
        <p:spPr>
          <a:xfrm>
            <a:off x="5148072" y="2980944"/>
            <a:ext cx="367588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Ctrl+Shift+V → ☑ Terminology Issues → OK</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Lists all segments where approved term is missing</a:t>
            </a:r>
            <a:endParaRPr lang="en-US" sz="1000" dirty="0"/>
          </a:p>
        </p:txBody>
      </p:sp>
      <p:sp>
        <p:nvSpPr>
          <p:cNvPr id="42" name="Shape 40"/>
          <p:cNvSpPr/>
          <p:nvPr/>
        </p:nvSpPr>
        <p:spPr>
          <a:xfrm>
            <a:off x="4663440" y="3483864"/>
            <a:ext cx="384048" cy="384048"/>
          </a:xfrm>
          <a:prstGeom prst="rect">
            <a:avLst/>
          </a:prstGeom>
          <a:solidFill>
            <a:srgbClr val="7B5EA7"/>
          </a:solidFill>
          <a:ln w="12700">
            <a:solidFill>
              <a:srgbClr val="7B5EA7"/>
            </a:solidFill>
            <a:prstDash val="solid"/>
          </a:ln>
        </p:spPr>
        <p:txBody>
          <a:bodyPr/>
          <a:lstStyle/>
          <a:p>
            <a:endParaRPr lang="fr-FR"/>
          </a:p>
        </p:txBody>
      </p:sp>
      <p:sp>
        <p:nvSpPr>
          <p:cNvPr id="43" name="Text 41"/>
          <p:cNvSpPr/>
          <p:nvPr/>
        </p:nvSpPr>
        <p:spPr>
          <a:xfrm>
            <a:off x="4663440" y="3483864"/>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4</a:t>
            </a:r>
            <a:endParaRPr lang="en-US" sz="1300" dirty="0"/>
          </a:p>
        </p:txBody>
      </p:sp>
      <p:sp>
        <p:nvSpPr>
          <p:cNvPr id="44" name="Text 42"/>
          <p:cNvSpPr/>
          <p:nvPr/>
        </p:nvSpPr>
        <p:spPr>
          <a:xfrm>
            <a:off x="5148072" y="3493008"/>
            <a:ext cx="3675888" cy="182880"/>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Review and fix flagged segments</a:t>
            </a:r>
            <a:endParaRPr lang="en-US" sz="1100" dirty="0"/>
          </a:p>
        </p:txBody>
      </p:sp>
      <p:sp>
        <p:nvSpPr>
          <p:cNvPr id="45" name="Text 43"/>
          <p:cNvSpPr/>
          <p:nvPr/>
        </p:nvSpPr>
        <p:spPr>
          <a:xfrm>
            <a:off x="5148072" y="3685032"/>
            <a:ext cx="367588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Click any issue → jumps to that segment</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Check why the approved term was not used</a:t>
            </a:r>
            <a:endParaRPr lang="en-US" sz="1000" dirty="0"/>
          </a:p>
        </p:txBody>
      </p:sp>
      <p:sp>
        <p:nvSpPr>
          <p:cNvPr id="46" name="Shape 44"/>
          <p:cNvSpPr/>
          <p:nvPr/>
        </p:nvSpPr>
        <p:spPr>
          <a:xfrm>
            <a:off x="4663440" y="4187952"/>
            <a:ext cx="384048" cy="384048"/>
          </a:xfrm>
          <a:prstGeom prst="rect">
            <a:avLst/>
          </a:prstGeom>
          <a:solidFill>
            <a:srgbClr val="7B5EA7"/>
          </a:solidFill>
          <a:ln w="12700">
            <a:solidFill>
              <a:srgbClr val="7B5EA7"/>
            </a:solidFill>
            <a:prstDash val="solid"/>
          </a:ln>
        </p:spPr>
        <p:txBody>
          <a:bodyPr/>
          <a:lstStyle/>
          <a:p>
            <a:endParaRPr lang="fr-FR"/>
          </a:p>
        </p:txBody>
      </p:sp>
      <p:sp>
        <p:nvSpPr>
          <p:cNvPr id="47" name="Text 45"/>
          <p:cNvSpPr/>
          <p:nvPr/>
        </p:nvSpPr>
        <p:spPr>
          <a:xfrm>
            <a:off x="4663440" y="4187952"/>
            <a:ext cx="384048" cy="38404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5</a:t>
            </a:r>
            <a:endParaRPr lang="en-US" sz="1300" dirty="0"/>
          </a:p>
        </p:txBody>
      </p:sp>
      <p:sp>
        <p:nvSpPr>
          <p:cNvPr id="48" name="Text 46"/>
          <p:cNvSpPr/>
          <p:nvPr/>
        </p:nvSpPr>
        <p:spPr>
          <a:xfrm>
            <a:off x="5148072" y="4197096"/>
            <a:ext cx="3675888" cy="182880"/>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Supported glossary formats</a:t>
            </a:r>
            <a:endParaRPr lang="en-US" sz="1100" dirty="0"/>
          </a:p>
        </p:txBody>
      </p:sp>
      <p:sp>
        <p:nvSpPr>
          <p:cNvPr id="49" name="Text 47"/>
          <p:cNvSpPr/>
          <p:nvPr/>
        </p:nvSpPr>
        <p:spPr>
          <a:xfrm>
            <a:off x="5148072" y="4389120"/>
            <a:ext cx="3675888" cy="43891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Writable: .txt (tab-separated, UTF-8)</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Read-only reference: .tbx</a:t>
            </a:r>
            <a:endParaRPr lang="en-US" sz="1000" dirty="0"/>
          </a:p>
          <a:p>
            <a:pPr marL="0" indent="0">
              <a:buNone/>
            </a:pPr>
            <a:r>
              <a:rPr lang="en-US" sz="1000" dirty="0">
                <a:solidFill>
                  <a:srgbClr val="1A2540"/>
                </a:solidFill>
                <a:latin typeface="Calibri" pitchFamily="34" charset="0"/>
                <a:ea typeface="Calibri" pitchFamily="34" charset="-122"/>
                <a:cs typeface="Calibri" pitchFamily="34" charset="-120"/>
              </a:rPr>
              <a:t>Multiple glossary files are allowed</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540"/>
          </a:solidFill>
          <a:ln w="12700">
            <a:solidFill>
              <a:srgbClr val="1A254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QA Script — check_rules.groovy</a:t>
            </a:r>
            <a:endParaRPr lang="en-US" sz="2600" dirty="0"/>
          </a:p>
        </p:txBody>
      </p:sp>
      <p:sp>
        <p:nvSpPr>
          <p:cNvPr id="4" name="Shape 2"/>
          <p:cNvSpPr/>
          <p:nvPr/>
        </p:nvSpPr>
        <p:spPr>
          <a:xfrm>
            <a:off x="228600" y="914400"/>
            <a:ext cx="8686800" cy="475488"/>
          </a:xfrm>
          <a:prstGeom prst="rect">
            <a:avLst/>
          </a:prstGeom>
          <a:solidFill>
            <a:srgbClr val="7B5EA7">
              <a:alpha val="95000"/>
            </a:srgbClr>
          </a:solidFill>
          <a:ln w="12700">
            <a:solidFill>
              <a:srgbClr val="7B5EA7"/>
            </a:solidFill>
            <a:prstDash val="solid"/>
          </a:ln>
        </p:spPr>
        <p:txBody>
          <a:bodyPr/>
          <a:lstStyle/>
          <a:p>
            <a:endParaRPr lang="fr-FR"/>
          </a:p>
        </p:txBody>
      </p:sp>
      <p:sp>
        <p:nvSpPr>
          <p:cNvPr id="5" name="Text 3"/>
          <p:cNvSpPr/>
          <p:nvPr/>
        </p:nvSpPr>
        <p:spPr>
          <a:xfrm>
            <a:off x="320040" y="932688"/>
            <a:ext cx="8503920" cy="420624"/>
          </a:xfrm>
          <a:prstGeom prst="rect">
            <a:avLst/>
          </a:prstGeom>
          <a:noFill/>
          <a:ln/>
        </p:spPr>
        <p:txBody>
          <a:bodyPr wrap="square"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What is it?  </a:t>
            </a:r>
            <a:r>
              <a:rPr lang="en-US" sz="1200" dirty="0">
                <a:solidFill>
                  <a:srgbClr val="D4E4F7"/>
                </a:solidFill>
                <a:latin typeface="Calibri" pitchFamily="34" charset="0"/>
                <a:ea typeface="Calibri" pitchFamily="34" charset="-122"/>
                <a:cs typeface="Calibri" pitchFamily="34" charset="-120"/>
              </a:rPr>
              <a:t>A small program included in OmegaT that runs additional automatic QA checks beyond what Check Issues does. Access it via: </a:t>
            </a:r>
            <a:r>
              <a:rPr lang="en-US" sz="1200" b="1" dirty="0">
                <a:solidFill>
                  <a:srgbClr val="F0A500"/>
                </a:solidFill>
                <a:latin typeface="Calibri" pitchFamily="34" charset="0"/>
                <a:ea typeface="Calibri" pitchFamily="34" charset="-122"/>
                <a:cs typeface="Calibri" pitchFamily="34" charset="-120"/>
              </a:rPr>
              <a:t>Tools → Scripting → QA – Check Rules</a:t>
            </a:r>
            <a:endParaRPr lang="en-US" sz="1250" dirty="0"/>
          </a:p>
        </p:txBody>
      </p:sp>
      <p:sp>
        <p:nvSpPr>
          <p:cNvPr id="6" name="Shape 4"/>
          <p:cNvSpPr/>
          <p:nvPr/>
        </p:nvSpPr>
        <p:spPr>
          <a:xfrm>
            <a:off x="228600" y="1481328"/>
            <a:ext cx="4160520" cy="347472"/>
          </a:xfrm>
          <a:prstGeom prst="rect">
            <a:avLst/>
          </a:prstGeom>
          <a:solidFill>
            <a:srgbClr val="7B5EA7"/>
          </a:solidFill>
          <a:ln w="12700">
            <a:solidFill>
              <a:srgbClr val="7B5EA7"/>
            </a:solidFill>
            <a:prstDash val="solid"/>
          </a:ln>
        </p:spPr>
        <p:txBody>
          <a:bodyPr/>
          <a:lstStyle/>
          <a:p>
            <a:endParaRPr lang="fr-FR"/>
          </a:p>
        </p:txBody>
      </p:sp>
      <p:sp>
        <p:nvSpPr>
          <p:cNvPr id="7" name="Text 5"/>
          <p:cNvSpPr/>
          <p:nvPr/>
        </p:nvSpPr>
        <p:spPr>
          <a:xfrm>
            <a:off x="228600" y="1481328"/>
            <a:ext cx="4160520" cy="347472"/>
          </a:xfrm>
          <a:prstGeom prst="rect">
            <a:avLst/>
          </a:prstGeom>
          <a:noFill/>
          <a:ln/>
        </p:spPr>
        <p:txBody>
          <a:bodyPr wrap="square" lIns="76200" tIns="76200" rIns="76200" bIns="7620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What does it check?</a:t>
            </a:r>
            <a:endParaRPr lang="en-US" sz="1250" dirty="0"/>
          </a:p>
        </p:txBody>
      </p:sp>
      <p:sp>
        <p:nvSpPr>
          <p:cNvPr id="8" name="Shape 6"/>
          <p:cNvSpPr/>
          <p:nvPr/>
        </p:nvSpPr>
        <p:spPr>
          <a:xfrm>
            <a:off x="228600" y="1828800"/>
            <a:ext cx="4160520" cy="30632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9" name="Shape 7"/>
          <p:cNvSpPr/>
          <p:nvPr/>
        </p:nvSpPr>
        <p:spPr>
          <a:xfrm>
            <a:off x="246888" y="1892808"/>
            <a:ext cx="4114800" cy="329184"/>
          </a:xfrm>
          <a:prstGeom prst="rect">
            <a:avLst/>
          </a:prstGeom>
          <a:solidFill>
            <a:srgbClr val="D4E4F7"/>
          </a:solidFill>
          <a:ln w="3810">
            <a:solidFill>
              <a:srgbClr val="D4E4F7"/>
            </a:solidFill>
            <a:prstDash val="solid"/>
          </a:ln>
        </p:spPr>
        <p:txBody>
          <a:bodyPr/>
          <a:lstStyle/>
          <a:p>
            <a:endParaRPr lang="fr-FR"/>
          </a:p>
        </p:txBody>
      </p:sp>
      <p:sp>
        <p:nvSpPr>
          <p:cNvPr id="10" name="Text 8"/>
          <p:cNvSpPr/>
          <p:nvPr/>
        </p:nvSpPr>
        <p:spPr>
          <a:xfrm>
            <a:off x="310896" y="189280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Untranslated segment</a:t>
            </a:r>
            <a:endParaRPr lang="en-US" sz="1000" dirty="0"/>
          </a:p>
        </p:txBody>
      </p:sp>
      <p:sp>
        <p:nvSpPr>
          <p:cNvPr id="11" name="Text 9"/>
          <p:cNvSpPr/>
          <p:nvPr/>
        </p:nvSpPr>
        <p:spPr>
          <a:xfrm>
            <a:off x="1856232" y="189280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Source and target are identical (forgot to translate)</a:t>
            </a:r>
            <a:endParaRPr lang="en-US" sz="1000" dirty="0"/>
          </a:p>
        </p:txBody>
      </p:sp>
      <p:sp>
        <p:nvSpPr>
          <p:cNvPr id="12" name="Shape 10"/>
          <p:cNvSpPr/>
          <p:nvPr/>
        </p:nvSpPr>
        <p:spPr>
          <a:xfrm>
            <a:off x="246888" y="2258568"/>
            <a:ext cx="4114800" cy="329184"/>
          </a:xfrm>
          <a:prstGeom prst="rect">
            <a:avLst/>
          </a:prstGeom>
          <a:solidFill>
            <a:srgbClr val="F5F7FA"/>
          </a:solidFill>
          <a:ln w="3810">
            <a:solidFill>
              <a:srgbClr val="D4E4F7"/>
            </a:solidFill>
            <a:prstDash val="solid"/>
          </a:ln>
        </p:spPr>
        <p:txBody>
          <a:bodyPr/>
          <a:lstStyle/>
          <a:p>
            <a:endParaRPr lang="fr-FR"/>
          </a:p>
        </p:txBody>
      </p:sp>
      <p:sp>
        <p:nvSpPr>
          <p:cNvPr id="13" name="Text 11"/>
          <p:cNvSpPr/>
          <p:nvPr/>
        </p:nvSpPr>
        <p:spPr>
          <a:xfrm>
            <a:off x="310896" y="225856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Empty target</a:t>
            </a:r>
            <a:endParaRPr lang="en-US" sz="1000" dirty="0"/>
          </a:p>
        </p:txBody>
      </p:sp>
      <p:sp>
        <p:nvSpPr>
          <p:cNvPr id="14" name="Text 12"/>
          <p:cNvSpPr/>
          <p:nvPr/>
        </p:nvSpPr>
        <p:spPr>
          <a:xfrm>
            <a:off x="1856232" y="225856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No translation at all in the segment</a:t>
            </a:r>
            <a:endParaRPr lang="en-US" sz="1000" dirty="0"/>
          </a:p>
        </p:txBody>
      </p:sp>
      <p:sp>
        <p:nvSpPr>
          <p:cNvPr id="15" name="Shape 13"/>
          <p:cNvSpPr/>
          <p:nvPr/>
        </p:nvSpPr>
        <p:spPr>
          <a:xfrm>
            <a:off x="246888" y="2624328"/>
            <a:ext cx="4114800" cy="329184"/>
          </a:xfrm>
          <a:prstGeom prst="rect">
            <a:avLst/>
          </a:prstGeom>
          <a:solidFill>
            <a:srgbClr val="D4E4F7"/>
          </a:solidFill>
          <a:ln w="3810">
            <a:solidFill>
              <a:srgbClr val="D4E4F7"/>
            </a:solidFill>
            <a:prstDash val="solid"/>
          </a:ln>
        </p:spPr>
        <p:txBody>
          <a:bodyPr/>
          <a:lstStyle/>
          <a:p>
            <a:endParaRPr lang="fr-FR"/>
          </a:p>
        </p:txBody>
      </p:sp>
      <p:sp>
        <p:nvSpPr>
          <p:cNvPr id="16" name="Text 14"/>
          <p:cNvSpPr/>
          <p:nvPr/>
        </p:nvSpPr>
        <p:spPr>
          <a:xfrm>
            <a:off x="310896" y="262432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Double spaces</a:t>
            </a:r>
            <a:endParaRPr lang="en-US" sz="1000" dirty="0"/>
          </a:p>
        </p:txBody>
      </p:sp>
      <p:sp>
        <p:nvSpPr>
          <p:cNvPr id="17" name="Text 15"/>
          <p:cNvSpPr/>
          <p:nvPr/>
        </p:nvSpPr>
        <p:spPr>
          <a:xfrm>
            <a:off x="1856232" y="262432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Two spaces in a row in the target</a:t>
            </a:r>
            <a:endParaRPr lang="en-US" sz="1000" dirty="0"/>
          </a:p>
        </p:txBody>
      </p:sp>
      <p:sp>
        <p:nvSpPr>
          <p:cNvPr id="18" name="Shape 16"/>
          <p:cNvSpPr/>
          <p:nvPr/>
        </p:nvSpPr>
        <p:spPr>
          <a:xfrm>
            <a:off x="246888" y="2990088"/>
            <a:ext cx="4114800" cy="329184"/>
          </a:xfrm>
          <a:prstGeom prst="rect">
            <a:avLst/>
          </a:prstGeom>
          <a:solidFill>
            <a:srgbClr val="F5F7FA"/>
          </a:solidFill>
          <a:ln w="3810">
            <a:solidFill>
              <a:srgbClr val="D4E4F7"/>
            </a:solidFill>
            <a:prstDash val="solid"/>
          </a:ln>
        </p:spPr>
        <p:txBody>
          <a:bodyPr/>
          <a:lstStyle/>
          <a:p>
            <a:endParaRPr lang="fr-FR"/>
          </a:p>
        </p:txBody>
      </p:sp>
      <p:sp>
        <p:nvSpPr>
          <p:cNvPr id="19" name="Text 17"/>
          <p:cNvSpPr/>
          <p:nvPr/>
        </p:nvSpPr>
        <p:spPr>
          <a:xfrm>
            <a:off x="310896" y="299008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Leading/trailing space</a:t>
            </a:r>
            <a:endParaRPr lang="en-US" sz="1000" dirty="0"/>
          </a:p>
        </p:txBody>
      </p:sp>
      <p:sp>
        <p:nvSpPr>
          <p:cNvPr id="20" name="Text 18"/>
          <p:cNvSpPr/>
          <p:nvPr/>
        </p:nvSpPr>
        <p:spPr>
          <a:xfrm>
            <a:off x="1856232" y="299008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Target starts or ends with an unwanted space</a:t>
            </a:r>
            <a:endParaRPr lang="en-US" sz="1000" dirty="0"/>
          </a:p>
        </p:txBody>
      </p:sp>
      <p:sp>
        <p:nvSpPr>
          <p:cNvPr id="21" name="Shape 19"/>
          <p:cNvSpPr/>
          <p:nvPr/>
        </p:nvSpPr>
        <p:spPr>
          <a:xfrm>
            <a:off x="246888" y="3355848"/>
            <a:ext cx="4114800" cy="329184"/>
          </a:xfrm>
          <a:prstGeom prst="rect">
            <a:avLst/>
          </a:prstGeom>
          <a:solidFill>
            <a:srgbClr val="D4E4F7"/>
          </a:solidFill>
          <a:ln w="3810">
            <a:solidFill>
              <a:srgbClr val="D4E4F7"/>
            </a:solidFill>
            <a:prstDash val="solid"/>
          </a:ln>
        </p:spPr>
        <p:txBody>
          <a:bodyPr/>
          <a:lstStyle/>
          <a:p>
            <a:endParaRPr lang="fr-FR"/>
          </a:p>
        </p:txBody>
      </p:sp>
      <p:sp>
        <p:nvSpPr>
          <p:cNvPr id="22" name="Text 20"/>
          <p:cNvSpPr/>
          <p:nvPr/>
        </p:nvSpPr>
        <p:spPr>
          <a:xfrm>
            <a:off x="310896" y="335584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Doubled words</a:t>
            </a:r>
            <a:endParaRPr lang="en-US" sz="1000" dirty="0"/>
          </a:p>
        </p:txBody>
      </p:sp>
      <p:sp>
        <p:nvSpPr>
          <p:cNvPr id="23" name="Text 21"/>
          <p:cNvSpPr/>
          <p:nvPr/>
        </p:nvSpPr>
        <p:spPr>
          <a:xfrm>
            <a:off x="1856232" y="335584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Same word twice in a row: 'the the', 'le le'</a:t>
            </a:r>
            <a:endParaRPr lang="en-US" sz="1000" dirty="0"/>
          </a:p>
        </p:txBody>
      </p:sp>
      <p:sp>
        <p:nvSpPr>
          <p:cNvPr id="24" name="Shape 22"/>
          <p:cNvSpPr/>
          <p:nvPr/>
        </p:nvSpPr>
        <p:spPr>
          <a:xfrm>
            <a:off x="246888" y="3721608"/>
            <a:ext cx="4114800" cy="329184"/>
          </a:xfrm>
          <a:prstGeom prst="rect">
            <a:avLst/>
          </a:prstGeom>
          <a:solidFill>
            <a:srgbClr val="F5F7FA"/>
          </a:solidFill>
          <a:ln w="3810">
            <a:solidFill>
              <a:srgbClr val="D4E4F7"/>
            </a:solidFill>
            <a:prstDash val="solid"/>
          </a:ln>
        </p:spPr>
        <p:txBody>
          <a:bodyPr/>
          <a:lstStyle/>
          <a:p>
            <a:endParaRPr lang="fr-FR"/>
          </a:p>
        </p:txBody>
      </p:sp>
      <p:sp>
        <p:nvSpPr>
          <p:cNvPr id="25" name="Text 23"/>
          <p:cNvSpPr/>
          <p:nvPr/>
        </p:nvSpPr>
        <p:spPr>
          <a:xfrm>
            <a:off x="310896" y="372160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Target too short/long</a:t>
            </a:r>
            <a:endParaRPr lang="en-US" sz="1000" dirty="0"/>
          </a:p>
        </p:txBody>
      </p:sp>
      <p:sp>
        <p:nvSpPr>
          <p:cNvPr id="26" name="Text 24"/>
          <p:cNvSpPr/>
          <p:nvPr/>
        </p:nvSpPr>
        <p:spPr>
          <a:xfrm>
            <a:off x="1856232" y="372160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Translation is much shorter or longer than source</a:t>
            </a:r>
            <a:endParaRPr lang="en-US" sz="1000" dirty="0"/>
          </a:p>
        </p:txBody>
      </p:sp>
      <p:sp>
        <p:nvSpPr>
          <p:cNvPr id="27" name="Shape 25"/>
          <p:cNvSpPr/>
          <p:nvPr/>
        </p:nvSpPr>
        <p:spPr>
          <a:xfrm>
            <a:off x="246888" y="4087368"/>
            <a:ext cx="4114800" cy="329184"/>
          </a:xfrm>
          <a:prstGeom prst="rect">
            <a:avLst/>
          </a:prstGeom>
          <a:solidFill>
            <a:srgbClr val="D4E4F7"/>
          </a:solidFill>
          <a:ln w="3810">
            <a:solidFill>
              <a:srgbClr val="D4E4F7"/>
            </a:solidFill>
            <a:prstDash val="solid"/>
          </a:ln>
        </p:spPr>
        <p:txBody>
          <a:bodyPr/>
          <a:lstStyle/>
          <a:p>
            <a:endParaRPr lang="fr-FR"/>
          </a:p>
        </p:txBody>
      </p:sp>
      <p:sp>
        <p:nvSpPr>
          <p:cNvPr id="28" name="Text 26"/>
          <p:cNvSpPr/>
          <p:nvPr/>
        </p:nvSpPr>
        <p:spPr>
          <a:xfrm>
            <a:off x="310896" y="408736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Number mismatch</a:t>
            </a:r>
            <a:endParaRPr lang="en-US" sz="1000" dirty="0"/>
          </a:p>
        </p:txBody>
      </p:sp>
      <p:sp>
        <p:nvSpPr>
          <p:cNvPr id="29" name="Text 27"/>
          <p:cNvSpPr/>
          <p:nvPr/>
        </p:nvSpPr>
        <p:spPr>
          <a:xfrm>
            <a:off x="1856232" y="408736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A number in the source doesn't appear in the target</a:t>
            </a:r>
            <a:endParaRPr lang="en-US" sz="1000" dirty="0"/>
          </a:p>
        </p:txBody>
      </p:sp>
      <p:sp>
        <p:nvSpPr>
          <p:cNvPr id="30" name="Shape 28"/>
          <p:cNvSpPr/>
          <p:nvPr/>
        </p:nvSpPr>
        <p:spPr>
          <a:xfrm>
            <a:off x="246888" y="4453128"/>
            <a:ext cx="4114800" cy="329184"/>
          </a:xfrm>
          <a:prstGeom prst="rect">
            <a:avLst/>
          </a:prstGeom>
          <a:solidFill>
            <a:srgbClr val="F5F7FA"/>
          </a:solidFill>
          <a:ln w="3810">
            <a:solidFill>
              <a:srgbClr val="D4E4F7"/>
            </a:solidFill>
            <a:prstDash val="solid"/>
          </a:ln>
        </p:spPr>
        <p:txBody>
          <a:bodyPr/>
          <a:lstStyle/>
          <a:p>
            <a:endParaRPr lang="fr-FR"/>
          </a:p>
        </p:txBody>
      </p:sp>
      <p:sp>
        <p:nvSpPr>
          <p:cNvPr id="31" name="Text 29"/>
          <p:cNvSpPr/>
          <p:nvPr/>
        </p:nvSpPr>
        <p:spPr>
          <a:xfrm>
            <a:off x="310896" y="4453128"/>
            <a:ext cx="1508760" cy="329184"/>
          </a:xfrm>
          <a:prstGeom prst="rect">
            <a:avLst/>
          </a:prstGeom>
          <a:noFill/>
          <a:ln/>
        </p:spPr>
        <p:txBody>
          <a:bodyPr wrap="square" lIns="0" tIns="0" rIns="0" bIns="0" rtlCol="0" anchor="ctr"/>
          <a:lstStyle/>
          <a:p>
            <a:pPr marL="0" indent="0">
              <a:buNone/>
            </a:pPr>
            <a:r>
              <a:rPr lang="en-US" sz="1000" b="1" dirty="0">
                <a:solidFill>
                  <a:srgbClr val="7B5EA7"/>
                </a:solidFill>
                <a:latin typeface="Calibri" pitchFamily="34" charset="0"/>
                <a:ea typeface="Calibri" pitchFamily="34" charset="-122"/>
                <a:cs typeface="Calibri" pitchFamily="34" charset="-120"/>
              </a:rPr>
              <a:t>Tag count mismatch</a:t>
            </a:r>
            <a:endParaRPr lang="en-US" sz="1000" dirty="0"/>
          </a:p>
        </p:txBody>
      </p:sp>
      <p:sp>
        <p:nvSpPr>
          <p:cNvPr id="32" name="Text 30"/>
          <p:cNvSpPr/>
          <p:nvPr/>
        </p:nvSpPr>
        <p:spPr>
          <a:xfrm>
            <a:off x="1856232" y="4453128"/>
            <a:ext cx="2468880" cy="329184"/>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Different number of tags in source vs target</a:t>
            </a:r>
            <a:endParaRPr lang="en-US" sz="1000" dirty="0"/>
          </a:p>
        </p:txBody>
      </p:sp>
      <p:sp>
        <p:nvSpPr>
          <p:cNvPr id="33" name="Shape 31"/>
          <p:cNvSpPr/>
          <p:nvPr/>
        </p:nvSpPr>
        <p:spPr>
          <a:xfrm>
            <a:off x="4617720" y="1481328"/>
            <a:ext cx="4297680" cy="347472"/>
          </a:xfrm>
          <a:prstGeom prst="rect">
            <a:avLst/>
          </a:prstGeom>
          <a:solidFill>
            <a:srgbClr val="1A2540"/>
          </a:solidFill>
          <a:ln w="12700">
            <a:solidFill>
              <a:srgbClr val="1A2540"/>
            </a:solidFill>
            <a:prstDash val="solid"/>
          </a:ln>
        </p:spPr>
        <p:txBody>
          <a:bodyPr/>
          <a:lstStyle/>
          <a:p>
            <a:endParaRPr lang="fr-FR"/>
          </a:p>
        </p:txBody>
      </p:sp>
      <p:sp>
        <p:nvSpPr>
          <p:cNvPr id="34" name="Text 32"/>
          <p:cNvSpPr/>
          <p:nvPr/>
        </p:nvSpPr>
        <p:spPr>
          <a:xfrm>
            <a:off x="4617720" y="1481328"/>
            <a:ext cx="4297680" cy="347472"/>
          </a:xfrm>
          <a:prstGeom prst="rect">
            <a:avLst/>
          </a:prstGeom>
          <a:noFill/>
          <a:ln/>
        </p:spPr>
        <p:txBody>
          <a:bodyPr wrap="square" lIns="76200" tIns="76200" rIns="76200" bIns="7620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How to run it (7 steps)</a:t>
            </a:r>
            <a:endParaRPr lang="en-US" sz="1250" dirty="0"/>
          </a:p>
        </p:txBody>
      </p:sp>
      <p:sp>
        <p:nvSpPr>
          <p:cNvPr id="35" name="Shape 33"/>
          <p:cNvSpPr/>
          <p:nvPr/>
        </p:nvSpPr>
        <p:spPr>
          <a:xfrm>
            <a:off x="4617720" y="1828800"/>
            <a:ext cx="4297680" cy="3063240"/>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36" name="Shape 34"/>
          <p:cNvSpPr/>
          <p:nvPr/>
        </p:nvSpPr>
        <p:spPr>
          <a:xfrm>
            <a:off x="4663440" y="1892808"/>
            <a:ext cx="292608" cy="292608"/>
          </a:xfrm>
          <a:prstGeom prst="rect">
            <a:avLst/>
          </a:prstGeom>
          <a:solidFill>
            <a:srgbClr val="7B5EA7"/>
          </a:solidFill>
          <a:ln w="12700">
            <a:solidFill>
              <a:srgbClr val="7B5EA7"/>
            </a:solidFill>
            <a:prstDash val="solid"/>
          </a:ln>
        </p:spPr>
        <p:txBody>
          <a:bodyPr/>
          <a:lstStyle/>
          <a:p>
            <a:endParaRPr lang="fr-FR"/>
          </a:p>
        </p:txBody>
      </p:sp>
      <p:sp>
        <p:nvSpPr>
          <p:cNvPr id="37" name="Text 35"/>
          <p:cNvSpPr/>
          <p:nvPr/>
        </p:nvSpPr>
        <p:spPr>
          <a:xfrm>
            <a:off x="4663440" y="1892808"/>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38" name="Text 36"/>
          <p:cNvSpPr/>
          <p:nvPr/>
        </p:nvSpPr>
        <p:spPr>
          <a:xfrm>
            <a:off x="5047488" y="1901952"/>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Open the Scripting window</a:t>
            </a:r>
            <a:endParaRPr lang="en-US" sz="1100" dirty="0"/>
          </a:p>
        </p:txBody>
      </p:sp>
      <p:sp>
        <p:nvSpPr>
          <p:cNvPr id="39" name="Text 37"/>
          <p:cNvSpPr/>
          <p:nvPr/>
        </p:nvSpPr>
        <p:spPr>
          <a:xfrm>
            <a:off x="5047488" y="2075688"/>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Tools → Scripting...</a:t>
            </a:r>
            <a:endParaRPr lang="en-US" sz="1000" dirty="0"/>
          </a:p>
        </p:txBody>
      </p:sp>
      <p:sp>
        <p:nvSpPr>
          <p:cNvPr id="40" name="Shape 38"/>
          <p:cNvSpPr/>
          <p:nvPr/>
        </p:nvSpPr>
        <p:spPr>
          <a:xfrm>
            <a:off x="4663440" y="2313432"/>
            <a:ext cx="292608" cy="292608"/>
          </a:xfrm>
          <a:prstGeom prst="rect">
            <a:avLst/>
          </a:prstGeom>
          <a:solidFill>
            <a:srgbClr val="7B5EA7"/>
          </a:solidFill>
          <a:ln w="12700">
            <a:solidFill>
              <a:srgbClr val="7B5EA7"/>
            </a:solidFill>
            <a:prstDash val="solid"/>
          </a:ln>
        </p:spPr>
        <p:txBody>
          <a:bodyPr/>
          <a:lstStyle/>
          <a:p>
            <a:endParaRPr lang="fr-FR"/>
          </a:p>
        </p:txBody>
      </p:sp>
      <p:sp>
        <p:nvSpPr>
          <p:cNvPr id="41" name="Text 39"/>
          <p:cNvSpPr/>
          <p:nvPr/>
        </p:nvSpPr>
        <p:spPr>
          <a:xfrm>
            <a:off x="4663440" y="2313432"/>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42" name="Text 40"/>
          <p:cNvSpPr/>
          <p:nvPr/>
        </p:nvSpPr>
        <p:spPr>
          <a:xfrm>
            <a:off x="5047488" y="2322576"/>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Find the QA script</a:t>
            </a:r>
            <a:endParaRPr lang="en-US" sz="1100" dirty="0"/>
          </a:p>
        </p:txBody>
      </p:sp>
      <p:sp>
        <p:nvSpPr>
          <p:cNvPr id="43" name="Text 41"/>
          <p:cNvSpPr/>
          <p:nvPr/>
        </p:nvSpPr>
        <p:spPr>
          <a:xfrm>
            <a:off x="5047488" y="2496312"/>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Look for 'QA – Check Rules' in the left panel</a:t>
            </a:r>
            <a:endParaRPr lang="en-US" sz="1000" dirty="0"/>
          </a:p>
        </p:txBody>
      </p:sp>
      <p:sp>
        <p:nvSpPr>
          <p:cNvPr id="44" name="Shape 42"/>
          <p:cNvSpPr/>
          <p:nvPr/>
        </p:nvSpPr>
        <p:spPr>
          <a:xfrm>
            <a:off x="4663440" y="2734056"/>
            <a:ext cx="292608" cy="292608"/>
          </a:xfrm>
          <a:prstGeom prst="rect">
            <a:avLst/>
          </a:prstGeom>
          <a:solidFill>
            <a:srgbClr val="7B5EA7"/>
          </a:solidFill>
          <a:ln w="12700">
            <a:solidFill>
              <a:srgbClr val="7B5EA7"/>
            </a:solidFill>
            <a:prstDash val="solid"/>
          </a:ln>
        </p:spPr>
        <p:txBody>
          <a:bodyPr/>
          <a:lstStyle/>
          <a:p>
            <a:endParaRPr lang="fr-FR"/>
          </a:p>
        </p:txBody>
      </p:sp>
      <p:sp>
        <p:nvSpPr>
          <p:cNvPr id="45" name="Text 43"/>
          <p:cNvSpPr/>
          <p:nvPr/>
        </p:nvSpPr>
        <p:spPr>
          <a:xfrm>
            <a:off x="4663440" y="2734056"/>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3</a:t>
            </a:r>
            <a:endParaRPr lang="en-US" sz="1000" dirty="0"/>
          </a:p>
        </p:txBody>
      </p:sp>
      <p:sp>
        <p:nvSpPr>
          <p:cNvPr id="46" name="Text 44"/>
          <p:cNvSpPr/>
          <p:nvPr/>
        </p:nvSpPr>
        <p:spPr>
          <a:xfrm>
            <a:off x="5047488" y="2743200"/>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Run on your current file</a:t>
            </a:r>
            <a:endParaRPr lang="en-US" sz="1100" dirty="0"/>
          </a:p>
        </p:txBody>
      </p:sp>
      <p:sp>
        <p:nvSpPr>
          <p:cNvPr id="47" name="Text 45"/>
          <p:cNvSpPr/>
          <p:nvPr/>
        </p:nvSpPr>
        <p:spPr>
          <a:xfrm>
            <a:off x="5047488" y="2916936"/>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Click the script → click Run</a:t>
            </a:r>
            <a:endParaRPr lang="en-US" sz="1000" dirty="0"/>
          </a:p>
        </p:txBody>
      </p:sp>
      <p:sp>
        <p:nvSpPr>
          <p:cNvPr id="48" name="Shape 46"/>
          <p:cNvSpPr/>
          <p:nvPr/>
        </p:nvSpPr>
        <p:spPr>
          <a:xfrm>
            <a:off x="4663440" y="3154680"/>
            <a:ext cx="292608" cy="292608"/>
          </a:xfrm>
          <a:prstGeom prst="rect">
            <a:avLst/>
          </a:prstGeom>
          <a:solidFill>
            <a:srgbClr val="7B5EA7"/>
          </a:solidFill>
          <a:ln w="12700">
            <a:solidFill>
              <a:srgbClr val="7B5EA7"/>
            </a:solidFill>
            <a:prstDash val="solid"/>
          </a:ln>
        </p:spPr>
        <p:txBody>
          <a:bodyPr/>
          <a:lstStyle/>
          <a:p>
            <a:endParaRPr lang="fr-FR"/>
          </a:p>
        </p:txBody>
      </p:sp>
      <p:sp>
        <p:nvSpPr>
          <p:cNvPr id="49" name="Text 47"/>
          <p:cNvSpPr/>
          <p:nvPr/>
        </p:nvSpPr>
        <p:spPr>
          <a:xfrm>
            <a:off x="4663440" y="3154680"/>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4</a:t>
            </a:r>
            <a:endParaRPr lang="en-US" sz="1000" dirty="0"/>
          </a:p>
        </p:txBody>
      </p:sp>
      <p:sp>
        <p:nvSpPr>
          <p:cNvPr id="50" name="Text 48"/>
          <p:cNvSpPr/>
          <p:nvPr/>
        </p:nvSpPr>
        <p:spPr>
          <a:xfrm>
            <a:off x="5047488" y="3163824"/>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Run on the whole project</a:t>
            </a:r>
            <a:endParaRPr lang="en-US" sz="1100" dirty="0"/>
          </a:p>
        </p:txBody>
      </p:sp>
      <p:sp>
        <p:nvSpPr>
          <p:cNvPr id="51" name="Text 49"/>
          <p:cNvSpPr/>
          <p:nvPr/>
        </p:nvSpPr>
        <p:spPr>
          <a:xfrm>
            <a:off x="5047488" y="3337560"/>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Tick 'Check whole project' → click Run</a:t>
            </a:r>
            <a:endParaRPr lang="en-US" sz="1000" dirty="0"/>
          </a:p>
        </p:txBody>
      </p:sp>
      <p:sp>
        <p:nvSpPr>
          <p:cNvPr id="52" name="Shape 50"/>
          <p:cNvSpPr/>
          <p:nvPr/>
        </p:nvSpPr>
        <p:spPr>
          <a:xfrm>
            <a:off x="4663440" y="3575304"/>
            <a:ext cx="292608" cy="292608"/>
          </a:xfrm>
          <a:prstGeom prst="rect">
            <a:avLst/>
          </a:prstGeom>
          <a:solidFill>
            <a:srgbClr val="7B5EA7"/>
          </a:solidFill>
          <a:ln w="12700">
            <a:solidFill>
              <a:srgbClr val="7B5EA7"/>
            </a:solidFill>
            <a:prstDash val="solid"/>
          </a:ln>
        </p:spPr>
        <p:txBody>
          <a:bodyPr/>
          <a:lstStyle/>
          <a:p>
            <a:endParaRPr lang="fr-FR"/>
          </a:p>
        </p:txBody>
      </p:sp>
      <p:sp>
        <p:nvSpPr>
          <p:cNvPr id="53" name="Text 51"/>
          <p:cNvSpPr/>
          <p:nvPr/>
        </p:nvSpPr>
        <p:spPr>
          <a:xfrm>
            <a:off x="4663440" y="3575304"/>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5</a:t>
            </a:r>
            <a:endParaRPr lang="en-US" sz="1000" dirty="0"/>
          </a:p>
        </p:txBody>
      </p:sp>
      <p:sp>
        <p:nvSpPr>
          <p:cNvPr id="54" name="Text 52"/>
          <p:cNvSpPr/>
          <p:nvPr/>
        </p:nvSpPr>
        <p:spPr>
          <a:xfrm>
            <a:off x="5047488" y="3584448"/>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Read the results</a:t>
            </a:r>
            <a:endParaRPr lang="en-US" sz="1100" dirty="0"/>
          </a:p>
        </p:txBody>
      </p:sp>
      <p:sp>
        <p:nvSpPr>
          <p:cNvPr id="55" name="Text 53"/>
          <p:cNvSpPr/>
          <p:nvPr/>
        </p:nvSpPr>
        <p:spPr>
          <a:xfrm>
            <a:off x="5047488" y="3758184"/>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A table shows: segment number, rule violated, text</a:t>
            </a:r>
            <a:endParaRPr lang="en-US" sz="1000" dirty="0"/>
          </a:p>
        </p:txBody>
      </p:sp>
      <p:sp>
        <p:nvSpPr>
          <p:cNvPr id="56" name="Shape 54"/>
          <p:cNvSpPr/>
          <p:nvPr/>
        </p:nvSpPr>
        <p:spPr>
          <a:xfrm>
            <a:off x="4663440" y="3995928"/>
            <a:ext cx="292608" cy="292608"/>
          </a:xfrm>
          <a:prstGeom prst="rect">
            <a:avLst/>
          </a:prstGeom>
          <a:solidFill>
            <a:srgbClr val="7B5EA7"/>
          </a:solidFill>
          <a:ln w="12700">
            <a:solidFill>
              <a:srgbClr val="7B5EA7"/>
            </a:solidFill>
            <a:prstDash val="solid"/>
          </a:ln>
        </p:spPr>
        <p:txBody>
          <a:bodyPr/>
          <a:lstStyle/>
          <a:p>
            <a:endParaRPr lang="fr-FR"/>
          </a:p>
        </p:txBody>
      </p:sp>
      <p:sp>
        <p:nvSpPr>
          <p:cNvPr id="57" name="Text 55"/>
          <p:cNvSpPr/>
          <p:nvPr/>
        </p:nvSpPr>
        <p:spPr>
          <a:xfrm>
            <a:off x="4663440" y="3995928"/>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6</a:t>
            </a:r>
            <a:endParaRPr lang="en-US" sz="1000" dirty="0"/>
          </a:p>
        </p:txBody>
      </p:sp>
      <p:sp>
        <p:nvSpPr>
          <p:cNvPr id="58" name="Text 56"/>
          <p:cNvSpPr/>
          <p:nvPr/>
        </p:nvSpPr>
        <p:spPr>
          <a:xfrm>
            <a:off x="5047488" y="4005072"/>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Jump to any error</a:t>
            </a:r>
            <a:endParaRPr lang="en-US" sz="1100" dirty="0"/>
          </a:p>
        </p:txBody>
      </p:sp>
      <p:sp>
        <p:nvSpPr>
          <p:cNvPr id="59" name="Text 57"/>
          <p:cNvSpPr/>
          <p:nvPr/>
        </p:nvSpPr>
        <p:spPr>
          <a:xfrm>
            <a:off x="5047488" y="4178808"/>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Click any row → OmegaT jumps to that segment</a:t>
            </a:r>
            <a:endParaRPr lang="en-US" sz="1000" dirty="0"/>
          </a:p>
        </p:txBody>
      </p:sp>
      <p:sp>
        <p:nvSpPr>
          <p:cNvPr id="60" name="Shape 58"/>
          <p:cNvSpPr/>
          <p:nvPr/>
        </p:nvSpPr>
        <p:spPr>
          <a:xfrm>
            <a:off x="4663440" y="4416552"/>
            <a:ext cx="292608" cy="292608"/>
          </a:xfrm>
          <a:prstGeom prst="rect">
            <a:avLst/>
          </a:prstGeom>
          <a:solidFill>
            <a:srgbClr val="7B5EA7"/>
          </a:solidFill>
          <a:ln w="12700">
            <a:solidFill>
              <a:srgbClr val="7B5EA7"/>
            </a:solidFill>
            <a:prstDash val="solid"/>
          </a:ln>
        </p:spPr>
        <p:txBody>
          <a:bodyPr/>
          <a:lstStyle/>
          <a:p>
            <a:endParaRPr lang="fr-FR"/>
          </a:p>
        </p:txBody>
      </p:sp>
      <p:sp>
        <p:nvSpPr>
          <p:cNvPr id="61" name="Text 59"/>
          <p:cNvSpPr/>
          <p:nvPr/>
        </p:nvSpPr>
        <p:spPr>
          <a:xfrm>
            <a:off x="4663440" y="4416552"/>
            <a:ext cx="292608" cy="2926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7</a:t>
            </a:r>
            <a:endParaRPr lang="en-US" sz="1000" dirty="0"/>
          </a:p>
        </p:txBody>
      </p:sp>
      <p:sp>
        <p:nvSpPr>
          <p:cNvPr id="62" name="Text 60"/>
          <p:cNvSpPr/>
          <p:nvPr/>
        </p:nvSpPr>
        <p:spPr>
          <a:xfrm>
            <a:off x="5047488" y="4425696"/>
            <a:ext cx="3794760" cy="164592"/>
          </a:xfrm>
          <a:prstGeom prst="rect">
            <a:avLst/>
          </a:prstGeom>
          <a:noFill/>
          <a:ln/>
        </p:spPr>
        <p:txBody>
          <a:bodyPr wrap="square" lIns="0" tIns="0" rIns="0" bIns="0" rtlCol="0" anchor="ctr"/>
          <a:lstStyle/>
          <a:p>
            <a:pPr marL="0" indent="0">
              <a:buNone/>
            </a:pPr>
            <a:r>
              <a:rPr lang="en-US" sz="1100" b="1" dirty="0">
                <a:solidFill>
                  <a:srgbClr val="7B5EA7"/>
                </a:solidFill>
                <a:latin typeface="Calibri" pitchFamily="34" charset="0"/>
                <a:ea typeface="Calibri" pitchFamily="34" charset="-122"/>
                <a:cs typeface="Calibri" pitchFamily="34" charset="-120"/>
              </a:rPr>
              <a:t>Fix &amp; refresh</a:t>
            </a:r>
            <a:endParaRPr lang="en-US" sz="1100" dirty="0"/>
          </a:p>
        </p:txBody>
      </p:sp>
      <p:sp>
        <p:nvSpPr>
          <p:cNvPr id="63" name="Text 61"/>
          <p:cNvSpPr/>
          <p:nvPr/>
        </p:nvSpPr>
        <p:spPr>
          <a:xfrm>
            <a:off x="5047488" y="4599432"/>
            <a:ext cx="3794760" cy="164592"/>
          </a:xfrm>
          <a:prstGeom prst="rect">
            <a:avLst/>
          </a:prstGeom>
          <a:noFill/>
          <a:ln/>
        </p:spPr>
        <p:txBody>
          <a:bodyPr wrap="square" lIns="0" tIns="0" rIns="0" bIns="0" rtlCol="0" anchor="ctr"/>
          <a:lstStyle/>
          <a:p>
            <a:pPr marL="0" indent="0">
              <a:buNone/>
            </a:pPr>
            <a:r>
              <a:rPr lang="en-US" sz="1000" dirty="0">
                <a:solidFill>
                  <a:srgbClr val="1A2540"/>
                </a:solidFill>
                <a:latin typeface="Calibri" pitchFamily="34" charset="0"/>
                <a:ea typeface="Calibri" pitchFamily="34" charset="-122"/>
                <a:cs typeface="Calibri" pitchFamily="34" charset="-120"/>
              </a:rPr>
              <a:t>Fix in editor → click Refresh (no need to re-run)</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D4E4F7"/>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B07800"/>
          </a:solidFill>
          <a:ln w="12700">
            <a:solidFill>
              <a:srgbClr val="B07800"/>
            </a:solidFill>
            <a:prstDash val="solid"/>
          </a:ln>
        </p:spPr>
        <p:txBody>
          <a:bodyPr/>
          <a:lstStyle/>
          <a:p>
            <a:endParaRPr lang="fr-FR"/>
          </a:p>
        </p:txBody>
      </p:sp>
      <p:sp>
        <p:nvSpPr>
          <p:cNvPr id="3" name="Text 1"/>
          <p:cNvSpPr/>
          <p:nvPr/>
        </p:nvSpPr>
        <p:spPr>
          <a:xfrm>
            <a:off x="365760" y="0"/>
            <a:ext cx="8412480" cy="777240"/>
          </a:xfrm>
          <a:prstGeom prst="rect">
            <a:avLst/>
          </a:prstGeom>
          <a:noFill/>
          <a:ln/>
        </p:spPr>
        <p:txBody>
          <a:bodyPr wrap="square" lIns="0" tIns="0" rIns="0" bIns="0" rtlCol="0" anchor="ctr"/>
          <a:lstStyle/>
          <a:p>
            <a:pPr marL="0" indent="0">
              <a:buNone/>
            </a:pPr>
            <a:r>
              <a:rPr lang="en-US" sz="2500" b="1" dirty="0">
                <a:solidFill>
                  <a:srgbClr val="FFFFFF"/>
                </a:solidFill>
                <a:latin typeface="Calibri" pitchFamily="34" charset="0"/>
                <a:ea typeface="Calibri" pitchFamily="34" charset="-122"/>
                <a:cs typeface="Calibri" pitchFamily="34" charset="-120"/>
              </a:rPr>
              <a:t>External QA Tool: Xbench (Free) with OmegaT</a:t>
            </a:r>
            <a:endParaRPr lang="en-US" sz="2500" dirty="0"/>
          </a:p>
        </p:txBody>
      </p:sp>
      <p:sp>
        <p:nvSpPr>
          <p:cNvPr id="4" name="Shape 2"/>
          <p:cNvSpPr/>
          <p:nvPr/>
        </p:nvSpPr>
        <p:spPr>
          <a:xfrm>
            <a:off x="228600" y="914400"/>
            <a:ext cx="8686800" cy="475488"/>
          </a:xfrm>
          <a:prstGeom prst="rect">
            <a:avLst/>
          </a:prstGeom>
          <a:solidFill>
            <a:srgbClr val="1A2540"/>
          </a:solidFill>
          <a:ln w="12700">
            <a:solidFill>
              <a:srgbClr val="2E3F6E"/>
            </a:solidFill>
            <a:prstDash val="solid"/>
          </a:ln>
        </p:spPr>
        <p:txBody>
          <a:bodyPr/>
          <a:lstStyle/>
          <a:p>
            <a:endParaRPr lang="fr-FR"/>
          </a:p>
        </p:txBody>
      </p:sp>
      <p:sp>
        <p:nvSpPr>
          <p:cNvPr id="5" name="Text 3"/>
          <p:cNvSpPr/>
          <p:nvPr/>
        </p:nvSpPr>
        <p:spPr>
          <a:xfrm>
            <a:off x="320040" y="941832"/>
            <a:ext cx="8503920" cy="420624"/>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Key idea: OmegaT saves your work in a TMX file. Xbench reads that TMX file and runs deeper QA checks on it.</a:t>
            </a:r>
            <a:endParaRPr lang="en-US" sz="1200" dirty="0"/>
          </a:p>
        </p:txBody>
      </p:sp>
      <p:sp>
        <p:nvSpPr>
          <p:cNvPr id="6" name="Shape 4"/>
          <p:cNvSpPr/>
          <p:nvPr/>
        </p:nvSpPr>
        <p:spPr>
          <a:xfrm>
            <a:off x="228600" y="1481328"/>
            <a:ext cx="4279392" cy="107899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7" name="Shape 5"/>
          <p:cNvSpPr/>
          <p:nvPr/>
        </p:nvSpPr>
        <p:spPr>
          <a:xfrm>
            <a:off x="228600" y="1481328"/>
            <a:ext cx="411480" cy="1078992"/>
          </a:xfrm>
          <a:prstGeom prst="rect">
            <a:avLst/>
          </a:prstGeom>
          <a:solidFill>
            <a:srgbClr val="B07800"/>
          </a:solidFill>
          <a:ln w="12700">
            <a:solidFill>
              <a:srgbClr val="B07800"/>
            </a:solidFill>
            <a:prstDash val="solid"/>
          </a:ln>
        </p:spPr>
        <p:txBody>
          <a:bodyPr/>
          <a:lstStyle/>
          <a:p>
            <a:endParaRPr lang="fr-FR"/>
          </a:p>
        </p:txBody>
      </p:sp>
      <p:sp>
        <p:nvSpPr>
          <p:cNvPr id="8" name="Text 6"/>
          <p:cNvSpPr/>
          <p:nvPr/>
        </p:nvSpPr>
        <p:spPr>
          <a:xfrm>
            <a:off x="228600" y="1481328"/>
            <a:ext cx="411480" cy="107899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9" name="Text 7"/>
          <p:cNvSpPr/>
          <p:nvPr/>
        </p:nvSpPr>
        <p:spPr>
          <a:xfrm>
            <a:off x="731520" y="1536192"/>
            <a:ext cx="3657600" cy="219456"/>
          </a:xfrm>
          <a:prstGeom prst="rect">
            <a:avLst/>
          </a:prstGeom>
          <a:noFill/>
          <a:ln/>
        </p:spPr>
        <p:txBody>
          <a:bodyPr wrap="square" lIns="0" tIns="0" rIns="0" bIns="0" rtlCol="0" anchor="ctr"/>
          <a:lstStyle/>
          <a:p>
            <a:pPr marL="0" indent="0">
              <a:buNone/>
            </a:pPr>
            <a:r>
              <a:rPr lang="en-US" sz="1150" b="1" dirty="0">
                <a:solidFill>
                  <a:srgbClr val="B07800"/>
                </a:solidFill>
                <a:latin typeface="Calibri" pitchFamily="34" charset="0"/>
                <a:ea typeface="Calibri" pitchFamily="34" charset="-122"/>
                <a:cs typeface="Calibri" pitchFamily="34" charset="-120"/>
              </a:rPr>
              <a:t>Save your project in OmegaT</a:t>
            </a:r>
            <a:endParaRPr lang="en-US" sz="1150" dirty="0"/>
          </a:p>
        </p:txBody>
      </p:sp>
      <p:sp>
        <p:nvSpPr>
          <p:cNvPr id="10" name="Text 8"/>
          <p:cNvSpPr/>
          <p:nvPr/>
        </p:nvSpPr>
        <p:spPr>
          <a:xfrm>
            <a:off x="731520" y="1783080"/>
            <a:ext cx="3657600" cy="731520"/>
          </a:xfrm>
          <a:prstGeom prst="rect">
            <a:avLst/>
          </a:prstGeom>
          <a:noFill/>
          <a:ln/>
        </p:spPr>
        <p:txBody>
          <a:bodyPr wrap="square" lIns="0" tIns="0" rIns="0" bIns="0" rtlCol="0" anchor="ctr"/>
          <a:lstStyle/>
          <a:p>
            <a:pPr marL="0" indent="0">
              <a:buNone/>
            </a:pPr>
            <a:r>
              <a:rPr lang="en-US" sz="950" dirty="0">
                <a:solidFill>
                  <a:srgbClr val="1A2540"/>
                </a:solidFill>
                <a:latin typeface="Calibri" pitchFamily="34" charset="0"/>
                <a:ea typeface="Calibri" pitchFamily="34" charset="-122"/>
                <a:cs typeface="Calibri" pitchFamily="34" charset="-120"/>
              </a:rPr>
              <a:t>Press Ctrl+S  (or Project → Save)</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This updates the file: omegat/project_save.tmx</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IMPORTANT: always save before switching to Xbench</a:t>
            </a:r>
            <a:endParaRPr lang="en-US" sz="950" dirty="0"/>
          </a:p>
        </p:txBody>
      </p:sp>
      <p:sp>
        <p:nvSpPr>
          <p:cNvPr id="11" name="Shape 9"/>
          <p:cNvSpPr/>
          <p:nvPr/>
        </p:nvSpPr>
        <p:spPr>
          <a:xfrm>
            <a:off x="4690872" y="1481328"/>
            <a:ext cx="4279392" cy="107899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2" name="Shape 10"/>
          <p:cNvSpPr/>
          <p:nvPr/>
        </p:nvSpPr>
        <p:spPr>
          <a:xfrm>
            <a:off x="4690872" y="1481328"/>
            <a:ext cx="411480" cy="1078992"/>
          </a:xfrm>
          <a:prstGeom prst="rect">
            <a:avLst/>
          </a:prstGeom>
          <a:solidFill>
            <a:srgbClr val="2E3F6E"/>
          </a:solidFill>
          <a:ln w="12700">
            <a:solidFill>
              <a:srgbClr val="2E3F6E"/>
            </a:solidFill>
            <a:prstDash val="solid"/>
          </a:ln>
        </p:spPr>
        <p:txBody>
          <a:bodyPr/>
          <a:lstStyle/>
          <a:p>
            <a:endParaRPr lang="fr-FR"/>
          </a:p>
        </p:txBody>
      </p:sp>
      <p:sp>
        <p:nvSpPr>
          <p:cNvPr id="13" name="Text 11"/>
          <p:cNvSpPr/>
          <p:nvPr/>
        </p:nvSpPr>
        <p:spPr>
          <a:xfrm>
            <a:off x="4690872" y="1481328"/>
            <a:ext cx="411480" cy="107899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4" name="Text 12"/>
          <p:cNvSpPr/>
          <p:nvPr/>
        </p:nvSpPr>
        <p:spPr>
          <a:xfrm>
            <a:off x="5193792" y="1536192"/>
            <a:ext cx="3657600" cy="219456"/>
          </a:xfrm>
          <a:prstGeom prst="rect">
            <a:avLst/>
          </a:prstGeom>
          <a:noFill/>
          <a:ln/>
        </p:spPr>
        <p:txBody>
          <a:bodyPr wrap="square" lIns="0" tIns="0" rIns="0" bIns="0" rtlCol="0" anchor="ctr"/>
          <a:lstStyle/>
          <a:p>
            <a:pPr marL="0" indent="0">
              <a:buNone/>
            </a:pPr>
            <a:r>
              <a:rPr lang="en-US" sz="1150" b="1" dirty="0">
                <a:solidFill>
                  <a:srgbClr val="2E3F6E"/>
                </a:solidFill>
                <a:latin typeface="Calibri" pitchFamily="34" charset="0"/>
                <a:ea typeface="Calibri" pitchFamily="34" charset="-122"/>
                <a:cs typeface="Calibri" pitchFamily="34" charset="-120"/>
              </a:rPr>
              <a:t>Find the right TMX file</a:t>
            </a:r>
            <a:endParaRPr lang="en-US" sz="1150" dirty="0"/>
          </a:p>
        </p:txBody>
      </p:sp>
      <p:sp>
        <p:nvSpPr>
          <p:cNvPr id="15" name="Text 13"/>
          <p:cNvSpPr/>
          <p:nvPr/>
        </p:nvSpPr>
        <p:spPr>
          <a:xfrm>
            <a:off x="5193792" y="1783080"/>
            <a:ext cx="3657600" cy="731520"/>
          </a:xfrm>
          <a:prstGeom prst="rect">
            <a:avLst/>
          </a:prstGeom>
          <a:noFill/>
          <a:ln/>
        </p:spPr>
        <p:txBody>
          <a:bodyPr wrap="square" lIns="0" tIns="0" rIns="0" bIns="0" rtlCol="0" anchor="ctr"/>
          <a:lstStyle/>
          <a:p>
            <a:pPr marL="0" indent="0">
              <a:buNone/>
            </a:pPr>
            <a:r>
              <a:rPr lang="en-US" sz="950" dirty="0">
                <a:solidFill>
                  <a:srgbClr val="1A2540"/>
                </a:solidFill>
                <a:latin typeface="Calibri" pitchFamily="34" charset="0"/>
                <a:ea typeface="Calibri" pitchFamily="34" charset="-122"/>
                <a:cs typeface="Calibri" pitchFamily="34" charset="-120"/>
              </a:rPr>
              <a:t>Go to your project folder → omegat subfolder</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Use: project_save.tmx  (all your translations)</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OR: projectname-level2.tmx (better for Xbench)</a:t>
            </a:r>
            <a:endParaRPr lang="en-US" sz="950" dirty="0"/>
          </a:p>
        </p:txBody>
      </p:sp>
      <p:sp>
        <p:nvSpPr>
          <p:cNvPr id="16" name="Shape 14"/>
          <p:cNvSpPr/>
          <p:nvPr/>
        </p:nvSpPr>
        <p:spPr>
          <a:xfrm>
            <a:off x="228600" y="2651760"/>
            <a:ext cx="4279392" cy="107899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17" name="Shape 15"/>
          <p:cNvSpPr/>
          <p:nvPr/>
        </p:nvSpPr>
        <p:spPr>
          <a:xfrm>
            <a:off x="228600" y="2651760"/>
            <a:ext cx="411480" cy="1078992"/>
          </a:xfrm>
          <a:prstGeom prst="rect">
            <a:avLst/>
          </a:prstGeom>
          <a:solidFill>
            <a:srgbClr val="7B5EA7"/>
          </a:solidFill>
          <a:ln w="12700">
            <a:solidFill>
              <a:srgbClr val="7B5EA7"/>
            </a:solidFill>
            <a:prstDash val="solid"/>
          </a:ln>
        </p:spPr>
        <p:txBody>
          <a:bodyPr/>
          <a:lstStyle/>
          <a:p>
            <a:endParaRPr lang="fr-FR"/>
          </a:p>
        </p:txBody>
      </p:sp>
      <p:sp>
        <p:nvSpPr>
          <p:cNvPr id="18" name="Text 16"/>
          <p:cNvSpPr/>
          <p:nvPr/>
        </p:nvSpPr>
        <p:spPr>
          <a:xfrm>
            <a:off x="228600" y="2651760"/>
            <a:ext cx="411480" cy="107899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9" name="Text 17"/>
          <p:cNvSpPr/>
          <p:nvPr/>
        </p:nvSpPr>
        <p:spPr>
          <a:xfrm>
            <a:off x="731520" y="2706624"/>
            <a:ext cx="3657600" cy="219456"/>
          </a:xfrm>
          <a:prstGeom prst="rect">
            <a:avLst/>
          </a:prstGeom>
          <a:noFill/>
          <a:ln/>
        </p:spPr>
        <p:txBody>
          <a:bodyPr wrap="square" lIns="0" tIns="0" rIns="0" bIns="0" rtlCol="0" anchor="ctr"/>
          <a:lstStyle/>
          <a:p>
            <a:pPr marL="0" indent="0">
              <a:buNone/>
            </a:pPr>
            <a:r>
              <a:rPr lang="en-US" sz="1150" b="1" dirty="0">
                <a:solidFill>
                  <a:srgbClr val="7B5EA7"/>
                </a:solidFill>
                <a:latin typeface="Calibri" pitchFamily="34" charset="0"/>
                <a:ea typeface="Calibri" pitchFamily="34" charset="-122"/>
                <a:cs typeface="Calibri" pitchFamily="34" charset="-120"/>
              </a:rPr>
              <a:t>Open Xbench &amp; create a project</a:t>
            </a:r>
            <a:endParaRPr lang="en-US" sz="1150" dirty="0"/>
          </a:p>
        </p:txBody>
      </p:sp>
      <p:sp>
        <p:nvSpPr>
          <p:cNvPr id="20" name="Text 18"/>
          <p:cNvSpPr/>
          <p:nvPr/>
        </p:nvSpPr>
        <p:spPr>
          <a:xfrm>
            <a:off x="731520" y="2953512"/>
            <a:ext cx="3657600" cy="731520"/>
          </a:xfrm>
          <a:prstGeom prst="rect">
            <a:avLst/>
          </a:prstGeom>
          <a:noFill/>
          <a:ln/>
        </p:spPr>
        <p:txBody>
          <a:bodyPr wrap="square" lIns="0" tIns="0" rIns="0" bIns="0" rtlCol="0" anchor="ctr"/>
          <a:lstStyle/>
          <a:p>
            <a:pPr marL="0" indent="0">
              <a:buNone/>
            </a:pPr>
            <a:r>
              <a:rPr lang="en-US" sz="950" dirty="0">
                <a:solidFill>
                  <a:srgbClr val="1A2540"/>
                </a:solidFill>
                <a:latin typeface="Calibri" pitchFamily="34" charset="0"/>
                <a:ea typeface="Calibri" pitchFamily="34" charset="-122"/>
                <a:cs typeface="Calibri" pitchFamily="34" charset="-120"/>
              </a:rPr>
              <a:t>File → New Project → give a name</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Add Files → select your TMX file</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Set language pair (e.g. EN → FR)</a:t>
            </a:r>
            <a:endParaRPr lang="en-US" sz="950" dirty="0"/>
          </a:p>
        </p:txBody>
      </p:sp>
      <p:sp>
        <p:nvSpPr>
          <p:cNvPr id="21" name="Shape 19"/>
          <p:cNvSpPr/>
          <p:nvPr/>
        </p:nvSpPr>
        <p:spPr>
          <a:xfrm>
            <a:off x="4690872" y="2651760"/>
            <a:ext cx="4279392" cy="107899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22" name="Shape 20"/>
          <p:cNvSpPr/>
          <p:nvPr/>
        </p:nvSpPr>
        <p:spPr>
          <a:xfrm>
            <a:off x="4690872" y="2651760"/>
            <a:ext cx="411480" cy="1078992"/>
          </a:xfrm>
          <a:prstGeom prst="rect">
            <a:avLst/>
          </a:prstGeom>
          <a:solidFill>
            <a:srgbClr val="2E3F6E"/>
          </a:solidFill>
          <a:ln w="12700">
            <a:solidFill>
              <a:srgbClr val="2E3F6E"/>
            </a:solidFill>
            <a:prstDash val="solid"/>
          </a:ln>
        </p:spPr>
        <p:txBody>
          <a:bodyPr/>
          <a:lstStyle/>
          <a:p>
            <a:endParaRPr lang="fr-FR"/>
          </a:p>
        </p:txBody>
      </p:sp>
      <p:sp>
        <p:nvSpPr>
          <p:cNvPr id="23" name="Text 21"/>
          <p:cNvSpPr/>
          <p:nvPr/>
        </p:nvSpPr>
        <p:spPr>
          <a:xfrm>
            <a:off x="4690872" y="2651760"/>
            <a:ext cx="411480" cy="107899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24" name="Text 22"/>
          <p:cNvSpPr/>
          <p:nvPr/>
        </p:nvSpPr>
        <p:spPr>
          <a:xfrm>
            <a:off x="5193792" y="2706624"/>
            <a:ext cx="3657600" cy="219456"/>
          </a:xfrm>
          <a:prstGeom prst="rect">
            <a:avLst/>
          </a:prstGeom>
          <a:noFill/>
          <a:ln/>
        </p:spPr>
        <p:txBody>
          <a:bodyPr wrap="square" lIns="0" tIns="0" rIns="0" bIns="0" rtlCol="0" anchor="ctr"/>
          <a:lstStyle/>
          <a:p>
            <a:pPr marL="0" indent="0">
              <a:buNone/>
            </a:pPr>
            <a:r>
              <a:rPr lang="en-US" sz="1150" b="1" dirty="0">
                <a:solidFill>
                  <a:srgbClr val="2E3F6E"/>
                </a:solidFill>
                <a:latin typeface="Calibri" pitchFamily="34" charset="0"/>
                <a:ea typeface="Calibri" pitchFamily="34" charset="-122"/>
                <a:cs typeface="Calibri" pitchFamily="34" charset="-120"/>
              </a:rPr>
              <a:t>Add your glossary (optional)</a:t>
            </a:r>
            <a:endParaRPr lang="en-US" sz="1150" dirty="0"/>
          </a:p>
        </p:txBody>
      </p:sp>
      <p:sp>
        <p:nvSpPr>
          <p:cNvPr id="25" name="Text 23"/>
          <p:cNvSpPr/>
          <p:nvPr/>
        </p:nvSpPr>
        <p:spPr>
          <a:xfrm>
            <a:off x="5193792" y="2953512"/>
            <a:ext cx="3657600" cy="731520"/>
          </a:xfrm>
          <a:prstGeom prst="rect">
            <a:avLst/>
          </a:prstGeom>
          <a:noFill/>
          <a:ln/>
        </p:spPr>
        <p:txBody>
          <a:bodyPr wrap="square" lIns="0" tIns="0" rIns="0" bIns="0" rtlCol="0" anchor="ctr"/>
          <a:lstStyle/>
          <a:p>
            <a:pPr marL="0" indent="0">
              <a:buNone/>
            </a:pPr>
            <a:r>
              <a:rPr lang="en-US" sz="950" dirty="0">
                <a:solidFill>
                  <a:srgbClr val="1A2540"/>
                </a:solidFill>
                <a:latin typeface="Calibri" pitchFamily="34" charset="0"/>
                <a:ea typeface="Calibri" pitchFamily="34" charset="-122"/>
                <a:cs typeface="Calibri" pitchFamily="34" charset="-120"/>
              </a:rPr>
              <a:t>Add Files → select your /glossary/*.txt file</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Assign it as 'Key Terms'</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Xbench will flag segments with missing terms</a:t>
            </a:r>
            <a:endParaRPr lang="en-US" sz="950" dirty="0"/>
          </a:p>
        </p:txBody>
      </p:sp>
      <p:sp>
        <p:nvSpPr>
          <p:cNvPr id="26" name="Shape 24"/>
          <p:cNvSpPr/>
          <p:nvPr/>
        </p:nvSpPr>
        <p:spPr>
          <a:xfrm>
            <a:off x="228600" y="3822192"/>
            <a:ext cx="4279392" cy="107899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27" name="Shape 25"/>
          <p:cNvSpPr/>
          <p:nvPr/>
        </p:nvSpPr>
        <p:spPr>
          <a:xfrm>
            <a:off x="228600" y="3822192"/>
            <a:ext cx="411480" cy="1078992"/>
          </a:xfrm>
          <a:prstGeom prst="rect">
            <a:avLst/>
          </a:prstGeom>
          <a:solidFill>
            <a:srgbClr val="2E3F6E"/>
          </a:solidFill>
          <a:ln w="12700">
            <a:solidFill>
              <a:srgbClr val="2E3F6E"/>
            </a:solidFill>
            <a:prstDash val="solid"/>
          </a:ln>
        </p:spPr>
        <p:txBody>
          <a:bodyPr/>
          <a:lstStyle/>
          <a:p>
            <a:endParaRPr lang="fr-FR"/>
          </a:p>
        </p:txBody>
      </p:sp>
      <p:sp>
        <p:nvSpPr>
          <p:cNvPr id="28" name="Text 26"/>
          <p:cNvSpPr/>
          <p:nvPr/>
        </p:nvSpPr>
        <p:spPr>
          <a:xfrm>
            <a:off x="228600" y="3822192"/>
            <a:ext cx="411480" cy="107899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29" name="Text 27"/>
          <p:cNvSpPr/>
          <p:nvPr/>
        </p:nvSpPr>
        <p:spPr>
          <a:xfrm>
            <a:off x="731520" y="3877056"/>
            <a:ext cx="3657600" cy="219456"/>
          </a:xfrm>
          <a:prstGeom prst="rect">
            <a:avLst/>
          </a:prstGeom>
          <a:noFill/>
          <a:ln/>
        </p:spPr>
        <p:txBody>
          <a:bodyPr wrap="square" lIns="0" tIns="0" rIns="0" bIns="0" rtlCol="0" anchor="ctr"/>
          <a:lstStyle/>
          <a:p>
            <a:pPr marL="0" indent="0">
              <a:buNone/>
            </a:pPr>
            <a:r>
              <a:rPr lang="en-US" sz="1150" b="1" dirty="0">
                <a:solidFill>
                  <a:srgbClr val="2E3F6E"/>
                </a:solidFill>
                <a:latin typeface="Calibri" pitchFamily="34" charset="0"/>
                <a:ea typeface="Calibri" pitchFamily="34" charset="-122"/>
                <a:cs typeface="Calibri" pitchFamily="34" charset="-120"/>
              </a:rPr>
              <a:t>Run QA</a:t>
            </a:r>
            <a:endParaRPr lang="en-US" sz="1150" dirty="0"/>
          </a:p>
        </p:txBody>
      </p:sp>
      <p:sp>
        <p:nvSpPr>
          <p:cNvPr id="30" name="Text 28"/>
          <p:cNvSpPr/>
          <p:nvPr/>
        </p:nvSpPr>
        <p:spPr>
          <a:xfrm>
            <a:off x="731520" y="4123944"/>
            <a:ext cx="3657600" cy="731520"/>
          </a:xfrm>
          <a:prstGeom prst="rect">
            <a:avLst/>
          </a:prstGeom>
          <a:noFill/>
          <a:ln/>
        </p:spPr>
        <p:txBody>
          <a:bodyPr wrap="square" lIns="0" tIns="0" rIns="0" bIns="0" rtlCol="0" anchor="ctr"/>
          <a:lstStyle/>
          <a:p>
            <a:pPr marL="0" indent="0">
              <a:buNone/>
            </a:pPr>
            <a:r>
              <a:rPr lang="en-US" sz="950" dirty="0">
                <a:solidFill>
                  <a:srgbClr val="1A2540"/>
                </a:solidFill>
                <a:latin typeface="Calibri" pitchFamily="34" charset="0"/>
                <a:ea typeface="Calibri" pitchFamily="34" charset="-122"/>
                <a:cs typeface="Calibri" pitchFamily="34" charset="-120"/>
              </a:rPr>
              <a:t>Click the QA tab → select your checks</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Press F5 → Xbench scans everything</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Errors appear in a table (type, source, target)</a:t>
            </a:r>
            <a:endParaRPr lang="en-US" sz="950" dirty="0"/>
          </a:p>
        </p:txBody>
      </p:sp>
      <p:sp>
        <p:nvSpPr>
          <p:cNvPr id="31" name="Shape 29"/>
          <p:cNvSpPr/>
          <p:nvPr/>
        </p:nvSpPr>
        <p:spPr>
          <a:xfrm>
            <a:off x="4690872" y="3822192"/>
            <a:ext cx="4279392" cy="1078992"/>
          </a:xfrm>
          <a:prstGeom prst="rect">
            <a:avLst/>
          </a:prstGeom>
          <a:solidFill>
            <a:srgbClr val="FFFFFF"/>
          </a:solidFill>
          <a:ln w="6350">
            <a:solidFill>
              <a:srgbClr val="D4E4F7"/>
            </a:solidFill>
            <a:prstDash val="solid"/>
          </a:ln>
          <a:effectLst>
            <a:outerShdw blurRad="88900" dist="38100" dir="8100000" algn="bl" rotWithShape="0">
              <a:srgbClr val="000000">
                <a:alpha val="10000"/>
              </a:srgbClr>
            </a:outerShdw>
          </a:effectLst>
        </p:spPr>
        <p:txBody>
          <a:bodyPr/>
          <a:lstStyle/>
          <a:p>
            <a:endParaRPr lang="fr-FR"/>
          </a:p>
        </p:txBody>
      </p:sp>
      <p:sp>
        <p:nvSpPr>
          <p:cNvPr id="32" name="Shape 30"/>
          <p:cNvSpPr/>
          <p:nvPr/>
        </p:nvSpPr>
        <p:spPr>
          <a:xfrm>
            <a:off x="4690872" y="3822192"/>
            <a:ext cx="411480" cy="1078992"/>
          </a:xfrm>
          <a:prstGeom prst="rect">
            <a:avLst/>
          </a:prstGeom>
          <a:solidFill>
            <a:srgbClr val="15803D"/>
          </a:solidFill>
          <a:ln w="12700">
            <a:solidFill>
              <a:srgbClr val="15803D"/>
            </a:solidFill>
            <a:prstDash val="solid"/>
          </a:ln>
        </p:spPr>
        <p:txBody>
          <a:bodyPr/>
          <a:lstStyle/>
          <a:p>
            <a:endParaRPr lang="fr-FR"/>
          </a:p>
        </p:txBody>
      </p:sp>
      <p:sp>
        <p:nvSpPr>
          <p:cNvPr id="33" name="Text 31"/>
          <p:cNvSpPr/>
          <p:nvPr/>
        </p:nvSpPr>
        <p:spPr>
          <a:xfrm>
            <a:off x="4690872" y="3822192"/>
            <a:ext cx="411480" cy="1078992"/>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6</a:t>
            </a:r>
            <a:endParaRPr lang="en-US" sz="1400" dirty="0"/>
          </a:p>
        </p:txBody>
      </p:sp>
      <p:sp>
        <p:nvSpPr>
          <p:cNvPr id="34" name="Text 32"/>
          <p:cNvSpPr/>
          <p:nvPr/>
        </p:nvSpPr>
        <p:spPr>
          <a:xfrm>
            <a:off x="5193792" y="3877056"/>
            <a:ext cx="3657600" cy="219456"/>
          </a:xfrm>
          <a:prstGeom prst="rect">
            <a:avLst/>
          </a:prstGeom>
          <a:noFill/>
          <a:ln/>
        </p:spPr>
        <p:txBody>
          <a:bodyPr wrap="square" lIns="0" tIns="0" rIns="0" bIns="0" rtlCol="0" anchor="ctr"/>
          <a:lstStyle/>
          <a:p>
            <a:pPr marL="0" indent="0">
              <a:buNone/>
            </a:pPr>
            <a:r>
              <a:rPr lang="en-US" sz="1150" b="1" dirty="0">
                <a:solidFill>
                  <a:srgbClr val="15803D"/>
                </a:solidFill>
                <a:latin typeface="Calibri" pitchFamily="34" charset="0"/>
                <a:ea typeface="Calibri" pitchFamily="34" charset="-122"/>
                <a:cs typeface="Calibri" pitchFamily="34" charset="-120"/>
              </a:rPr>
              <a:t>Fix errors in OmegaT &amp; re-run</a:t>
            </a:r>
            <a:endParaRPr lang="en-US" sz="1150" dirty="0"/>
          </a:p>
        </p:txBody>
      </p:sp>
      <p:sp>
        <p:nvSpPr>
          <p:cNvPr id="35" name="Text 33"/>
          <p:cNvSpPr/>
          <p:nvPr/>
        </p:nvSpPr>
        <p:spPr>
          <a:xfrm>
            <a:off x="5193792" y="4123944"/>
            <a:ext cx="3657600" cy="731520"/>
          </a:xfrm>
          <a:prstGeom prst="rect">
            <a:avLst/>
          </a:prstGeom>
          <a:noFill/>
          <a:ln/>
        </p:spPr>
        <p:txBody>
          <a:bodyPr wrap="square" lIns="0" tIns="0" rIns="0" bIns="0" rtlCol="0" anchor="ctr"/>
          <a:lstStyle/>
          <a:p>
            <a:pPr marL="0" indent="0">
              <a:buNone/>
            </a:pPr>
            <a:r>
              <a:rPr lang="en-US" sz="950" dirty="0">
                <a:solidFill>
                  <a:srgbClr val="1A2540"/>
                </a:solidFill>
                <a:latin typeface="Calibri" pitchFamily="34" charset="0"/>
                <a:ea typeface="Calibri" pitchFamily="34" charset="-122"/>
                <a:cs typeface="Calibri" pitchFamily="34" charset="-120"/>
              </a:rPr>
              <a:t>Double-click error in Xbench → note segment</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Switch to OmegaT → use Ctrl+J to go to segment</a:t>
            </a:r>
            <a:endParaRPr lang="en-US" sz="950" dirty="0"/>
          </a:p>
          <a:p>
            <a:pPr marL="0" indent="0">
              <a:buNone/>
            </a:pPr>
            <a:r>
              <a:rPr lang="en-US" sz="950" dirty="0">
                <a:solidFill>
                  <a:srgbClr val="1A2540"/>
                </a:solidFill>
                <a:latin typeface="Calibri" pitchFamily="34" charset="0"/>
                <a:ea typeface="Calibri" pitchFamily="34" charset="-122"/>
                <a:cs typeface="Calibri" pitchFamily="34" charset="-120"/>
              </a:rPr>
              <a:t>Fix → Ctrl+S → re-export → re-run F5 in Xbench</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164</TotalTime>
  <Words>2162</Words>
  <Application>Microsoft Office PowerPoint</Application>
  <PresentationFormat>Affichage à l'écran (16:9)</PresentationFormat>
  <Paragraphs>337</Paragraphs>
  <Slides>12</Slides>
  <Notes>12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Consolas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QA Tools in CAT — Focus on OmegaT 6.0.1</dc:title>
  <dc:subject>PptxGenJS Presentation</dc:subject>
  <dc:creator>PptxGenJS</dc:creator>
  <cp:lastModifiedBy>Amina TLB</cp:lastModifiedBy>
  <cp:revision>7</cp:revision>
  <dcterms:created xsi:type="dcterms:W3CDTF">2026-03-01T10:38:25Z</dcterms:created>
  <dcterms:modified xsi:type="dcterms:W3CDTF">2026-05-15T19:49:28Z</dcterms:modified>
</cp:coreProperties>
</file>