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37" r:id="rId4"/>
    <p:sldId id="258" r:id="rId5"/>
    <p:sldId id="294" r:id="rId6"/>
    <p:sldId id="295" r:id="rId7"/>
    <p:sldId id="259" r:id="rId8"/>
    <p:sldId id="260" r:id="rId9"/>
    <p:sldId id="296" r:id="rId10"/>
    <p:sldId id="336" r:id="rId11"/>
    <p:sldId id="297" r:id="rId12"/>
    <p:sldId id="261" r:id="rId13"/>
    <p:sldId id="262" r:id="rId14"/>
    <p:sldId id="300" r:id="rId15"/>
    <p:sldId id="301" r:id="rId16"/>
    <p:sldId id="302" r:id="rId17"/>
    <p:sldId id="338" r:id="rId18"/>
    <p:sldId id="339" r:id="rId19"/>
    <p:sldId id="263" r:id="rId20"/>
    <p:sldId id="303" r:id="rId21"/>
    <p:sldId id="304" r:id="rId22"/>
    <p:sldId id="305" r:id="rId23"/>
    <p:sldId id="306" r:id="rId24"/>
    <p:sldId id="307" r:id="rId25"/>
    <p:sldId id="264" r:id="rId26"/>
    <p:sldId id="265" r:id="rId27"/>
    <p:sldId id="266" r:id="rId28"/>
    <p:sldId id="267" r:id="rId29"/>
    <p:sldId id="268" r:id="rId30"/>
    <p:sldId id="269" r:id="rId31"/>
    <p:sldId id="270" r:id="rId32"/>
    <p:sldId id="271" r:id="rId33"/>
    <p:sldId id="272" r:id="rId34"/>
    <p:sldId id="273" r:id="rId35"/>
    <p:sldId id="308" r:id="rId36"/>
    <p:sldId id="309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38" autoAdjust="0"/>
    <p:restoredTop sz="94660"/>
  </p:normalViewPr>
  <p:slideViewPr>
    <p:cSldViewPr snapToGrid="0">
      <p:cViewPr varScale="1">
        <p:scale>
          <a:sx n="65" d="100"/>
          <a:sy n="65" d="100"/>
        </p:scale>
        <p:origin x="7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A9102D-3D89-0EE9-F852-0257D6666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064774"/>
            <a:ext cx="8637073" cy="1278955"/>
          </a:xfrm>
        </p:spPr>
        <p:txBody>
          <a:bodyPr/>
          <a:lstStyle/>
          <a:p>
            <a:pPr algn="ctr"/>
            <a:r>
              <a:rPr lang="fr-FR" b="1" dirty="0"/>
              <a:t>TERMBASE</a:t>
            </a:r>
          </a:p>
        </p:txBody>
      </p:sp>
    </p:spTree>
    <p:extLst>
      <p:ext uri="{BB962C8B-B14F-4D97-AF65-F5344CB8AC3E}">
        <p14:creationId xmlns:p14="http://schemas.microsoft.com/office/powerpoint/2010/main" val="1817424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3B35F-958B-BCA9-AF14-4955B1062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EEA15F-3CFC-4B90-B8BC-F9F3F9BBD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Why Do We Need </a:t>
            </a:r>
            <a:r>
              <a:rPr lang="en-US" sz="2800" b="1" dirty="0" err="1"/>
              <a:t>Termbases</a:t>
            </a:r>
            <a:r>
              <a:rPr lang="en-US" sz="2800" b="1" dirty="0"/>
              <a:t>?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D92AFA-1C06-AD57-EDB9-EAAFAC2C1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Real Problem Without TB:</a:t>
            </a:r>
            <a:endParaRPr lang="fr-FR" sz="2400" dirty="0"/>
          </a:p>
          <a:p>
            <a:pPr marL="0" indent="0">
              <a:buNone/>
            </a:pPr>
            <a:r>
              <a:rPr lang="en-US" sz="2400" dirty="0"/>
              <a:t>Three translators work on the same legal contract:</a:t>
            </a:r>
            <a:endParaRPr lang="fr-FR" sz="2400" dirty="0"/>
          </a:p>
          <a:p>
            <a:pPr lvl="0"/>
            <a:r>
              <a:rPr lang="fr-FR" sz="2400" dirty="0"/>
              <a:t>Translator A: "</a:t>
            </a:r>
            <a:r>
              <a:rPr lang="fr-FR" sz="2400" dirty="0" err="1"/>
              <a:t>invoice</a:t>
            </a:r>
            <a:r>
              <a:rPr lang="fr-FR" sz="2400" dirty="0"/>
              <a:t>" → "facture"</a:t>
            </a:r>
          </a:p>
          <a:p>
            <a:pPr lvl="0"/>
            <a:r>
              <a:rPr lang="fr-FR" sz="2400" dirty="0"/>
              <a:t>Translator B: "</a:t>
            </a:r>
            <a:r>
              <a:rPr lang="fr-FR" sz="2400" dirty="0" err="1"/>
              <a:t>invoice</a:t>
            </a:r>
            <a:r>
              <a:rPr lang="fr-FR" sz="2400" dirty="0"/>
              <a:t>" → "note de facturation"</a:t>
            </a:r>
          </a:p>
          <a:p>
            <a:pPr lvl="0"/>
            <a:r>
              <a:rPr lang="fr-FR" sz="2400" dirty="0"/>
              <a:t>Translator C: "</a:t>
            </a:r>
            <a:r>
              <a:rPr lang="fr-FR" sz="2400" dirty="0" err="1"/>
              <a:t>invoice</a:t>
            </a:r>
            <a:r>
              <a:rPr lang="fr-FR" sz="2400" dirty="0"/>
              <a:t>" → "facture commerciale"   </a:t>
            </a:r>
          </a:p>
          <a:p>
            <a:pPr marL="0" indent="0">
              <a:buNone/>
            </a:pPr>
            <a:r>
              <a:rPr lang="fr-FR" sz="2400" b="1" dirty="0" err="1"/>
              <a:t>Result</a:t>
            </a:r>
            <a:r>
              <a:rPr lang="fr-FR" sz="2400" b="1" dirty="0"/>
              <a:t>:</a:t>
            </a:r>
            <a:r>
              <a:rPr lang="fr-FR" sz="2400" dirty="0"/>
              <a:t> </a:t>
            </a:r>
            <a:r>
              <a:rPr lang="fr-FR" sz="2400" dirty="0" err="1"/>
              <a:t>Inconsistent</a:t>
            </a:r>
            <a:r>
              <a:rPr lang="fr-FR" sz="2400" dirty="0"/>
              <a:t> document, </a:t>
            </a:r>
            <a:r>
              <a:rPr lang="fr-FR" sz="2400" dirty="0" err="1"/>
              <a:t>unhappy</a:t>
            </a:r>
            <a:r>
              <a:rPr lang="fr-FR" sz="2400" dirty="0"/>
              <a:t> client.</a:t>
            </a:r>
          </a:p>
          <a:p>
            <a:pPr marL="0" lv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38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14BAC-84A1-A1C1-BB82-2327F1755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6747AA-185F-B486-DE33-F7BC31849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Why Do We Need </a:t>
            </a:r>
            <a:r>
              <a:rPr lang="en-US" sz="2800" b="1" dirty="0" err="1"/>
              <a:t>Termbases</a:t>
            </a:r>
            <a:r>
              <a:rPr lang="en-US" sz="2800" b="1" dirty="0"/>
              <a:t>?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1D5892-4B5F-584A-6E9D-1B407FBF4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Solution </a:t>
            </a:r>
            <a:r>
              <a:rPr lang="fr-FR" sz="2400" b="1" dirty="0" err="1"/>
              <a:t>With</a:t>
            </a:r>
            <a:r>
              <a:rPr lang="fr-FR" sz="2400" b="1" dirty="0"/>
              <a:t> TB:</a:t>
            </a:r>
            <a:endParaRPr lang="fr-FR" sz="2400" dirty="0"/>
          </a:p>
          <a:p>
            <a:pPr lvl="0"/>
            <a:r>
              <a:rPr lang="fr-FR" sz="2400" dirty="0"/>
              <a:t>All translators </a:t>
            </a:r>
            <a:r>
              <a:rPr lang="fr-FR" sz="2400" dirty="0" err="1"/>
              <a:t>access</a:t>
            </a:r>
            <a:r>
              <a:rPr lang="fr-FR" sz="2400" dirty="0"/>
              <a:t> </a:t>
            </a:r>
            <a:r>
              <a:rPr lang="fr-FR" sz="2400" dirty="0" err="1"/>
              <a:t>same</a:t>
            </a:r>
            <a:r>
              <a:rPr lang="fr-FR" sz="2400" dirty="0"/>
              <a:t> </a:t>
            </a:r>
            <a:r>
              <a:rPr lang="fr-FR" sz="2400" dirty="0" err="1"/>
              <a:t>termbase</a:t>
            </a:r>
            <a:endParaRPr lang="fr-FR" sz="2400" dirty="0"/>
          </a:p>
          <a:p>
            <a:pPr lvl="0"/>
            <a:r>
              <a:rPr lang="en-US" sz="2400" dirty="0"/>
              <a:t>TB says: "invoice" = "facture" (preferred)</a:t>
            </a:r>
            <a:endParaRPr lang="fr-FR" sz="2400" dirty="0"/>
          </a:p>
          <a:p>
            <a:r>
              <a:rPr lang="fr-FR" sz="2400" dirty="0" err="1"/>
              <a:t>Everyone</a:t>
            </a:r>
            <a:r>
              <a:rPr lang="fr-FR" sz="2400" dirty="0"/>
              <a:t> uses "facture"  </a:t>
            </a:r>
          </a:p>
          <a:p>
            <a:r>
              <a:rPr lang="fr-FR" sz="2400" b="1" dirty="0" err="1"/>
              <a:t>Result</a:t>
            </a:r>
            <a:r>
              <a:rPr lang="fr-FR" sz="2400" b="1" dirty="0"/>
              <a:t>:</a:t>
            </a:r>
            <a:r>
              <a:rPr lang="fr-FR" sz="2400" dirty="0"/>
              <a:t> Professional, consistent translation</a:t>
            </a:r>
          </a:p>
          <a:p>
            <a:pPr lvl="0"/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9680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9E0D1C-F363-79FA-040C-1A1106DBC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Why Do We Need </a:t>
            </a:r>
            <a:r>
              <a:rPr lang="en-US" sz="2800" b="1" dirty="0" err="1"/>
              <a:t>Termbases</a:t>
            </a:r>
            <a:r>
              <a:rPr lang="en-US" sz="2800" b="1" dirty="0"/>
              <a:t>?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A81474-BB76-7683-2396-CE83C2545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213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200" b="1" dirty="0" err="1"/>
              <a:t>Benefits</a:t>
            </a:r>
            <a:r>
              <a:rPr lang="fr-FR" sz="2200" b="1" dirty="0"/>
              <a:t>:</a:t>
            </a:r>
            <a:endParaRPr lang="fr-FR" sz="2200" dirty="0"/>
          </a:p>
          <a:p>
            <a:pPr lvl="0"/>
            <a:r>
              <a:rPr lang="fr-FR" sz="2200" b="1" dirty="0"/>
              <a:t>Speed:</a:t>
            </a:r>
            <a:r>
              <a:rPr lang="fr-FR" sz="2200" dirty="0"/>
              <a:t> No </a:t>
            </a:r>
            <a:r>
              <a:rPr lang="fr-FR" sz="2200" dirty="0" err="1"/>
              <a:t>repeated</a:t>
            </a:r>
            <a:r>
              <a:rPr lang="fr-FR" sz="2200" dirty="0"/>
              <a:t> </a:t>
            </a:r>
            <a:r>
              <a:rPr lang="fr-FR" sz="2200" dirty="0" err="1"/>
              <a:t>searches</a:t>
            </a:r>
            <a:endParaRPr lang="fr-FR" sz="2200" dirty="0"/>
          </a:p>
          <a:p>
            <a:pPr lvl="0"/>
            <a:r>
              <a:rPr lang="fr-FR" sz="2200" b="1" dirty="0" err="1"/>
              <a:t>Quality</a:t>
            </a:r>
            <a:r>
              <a:rPr lang="fr-FR" sz="2200" b="1" dirty="0"/>
              <a:t>:</a:t>
            </a:r>
            <a:r>
              <a:rPr lang="fr-FR" sz="2200" dirty="0"/>
              <a:t> </a:t>
            </a:r>
            <a:r>
              <a:rPr lang="fr-FR" sz="2200" dirty="0" err="1"/>
              <a:t>fewer</a:t>
            </a:r>
            <a:r>
              <a:rPr lang="fr-FR" sz="2200" dirty="0"/>
              <a:t> </a:t>
            </a:r>
            <a:r>
              <a:rPr lang="fr-FR" sz="2200" dirty="0" err="1"/>
              <a:t>terminology</a:t>
            </a:r>
            <a:r>
              <a:rPr lang="fr-FR" sz="2200" dirty="0"/>
              <a:t> </a:t>
            </a:r>
            <a:r>
              <a:rPr lang="fr-FR" sz="2200" dirty="0" err="1"/>
              <a:t>errors</a:t>
            </a:r>
            <a:endParaRPr lang="fr-FR" sz="2200" dirty="0"/>
          </a:p>
          <a:p>
            <a:pPr lvl="0"/>
            <a:r>
              <a:rPr lang="fr-FR" sz="2200" b="1" dirty="0"/>
              <a:t>Client satisfaction:</a:t>
            </a:r>
            <a:r>
              <a:rPr lang="fr-FR" sz="2200" dirty="0"/>
              <a:t> Shows </a:t>
            </a:r>
            <a:r>
              <a:rPr lang="fr-FR" sz="2200" dirty="0" err="1"/>
              <a:t>professionalism</a:t>
            </a:r>
            <a:endParaRPr lang="fr-FR" sz="2200" dirty="0"/>
          </a:p>
          <a:p>
            <a:pPr lvl="0" algn="just"/>
            <a:r>
              <a:rPr lang="en-US" sz="2200" b="1" dirty="0"/>
              <a:t>Team efficiency:</a:t>
            </a:r>
            <a:r>
              <a:rPr lang="en-US" sz="2200" dirty="0"/>
              <a:t> New team members get instant access to approved terms (for </a:t>
            </a:r>
            <a:r>
              <a:rPr lang="en-US" sz="2200" dirty="0" err="1"/>
              <a:t>teamworks</a:t>
            </a:r>
            <a:r>
              <a:rPr lang="en-US" sz="2200" dirty="0"/>
              <a:t>)</a:t>
            </a:r>
            <a:endParaRPr lang="fr-FR" sz="2200" dirty="0"/>
          </a:p>
          <a:p>
            <a:pPr marL="0" indent="0">
              <a:buNone/>
            </a:pPr>
            <a:r>
              <a:rPr lang="en-US" sz="2200" b="1" dirty="0"/>
              <a:t>Key Point:</a:t>
            </a:r>
            <a:r>
              <a:rPr lang="en-US" sz="2200" dirty="0"/>
              <a:t> Without TB, even experienced translators make inconsistent choices. </a:t>
            </a:r>
            <a:r>
              <a:rPr lang="fr-FR" sz="2200" dirty="0"/>
              <a:t>TB </a:t>
            </a:r>
            <a:r>
              <a:rPr lang="fr-FR" sz="2200" dirty="0" err="1"/>
              <a:t>provides</a:t>
            </a:r>
            <a:r>
              <a:rPr lang="fr-FR" sz="2200" dirty="0"/>
              <a:t> a single source of </a:t>
            </a:r>
            <a:r>
              <a:rPr lang="fr-FR" sz="2200" dirty="0" err="1"/>
              <a:t>truth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2370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88377-5E27-33F8-2B73-97DB7A9B0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Glossary vs Dictionary vs </a:t>
            </a:r>
            <a:r>
              <a:rPr lang="en-US" sz="2800" b="1" dirty="0" err="1"/>
              <a:t>Termbase</a:t>
            </a:r>
            <a:r>
              <a:rPr lang="en-US" sz="2800" b="1" dirty="0"/>
              <a:t>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1C2E75-7A4F-BAC6-47C7-BBA9CC797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err="1"/>
              <a:t>Glossary</a:t>
            </a:r>
            <a:r>
              <a:rPr lang="fr-FR" sz="2400" b="1" dirty="0"/>
              <a:t>:</a:t>
            </a:r>
            <a:endParaRPr lang="fr-FR" sz="2400" dirty="0"/>
          </a:p>
          <a:p>
            <a:pPr lvl="0"/>
            <a:r>
              <a:rPr lang="fr-FR" sz="2400" dirty="0"/>
              <a:t>Simple </a:t>
            </a:r>
            <a:r>
              <a:rPr lang="fr-FR" sz="2400" dirty="0" err="1"/>
              <a:t>two-column</a:t>
            </a:r>
            <a:r>
              <a:rPr lang="fr-FR" sz="2400" dirty="0"/>
              <a:t> </a:t>
            </a:r>
            <a:r>
              <a:rPr lang="fr-FR" sz="2400" dirty="0" err="1"/>
              <a:t>list</a:t>
            </a:r>
            <a:endParaRPr lang="fr-FR" sz="2400" dirty="0"/>
          </a:p>
          <a:p>
            <a:pPr lvl="0"/>
            <a:r>
              <a:rPr lang="fr-FR" sz="2400" dirty="0"/>
              <a:t>EN: "Bank" → FR: « Banque »</a:t>
            </a:r>
          </a:p>
          <a:p>
            <a:pPr lvl="0"/>
            <a:r>
              <a:rPr lang="fr-FR" sz="2400" dirty="0"/>
              <a:t>No </a:t>
            </a:r>
            <a:r>
              <a:rPr lang="fr-FR" sz="2400" dirty="0" err="1"/>
              <a:t>definitions</a:t>
            </a:r>
            <a:r>
              <a:rPr lang="fr-FR" sz="2400" dirty="0"/>
              <a:t> or </a:t>
            </a:r>
            <a:r>
              <a:rPr lang="fr-FR" sz="2400" dirty="0" err="1"/>
              <a:t>context</a:t>
            </a:r>
            <a:endParaRPr lang="fr-FR" sz="2400" dirty="0"/>
          </a:p>
          <a:p>
            <a:pPr lvl="0"/>
            <a:r>
              <a:rPr lang="fr-FR" sz="2400" b="1" dirty="0"/>
              <a:t>Good for:</a:t>
            </a:r>
            <a:r>
              <a:rPr lang="fr-FR" sz="2400" dirty="0"/>
              <a:t> Quick </a:t>
            </a:r>
            <a:r>
              <a:rPr lang="fr-FR" sz="2400" dirty="0" err="1"/>
              <a:t>reference</a:t>
            </a:r>
            <a:endParaRPr lang="fr-FR" sz="2400" dirty="0"/>
          </a:p>
          <a:p>
            <a:pPr lvl="0"/>
            <a:r>
              <a:rPr lang="en-US" sz="2400" b="1" dirty="0"/>
              <a:t>Limitation:</a:t>
            </a:r>
            <a:r>
              <a:rPr lang="en-US" sz="2400" dirty="0"/>
              <a:t> No context means you might choose wrong equivalent</a:t>
            </a:r>
            <a:endParaRPr lang="fr-FR" sz="2400" dirty="0"/>
          </a:p>
          <a:p>
            <a:pPr marL="0" lv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7349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2E7E7-5D5B-91B3-B7E0-C999BA38E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300AEB-2EA4-A46A-93E5-E977ED2C0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463842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Glossary vs Dictionary vs </a:t>
            </a:r>
            <a:r>
              <a:rPr lang="en-US" sz="2800" b="1" dirty="0" err="1"/>
              <a:t>Termbase</a:t>
            </a:r>
            <a:r>
              <a:rPr lang="en-US" sz="2800" b="1" dirty="0"/>
              <a:t>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A7726C-7CFE-8002-759C-8AECC2A83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err="1"/>
              <a:t>Dictionary</a:t>
            </a:r>
            <a:r>
              <a:rPr lang="fr-FR" sz="2400" b="1" dirty="0"/>
              <a:t>:</a:t>
            </a:r>
            <a:endParaRPr lang="fr-FR" sz="2400" dirty="0"/>
          </a:p>
          <a:p>
            <a:pPr lvl="0"/>
            <a:r>
              <a:rPr lang="fr-FR" sz="2400" dirty="0"/>
              <a:t>General </a:t>
            </a:r>
            <a:r>
              <a:rPr lang="fr-FR" sz="2400" dirty="0" err="1"/>
              <a:t>language</a:t>
            </a:r>
            <a:r>
              <a:rPr lang="fr-FR" sz="2400" dirty="0"/>
              <a:t> </a:t>
            </a:r>
            <a:r>
              <a:rPr lang="fr-FR" sz="2400" dirty="0" err="1"/>
              <a:t>meanings</a:t>
            </a:r>
            <a:endParaRPr lang="fr-FR" sz="2400" dirty="0"/>
          </a:p>
          <a:p>
            <a:pPr lvl="0"/>
            <a:r>
              <a:rPr lang="fr-FR" sz="2400" dirty="0"/>
              <a:t>Multiple </a:t>
            </a:r>
            <a:r>
              <a:rPr lang="fr-FR" sz="2400" dirty="0" err="1"/>
              <a:t>definitions</a:t>
            </a:r>
            <a:r>
              <a:rPr lang="fr-FR" sz="2400" dirty="0"/>
              <a:t> per </a:t>
            </a:r>
            <a:r>
              <a:rPr lang="fr-FR" sz="2400" dirty="0" err="1"/>
              <a:t>word</a:t>
            </a:r>
            <a:endParaRPr lang="fr-FR" sz="2400" dirty="0"/>
          </a:p>
          <a:p>
            <a:pPr lvl="0"/>
            <a:r>
              <a:rPr lang="en-US" sz="2400" dirty="0"/>
              <a:t>Example: "bank" = financial institution OR river edge</a:t>
            </a:r>
            <a:endParaRPr lang="fr-FR" sz="2400" dirty="0"/>
          </a:p>
          <a:p>
            <a:pPr lvl="0"/>
            <a:r>
              <a:rPr lang="fr-FR" sz="2400" b="1" dirty="0"/>
              <a:t>Good for:</a:t>
            </a:r>
            <a:r>
              <a:rPr lang="fr-FR" sz="2400" dirty="0"/>
              <a:t> Everyday </a:t>
            </a:r>
            <a:r>
              <a:rPr lang="fr-FR" sz="2400" dirty="0" err="1"/>
              <a:t>language</a:t>
            </a:r>
            <a:endParaRPr lang="fr-FR" sz="2400" dirty="0"/>
          </a:p>
          <a:p>
            <a:r>
              <a:rPr lang="en-US" sz="2400" b="1" dirty="0"/>
              <a:t>Limitation:</a:t>
            </a:r>
            <a:r>
              <a:rPr lang="en-US" sz="2400" dirty="0"/>
              <a:t> Not specialized enough for technical work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334499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60342-7411-B46B-965D-3BC70B3CA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7770EF-7501-D029-A88B-F20EE5EFD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419597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Glossary vs Dictionary vs </a:t>
            </a:r>
            <a:r>
              <a:rPr lang="en-US" sz="2800" b="1" dirty="0" err="1"/>
              <a:t>Termbase</a:t>
            </a:r>
            <a:r>
              <a:rPr lang="en-US" sz="2800" b="1" dirty="0"/>
              <a:t>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1C81C8-2D29-9766-85FC-14C1C26ED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err="1"/>
              <a:t>Termbase</a:t>
            </a:r>
            <a:r>
              <a:rPr lang="fr-FR" sz="2400" b="1" dirty="0"/>
              <a:t>:</a:t>
            </a:r>
            <a:endParaRPr lang="fr-FR" sz="2400" dirty="0"/>
          </a:p>
          <a:p>
            <a:pPr lvl="0"/>
            <a:r>
              <a:rPr lang="en-US" sz="2400" dirty="0"/>
              <a:t>Domain-specific (medical, legal, technical)</a:t>
            </a:r>
            <a:endParaRPr lang="fr-FR" sz="2400" dirty="0"/>
          </a:p>
          <a:p>
            <a:pPr lvl="0"/>
            <a:r>
              <a:rPr lang="fr-FR" sz="2400" dirty="0" err="1"/>
              <a:t>Includes</a:t>
            </a:r>
            <a:r>
              <a:rPr lang="fr-FR" sz="2400" dirty="0"/>
              <a:t>: </a:t>
            </a:r>
            <a:r>
              <a:rPr lang="fr-FR" sz="2400" dirty="0" err="1"/>
              <a:t>definitions</a:t>
            </a:r>
            <a:r>
              <a:rPr lang="fr-FR" sz="2400" dirty="0"/>
              <a:t>, </a:t>
            </a:r>
            <a:r>
              <a:rPr lang="fr-FR" sz="2400" dirty="0" err="1"/>
              <a:t>context</a:t>
            </a:r>
            <a:r>
              <a:rPr lang="fr-FR" sz="2400" dirty="0"/>
              <a:t> </a:t>
            </a:r>
            <a:r>
              <a:rPr lang="fr-FR" sz="2400" dirty="0" err="1"/>
              <a:t>examples</a:t>
            </a:r>
            <a:r>
              <a:rPr lang="fr-FR" sz="2400" dirty="0"/>
              <a:t>, usage notes, </a:t>
            </a:r>
            <a:r>
              <a:rPr lang="fr-FR" sz="2400" dirty="0" err="1"/>
              <a:t>domains</a:t>
            </a:r>
            <a:endParaRPr lang="fr-FR" sz="2400" dirty="0"/>
          </a:p>
          <a:p>
            <a:pPr lvl="0"/>
            <a:r>
              <a:rPr lang="fr-FR" sz="2400" dirty="0" err="1"/>
              <a:t>Validated</a:t>
            </a:r>
            <a:r>
              <a:rPr lang="fr-FR" sz="2400" dirty="0"/>
              <a:t> by experts</a:t>
            </a:r>
          </a:p>
          <a:p>
            <a:pPr lvl="0"/>
            <a:r>
              <a:rPr lang="fr-FR" sz="2400" b="1" dirty="0"/>
              <a:t>Good for:</a:t>
            </a:r>
            <a:r>
              <a:rPr lang="fr-FR" sz="2400" dirty="0"/>
              <a:t> Professional </a:t>
            </a:r>
            <a:r>
              <a:rPr lang="fr-FR" sz="2400" dirty="0" err="1"/>
              <a:t>specialized</a:t>
            </a:r>
            <a:r>
              <a:rPr lang="fr-FR" sz="2400" dirty="0"/>
              <a:t> translation</a:t>
            </a:r>
          </a:p>
          <a:p>
            <a:pPr lvl="0"/>
            <a:r>
              <a:rPr lang="en-US" sz="2400" b="1" dirty="0"/>
              <a:t>Advantage:</a:t>
            </a:r>
            <a:r>
              <a:rPr lang="en-US" sz="2400" dirty="0"/>
              <a:t> Gives you everything you need to choose correct term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1928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73E07-7023-D170-BD0C-776EAE80C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82F861-7099-9CAE-839F-2E8A05C5B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Glossary vs Dictionary vs </a:t>
            </a:r>
            <a:r>
              <a:rPr lang="en-US" sz="2800" b="1" dirty="0" err="1"/>
              <a:t>Termbase</a:t>
            </a:r>
            <a:r>
              <a:rPr lang="en-US" sz="2800" b="1" dirty="0"/>
              <a:t>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EED17A-A562-37D7-76AC-60D307F30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891" y="2015732"/>
            <a:ext cx="10397612" cy="373613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600" b="1" dirty="0"/>
              <a:t>Example Comparison - "Battery":</a:t>
            </a:r>
            <a:endParaRPr lang="fr-FR" sz="2600" dirty="0"/>
          </a:p>
          <a:p>
            <a:r>
              <a:rPr lang="en-US" sz="2600" i="1" dirty="0"/>
              <a:t>Glossary:</a:t>
            </a:r>
            <a:r>
              <a:rPr lang="en-US" sz="2600" dirty="0"/>
              <a:t> Battery → Batterie</a:t>
            </a:r>
            <a:endParaRPr lang="fr-FR" sz="2600" dirty="0"/>
          </a:p>
          <a:p>
            <a:r>
              <a:rPr lang="en-US" sz="2600" i="1" dirty="0"/>
              <a:t>Dictionary:</a:t>
            </a:r>
            <a:r>
              <a:rPr lang="en-US" sz="2600" dirty="0"/>
              <a:t> Battery = 1. Electrical device 2. Legal assault 3. Group of items</a:t>
            </a:r>
            <a:endParaRPr lang="fr-FR" sz="2600" dirty="0"/>
          </a:p>
          <a:p>
            <a:r>
              <a:rPr lang="en-US" sz="2600" i="1" dirty="0" err="1"/>
              <a:t>Termbase</a:t>
            </a:r>
            <a:r>
              <a:rPr lang="en-US" sz="2600" i="1" dirty="0"/>
              <a:t> Entry:</a:t>
            </a:r>
            <a:endParaRPr lang="fr-FR" sz="2600" dirty="0"/>
          </a:p>
          <a:p>
            <a:pPr marL="540000" lvl="0">
              <a:buFont typeface="Wingdings" panose="05000000000000000000" pitchFamily="2" charset="2"/>
              <a:buChar char="Ø"/>
            </a:pPr>
            <a:r>
              <a:rPr lang="fr-FR" sz="2600" dirty="0"/>
              <a:t>EN: Battery | FR: Batterie | AR: </a:t>
            </a:r>
            <a:r>
              <a:rPr lang="ar-SA" sz="2600" dirty="0"/>
              <a:t>بطارية</a:t>
            </a:r>
            <a:endParaRPr lang="fr-FR" sz="2600" dirty="0"/>
          </a:p>
          <a:p>
            <a:pPr marL="540000" lvl="0">
              <a:buFont typeface="Wingdings" panose="05000000000000000000" pitchFamily="2" charset="2"/>
              <a:buChar char="Ø"/>
            </a:pPr>
            <a:r>
              <a:rPr lang="fr-FR" sz="2600" dirty="0" err="1"/>
              <a:t>Definition</a:t>
            </a:r>
            <a:r>
              <a:rPr lang="fr-FR" sz="2600" dirty="0"/>
              <a:t>: </a:t>
            </a:r>
            <a:r>
              <a:rPr lang="fr-FR" sz="2600" dirty="0" err="1"/>
              <a:t>Device</a:t>
            </a:r>
            <a:r>
              <a:rPr lang="fr-FR" sz="2600" dirty="0"/>
              <a:t> </a:t>
            </a:r>
            <a:r>
              <a:rPr lang="fr-FR" sz="2600" dirty="0" err="1"/>
              <a:t>storing</a:t>
            </a:r>
            <a:r>
              <a:rPr lang="fr-FR" sz="2600" dirty="0"/>
              <a:t> </a:t>
            </a:r>
            <a:r>
              <a:rPr lang="fr-FR" sz="2600" dirty="0" err="1"/>
              <a:t>electrical</a:t>
            </a:r>
            <a:r>
              <a:rPr lang="fr-FR" sz="2600" dirty="0"/>
              <a:t> </a:t>
            </a:r>
            <a:r>
              <a:rPr lang="fr-FR" sz="2600" dirty="0" err="1"/>
              <a:t>energy</a:t>
            </a:r>
            <a:endParaRPr lang="fr-FR" sz="2600" dirty="0"/>
          </a:p>
          <a:p>
            <a:pPr marL="540000" lvl="0">
              <a:buFont typeface="Wingdings" panose="05000000000000000000" pitchFamily="2" charset="2"/>
              <a:buChar char="Ø"/>
            </a:pPr>
            <a:r>
              <a:rPr lang="fr-FR" sz="2600" dirty="0"/>
              <a:t>Domain: Electronics/Automotive</a:t>
            </a:r>
          </a:p>
          <a:p>
            <a:pPr marL="540000" lvl="0">
              <a:buFont typeface="Wingdings" panose="05000000000000000000" pitchFamily="2" charset="2"/>
              <a:buChar char="Ø"/>
            </a:pPr>
            <a:r>
              <a:rPr lang="en-US" sz="2600" dirty="0"/>
              <a:t>Context: "The car battery needs replacement"</a:t>
            </a:r>
            <a:endParaRPr lang="fr-FR" sz="2600" dirty="0"/>
          </a:p>
          <a:p>
            <a:pPr marL="540000" lvl="0">
              <a:buFont typeface="Wingdings" panose="05000000000000000000" pitchFamily="2" charset="2"/>
              <a:buChar char="Ø"/>
            </a:pPr>
            <a:r>
              <a:rPr lang="en-US" sz="2600" dirty="0"/>
              <a:t>Note: In legal texts, use "assault" not "battery"</a:t>
            </a:r>
            <a:endParaRPr lang="fr-FR" sz="2600" dirty="0"/>
          </a:p>
          <a:p>
            <a:pPr marL="0" indent="0">
              <a:buNone/>
            </a:pPr>
            <a:r>
              <a:rPr lang="en-US" sz="2600" b="1" dirty="0"/>
              <a:t>Why It Matters:</a:t>
            </a:r>
            <a:r>
              <a:rPr lang="en-US" sz="2600" dirty="0"/>
              <a:t> Only the </a:t>
            </a:r>
            <a:r>
              <a:rPr lang="en-US" sz="2600" dirty="0" err="1"/>
              <a:t>termbase</a:t>
            </a:r>
            <a:r>
              <a:rPr lang="en-US" sz="2600" dirty="0"/>
              <a:t> tells you that "battery" in a legal text should NOT be "batterie"!</a:t>
            </a:r>
            <a:endParaRPr lang="fr-FR" sz="26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1712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B81E8-9164-4401-1C49-D9C63F07E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E6565E-EE9D-01C5-F8AC-3B0A38203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603824"/>
            <a:ext cx="9603275" cy="596576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Structure of a </a:t>
            </a:r>
            <a:r>
              <a:rPr lang="en-US" b="1" dirty="0" err="1"/>
              <a:t>Termbase</a:t>
            </a:r>
            <a:r>
              <a:rPr lang="en-US" b="1" dirty="0"/>
              <a:t> Entry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612093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0C7DD-123A-3BC5-EAF0-567B20C34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62290E-CF61-3C8A-1007-ECAFF775F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603824"/>
            <a:ext cx="9603275" cy="4490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/>
              <a:t>Essential Fields Every Entry Needs: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61589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124228-943E-1F15-8385-EEB55B382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1. </a:t>
            </a:r>
            <a:r>
              <a:rPr lang="fr-FR" sz="2400" b="1" dirty="0" err="1"/>
              <a:t>Term</a:t>
            </a:r>
            <a:r>
              <a:rPr lang="fr-FR" sz="2400" b="1" dirty="0"/>
              <a:t> (in </a:t>
            </a:r>
            <a:r>
              <a:rPr lang="fr-FR" sz="2400" b="1" dirty="0" err="1"/>
              <a:t>each</a:t>
            </a:r>
            <a:r>
              <a:rPr lang="fr-FR" sz="2400" b="1" dirty="0"/>
              <a:t> </a:t>
            </a:r>
            <a:r>
              <a:rPr lang="fr-FR" sz="2400" b="1" dirty="0" err="1"/>
              <a:t>language</a:t>
            </a:r>
            <a:r>
              <a:rPr lang="fr-FR" sz="2400" b="1" dirty="0"/>
              <a:t>)</a:t>
            </a:r>
            <a:endParaRPr lang="fr-FR" sz="2400" dirty="0"/>
          </a:p>
          <a:p>
            <a:pPr lvl="0"/>
            <a:r>
              <a:rPr lang="fr-FR" sz="2400" dirty="0"/>
              <a:t>The </a:t>
            </a:r>
            <a:r>
              <a:rPr lang="fr-FR" sz="2400" dirty="0" err="1"/>
              <a:t>actual</a:t>
            </a:r>
            <a:r>
              <a:rPr lang="fr-FR" sz="2400" dirty="0"/>
              <a:t> </a:t>
            </a:r>
            <a:r>
              <a:rPr lang="fr-FR" sz="2400" dirty="0" err="1"/>
              <a:t>word</a:t>
            </a:r>
            <a:r>
              <a:rPr lang="fr-FR" sz="2400" dirty="0"/>
              <a:t> or phrase</a:t>
            </a:r>
          </a:p>
          <a:p>
            <a:pPr lvl="0"/>
            <a:r>
              <a:rPr lang="fr-FR" sz="2400" dirty="0"/>
              <a:t>Must </a:t>
            </a:r>
            <a:r>
              <a:rPr lang="fr-FR" sz="2400" dirty="0" err="1"/>
              <a:t>be</a:t>
            </a:r>
            <a:r>
              <a:rPr lang="fr-FR" sz="2400" dirty="0"/>
              <a:t> exact and </a:t>
            </a:r>
            <a:r>
              <a:rPr lang="fr-FR" sz="2400" dirty="0" err="1"/>
              <a:t>standardized</a:t>
            </a: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0039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4595BA-7CCF-D2D3-9C9B-A623F437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22836"/>
          </a:xfrm>
        </p:spPr>
        <p:txBody>
          <a:bodyPr>
            <a:normAutofit/>
          </a:bodyPr>
          <a:lstStyle/>
          <a:p>
            <a:r>
              <a:rPr lang="en-US" sz="2800" b="1" dirty="0"/>
              <a:t>Course Objectives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8B4ED9-4F59-BBFE-9308-C78D42A08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623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800" b="1" dirty="0"/>
              <a:t>By the end of this session, you will be able to:</a:t>
            </a:r>
            <a:endParaRPr lang="fr-FR" sz="3800" dirty="0"/>
          </a:p>
          <a:p>
            <a:pPr lvl="0"/>
            <a:r>
              <a:rPr lang="en-US" sz="3800" dirty="0"/>
              <a:t>Understand what a </a:t>
            </a:r>
            <a:r>
              <a:rPr lang="en-US" sz="3800" dirty="0" err="1"/>
              <a:t>termbase</a:t>
            </a:r>
            <a:r>
              <a:rPr lang="en-US" sz="3800" dirty="0"/>
              <a:t> is and why it matters</a:t>
            </a:r>
            <a:endParaRPr lang="fr-FR" sz="3800" dirty="0"/>
          </a:p>
          <a:p>
            <a:pPr lvl="0"/>
            <a:r>
              <a:rPr lang="en-US" sz="3800" dirty="0"/>
              <a:t>Distinguish between </a:t>
            </a:r>
            <a:r>
              <a:rPr lang="en-US" sz="3800" dirty="0" err="1"/>
              <a:t>termbases</a:t>
            </a:r>
            <a:r>
              <a:rPr lang="en-US" sz="3800" dirty="0"/>
              <a:t> and translation memories</a:t>
            </a:r>
            <a:endParaRPr lang="fr-FR" sz="3800" dirty="0"/>
          </a:p>
          <a:p>
            <a:pPr lvl="0"/>
            <a:r>
              <a:rPr lang="en-US" sz="3800" dirty="0"/>
              <a:t>Use </a:t>
            </a:r>
            <a:r>
              <a:rPr lang="en-US" sz="3800" dirty="0" err="1"/>
              <a:t>termbases</a:t>
            </a:r>
            <a:r>
              <a:rPr lang="en-US" sz="3800" dirty="0"/>
              <a:t> effectively in CAT tools</a:t>
            </a:r>
            <a:endParaRPr lang="fr-FR" sz="3800" dirty="0"/>
          </a:p>
          <a:p>
            <a:pPr lvl="0"/>
            <a:r>
              <a:rPr lang="en-US" sz="3800" dirty="0"/>
              <a:t>Build and manage basic terminology entries</a:t>
            </a:r>
            <a:endParaRPr lang="fr-FR" sz="3800" dirty="0"/>
          </a:p>
          <a:p>
            <a:pPr lvl="0"/>
            <a:r>
              <a:rPr lang="en-US" sz="3800" dirty="0"/>
              <a:t>Apply best practices for English-French-Arabic terminology</a:t>
            </a:r>
            <a:endParaRPr lang="fr-FR" sz="38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6059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21E54-6727-D415-C0B4-6EF9480AC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954BC9-77FD-8FFA-8AF3-3D4D2F9CF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2</a:t>
            </a:r>
            <a:r>
              <a:rPr lang="fr-FR" sz="2400" b="1" dirty="0"/>
              <a:t>. </a:t>
            </a:r>
            <a:r>
              <a:rPr lang="fr-FR" sz="2400" b="1" dirty="0" err="1"/>
              <a:t>Definition</a:t>
            </a:r>
            <a:endParaRPr lang="fr-FR" sz="2400" dirty="0"/>
          </a:p>
          <a:p>
            <a:pPr lvl="0"/>
            <a:r>
              <a:rPr lang="en-US" sz="2400" dirty="0"/>
              <a:t>Clear explanation of what it means</a:t>
            </a:r>
            <a:endParaRPr lang="fr-FR" sz="2400" dirty="0"/>
          </a:p>
          <a:p>
            <a:pPr lvl="0"/>
            <a:r>
              <a:rPr lang="fr-FR" sz="2400" dirty="0" err="1"/>
              <a:t>Helps</a:t>
            </a:r>
            <a:r>
              <a:rPr lang="fr-FR" sz="2400" dirty="0"/>
              <a:t> </a:t>
            </a:r>
            <a:r>
              <a:rPr lang="fr-FR" sz="2400" dirty="0" err="1"/>
              <a:t>you</a:t>
            </a:r>
            <a:r>
              <a:rPr lang="fr-FR" sz="2400" dirty="0"/>
              <a:t> </a:t>
            </a:r>
            <a:r>
              <a:rPr lang="fr-FR" sz="2400" dirty="0" err="1"/>
              <a:t>understand</a:t>
            </a:r>
            <a:r>
              <a:rPr lang="fr-FR" sz="2400" dirty="0"/>
              <a:t> the concept</a:t>
            </a:r>
          </a:p>
          <a:p>
            <a:pPr lvl="0"/>
            <a:r>
              <a:rPr lang="fr-FR" sz="2400" dirty="0" err="1"/>
              <a:t>Prevents</a:t>
            </a:r>
            <a:r>
              <a:rPr lang="fr-FR" sz="2400" dirty="0"/>
              <a:t> confusion </a:t>
            </a:r>
            <a:r>
              <a:rPr lang="fr-FR" sz="2400" dirty="0" err="1"/>
              <a:t>with</a:t>
            </a:r>
            <a:r>
              <a:rPr lang="fr-FR" sz="2400" dirty="0"/>
              <a:t> </a:t>
            </a:r>
            <a:r>
              <a:rPr lang="fr-FR" sz="2400" dirty="0" err="1"/>
              <a:t>similar</a:t>
            </a:r>
            <a:r>
              <a:rPr lang="fr-FR" sz="2400" dirty="0"/>
              <a:t> </a:t>
            </a:r>
            <a:r>
              <a:rPr lang="fr-FR" sz="2400" dirty="0" err="1"/>
              <a:t>terms</a:t>
            </a: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0412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CEB46-B5A2-D4DE-E02A-4E42363B9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7817A1-4E0A-B1F1-DE56-EE02D6B5A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3. Domain</a:t>
            </a:r>
            <a:endParaRPr lang="fr-FR" sz="2400" dirty="0"/>
          </a:p>
          <a:p>
            <a:pPr lvl="0"/>
            <a:r>
              <a:rPr lang="en-US" sz="2400" dirty="0"/>
              <a:t>Subject area: law, medicine, business, IT, etc.</a:t>
            </a:r>
            <a:endParaRPr lang="fr-FR" sz="2400" dirty="0"/>
          </a:p>
          <a:p>
            <a:pPr lvl="0"/>
            <a:r>
              <a:rPr lang="en-US" sz="2400" dirty="0"/>
              <a:t>Same word can mean different things in different domains</a:t>
            </a: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7053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42B66-C545-2CB3-A246-9051D14AA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6F9C82-01E2-DEAC-38D2-12515F879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4. </a:t>
            </a:r>
            <a:r>
              <a:rPr lang="fr-FR" sz="2400" b="1" dirty="0" err="1"/>
              <a:t>Context</a:t>
            </a:r>
            <a:r>
              <a:rPr lang="fr-FR" sz="2400" b="1" dirty="0"/>
              <a:t> (</a:t>
            </a:r>
            <a:r>
              <a:rPr lang="fr-FR" sz="2400" b="1" dirty="0" err="1"/>
              <a:t>example</a:t>
            </a:r>
            <a:r>
              <a:rPr lang="fr-FR" sz="2400" b="1" dirty="0"/>
              <a:t> sentence)</a:t>
            </a:r>
            <a:endParaRPr lang="fr-FR" sz="2400" dirty="0"/>
          </a:p>
          <a:p>
            <a:pPr lvl="0"/>
            <a:r>
              <a:rPr lang="en-US" sz="2400" dirty="0"/>
              <a:t>Shows term used in a real sentence</a:t>
            </a:r>
            <a:endParaRPr lang="fr-FR" sz="2400" dirty="0"/>
          </a:p>
          <a:p>
            <a:pPr lvl="0"/>
            <a:r>
              <a:rPr lang="fr-FR" sz="2400" dirty="0" err="1"/>
              <a:t>Helps</a:t>
            </a:r>
            <a:r>
              <a:rPr lang="fr-FR" sz="2400" dirty="0"/>
              <a:t> </a:t>
            </a:r>
            <a:r>
              <a:rPr lang="fr-FR" sz="2400" dirty="0" err="1"/>
              <a:t>you</a:t>
            </a:r>
            <a:r>
              <a:rPr lang="fr-FR" sz="2400" dirty="0"/>
              <a:t> </a:t>
            </a:r>
            <a:r>
              <a:rPr lang="fr-FR" sz="2400" dirty="0" err="1"/>
              <a:t>see</a:t>
            </a:r>
            <a:r>
              <a:rPr lang="fr-FR" sz="2400" dirty="0"/>
              <a:t> </a:t>
            </a:r>
            <a:r>
              <a:rPr lang="fr-FR" sz="2400" dirty="0" err="1"/>
              <a:t>proper</a:t>
            </a:r>
            <a:r>
              <a:rPr lang="fr-FR" sz="2400" dirty="0"/>
              <a:t> usage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2634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16008-0FE7-53D7-124F-2452464A1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A43652-67AD-8B25-BDDA-2BB71F0D8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5. </a:t>
            </a:r>
            <a:r>
              <a:rPr lang="fr-FR" sz="2400" b="1" dirty="0" err="1"/>
              <a:t>Status</a:t>
            </a:r>
            <a:endParaRPr lang="fr-FR" sz="2400" dirty="0"/>
          </a:p>
          <a:p>
            <a:pPr lvl="0"/>
            <a:r>
              <a:rPr lang="fr-FR" sz="2400" b="1" dirty="0" err="1"/>
              <a:t>Preferred</a:t>
            </a:r>
            <a:r>
              <a:rPr lang="fr-FR" sz="2400" b="1" dirty="0"/>
              <a:t>:</a:t>
            </a:r>
            <a:r>
              <a:rPr lang="fr-FR" sz="2400" dirty="0"/>
              <a:t> Use </a:t>
            </a:r>
            <a:r>
              <a:rPr lang="fr-FR" sz="2400" dirty="0" err="1"/>
              <a:t>this</a:t>
            </a:r>
            <a:r>
              <a:rPr lang="fr-FR" sz="2400" dirty="0"/>
              <a:t> </a:t>
            </a:r>
            <a:r>
              <a:rPr lang="fr-FR" sz="2400" dirty="0" err="1"/>
              <a:t>term</a:t>
            </a:r>
            <a:endParaRPr lang="fr-FR" sz="2400" dirty="0"/>
          </a:p>
          <a:p>
            <a:pPr lvl="0"/>
            <a:r>
              <a:rPr lang="fr-FR" sz="2400" b="1" dirty="0" err="1"/>
              <a:t>Admitted</a:t>
            </a:r>
            <a:r>
              <a:rPr lang="fr-FR" sz="2400" b="1" dirty="0"/>
              <a:t>:</a:t>
            </a:r>
            <a:r>
              <a:rPr lang="fr-FR" sz="2400" dirty="0"/>
              <a:t> Alternative </a:t>
            </a:r>
            <a:r>
              <a:rPr lang="fr-FR" sz="2400" dirty="0" err="1"/>
              <a:t>is</a:t>
            </a:r>
            <a:r>
              <a:rPr lang="fr-FR" sz="2400" dirty="0"/>
              <a:t> acceptable</a:t>
            </a:r>
          </a:p>
          <a:p>
            <a:pPr lvl="0"/>
            <a:r>
              <a:rPr lang="fr-FR" sz="2400" b="1" dirty="0" err="1"/>
              <a:t>Deprecated</a:t>
            </a:r>
            <a:r>
              <a:rPr lang="fr-FR" sz="2400" b="1" dirty="0"/>
              <a:t>:</a:t>
            </a:r>
            <a:r>
              <a:rPr lang="fr-FR" sz="2400" dirty="0"/>
              <a:t> Old </a:t>
            </a:r>
            <a:r>
              <a:rPr lang="fr-FR" sz="2400" dirty="0" err="1"/>
              <a:t>term</a:t>
            </a:r>
            <a:r>
              <a:rPr lang="fr-FR" sz="2400" dirty="0"/>
              <a:t>, </a:t>
            </a:r>
            <a:r>
              <a:rPr lang="fr-FR" sz="2400" dirty="0" err="1"/>
              <a:t>don't</a:t>
            </a:r>
            <a:r>
              <a:rPr lang="fr-FR" sz="2400" dirty="0"/>
              <a:t> use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28430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942C0-4058-E0D8-273C-0CDEB7376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4B990B-EB8D-D56B-6281-1B29059DE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6. </a:t>
            </a:r>
            <a:r>
              <a:rPr lang="fr-FR" sz="2400" b="1" dirty="0" err="1"/>
              <a:t>Optional</a:t>
            </a:r>
            <a:r>
              <a:rPr lang="fr-FR" sz="2400" b="1" dirty="0"/>
              <a:t> but </a:t>
            </a:r>
            <a:r>
              <a:rPr lang="fr-FR" sz="2400" b="1" dirty="0" err="1"/>
              <a:t>Useful</a:t>
            </a:r>
            <a:r>
              <a:rPr lang="fr-FR" sz="2400" b="1" dirty="0"/>
              <a:t>:</a:t>
            </a:r>
            <a:endParaRPr lang="fr-FR" sz="2400" dirty="0"/>
          </a:p>
          <a:p>
            <a:pPr lvl="0"/>
            <a:r>
              <a:rPr lang="en-US" sz="2400" dirty="0"/>
              <a:t>Source (where term came from)</a:t>
            </a:r>
            <a:endParaRPr lang="fr-FR" sz="2400" dirty="0"/>
          </a:p>
          <a:p>
            <a:pPr lvl="0"/>
            <a:r>
              <a:rPr lang="fr-FR" sz="2400" dirty="0"/>
              <a:t>Date (</a:t>
            </a:r>
            <a:r>
              <a:rPr lang="fr-FR" sz="2400" dirty="0" err="1"/>
              <a:t>when</a:t>
            </a:r>
            <a:r>
              <a:rPr lang="fr-FR" sz="2400" dirty="0"/>
              <a:t> </a:t>
            </a:r>
            <a:r>
              <a:rPr lang="fr-FR" sz="2400" dirty="0" err="1"/>
              <a:t>added</a:t>
            </a:r>
            <a:r>
              <a:rPr lang="fr-FR" sz="2400" dirty="0"/>
              <a:t>/</a:t>
            </a:r>
            <a:r>
              <a:rPr lang="fr-FR" sz="2400" dirty="0" err="1"/>
              <a:t>updated</a:t>
            </a:r>
            <a:r>
              <a:rPr lang="fr-FR" sz="2400" dirty="0"/>
              <a:t>)</a:t>
            </a:r>
          </a:p>
          <a:p>
            <a:pPr lvl="0"/>
            <a:r>
              <a:rPr lang="fr-FR" sz="2400" dirty="0"/>
              <a:t>Client notes</a:t>
            </a:r>
          </a:p>
          <a:p>
            <a:pPr lvl="0"/>
            <a:r>
              <a:rPr lang="fr-FR" sz="2400" dirty="0" err="1"/>
              <a:t>Regional</a:t>
            </a:r>
            <a:r>
              <a:rPr lang="fr-FR" sz="2400" dirty="0"/>
              <a:t> variations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03763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B8A22-D074-002B-65CA-7659D3466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179419-1549-F341-04DD-AB95FC4A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fr-FR" sz="2800" b="1" dirty="0"/>
              <a:t>Complete Example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F1A09C-BDC1-EFC1-6373-EE6B95579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11F5F28-73F9-72B7-FD27-654A0544F7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274311"/>
              </p:ext>
            </p:extLst>
          </p:nvPr>
        </p:nvGraphicFramePr>
        <p:xfrm>
          <a:off x="1450975" y="2015733"/>
          <a:ext cx="9604374" cy="38787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2187">
                  <a:extLst>
                    <a:ext uri="{9D8B030D-6E8A-4147-A177-3AD203B41FA5}">
                      <a16:colId xmlns:a16="http://schemas.microsoft.com/office/drawing/2014/main" val="3711348088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154157144"/>
                    </a:ext>
                  </a:extLst>
                </a:gridCol>
              </a:tblGrid>
              <a:tr h="356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Field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Content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63191523"/>
                  </a:ext>
                </a:extLst>
              </a:tr>
              <a:tr h="356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EN </a:t>
                      </a:r>
                      <a:r>
                        <a:rPr lang="fr-FR" sz="1600" kern="100" dirty="0" err="1">
                          <a:effectLst/>
                        </a:rPr>
                        <a:t>Term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Trademark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84244013"/>
                  </a:ext>
                </a:extLst>
              </a:tr>
              <a:tr h="356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FR </a:t>
                      </a:r>
                      <a:r>
                        <a:rPr lang="fr-FR" sz="1600" kern="100" dirty="0" err="1">
                          <a:effectLst/>
                        </a:rPr>
                        <a:t>Term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Marque déposée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11457297"/>
                  </a:ext>
                </a:extLst>
              </a:tr>
              <a:tr h="356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AR </a:t>
                      </a:r>
                      <a:r>
                        <a:rPr lang="fr-FR" sz="1600" kern="100" dirty="0" err="1">
                          <a:effectLst/>
                        </a:rPr>
                        <a:t>Term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600" kern="100">
                          <a:effectLst/>
                        </a:rPr>
                        <a:t>علامة تجارية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04364257"/>
                  </a:ext>
                </a:extLst>
              </a:tr>
              <a:tr h="356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 err="1">
                          <a:effectLst/>
                        </a:rPr>
                        <a:t>Definition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A registered symbol or name legally identifying a product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86621709"/>
                  </a:ext>
                </a:extLst>
              </a:tr>
              <a:tr h="356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Domain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Law / Business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91256453"/>
                  </a:ext>
                </a:extLst>
              </a:tr>
              <a:tr h="356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Context EN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"The company's trademark is protected internationally."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24884183"/>
                  </a:ext>
                </a:extLst>
              </a:tr>
              <a:tr h="356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 err="1">
                          <a:effectLst/>
                        </a:rPr>
                        <a:t>Context</a:t>
                      </a:r>
                      <a:r>
                        <a:rPr lang="fr-FR" sz="1600" kern="100" dirty="0">
                          <a:effectLst/>
                        </a:rPr>
                        <a:t> FR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"La marque déposée de l'entreprise est protégée."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73387912"/>
                  </a:ext>
                </a:extLst>
              </a:tr>
              <a:tr h="356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 err="1">
                          <a:effectLst/>
                        </a:rPr>
                        <a:t>Status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 err="1">
                          <a:effectLst/>
                        </a:rPr>
                        <a:t>Preferred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70490069"/>
                  </a:ext>
                </a:extLst>
              </a:tr>
              <a:tr h="6738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Note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NOT the same as "brand" (marque) which is not registered</a:t>
                      </a:r>
                      <a:endParaRPr lang="fr-F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76061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7365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B62E6-9052-CC8F-0ADE-0F498D6A4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D8216A-0AE7-121E-385A-6B578A28D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fr-FR" sz="2800" b="1" dirty="0" err="1"/>
              <a:t>Why</a:t>
            </a:r>
            <a:r>
              <a:rPr lang="fr-FR" sz="2800" b="1" dirty="0"/>
              <a:t> </a:t>
            </a:r>
            <a:r>
              <a:rPr lang="fr-FR" sz="2800" b="1" dirty="0" err="1"/>
              <a:t>Each</a:t>
            </a:r>
            <a:r>
              <a:rPr lang="fr-FR" sz="2800" b="1" dirty="0"/>
              <a:t> Field </a:t>
            </a:r>
            <a:r>
              <a:rPr lang="fr-FR" sz="2800" b="1" dirty="0" err="1"/>
              <a:t>Matters</a:t>
            </a:r>
            <a:r>
              <a:rPr lang="fr-FR" sz="2800" b="1" dirty="0"/>
              <a:t>?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15B55F-86E8-61ED-5F87-E22BBF58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Without definition: might confuse "trademark" with "brand"</a:t>
            </a:r>
            <a:endParaRPr lang="fr-FR" sz="2400" dirty="0"/>
          </a:p>
          <a:p>
            <a:pPr lvl="0"/>
            <a:r>
              <a:rPr lang="en-US" sz="2400" dirty="0"/>
              <a:t>Without domain: might use legal term in wrong context</a:t>
            </a:r>
            <a:endParaRPr lang="fr-FR" sz="2400" dirty="0"/>
          </a:p>
          <a:p>
            <a:pPr lvl="0"/>
            <a:r>
              <a:rPr lang="en-US" sz="2400" dirty="0"/>
              <a:t>Without context: might use wrong grammar</a:t>
            </a:r>
            <a:endParaRPr lang="fr-FR" sz="2400" dirty="0"/>
          </a:p>
          <a:p>
            <a:pPr lvl="0"/>
            <a:r>
              <a:rPr lang="en-US" sz="2400" dirty="0"/>
              <a:t>Without status: might use outdated term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45735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E223F2-9B73-D469-5B08-E4839DDC3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1 - Legal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F05D3D-D975-3AF8-3A93-31AF6A6A2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Affidavit</a:t>
            </a:r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A4EF13D-F81A-1A16-3BCC-ABB979654D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471554"/>
              </p:ext>
            </p:extLst>
          </p:nvPr>
        </p:nvGraphicFramePr>
        <p:xfrm>
          <a:off x="1450975" y="2550695"/>
          <a:ext cx="9604374" cy="2453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2187">
                  <a:extLst>
                    <a:ext uri="{9D8B030D-6E8A-4147-A177-3AD203B41FA5}">
                      <a16:colId xmlns:a16="http://schemas.microsoft.com/office/drawing/2014/main" val="1451813483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1165768929"/>
                    </a:ext>
                  </a:extLst>
                </a:gridCol>
              </a:tblGrid>
              <a:tr h="613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 dirty="0" err="1">
                          <a:effectLst/>
                        </a:rPr>
                        <a:t>Language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>
                          <a:effectLst/>
                        </a:rPr>
                        <a:t>Term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28617478"/>
                  </a:ext>
                </a:extLst>
              </a:tr>
              <a:tr h="613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 dirty="0">
                          <a:effectLst/>
                        </a:rPr>
                        <a:t>English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>
                          <a:effectLst/>
                        </a:rPr>
                        <a:t>Affidavit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76616114"/>
                  </a:ext>
                </a:extLst>
              </a:tr>
              <a:tr h="613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 dirty="0">
                          <a:effectLst/>
                        </a:rPr>
                        <a:t>French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>
                          <a:effectLst/>
                        </a:rPr>
                        <a:t>Déclaration sous serment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87295341"/>
                  </a:ext>
                </a:extLst>
              </a:tr>
              <a:tr h="613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 dirty="0" err="1">
                          <a:effectLst/>
                        </a:rPr>
                        <a:t>Arabic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DZ" sz="2000" kern="100" dirty="0">
                          <a:effectLst/>
                        </a:rPr>
                        <a:t>شهادة خطية بقسم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11427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7906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41621B-7B72-E173-EB10-62461803F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1 - Legal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029909-5278-EB7D-33DB-7763E9B92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Definition:</a:t>
            </a:r>
            <a:r>
              <a:rPr lang="en-US" dirty="0"/>
              <a:t> A written statement confirmed by oath, used as evidence in court. The person swears the information is true.</a:t>
            </a:r>
            <a:endParaRPr lang="fr-FR" dirty="0"/>
          </a:p>
          <a:p>
            <a:pPr algn="just"/>
            <a:r>
              <a:rPr lang="en-US" b="1" dirty="0"/>
              <a:t>Domain:</a:t>
            </a:r>
            <a:r>
              <a:rPr lang="en-US" dirty="0"/>
              <a:t> Legal / Court Procedures</a:t>
            </a:r>
            <a:endParaRPr lang="fr-FR" dirty="0"/>
          </a:p>
          <a:p>
            <a:pPr algn="just"/>
            <a:r>
              <a:rPr lang="fr-FR" b="1" dirty="0" err="1"/>
              <a:t>Context</a:t>
            </a:r>
            <a:r>
              <a:rPr lang="fr-FR" b="1" dirty="0"/>
              <a:t> Example:</a:t>
            </a:r>
            <a:endParaRPr lang="fr-FR" dirty="0"/>
          </a:p>
          <a:p>
            <a:pPr marL="540000" lvl="0" algn="just">
              <a:buFont typeface="Wingdings" panose="05000000000000000000" pitchFamily="2" charset="2"/>
              <a:buChar char="Ø"/>
            </a:pPr>
            <a:r>
              <a:rPr lang="en-US" dirty="0"/>
              <a:t>EN: "The witness submitted an affidavit."</a:t>
            </a:r>
            <a:endParaRPr lang="fr-FR" dirty="0"/>
          </a:p>
          <a:p>
            <a:pPr marL="540000" lvl="0" algn="just">
              <a:buFont typeface="Wingdings" panose="05000000000000000000" pitchFamily="2" charset="2"/>
              <a:buChar char="Ø"/>
            </a:pPr>
            <a:r>
              <a:rPr lang="fr-FR" dirty="0"/>
              <a:t>FR: "Le témoin a soumis une déclaration sous serment."</a:t>
            </a:r>
          </a:p>
          <a:p>
            <a:pPr marL="540000" lvl="0" algn="just">
              <a:buFont typeface="Wingdings" panose="05000000000000000000" pitchFamily="2" charset="2"/>
              <a:buChar char="Ø"/>
            </a:pPr>
            <a:r>
              <a:rPr lang="fr-FR" dirty="0"/>
              <a:t>AR: </a:t>
            </a:r>
            <a:r>
              <a:rPr lang="ar-SA" dirty="0"/>
              <a:t>قدم الشاهد شهادة </a:t>
            </a:r>
            <a:r>
              <a:rPr lang="ar-DZ" dirty="0"/>
              <a:t>خطية بقسم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95314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4FC8E4-ADB1-845A-7A13-468827A8D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1 - Legal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474137-08F0-7538-DB7E-2401F2F3B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/>
              <a:t>Important Notes:</a:t>
            </a:r>
            <a:endParaRPr lang="fr-FR" dirty="0"/>
          </a:p>
          <a:p>
            <a:pPr lvl="0"/>
            <a:r>
              <a:rPr lang="en-US" b="1" dirty="0"/>
              <a:t>Not the same as:</a:t>
            </a:r>
            <a:r>
              <a:rPr lang="en-US" dirty="0"/>
              <a:t> testimony (spoken statement in court)</a:t>
            </a:r>
            <a:endParaRPr lang="fr-FR" dirty="0"/>
          </a:p>
          <a:p>
            <a:pPr lvl="0"/>
            <a:r>
              <a:rPr lang="fr-FR" b="1" dirty="0" err="1"/>
              <a:t>Regional</a:t>
            </a:r>
            <a:r>
              <a:rPr lang="fr-FR" b="1" dirty="0"/>
              <a:t> variation: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Arab countries use </a:t>
            </a:r>
            <a:r>
              <a:rPr lang="ar-SA" dirty="0"/>
              <a:t>إقرار خطي موثق</a:t>
            </a:r>
            <a:endParaRPr lang="fr-FR" dirty="0"/>
          </a:p>
          <a:p>
            <a:pPr lvl="0"/>
            <a:r>
              <a:rPr lang="fr-FR" b="1" dirty="0" err="1"/>
              <a:t>Status</a:t>
            </a:r>
            <a:r>
              <a:rPr lang="fr-FR" b="1" dirty="0"/>
              <a:t>:</a:t>
            </a:r>
            <a:r>
              <a:rPr lang="fr-FR" dirty="0"/>
              <a:t> </a:t>
            </a:r>
            <a:r>
              <a:rPr lang="fr-FR" dirty="0" err="1"/>
              <a:t>Preferred</a:t>
            </a:r>
            <a:r>
              <a:rPr lang="fr-FR" dirty="0"/>
              <a:t> </a:t>
            </a:r>
            <a:r>
              <a:rPr lang="fr-FR" dirty="0" err="1"/>
              <a:t>term</a:t>
            </a:r>
            <a:endParaRPr lang="fr-FR" dirty="0"/>
          </a:p>
          <a:p>
            <a:pPr marL="0" indent="0">
              <a:buNone/>
            </a:pPr>
            <a:r>
              <a:rPr lang="en-US" b="1" dirty="0"/>
              <a:t>Why This Entry Helps:</a:t>
            </a:r>
            <a:r>
              <a:rPr lang="en-US" dirty="0"/>
              <a:t> When you see "affidavit" in a document, you immediately know:</a:t>
            </a:r>
            <a:endParaRPr lang="fr-FR" dirty="0"/>
          </a:p>
          <a:p>
            <a:pPr lvl="0"/>
            <a:r>
              <a:rPr lang="en-US" dirty="0"/>
              <a:t>The correct equivalent in French/Arabic</a:t>
            </a:r>
            <a:endParaRPr lang="fr-FR" dirty="0"/>
          </a:p>
          <a:p>
            <a:pPr lvl="0"/>
            <a:r>
              <a:rPr lang="fr-FR" dirty="0" err="1"/>
              <a:t>It's</a:t>
            </a:r>
            <a:r>
              <a:rPr lang="fr-FR" dirty="0"/>
              <a:t>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testimony</a:t>
            </a:r>
            <a:endParaRPr lang="fr-FR" dirty="0"/>
          </a:p>
          <a:p>
            <a:pPr lvl="0"/>
            <a:r>
              <a:rPr lang="en-US" dirty="0"/>
              <a:t>How to use it in a sentence</a:t>
            </a:r>
            <a:endParaRPr lang="fr-FR" dirty="0"/>
          </a:p>
          <a:p>
            <a:pPr lvl="0"/>
            <a:r>
              <a:rPr lang="fr-FR" dirty="0"/>
              <a:t>There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regional</a:t>
            </a:r>
            <a:r>
              <a:rPr lang="fr-FR" dirty="0"/>
              <a:t> variations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7873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05A93-D1FF-5C23-4FAB-75AA064E0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D17070-A983-6900-2B8D-34BC25FF8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508087"/>
          </a:xfrm>
        </p:spPr>
        <p:txBody>
          <a:bodyPr>
            <a:normAutofit/>
          </a:bodyPr>
          <a:lstStyle/>
          <a:p>
            <a:r>
              <a:rPr lang="fr-FR" sz="2800" b="1" dirty="0" err="1"/>
              <a:t>Why</a:t>
            </a:r>
            <a:r>
              <a:rPr lang="fr-FR" sz="2800" b="1" dirty="0"/>
              <a:t> This </a:t>
            </a:r>
            <a:r>
              <a:rPr lang="fr-FR" sz="2800" b="1" dirty="0" err="1"/>
              <a:t>Matters</a:t>
            </a:r>
            <a:r>
              <a:rPr lang="fr-FR" sz="2800" b="1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31E072-CBBD-C624-C3CF-88AD2D2DA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2497274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Termbases</a:t>
            </a:r>
            <a:r>
              <a:rPr lang="en-US" sz="2400" dirty="0"/>
              <a:t> are essential quality control tools. </a:t>
            </a:r>
          </a:p>
          <a:p>
            <a:pPr algn="just"/>
            <a:r>
              <a:rPr lang="en-US" sz="2400" dirty="0"/>
              <a:t>Using the wrong term can damage client relationships or create legal problems. </a:t>
            </a:r>
          </a:p>
          <a:p>
            <a:pPr algn="just"/>
            <a:r>
              <a:rPr lang="fr-FR" sz="2400" dirty="0"/>
              <a:t>Professional translators </a:t>
            </a:r>
            <a:r>
              <a:rPr lang="fr-FR" sz="2400" dirty="0" err="1"/>
              <a:t>rely</a:t>
            </a:r>
            <a:r>
              <a:rPr lang="fr-FR" sz="2400" dirty="0"/>
              <a:t> on </a:t>
            </a:r>
            <a:r>
              <a:rPr lang="fr-FR" sz="2400" dirty="0" err="1"/>
              <a:t>termbases</a:t>
            </a:r>
            <a:r>
              <a:rPr lang="fr-FR" sz="2400" dirty="0"/>
              <a:t> </a:t>
            </a:r>
            <a:r>
              <a:rPr lang="fr-FR" sz="2400" dirty="0" err="1"/>
              <a:t>every</a:t>
            </a:r>
            <a:r>
              <a:rPr lang="fr-FR" sz="2400" dirty="0"/>
              <a:t> </a:t>
            </a:r>
            <a:r>
              <a:rPr lang="fr-FR" sz="2400" dirty="0" err="1"/>
              <a:t>day</a:t>
            </a:r>
            <a:r>
              <a:rPr lang="fr-FR" sz="2400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80515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307BAB-73F7-A8B4-B7E2-46FBDFD23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2 - Business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D9D8DE-0DAD-BF77-C866-B04ABE859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/>
              <a:t>Invoice</a:t>
            </a:r>
            <a:endParaRPr lang="fr-FR" b="1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E0F408C-332E-9336-CE0D-B457584613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631484"/>
              </p:ext>
            </p:extLst>
          </p:nvPr>
        </p:nvGraphicFramePr>
        <p:xfrm>
          <a:off x="1450975" y="2839452"/>
          <a:ext cx="9604374" cy="2430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2187">
                  <a:extLst>
                    <a:ext uri="{9D8B030D-6E8A-4147-A177-3AD203B41FA5}">
                      <a16:colId xmlns:a16="http://schemas.microsoft.com/office/drawing/2014/main" val="1068257423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819876676"/>
                    </a:ext>
                  </a:extLst>
                </a:gridCol>
              </a:tblGrid>
              <a:tr h="607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 dirty="0" err="1">
                          <a:effectLst/>
                        </a:rPr>
                        <a:t>Language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>
                          <a:effectLst/>
                        </a:rPr>
                        <a:t>Term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09584666"/>
                  </a:ext>
                </a:extLst>
              </a:tr>
              <a:tr h="607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 dirty="0">
                          <a:effectLst/>
                        </a:rPr>
                        <a:t>English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>
                          <a:effectLst/>
                        </a:rPr>
                        <a:t>Invoice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4189187"/>
                  </a:ext>
                </a:extLst>
              </a:tr>
              <a:tr h="607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>
                          <a:effectLst/>
                        </a:rPr>
                        <a:t>French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 dirty="0">
                          <a:effectLst/>
                        </a:rPr>
                        <a:t>Facture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93536717"/>
                  </a:ext>
                </a:extLst>
              </a:tr>
              <a:tr h="607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kern="100" dirty="0" err="1">
                          <a:effectLst/>
                        </a:rPr>
                        <a:t>Arabic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فاتورة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25597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3273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F7A270-40BE-DB52-6053-8CB79A875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2 - Business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EBF093-82B5-CFD3-A8F3-10BAEF43E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Definition:</a:t>
            </a:r>
            <a:r>
              <a:rPr lang="en-US" dirty="0"/>
              <a:t> A document from seller to buyer listing goods/services, quantities, prices, and payment due. It's a request for payment and legal record.</a:t>
            </a:r>
            <a:endParaRPr lang="fr-FR" dirty="0"/>
          </a:p>
          <a:p>
            <a:pPr algn="just"/>
            <a:r>
              <a:rPr lang="en-US" b="1" dirty="0"/>
              <a:t>Domain:</a:t>
            </a:r>
            <a:r>
              <a:rPr lang="en-US" dirty="0"/>
              <a:t> Business / Commerce / Accounting</a:t>
            </a:r>
            <a:endParaRPr lang="fr-FR" dirty="0"/>
          </a:p>
          <a:p>
            <a:pPr algn="just"/>
            <a:r>
              <a:rPr lang="fr-FR" b="1" dirty="0" err="1"/>
              <a:t>Context</a:t>
            </a:r>
            <a:r>
              <a:rPr lang="fr-FR" b="1" dirty="0"/>
              <a:t> Example:</a:t>
            </a:r>
            <a:endParaRPr lang="fr-FR" dirty="0"/>
          </a:p>
          <a:p>
            <a:pPr marL="540000" lvl="0" algn="just">
              <a:buFont typeface="Wingdings" panose="05000000000000000000" pitchFamily="2" charset="2"/>
              <a:buChar char="Ø"/>
            </a:pPr>
            <a:r>
              <a:rPr lang="en-US" dirty="0"/>
              <a:t>EN: "Please pay the invoice within 30 days."</a:t>
            </a:r>
            <a:endParaRPr lang="fr-FR" dirty="0"/>
          </a:p>
          <a:p>
            <a:pPr marL="540000" lvl="0" algn="just">
              <a:buFont typeface="Wingdings" panose="05000000000000000000" pitchFamily="2" charset="2"/>
              <a:buChar char="Ø"/>
            </a:pPr>
            <a:r>
              <a:rPr lang="fr-FR" dirty="0"/>
              <a:t>FR: "Veuillez régler la facture dans les 30 jours."</a:t>
            </a:r>
          </a:p>
          <a:p>
            <a:pPr marL="540000" lvl="0" algn="just">
              <a:buFont typeface="Wingdings" panose="05000000000000000000" pitchFamily="2" charset="2"/>
              <a:buChar char="Ø"/>
            </a:pPr>
            <a:r>
              <a:rPr lang="fr-FR" dirty="0"/>
              <a:t>AR: </a:t>
            </a:r>
            <a:r>
              <a:rPr lang="ar-SA" dirty="0"/>
              <a:t>الرجاء دفع الفاتورة خلال 30 يوماً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05438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F4F460-B398-A1D6-60A3-B554244E0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2 - Business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2F8150-DB51-DB79-6EDF-32BB7F495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Important - Don't Confuse </a:t>
            </a:r>
            <a:r>
              <a:rPr lang="fr-FR" b="1" dirty="0" err="1"/>
              <a:t>With</a:t>
            </a:r>
            <a:r>
              <a:rPr lang="fr-FR" b="1" dirty="0"/>
              <a:t>:</a:t>
            </a:r>
            <a:endParaRPr lang="fr-FR" dirty="0"/>
          </a:p>
          <a:p>
            <a:pPr lvl="0"/>
            <a:r>
              <a:rPr lang="fr-FR" b="1" dirty="0" err="1"/>
              <a:t>Receipt</a:t>
            </a:r>
            <a:r>
              <a:rPr lang="fr-FR" dirty="0"/>
              <a:t> (reçu/</a:t>
            </a:r>
            <a:r>
              <a:rPr lang="ar-SA" dirty="0"/>
              <a:t>إيصال</a:t>
            </a:r>
            <a:r>
              <a:rPr lang="fr-FR" dirty="0"/>
              <a:t>) = proof </a:t>
            </a:r>
            <a:r>
              <a:rPr lang="fr-FR" dirty="0" err="1"/>
              <a:t>payment</a:t>
            </a:r>
            <a:r>
              <a:rPr lang="fr-FR" dirty="0"/>
              <a:t> </a:t>
            </a:r>
            <a:r>
              <a:rPr lang="fr-FR" dirty="0" err="1"/>
              <a:t>received</a:t>
            </a:r>
            <a:endParaRPr lang="fr-FR" dirty="0"/>
          </a:p>
          <a:p>
            <a:pPr lvl="0"/>
            <a:r>
              <a:rPr lang="fr-FR" b="1" dirty="0"/>
              <a:t>Bill</a:t>
            </a:r>
            <a:r>
              <a:rPr lang="fr-FR" dirty="0"/>
              <a:t> (note/</a:t>
            </a:r>
            <a:r>
              <a:rPr lang="ar-SA" dirty="0"/>
              <a:t>فاتورة</a:t>
            </a:r>
            <a:r>
              <a:rPr lang="fr-FR" dirty="0"/>
              <a:t>) = </a:t>
            </a:r>
            <a:r>
              <a:rPr lang="fr-FR" dirty="0" err="1"/>
              <a:t>informal</a:t>
            </a:r>
            <a:r>
              <a:rPr lang="fr-FR" dirty="0"/>
              <a:t>, </a:t>
            </a:r>
            <a:r>
              <a:rPr lang="fr-FR" dirty="0" err="1"/>
              <a:t>less</a:t>
            </a:r>
            <a:r>
              <a:rPr lang="fr-FR" dirty="0"/>
              <a:t> official</a:t>
            </a:r>
          </a:p>
          <a:p>
            <a:pPr lvl="0"/>
            <a:r>
              <a:rPr lang="fr-FR" b="1" dirty="0" err="1"/>
              <a:t>Statement</a:t>
            </a:r>
            <a:r>
              <a:rPr lang="fr-FR" dirty="0"/>
              <a:t> (relevé/</a:t>
            </a:r>
            <a:r>
              <a:rPr lang="ar-SA" dirty="0"/>
              <a:t>كشف حساب</a:t>
            </a:r>
            <a:r>
              <a:rPr lang="fr-FR" dirty="0"/>
              <a:t>) = </a:t>
            </a:r>
            <a:r>
              <a:rPr lang="fr-FR" dirty="0" err="1"/>
              <a:t>summary</a:t>
            </a:r>
            <a:r>
              <a:rPr lang="fr-FR" dirty="0"/>
              <a:t> of multiple transactions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5472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8822E9-228D-10F8-0F77-4A6B89C7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2 - Business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301EC4-627B-E4B4-D669-38B9F39DC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b="1" dirty="0"/>
              <a:t>Why Precision Matters:</a:t>
            </a:r>
            <a:r>
              <a:rPr lang="en-US" sz="2400" dirty="0"/>
              <a:t> Using "receipt" instead of "invoice" could create confusion - is payment due or already received?</a:t>
            </a:r>
            <a:endParaRPr lang="fr-FR" sz="2400" dirty="0"/>
          </a:p>
          <a:p>
            <a:pPr algn="just"/>
            <a:r>
              <a:rPr lang="en-US" sz="2400" b="1" dirty="0"/>
              <a:t>Real Scenario:</a:t>
            </a:r>
            <a:r>
              <a:rPr lang="en-US" sz="2400" dirty="0"/>
              <a:t> Client sends 50-page accounting document. </a:t>
            </a:r>
            <a:r>
              <a:rPr lang="fr-FR" sz="2400" dirty="0"/>
              <a:t>TB </a:t>
            </a:r>
            <a:r>
              <a:rPr lang="fr-FR" sz="2400" dirty="0" err="1"/>
              <a:t>ensures</a:t>
            </a:r>
            <a:r>
              <a:rPr lang="fr-FR" sz="2400" dirty="0"/>
              <a:t> "</a:t>
            </a:r>
            <a:r>
              <a:rPr lang="fr-FR" sz="2400" dirty="0" err="1"/>
              <a:t>invoice</a:t>
            </a:r>
            <a:r>
              <a:rPr lang="fr-FR" sz="2400" dirty="0"/>
              <a:t>"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always</a:t>
            </a:r>
            <a:r>
              <a:rPr lang="fr-FR" sz="2400" dirty="0"/>
              <a:t> "facture/</a:t>
            </a:r>
            <a:r>
              <a:rPr lang="ar-SA" sz="2400" dirty="0"/>
              <a:t>فاتورة</a:t>
            </a:r>
            <a:r>
              <a:rPr lang="fr-FR" sz="2400" dirty="0"/>
              <a:t>" </a:t>
            </a:r>
            <a:r>
              <a:rPr lang="fr-FR" sz="2400" dirty="0" err="1"/>
              <a:t>across</a:t>
            </a:r>
            <a:r>
              <a:rPr lang="fr-FR" sz="2400" dirty="0"/>
              <a:t> all 50 pages.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33788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E71FBC-196D-0717-BBB2-AC655B887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3 - Technical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18A79B-BE47-AC6E-4D24-26E38D35A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Thermal Insulation</a:t>
            </a:r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8904A4D7-03EC-8ACD-7FB5-13047524D3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647834"/>
              </p:ext>
            </p:extLst>
          </p:nvPr>
        </p:nvGraphicFramePr>
        <p:xfrm>
          <a:off x="1450975" y="2574758"/>
          <a:ext cx="9604374" cy="26950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2187">
                  <a:extLst>
                    <a:ext uri="{9D8B030D-6E8A-4147-A177-3AD203B41FA5}">
                      <a16:colId xmlns:a16="http://schemas.microsoft.com/office/drawing/2014/main" val="3383615995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777839891"/>
                    </a:ext>
                  </a:extLst>
                </a:gridCol>
              </a:tblGrid>
              <a:tr h="673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100" dirty="0" err="1">
                          <a:effectLst/>
                        </a:rPr>
                        <a:t>Language</a:t>
                      </a:r>
                      <a:endParaRPr lang="fr-FR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100">
                          <a:effectLst/>
                        </a:rPr>
                        <a:t>Term</a:t>
                      </a:r>
                      <a:endParaRPr lang="fr-FR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91534157"/>
                  </a:ext>
                </a:extLst>
              </a:tr>
              <a:tr h="673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100" dirty="0">
                          <a:effectLst/>
                        </a:rPr>
                        <a:t>English</a:t>
                      </a:r>
                      <a:endParaRPr lang="fr-FR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100" dirty="0">
                          <a:effectLst/>
                        </a:rPr>
                        <a:t>Thermal insulation</a:t>
                      </a:r>
                      <a:endParaRPr lang="fr-FR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93907791"/>
                  </a:ext>
                </a:extLst>
              </a:tr>
              <a:tr h="673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100">
                          <a:effectLst/>
                        </a:rPr>
                        <a:t>French</a:t>
                      </a:r>
                      <a:endParaRPr lang="fr-FR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100" dirty="0">
                          <a:effectLst/>
                        </a:rPr>
                        <a:t>Isolation thermique</a:t>
                      </a:r>
                      <a:endParaRPr lang="fr-FR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2373785"/>
                  </a:ext>
                </a:extLst>
              </a:tr>
              <a:tr h="673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400" kern="100">
                          <a:effectLst/>
                        </a:rPr>
                        <a:t>Arabic</a:t>
                      </a:r>
                      <a:endParaRPr lang="fr-FR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400" kern="100" dirty="0">
                          <a:effectLst/>
                        </a:rPr>
                        <a:t>العزل الحراري</a:t>
                      </a:r>
                      <a:endParaRPr lang="fr-FR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19695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8737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111D7-4B7E-6F74-211A-A154AEE2E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B9822C-61B2-4112-D008-58B2A6F97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581829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3 - Technical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E88523-4955-EC7C-9F8B-B028A0A63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15047"/>
          </a:xfrm>
        </p:spPr>
        <p:txBody>
          <a:bodyPr>
            <a:noAutofit/>
          </a:bodyPr>
          <a:lstStyle/>
          <a:p>
            <a:pPr algn="just"/>
            <a:r>
              <a:rPr lang="en-US" sz="1500" b="1" dirty="0"/>
              <a:t>Definition:</a:t>
            </a:r>
            <a:r>
              <a:rPr lang="en-US" sz="1500" dirty="0"/>
              <a:t> Material that reduces heat transfer between spaces. Used in buildings to save energy and improve comfort.</a:t>
            </a:r>
            <a:endParaRPr lang="fr-FR" sz="1500" dirty="0"/>
          </a:p>
          <a:p>
            <a:pPr algn="just"/>
            <a:r>
              <a:rPr lang="en-US" sz="1500" b="1" dirty="0"/>
              <a:t>Domain:</a:t>
            </a:r>
            <a:r>
              <a:rPr lang="en-US" sz="1500" dirty="0"/>
              <a:t> Construction / Engineering / Energy</a:t>
            </a:r>
            <a:endParaRPr lang="fr-FR" sz="1500" dirty="0"/>
          </a:p>
          <a:p>
            <a:pPr algn="just"/>
            <a:r>
              <a:rPr lang="en-US" sz="1500" b="1" dirty="0"/>
              <a:t>Context Example:</a:t>
            </a:r>
            <a:endParaRPr lang="fr-FR" sz="1500" dirty="0"/>
          </a:p>
          <a:p>
            <a:pPr marL="540000" lvl="0" algn="just">
              <a:buFont typeface="Wingdings" panose="05000000000000000000" pitchFamily="2" charset="2"/>
              <a:buChar char="Ø"/>
            </a:pPr>
            <a:r>
              <a:rPr lang="en-US" sz="1500" dirty="0"/>
              <a:t>EN: "The building requires thermal insulation."</a:t>
            </a:r>
            <a:endParaRPr lang="fr-FR" sz="1500" dirty="0"/>
          </a:p>
          <a:p>
            <a:pPr marL="540000" lvl="0" algn="just">
              <a:buFont typeface="Wingdings" panose="05000000000000000000" pitchFamily="2" charset="2"/>
              <a:buChar char="Ø"/>
            </a:pPr>
            <a:r>
              <a:rPr lang="fr-FR" sz="1500" dirty="0"/>
              <a:t>FR: "Le bâtiment nécessite une isolation thermique."</a:t>
            </a:r>
          </a:p>
          <a:p>
            <a:pPr marL="540000" lvl="0" algn="just">
              <a:buFont typeface="Wingdings" panose="05000000000000000000" pitchFamily="2" charset="2"/>
              <a:buChar char="Ø"/>
            </a:pPr>
            <a:r>
              <a:rPr lang="fr-FR" sz="1500" dirty="0"/>
              <a:t>AR: </a:t>
            </a:r>
            <a:r>
              <a:rPr lang="ar-SA" sz="1500" dirty="0"/>
              <a:t>يتطلب المبنى عزلاً حرارياً</a:t>
            </a:r>
            <a:endParaRPr lang="fr-FR" sz="1500" dirty="0"/>
          </a:p>
          <a:p>
            <a:pPr algn="just"/>
            <a:r>
              <a:rPr lang="en-US" sz="1500" b="1" dirty="0"/>
              <a:t>Related Terms in Same TB:</a:t>
            </a:r>
            <a:endParaRPr lang="fr-FR" sz="1500" dirty="0"/>
          </a:p>
          <a:p>
            <a:pPr lvl="0" algn="just"/>
            <a:r>
              <a:rPr lang="fr-FR" sz="1500" dirty="0"/>
              <a:t>Heat </a:t>
            </a:r>
            <a:r>
              <a:rPr lang="fr-FR" sz="1500" dirty="0" err="1"/>
              <a:t>loss</a:t>
            </a:r>
            <a:r>
              <a:rPr lang="fr-FR" sz="1500" dirty="0"/>
              <a:t> (déperdition thermique/</a:t>
            </a:r>
            <a:r>
              <a:rPr lang="ar-SA" sz="1500" dirty="0"/>
              <a:t>فقدان الحرارة</a:t>
            </a:r>
            <a:r>
              <a:rPr lang="fr-FR" sz="1500" dirty="0"/>
              <a:t>)</a:t>
            </a:r>
          </a:p>
          <a:p>
            <a:pPr lvl="0" algn="just"/>
            <a:r>
              <a:rPr lang="fr-FR" sz="1500" dirty="0"/>
              <a:t>Energy </a:t>
            </a:r>
            <a:r>
              <a:rPr lang="fr-FR" sz="1500" dirty="0" err="1"/>
              <a:t>efficiency</a:t>
            </a:r>
            <a:r>
              <a:rPr lang="fr-FR" sz="1500" dirty="0"/>
              <a:t> (efficacité énergétique/</a:t>
            </a:r>
            <a:r>
              <a:rPr lang="ar-SA" sz="1500" dirty="0"/>
              <a:t>كفاءة الطاقة</a:t>
            </a:r>
            <a:r>
              <a:rPr lang="fr-FR" sz="15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463079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5B1A8-B6DD-A00E-EDBC-290574C35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6F2EF4-DCF9-3AE7-0DB6-153E288CB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Trilingual Example 3 - Technical Terms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4C4672-FC40-79FC-4FDA-AC0783C35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Common Error to Avoid:</a:t>
            </a:r>
            <a:r>
              <a:rPr lang="en-US" dirty="0"/>
              <a:t> "Insulation" alone → "isolation" (too vague) / "Thermal insulation" → "isolation </a:t>
            </a:r>
            <a:r>
              <a:rPr lang="en-US" dirty="0" err="1"/>
              <a:t>thermique</a:t>
            </a:r>
            <a:r>
              <a:rPr lang="en-US" dirty="0"/>
              <a:t>" (specific and correct)</a:t>
            </a:r>
            <a:endParaRPr lang="fr-FR" dirty="0"/>
          </a:p>
          <a:p>
            <a:r>
              <a:rPr lang="en-US" b="1" dirty="0"/>
              <a:t>Why Domain Matters:</a:t>
            </a:r>
            <a:r>
              <a:rPr lang="en-US" dirty="0"/>
              <a:t> "Isolation" in French means:</a:t>
            </a:r>
            <a:endParaRPr lang="fr-FR" dirty="0"/>
          </a:p>
          <a:p>
            <a:pPr lvl="0"/>
            <a:r>
              <a:rPr lang="fr-FR" dirty="0"/>
              <a:t>Thermal insulation (construction)</a:t>
            </a:r>
          </a:p>
          <a:p>
            <a:pPr lvl="0"/>
            <a:r>
              <a:rPr lang="fr-FR" dirty="0" err="1"/>
              <a:t>Electrical</a:t>
            </a:r>
            <a:r>
              <a:rPr lang="fr-FR" dirty="0"/>
              <a:t> insulation (</a:t>
            </a:r>
            <a:r>
              <a:rPr lang="fr-FR" dirty="0" err="1"/>
              <a:t>electronics</a:t>
            </a:r>
            <a:r>
              <a:rPr lang="fr-FR" dirty="0"/>
              <a:t>)</a:t>
            </a:r>
          </a:p>
          <a:p>
            <a:pPr lvl="0"/>
            <a:r>
              <a:rPr lang="fr-FR" dirty="0"/>
              <a:t>Social isolation (</a:t>
            </a:r>
            <a:r>
              <a:rPr lang="fr-FR" dirty="0" err="1"/>
              <a:t>psychology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en-US" dirty="0"/>
              <a:t>The TB domain field tells you which one!</a:t>
            </a:r>
            <a:endParaRPr lang="fr-FR" dirty="0"/>
          </a:p>
          <a:p>
            <a:pPr marL="0" lv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5023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AF752-A15A-3B96-9EBC-DD6E4C74C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What is a </a:t>
            </a:r>
            <a:r>
              <a:rPr lang="en-US" sz="2800" b="1" dirty="0" err="1"/>
              <a:t>Termbase</a:t>
            </a:r>
            <a:r>
              <a:rPr lang="en-US" sz="2800" b="1" dirty="0"/>
              <a:t>?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E1FE25-1B6E-AD5D-2F73-573682D23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688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/>
              <a:t>Definition:</a:t>
            </a:r>
            <a:r>
              <a:rPr lang="en-US" sz="2400" dirty="0"/>
              <a:t> A </a:t>
            </a:r>
            <a:r>
              <a:rPr lang="en-US" sz="2400" b="1" dirty="0" err="1"/>
              <a:t>termbase</a:t>
            </a:r>
            <a:r>
              <a:rPr lang="en-US" sz="2400" b="1" dirty="0"/>
              <a:t> (TB)</a:t>
            </a:r>
            <a:r>
              <a:rPr lang="en-US" sz="2400" dirty="0"/>
              <a:t> is a structured database that stores specialized terms with their translations, definitions, and usage information.</a:t>
            </a:r>
            <a:endParaRPr lang="fr-FR" sz="2400" dirty="0"/>
          </a:p>
          <a:p>
            <a:pPr marL="0" indent="0">
              <a:buNone/>
            </a:pPr>
            <a:r>
              <a:rPr lang="fr-FR" sz="2400" b="1" dirty="0"/>
              <a:t>Key </a:t>
            </a:r>
            <a:r>
              <a:rPr lang="fr-FR" sz="2400" b="1" dirty="0" err="1"/>
              <a:t>Characteristics</a:t>
            </a:r>
            <a:r>
              <a:rPr lang="fr-FR" sz="2400" b="1" dirty="0"/>
              <a:t>:</a:t>
            </a:r>
            <a:endParaRPr lang="fr-FR" sz="2400" dirty="0"/>
          </a:p>
          <a:p>
            <a:pPr lvl="0"/>
            <a:r>
              <a:rPr lang="en-US" sz="2400" dirty="0"/>
              <a:t>Stores </a:t>
            </a:r>
            <a:r>
              <a:rPr lang="en-US" sz="2400" b="1" dirty="0"/>
              <a:t>individual terms</a:t>
            </a:r>
            <a:r>
              <a:rPr lang="en-US" sz="2400" dirty="0"/>
              <a:t> (not full sentences)</a:t>
            </a:r>
            <a:endParaRPr lang="fr-FR" sz="2400" dirty="0"/>
          </a:p>
          <a:p>
            <a:pPr lvl="0"/>
            <a:r>
              <a:rPr lang="fr-FR" sz="2400" dirty="0" err="1"/>
              <a:t>Contains</a:t>
            </a:r>
            <a:r>
              <a:rPr lang="fr-FR" sz="2400" dirty="0"/>
              <a:t> </a:t>
            </a:r>
            <a:r>
              <a:rPr lang="fr-FR" sz="2400" b="1" dirty="0"/>
              <a:t>multiple </a:t>
            </a:r>
            <a:r>
              <a:rPr lang="fr-FR" sz="2400" b="1" dirty="0" err="1"/>
              <a:t>languages</a:t>
            </a:r>
            <a:endParaRPr lang="fr-FR" sz="2400" dirty="0"/>
          </a:p>
          <a:p>
            <a:pPr lvl="0"/>
            <a:r>
              <a:rPr lang="fr-FR" sz="2400" dirty="0" err="1"/>
              <a:t>Includes</a:t>
            </a:r>
            <a:r>
              <a:rPr lang="fr-FR" sz="2400" dirty="0"/>
              <a:t> </a:t>
            </a:r>
            <a:r>
              <a:rPr lang="fr-FR" sz="2400" b="1" dirty="0" err="1"/>
              <a:t>context</a:t>
            </a:r>
            <a:r>
              <a:rPr lang="fr-FR" sz="2400" b="1" dirty="0"/>
              <a:t> and </a:t>
            </a:r>
            <a:r>
              <a:rPr lang="fr-FR" sz="2400" b="1" dirty="0" err="1"/>
              <a:t>definitions</a:t>
            </a:r>
            <a:endParaRPr lang="fr-FR" sz="2400" dirty="0"/>
          </a:p>
          <a:p>
            <a:pPr lvl="0"/>
            <a:r>
              <a:rPr lang="en-US" sz="2400" dirty="0"/>
              <a:t>Used for </a:t>
            </a:r>
            <a:r>
              <a:rPr lang="en-US" sz="2400" b="1" dirty="0"/>
              <a:t>consistency</a:t>
            </a:r>
            <a:r>
              <a:rPr lang="en-US" sz="2400" dirty="0"/>
              <a:t> in technical translation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5900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32981-A390-2EFA-8E6E-49DD4BD86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A7EE44-08FA-85B6-450E-18140AAE1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What is a </a:t>
            </a:r>
            <a:r>
              <a:rPr lang="en-US" sz="2800" b="1" dirty="0" err="1"/>
              <a:t>Termbase</a:t>
            </a:r>
            <a:r>
              <a:rPr lang="en-US" sz="2800" b="1" dirty="0"/>
              <a:t>?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BE8EE4-B91C-53CE-5E3D-78F46FC68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US" sz="2400" b="1" dirty="0"/>
              <a:t>Searchable and updateable</a:t>
            </a:r>
            <a:r>
              <a:rPr lang="en-US" sz="2400" dirty="0"/>
              <a:t> - grows with your projects</a:t>
            </a:r>
            <a:endParaRPr lang="fr-FR" sz="2400" dirty="0"/>
          </a:p>
          <a:p>
            <a:pPr algn="just"/>
            <a:r>
              <a:rPr lang="en-US" sz="2400" b="1" dirty="0"/>
              <a:t>Think of it as:</a:t>
            </a:r>
            <a:r>
              <a:rPr lang="en-US" sz="2400" dirty="0"/>
              <a:t> A smart dictionary specifically designed for your translation projects - but better than a regular dictionary because it's focused on YOUR specific domains and clients.</a:t>
            </a:r>
            <a:endParaRPr lang="fr-FR" sz="2400" dirty="0"/>
          </a:p>
          <a:p>
            <a:pPr algn="just"/>
            <a:r>
              <a:rPr lang="en-US" sz="2400" b="1" dirty="0"/>
              <a:t>Example:</a:t>
            </a:r>
            <a:r>
              <a:rPr lang="en-US" sz="2400" dirty="0"/>
              <a:t> A pharmaceutical company has a </a:t>
            </a:r>
            <a:r>
              <a:rPr lang="en-US" sz="2400" dirty="0" err="1"/>
              <a:t>termbase</a:t>
            </a:r>
            <a:r>
              <a:rPr lang="en-US" sz="2400" dirty="0"/>
              <a:t> with 5,000+ medical terms. All translators must use "adverse reaction" (not "side effect") in clinical documents - the TB ensures everyone follows this rule.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0423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EABC5-8746-1F83-58D2-30D5B7289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37D284-DFED-114E-18EE-D7CBD2F34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What is a </a:t>
            </a:r>
            <a:r>
              <a:rPr lang="en-US" sz="2800" b="1" dirty="0" err="1"/>
              <a:t>Termbase</a:t>
            </a:r>
            <a:r>
              <a:rPr lang="en-US" sz="2800" b="1" dirty="0"/>
              <a:t>?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484191-24A0-BA52-0306-4A24F3CB2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US" sz="2400" dirty="0"/>
              <a:t>This example shows how a </a:t>
            </a:r>
            <a:r>
              <a:rPr lang="en-US" sz="2400" b="1" dirty="0" err="1"/>
              <a:t>termbase</a:t>
            </a:r>
            <a:r>
              <a:rPr lang="en-US" sz="2400" dirty="0"/>
              <a:t> ensures </a:t>
            </a:r>
            <a:r>
              <a:rPr lang="en-US" sz="2400" b="1" dirty="0"/>
              <a:t>consistent and standardized terminology</a:t>
            </a:r>
            <a:r>
              <a:rPr lang="en-US" sz="2400" dirty="0"/>
              <a:t> in professional translation.</a:t>
            </a:r>
          </a:p>
          <a:p>
            <a:pPr lvl="0" algn="just"/>
            <a:r>
              <a:rPr lang="en-US" sz="2400" dirty="0"/>
              <a:t>The company requires all translators to use </a:t>
            </a:r>
            <a:r>
              <a:rPr lang="en-US" sz="2400" b="1" dirty="0"/>
              <a:t>“adverse reaction”</a:t>
            </a:r>
            <a:r>
              <a:rPr lang="en-US" sz="2400" dirty="0"/>
              <a:t> instead of </a:t>
            </a:r>
            <a:r>
              <a:rPr lang="en-US" sz="2400" b="1" dirty="0"/>
              <a:t>“side effect”</a:t>
            </a:r>
            <a:r>
              <a:rPr lang="en-US" sz="2400" dirty="0"/>
              <a:t> because it is the </a:t>
            </a:r>
            <a:r>
              <a:rPr lang="en-US" sz="2400" b="1" dirty="0"/>
              <a:t>clinically accurate and officially approved term</a:t>
            </a:r>
            <a:r>
              <a:rPr lang="en-US" sz="2400" dirty="0"/>
              <a:t>.</a:t>
            </a:r>
          </a:p>
          <a:p>
            <a:pPr lvl="0" algn="just"/>
            <a:r>
              <a:rPr lang="en-US" sz="2400" dirty="0"/>
              <a:t>The TB enforces this rule, ensuring </a:t>
            </a:r>
            <a:r>
              <a:rPr lang="en-US" sz="2400" b="1" dirty="0"/>
              <a:t>quality, precision, and regulatory compliance</a:t>
            </a:r>
            <a:r>
              <a:rPr lang="en-US" sz="2400" dirty="0"/>
              <a:t> across all translations.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839577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FDC351-DF3D-B788-C566-854ED1A5F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463842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Translation Memory vs </a:t>
            </a:r>
            <a:r>
              <a:rPr lang="en-US" sz="2800" b="1" dirty="0" err="1"/>
              <a:t>Termbase</a:t>
            </a:r>
            <a:r>
              <a:rPr lang="en-US" sz="2800" b="1" dirty="0"/>
              <a:t>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3DC9C1-2132-502F-7338-E6D3B9B5E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/>
              <a:t>Understanding</a:t>
            </a:r>
            <a:r>
              <a:rPr lang="fr-FR" b="1" dirty="0"/>
              <a:t> the Key </a:t>
            </a:r>
            <a:r>
              <a:rPr lang="fr-FR" b="1" dirty="0" err="1"/>
              <a:t>Difference</a:t>
            </a:r>
            <a:r>
              <a:rPr lang="fr-FR" b="1" dirty="0"/>
              <a:t>:</a:t>
            </a:r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68877D5-6B90-5AB2-CF35-652D3206C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661892"/>
              </p:ext>
            </p:extLst>
          </p:nvPr>
        </p:nvGraphicFramePr>
        <p:xfrm>
          <a:off x="1222329" y="2551725"/>
          <a:ext cx="10061774" cy="3286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3925">
                  <a:extLst>
                    <a:ext uri="{9D8B030D-6E8A-4147-A177-3AD203B41FA5}">
                      <a16:colId xmlns:a16="http://schemas.microsoft.com/office/drawing/2014/main" val="497489902"/>
                    </a:ext>
                  </a:extLst>
                </a:gridCol>
                <a:gridCol w="3710609">
                  <a:extLst>
                    <a:ext uri="{9D8B030D-6E8A-4147-A177-3AD203B41FA5}">
                      <a16:colId xmlns:a16="http://schemas.microsoft.com/office/drawing/2014/main" val="2686607353"/>
                    </a:ext>
                  </a:extLst>
                </a:gridCol>
                <a:gridCol w="2997240">
                  <a:extLst>
                    <a:ext uri="{9D8B030D-6E8A-4147-A177-3AD203B41FA5}">
                      <a16:colId xmlns:a16="http://schemas.microsoft.com/office/drawing/2014/main" val="2697080051"/>
                    </a:ext>
                  </a:extLst>
                </a:gridCol>
              </a:tblGrid>
              <a:tr h="582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 dirty="0" err="1">
                          <a:effectLst/>
                        </a:rPr>
                        <a:t>Feature</a:t>
                      </a:r>
                      <a:endParaRPr lang="fr-FR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>
                          <a:effectLst/>
                        </a:rPr>
                        <a:t>Translation Memory (TM)</a:t>
                      </a:r>
                      <a:endParaRPr lang="fr-FR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>
                          <a:effectLst/>
                        </a:rPr>
                        <a:t>Termbase (TB)</a:t>
                      </a:r>
                      <a:endParaRPr lang="fr-FR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84369697"/>
                  </a:ext>
                </a:extLst>
              </a:tr>
              <a:tr h="582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 dirty="0">
                          <a:effectLst/>
                        </a:rPr>
                        <a:t>Stores</a:t>
                      </a:r>
                      <a:endParaRPr lang="fr-FR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 dirty="0">
                          <a:effectLst/>
                        </a:rPr>
                        <a:t>Complete sentences</a:t>
                      </a:r>
                      <a:endParaRPr lang="fr-FR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>
                          <a:effectLst/>
                        </a:rPr>
                        <a:t>Individual terms</a:t>
                      </a:r>
                      <a:endParaRPr lang="fr-FR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96160720"/>
                  </a:ext>
                </a:extLst>
              </a:tr>
              <a:tr h="582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>
                          <a:effectLst/>
                        </a:rPr>
                        <a:t>Purpose</a:t>
                      </a:r>
                      <a:endParaRPr lang="fr-FR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 dirty="0" err="1">
                          <a:effectLst/>
                        </a:rPr>
                        <a:t>Reuse</a:t>
                      </a:r>
                      <a:r>
                        <a:rPr lang="fr-FR" sz="2200" kern="100" dirty="0">
                          <a:effectLst/>
                        </a:rPr>
                        <a:t> translations</a:t>
                      </a:r>
                      <a:endParaRPr lang="fr-FR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>
                          <a:effectLst/>
                        </a:rPr>
                        <a:t>Ensure correct terminology</a:t>
                      </a:r>
                      <a:endParaRPr lang="fr-FR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72739199"/>
                  </a:ext>
                </a:extLst>
              </a:tr>
              <a:tr h="582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>
                          <a:effectLst/>
                        </a:rPr>
                        <a:t>Level</a:t>
                      </a:r>
                      <a:endParaRPr lang="fr-FR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 dirty="0">
                          <a:effectLst/>
                        </a:rPr>
                        <a:t>Sentence </a:t>
                      </a:r>
                      <a:r>
                        <a:rPr lang="fr-FR" sz="2200" kern="100" dirty="0" err="1">
                          <a:effectLst/>
                        </a:rPr>
                        <a:t>level</a:t>
                      </a:r>
                      <a:endParaRPr lang="fr-FR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 dirty="0">
                          <a:effectLst/>
                        </a:rPr>
                        <a:t>Word </a:t>
                      </a:r>
                      <a:r>
                        <a:rPr lang="fr-FR" sz="2200" kern="100" dirty="0" err="1">
                          <a:effectLst/>
                        </a:rPr>
                        <a:t>level</a:t>
                      </a:r>
                      <a:endParaRPr lang="fr-FR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91733847"/>
                  </a:ext>
                </a:extLst>
              </a:tr>
              <a:tr h="582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>
                          <a:effectLst/>
                        </a:rPr>
                        <a:t>Example</a:t>
                      </a:r>
                      <a:endParaRPr lang="fr-FR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"This invoice is valid for 30 days."</a:t>
                      </a:r>
                      <a:endParaRPr lang="fr-FR" sz="2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200" kern="100" dirty="0">
                          <a:effectLst/>
                        </a:rPr>
                        <a:t>"</a:t>
                      </a:r>
                      <a:r>
                        <a:rPr lang="fr-FR" sz="2200" kern="100" dirty="0" err="1">
                          <a:effectLst/>
                        </a:rPr>
                        <a:t>invoice</a:t>
                      </a:r>
                      <a:r>
                        <a:rPr lang="fr-FR" sz="2200" kern="100" dirty="0">
                          <a:effectLst/>
                        </a:rPr>
                        <a:t>"</a:t>
                      </a:r>
                      <a:endParaRPr lang="fr-FR" sz="2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19948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641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53119-B610-93C4-BA1D-1F4B0AB30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30A992-AD86-BC4C-B6FE-2F3FA4460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Translation Memory vs </a:t>
            </a:r>
            <a:r>
              <a:rPr lang="en-US" sz="2800" b="1" dirty="0" err="1"/>
              <a:t>Termbase</a:t>
            </a:r>
            <a:r>
              <a:rPr lang="en-US" sz="2800" b="1" dirty="0"/>
              <a:t>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1A9542-8707-E2BB-3485-FDF002FE8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200" b="1" dirty="0" err="1"/>
              <a:t>Why</a:t>
            </a:r>
            <a:r>
              <a:rPr lang="fr-FR" sz="2200" b="1" dirty="0"/>
              <a:t> You Need </a:t>
            </a:r>
            <a:r>
              <a:rPr lang="fr-FR" sz="2200" b="1" dirty="0" err="1"/>
              <a:t>Both</a:t>
            </a:r>
            <a:r>
              <a:rPr lang="fr-FR" sz="2200" b="1" dirty="0"/>
              <a:t>:</a:t>
            </a:r>
            <a:endParaRPr lang="fr-FR" sz="2200" dirty="0"/>
          </a:p>
          <a:p>
            <a:pPr lvl="0"/>
            <a:r>
              <a:rPr lang="en-US" sz="2200" b="1" dirty="0"/>
              <a:t>TM</a:t>
            </a:r>
            <a:r>
              <a:rPr lang="en-US" sz="2200" dirty="0"/>
              <a:t> saves time by reusing sentences</a:t>
            </a:r>
            <a:endParaRPr lang="fr-FR" sz="2200" dirty="0"/>
          </a:p>
          <a:p>
            <a:pPr lvl="0"/>
            <a:r>
              <a:rPr lang="en-US" sz="2200" b="1" dirty="0"/>
              <a:t>TB</a:t>
            </a:r>
            <a:r>
              <a:rPr lang="en-US" sz="2200" dirty="0"/>
              <a:t> ensures quality by maintaining consistent vocabulary</a:t>
            </a:r>
            <a:endParaRPr lang="fr-FR" sz="2200" dirty="0"/>
          </a:p>
          <a:p>
            <a:pPr marL="0" indent="0">
              <a:buNone/>
            </a:pPr>
            <a:r>
              <a:rPr lang="en-US" sz="2200" b="1" dirty="0"/>
              <a:t>Practical Example:</a:t>
            </a:r>
            <a:endParaRPr lang="fr-FR" sz="2200" dirty="0"/>
          </a:p>
          <a:p>
            <a:pPr marL="0" indent="0">
              <a:buNone/>
            </a:pPr>
            <a:r>
              <a:rPr lang="en-US" sz="2200" b="1" dirty="0"/>
              <a:t>TM stores complete sentences:</a:t>
            </a:r>
            <a:endParaRPr lang="fr-FR" sz="22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200" dirty="0"/>
              <a:t>EN: "Please sign the document below."</a:t>
            </a:r>
            <a:endParaRPr lang="fr-FR" sz="22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200" dirty="0"/>
              <a:t>FR: "Veuillez signer le document ci-dessous."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200" dirty="0"/>
              <a:t>AR: </a:t>
            </a:r>
            <a:r>
              <a:rPr lang="ar-SA" sz="2200" dirty="0"/>
              <a:t>الرجاء التوقيع على الوثيقة أدناه</a:t>
            </a:r>
            <a:endParaRPr lang="fr-FR" sz="22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545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46C5F-9533-9AA2-3633-C243A3FD8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8DB11D-107D-08D3-3F6F-4F48713BD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/>
          </a:bodyPr>
          <a:lstStyle/>
          <a:p>
            <a:r>
              <a:rPr lang="en-US" sz="2800" b="1" dirty="0"/>
              <a:t>Translation Memory vs </a:t>
            </a:r>
            <a:r>
              <a:rPr lang="en-US" sz="2800" b="1" dirty="0" err="1"/>
              <a:t>Termbase</a:t>
            </a:r>
            <a:r>
              <a:rPr lang="en-US" sz="2800" b="1" dirty="0"/>
              <a:t> </a:t>
            </a:r>
            <a:endParaRPr lang="fr-FR" sz="2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8574BD-3F1C-B1CB-EBD9-4B53B3069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sz="2200" b="1" dirty="0"/>
              <a:t>TB stores </a:t>
            </a:r>
            <a:r>
              <a:rPr lang="fr-FR" sz="2200" b="1" dirty="0" err="1"/>
              <a:t>individual</a:t>
            </a:r>
            <a:r>
              <a:rPr lang="fr-FR" sz="2200" b="1" dirty="0"/>
              <a:t> </a:t>
            </a:r>
            <a:r>
              <a:rPr lang="fr-FR" sz="2200" b="1" dirty="0" err="1"/>
              <a:t>terms</a:t>
            </a:r>
            <a:r>
              <a:rPr lang="fr-FR" sz="2200" b="1" dirty="0"/>
              <a:t>:</a:t>
            </a:r>
            <a:endParaRPr lang="fr-FR" sz="2200" dirty="0"/>
          </a:p>
          <a:p>
            <a:pPr lvl="0" algn="just"/>
            <a:r>
              <a:rPr lang="fr-FR" sz="2200" dirty="0"/>
              <a:t>EN: document | FR: document | AR: </a:t>
            </a:r>
            <a:r>
              <a:rPr lang="ar-SA" sz="2200" dirty="0"/>
              <a:t>وثيقة</a:t>
            </a:r>
            <a:endParaRPr lang="fr-FR" sz="2200" dirty="0"/>
          </a:p>
          <a:p>
            <a:pPr lvl="0" algn="just"/>
            <a:r>
              <a:rPr lang="fr-FR" sz="2200" dirty="0" err="1"/>
              <a:t>Definition</a:t>
            </a:r>
            <a:r>
              <a:rPr lang="fr-FR" sz="2200" dirty="0"/>
              <a:t>: Official </a:t>
            </a:r>
            <a:r>
              <a:rPr lang="fr-FR" sz="2200" dirty="0" err="1"/>
              <a:t>written</a:t>
            </a:r>
            <a:r>
              <a:rPr lang="fr-FR" sz="2200" dirty="0"/>
              <a:t> record</a:t>
            </a:r>
          </a:p>
          <a:p>
            <a:pPr lvl="0" algn="just"/>
            <a:r>
              <a:rPr lang="fr-FR" sz="2200" dirty="0"/>
              <a:t>Domain: Legal</a:t>
            </a:r>
          </a:p>
          <a:p>
            <a:pPr marL="0" indent="0" algn="just">
              <a:buNone/>
            </a:pPr>
            <a:r>
              <a:rPr lang="en-US" sz="2200" b="1" dirty="0"/>
              <a:t>The Power of Combination:</a:t>
            </a:r>
            <a:r>
              <a:rPr lang="en-US" sz="2200" dirty="0"/>
              <a:t> You might translate 100 different sentences with "document." TM stores each sentence separately, but TB ensures "document" is always "document/</a:t>
            </a:r>
            <a:r>
              <a:rPr lang="ar-SA" sz="2200" dirty="0"/>
              <a:t>وثيقة</a:t>
            </a:r>
            <a:r>
              <a:rPr lang="en-US" sz="2200" dirty="0"/>
              <a:t>" in all 100 cases.</a:t>
            </a:r>
            <a:endParaRPr lang="fr-FR" sz="2200" dirty="0"/>
          </a:p>
          <a:p>
            <a:pPr marL="0" indent="0" algn="just">
              <a:buNone/>
            </a:pPr>
            <a:r>
              <a:rPr lang="en-US" sz="2200" b="1" dirty="0"/>
              <a:t>Remember:</a:t>
            </a:r>
            <a:r>
              <a:rPr lang="en-US" sz="2200" dirty="0"/>
              <a:t> TM = full sentences. </a:t>
            </a:r>
            <a:r>
              <a:rPr lang="fr-FR" sz="2200" dirty="0"/>
              <a:t>TB = </a:t>
            </a:r>
            <a:r>
              <a:rPr lang="fr-FR" sz="2200" dirty="0" err="1"/>
              <a:t>individual</a:t>
            </a:r>
            <a:r>
              <a:rPr lang="fr-FR" sz="2200" dirty="0"/>
              <a:t> </a:t>
            </a:r>
            <a:r>
              <a:rPr lang="fr-FR" sz="2200" dirty="0" err="1"/>
              <a:t>words</a:t>
            </a:r>
            <a:r>
              <a:rPr lang="fr-FR" sz="2200" dirty="0"/>
              <a:t>/</a:t>
            </a:r>
            <a:r>
              <a:rPr lang="fr-FR" sz="2200" dirty="0" err="1"/>
              <a:t>terms</a:t>
            </a:r>
            <a:r>
              <a:rPr lang="fr-FR" sz="2200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510721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{2D344BD8-9D82-4001-AFE9-76BBF5600EBC}TFc986dd65-aaf0-4d5c-bef9-9c391ee05f7bae806a50-f8f96d46f117</Template>
  <TotalTime>340</TotalTime>
  <Words>1633</Words>
  <Application>Microsoft Office PowerPoint</Application>
  <PresentationFormat>Grand écran</PresentationFormat>
  <Paragraphs>241</Paragraphs>
  <Slides>36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1" baseType="lpstr">
      <vt:lpstr>Aptos</vt:lpstr>
      <vt:lpstr>Arial</vt:lpstr>
      <vt:lpstr>Gill Sans MT</vt:lpstr>
      <vt:lpstr>Wingdings</vt:lpstr>
      <vt:lpstr>Galerie</vt:lpstr>
      <vt:lpstr>TERMBASE</vt:lpstr>
      <vt:lpstr>Course Objectives </vt:lpstr>
      <vt:lpstr>Why This Matters?</vt:lpstr>
      <vt:lpstr>What is a Termbase? </vt:lpstr>
      <vt:lpstr>What is a Termbase? </vt:lpstr>
      <vt:lpstr>What is a Termbase? </vt:lpstr>
      <vt:lpstr>Translation Memory vs Termbase </vt:lpstr>
      <vt:lpstr>Translation Memory vs Termbase </vt:lpstr>
      <vt:lpstr>Translation Memory vs Termbase </vt:lpstr>
      <vt:lpstr>Why Do We Need Termbases? </vt:lpstr>
      <vt:lpstr>Why Do We Need Termbases? </vt:lpstr>
      <vt:lpstr>Why Do We Need Termbases? </vt:lpstr>
      <vt:lpstr>Glossary vs Dictionary vs Termbase </vt:lpstr>
      <vt:lpstr>Glossary vs Dictionary vs Termbase </vt:lpstr>
      <vt:lpstr>Glossary vs Dictionary vs Termbase </vt:lpstr>
      <vt:lpstr>Glossary vs Dictionary vs Termbase </vt:lpstr>
      <vt:lpstr>Structure of a Termbase Entry </vt:lpstr>
      <vt:lpstr>Essential Fields Every Entry Needs: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Complete Example</vt:lpstr>
      <vt:lpstr>Why Each Field Matters?</vt:lpstr>
      <vt:lpstr>Trilingual Example 1 - Legal Terms </vt:lpstr>
      <vt:lpstr>Trilingual Example 1 - Legal Terms </vt:lpstr>
      <vt:lpstr>Trilingual Example 1 - Legal Terms </vt:lpstr>
      <vt:lpstr>Trilingual Example 2 - Business Terms </vt:lpstr>
      <vt:lpstr>Trilingual Example 2 - Business Terms </vt:lpstr>
      <vt:lpstr>Trilingual Example 2 - Business Terms </vt:lpstr>
      <vt:lpstr>Trilingual Example 2 - Business Terms </vt:lpstr>
      <vt:lpstr>Trilingual Example 3 - Technical Terms </vt:lpstr>
      <vt:lpstr>Trilingual Example 3 - Technical Terms </vt:lpstr>
      <vt:lpstr>Trilingual Example 3 - Technical Terms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Amina TLB</dc:creator>
  <cp:lastModifiedBy>Amina TLB</cp:lastModifiedBy>
  <cp:revision>22</cp:revision>
  <dcterms:created xsi:type="dcterms:W3CDTF">2025-10-27T22:12:01Z</dcterms:created>
  <dcterms:modified xsi:type="dcterms:W3CDTF">2025-12-27T16:40:38Z</dcterms:modified>
</cp:coreProperties>
</file>