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notesMasterIdLst>
    <p:notesMasterId r:id="rId24"/>
  </p:notesMasterIdLst>
  <p:sldIdLst>
    <p:sldId id="257" r:id="rId2"/>
    <p:sldId id="256" r:id="rId3"/>
    <p:sldId id="258" r:id="rId4"/>
    <p:sldId id="274" r:id="rId5"/>
    <p:sldId id="295" r:id="rId6"/>
    <p:sldId id="259" r:id="rId7"/>
    <p:sldId id="293" r:id="rId8"/>
    <p:sldId id="294" r:id="rId9"/>
    <p:sldId id="260" r:id="rId10"/>
    <p:sldId id="263" r:id="rId11"/>
    <p:sldId id="291" r:id="rId12"/>
    <p:sldId id="288" r:id="rId13"/>
    <p:sldId id="296" r:id="rId14"/>
    <p:sldId id="297" r:id="rId15"/>
    <p:sldId id="302" r:id="rId16"/>
    <p:sldId id="303" r:id="rId17"/>
    <p:sldId id="304" r:id="rId18"/>
    <p:sldId id="305" r:id="rId19"/>
    <p:sldId id="298" r:id="rId20"/>
    <p:sldId id="299" r:id="rId21"/>
    <p:sldId id="300" r:id="rId22"/>
    <p:sldId id="3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النمط المتوسط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14"/>
    <p:restoredTop sz="92524"/>
  </p:normalViewPr>
  <p:slideViewPr>
    <p:cSldViewPr snapToGrid="0">
      <p:cViewPr>
        <p:scale>
          <a:sx n="60" d="100"/>
          <a:sy n="60" d="100"/>
        </p:scale>
        <p:origin x="1712"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DZ"/>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E720A75-E2B9-E941-861B-966ED1661600}" type="datetimeFigureOut">
              <a:rPr lang="ar-DZ" smtClean="0"/>
              <a:t>14‏/6‏/1446</a:t>
            </a:fld>
            <a:endParaRPr lang="ar-DZ"/>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DZ"/>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DZ"/>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DZ"/>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4E57C09-7474-4F40-9B26-902B78A58718}" type="slidenum">
              <a:rPr lang="ar-DZ" smtClean="0"/>
              <a:t>‹#›</a:t>
            </a:fld>
            <a:endParaRPr lang="ar-DZ"/>
          </a:p>
        </p:txBody>
      </p:sp>
    </p:spTree>
    <p:extLst>
      <p:ext uri="{BB962C8B-B14F-4D97-AF65-F5344CB8AC3E}">
        <p14:creationId xmlns:p14="http://schemas.microsoft.com/office/powerpoint/2010/main" val="41676459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algn="l" defTabSz="914400" rtl="0" eaLnBrk="1" latinLnBrk="0" hangingPunct="1"/>
            <a:endParaRPr lang="ar-DZ" dirty="0"/>
          </a:p>
        </p:txBody>
      </p:sp>
      <p:sp>
        <p:nvSpPr>
          <p:cNvPr id="4" name="عنصر نائب لرقم الشريحة 3"/>
          <p:cNvSpPr>
            <a:spLocks noGrp="1"/>
          </p:cNvSpPr>
          <p:nvPr>
            <p:ph type="sldNum" sz="quarter" idx="5"/>
          </p:nvPr>
        </p:nvSpPr>
        <p:spPr/>
        <p:txBody>
          <a:bodyPr/>
          <a:lstStyle/>
          <a:p>
            <a:fld id="{44E57C09-7474-4F40-9B26-902B78A58718}" type="slidenum">
              <a:rPr lang="ar-DZ" smtClean="0"/>
              <a:t>19</a:t>
            </a:fld>
            <a:endParaRPr lang="ar-DZ"/>
          </a:p>
        </p:txBody>
      </p:sp>
    </p:spTree>
    <p:extLst>
      <p:ext uri="{BB962C8B-B14F-4D97-AF65-F5344CB8AC3E}">
        <p14:creationId xmlns:p14="http://schemas.microsoft.com/office/powerpoint/2010/main" val="196828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12/15/24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12/15/24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972952-6FD5-0AF0-E32D-5078DC4AFB57}"/>
              </a:ext>
            </a:extLst>
          </p:cNvPr>
          <p:cNvSpPr>
            <a:spLocks noGrp="1"/>
          </p:cNvSpPr>
          <p:nvPr>
            <p:ph type="title"/>
          </p:nvPr>
        </p:nvSpPr>
        <p:spPr>
          <a:xfrm>
            <a:off x="1444671" y="798973"/>
            <a:ext cx="3273099" cy="2247117"/>
          </a:xfrm>
        </p:spPr>
        <p:txBody>
          <a:bodyPr anchor="b">
            <a:normAutofit/>
          </a:bodyPr>
          <a:lstStyle/>
          <a:p>
            <a:r>
              <a:rPr lang="ar-DZ" b="1"/>
              <a:t>الرجاء تسجيل حضوركم </a:t>
            </a:r>
          </a:p>
        </p:txBody>
      </p:sp>
      <p:sp>
        <p:nvSpPr>
          <p:cNvPr id="11" name="Text Placeholder 3">
            <a:extLst>
              <a:ext uri="{FF2B5EF4-FFF2-40B4-BE49-F238E27FC236}">
                <a16:creationId xmlns:a16="http://schemas.microsoft.com/office/drawing/2014/main" id="{53C642C1-068E-5563-C67F-8B9D0350F9C0}"/>
              </a:ext>
            </a:extLst>
          </p:cNvPr>
          <p:cNvSpPr>
            <a:spLocks noGrp="1"/>
          </p:cNvSpPr>
          <p:nvPr>
            <p:ph type="body" sz="half" idx="2"/>
          </p:nvPr>
        </p:nvSpPr>
        <p:spPr>
          <a:xfrm>
            <a:off x="1444671" y="3205491"/>
            <a:ext cx="3275013" cy="2248181"/>
          </a:xfrm>
        </p:spPr>
        <p:txBody>
          <a:bodyPr/>
          <a:lstStyle/>
          <a:p>
            <a:endParaRPr lang="en-US"/>
          </a:p>
        </p:txBody>
      </p:sp>
      <p:pic>
        <p:nvPicPr>
          <p:cNvPr id="7" name="عنصر نائب للمحتوى 6" descr="صورة تحتوي على شكل, بكسل, غرزة&#10;&#10;تم إنشاء الوصف تلقائياً">
            <a:extLst>
              <a:ext uri="{FF2B5EF4-FFF2-40B4-BE49-F238E27FC236}">
                <a16:creationId xmlns:a16="http://schemas.microsoft.com/office/drawing/2014/main" id="{945E325D-7782-7EDF-59F0-63CAF92257FF}"/>
              </a:ext>
            </a:extLst>
          </p:cNvPr>
          <p:cNvPicPr>
            <a:picLocks noGrp="1" noChangeAspect="1"/>
          </p:cNvPicPr>
          <p:nvPr>
            <p:ph idx="1"/>
          </p:nvPr>
        </p:nvPicPr>
        <p:blipFill>
          <a:blip r:embed="rId2"/>
          <a:stretch>
            <a:fillRect/>
          </a:stretch>
        </p:blipFill>
        <p:spPr>
          <a:xfrm>
            <a:off x="5720557" y="798513"/>
            <a:ext cx="4659312" cy="4659312"/>
          </a:xfrm>
        </p:spPr>
      </p:pic>
    </p:spTree>
    <p:extLst>
      <p:ext uri="{BB962C8B-B14F-4D97-AF65-F5344CB8AC3E}">
        <p14:creationId xmlns:p14="http://schemas.microsoft.com/office/powerpoint/2010/main" val="386991730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90C69C7-C7B1-6BAB-C836-6314F850C478}"/>
              </a:ext>
            </a:extLst>
          </p:cNvPr>
          <p:cNvSpPr>
            <a:spLocks noGrp="1"/>
          </p:cNvSpPr>
          <p:nvPr>
            <p:ph idx="1"/>
          </p:nvPr>
        </p:nvSpPr>
        <p:spPr/>
        <p:txBody>
          <a:bodyPr>
            <a:normAutofit/>
          </a:bodyPr>
          <a:lstStyle/>
          <a:p>
            <a:pPr marL="228600" indent="-228600" algn="r" defTabSz="914400" eaLnBrk="1" latinLnBrk="0" hangingPunct="1">
              <a:lnSpc>
                <a:spcPct val="120000"/>
              </a:lnSpc>
              <a:spcBef>
                <a:spcPts val="1000"/>
              </a:spcBef>
              <a:buClr>
                <a:schemeClr val="accent1"/>
              </a:buClr>
              <a:buSzPct val="100000"/>
              <a:buFont typeface="Arial" panose="020B0604020202020204" pitchFamily="34" charset="0"/>
              <a:buChar char="•"/>
            </a:pPr>
            <a:r>
              <a:rPr lang="ar-SA" sz="2800" dirty="0">
                <a:latin typeface="Traditional Arabic" panose="02020603050405020304" pitchFamily="18" charset="-78"/>
                <a:ea typeface="Aptos" panose="020B0004020202020204" pitchFamily="34" charset="0"/>
                <a:cs typeface="Traditional Arabic" panose="02020603050405020304" pitchFamily="18" charset="-78"/>
              </a:rPr>
              <a:t>لابد من طرح سؤال ذاتي ومتكرر حول ما تكشفه هذه الدراسة لتحديد أهميتها الفعلية، ويمكن أن يكون ذلك في أنماط مختلفة:</a:t>
            </a:r>
            <a:endParaRPr lang="ar-SA" sz="3200" dirty="0">
              <a:latin typeface="Traditional Arabic" panose="02020603050405020304" pitchFamily="18" charset="-78"/>
              <a:ea typeface="Aptos" panose="020B0004020202020204" pitchFamily="34" charset="0"/>
              <a:cs typeface="Traditional Arabic" panose="02020603050405020304" pitchFamily="18" charset="-78"/>
            </a:endParaRPr>
          </a:p>
          <a:p>
            <a:pPr marL="228600" indent="-228600" algn="r" defTabSz="914400" eaLnBrk="1" latinLnBrk="0" hangingPunct="1">
              <a:lnSpc>
                <a:spcPct val="120000"/>
              </a:lnSpc>
              <a:spcBef>
                <a:spcPts val="1000"/>
              </a:spcBef>
              <a:buClr>
                <a:schemeClr val="accent1"/>
              </a:buClr>
              <a:buSzPct val="100000"/>
              <a:buFont typeface="Arial" panose="020B0604020202020204" pitchFamily="34" charset="0"/>
              <a:buChar char="•"/>
            </a:pPr>
            <a:r>
              <a:rPr lang="ar-SA" sz="3200" b="1" dirty="0">
                <a:solidFill>
                  <a:srgbClr val="FF0000"/>
                </a:solidFill>
                <a:latin typeface="Traditional Arabic" panose="02020603050405020304" pitchFamily="18" charset="-78"/>
                <a:ea typeface="Aptos" panose="020B0004020202020204" pitchFamily="34" charset="0"/>
                <a:cs typeface="Traditional Arabic" panose="02020603050405020304" pitchFamily="18" charset="-78"/>
              </a:rPr>
              <a:t>المثال الأول</a:t>
            </a:r>
            <a:r>
              <a:rPr lang="ar-SA" sz="3200" dirty="0">
                <a:latin typeface="Traditional Arabic" panose="02020603050405020304" pitchFamily="18" charset="-78"/>
                <a:ea typeface="Aptos" panose="020B0004020202020204" pitchFamily="34" charset="0"/>
                <a:cs typeface="Traditional Arabic" panose="02020603050405020304" pitchFamily="18" charset="-78"/>
              </a:rPr>
              <a:t>: </a:t>
            </a:r>
            <a:r>
              <a:rPr lang="ar-SA" sz="2800" dirty="0">
                <a:latin typeface="Traditional Arabic" panose="02020603050405020304" pitchFamily="18" charset="-78"/>
                <a:ea typeface="Aptos" panose="020B0004020202020204" pitchFamily="34" charset="0"/>
                <a:cs typeface="Traditional Arabic" panose="02020603050405020304" pitchFamily="18" charset="-78"/>
              </a:rPr>
              <a:t>تكمن أهمية هذه الدراسة في أنها تكشف عن دواخل بيت الحركة الوطنية الجزائرية ونظيرتها التونسية وطبيعة العلاقة الخفية التي كانت بينهما.</a:t>
            </a:r>
          </a:p>
          <a:p>
            <a:pPr marL="228600" indent="-228600" algn="r" defTabSz="914400" eaLnBrk="1" latinLnBrk="0" hangingPunct="1">
              <a:lnSpc>
                <a:spcPct val="120000"/>
              </a:lnSpc>
              <a:spcBef>
                <a:spcPts val="1000"/>
              </a:spcBef>
              <a:buClr>
                <a:schemeClr val="accent1"/>
              </a:buClr>
              <a:buSzPct val="100000"/>
              <a:buFont typeface="Arial" panose="020B0604020202020204" pitchFamily="34" charset="0"/>
              <a:buChar char="•"/>
            </a:pPr>
            <a:r>
              <a:rPr lang="ar-SA" sz="2800" b="1" dirty="0">
                <a:solidFill>
                  <a:srgbClr val="FF0000"/>
                </a:solidFill>
                <a:latin typeface="Traditional Arabic" panose="02020603050405020304" pitchFamily="18" charset="-78"/>
                <a:cs typeface="Traditional Arabic" panose="02020603050405020304" pitchFamily="18" charset="-78"/>
              </a:rPr>
              <a:t>المثال الثاني</a:t>
            </a:r>
            <a:r>
              <a:rPr lang="ar-SA" sz="2800" dirty="0">
                <a:latin typeface="Traditional Arabic" panose="02020603050405020304" pitchFamily="18" charset="-78"/>
                <a:cs typeface="Traditional Arabic" panose="02020603050405020304" pitchFamily="18" charset="-78"/>
              </a:rPr>
              <a:t>: لعل من أبرز النقاط التي تبين أهمية هذه الدراسة هو كشفها </a:t>
            </a:r>
            <a:endParaRPr lang="ar-DZ" sz="3200" dirty="0">
              <a:latin typeface="Traditional Arabic" panose="02020603050405020304" pitchFamily="18" charset="-78"/>
              <a:cs typeface="Traditional Arabic" panose="02020603050405020304" pitchFamily="18" charset="-78"/>
            </a:endParaRPr>
          </a:p>
        </p:txBody>
      </p:sp>
      <p:sp>
        <p:nvSpPr>
          <p:cNvPr id="2" name="عنوان 1">
            <a:extLst>
              <a:ext uri="{FF2B5EF4-FFF2-40B4-BE49-F238E27FC236}">
                <a16:creationId xmlns:a16="http://schemas.microsoft.com/office/drawing/2014/main" id="{419BD032-AC1D-EA6A-5C56-45E26AB92153}"/>
              </a:ext>
            </a:extLst>
          </p:cNvPr>
          <p:cNvSpPr>
            <a:spLocks noGrp="1"/>
          </p:cNvSpPr>
          <p:nvPr>
            <p:ph type="title"/>
          </p:nvPr>
        </p:nvSpPr>
        <p:spPr>
          <a:xfrm>
            <a:off x="1559155" y="806823"/>
            <a:ext cx="9603275" cy="1049235"/>
          </a:xfrm>
        </p:spPr>
        <p:txBody>
          <a:bodyPr>
            <a:normAutofit/>
          </a:bodyPr>
          <a:lstStyle/>
          <a:p>
            <a:pPr algn="ctr"/>
            <a:r>
              <a:rPr lang="ar-DZ" sz="3600" b="1" dirty="0">
                <a:latin typeface="Traditional Arabic" panose="02020603050405020304" pitchFamily="18" charset="-78"/>
                <a:cs typeface="Traditional Arabic" panose="02020603050405020304" pitchFamily="18" charset="-78"/>
              </a:rPr>
              <a:t>ثالثا: </a:t>
            </a:r>
            <a:r>
              <a:rPr lang="ar-SA" sz="3600" b="1" dirty="0">
                <a:effectLst/>
                <a:latin typeface="Traditional Arabic" panose="02020603050405020304" pitchFamily="18" charset="-78"/>
                <a:ea typeface="Aptos" panose="020B0004020202020204" pitchFamily="34" charset="0"/>
                <a:cs typeface="Traditional Arabic" panose="02020603050405020304" pitchFamily="18" charset="-78"/>
              </a:rPr>
              <a:t>أهمية الدراسة</a:t>
            </a:r>
            <a:endParaRPr lang="ar-SA" sz="3600" b="1"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0309382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B145EA-0E86-AEA4-59D1-95BF95E23B51}"/>
              </a:ext>
            </a:extLst>
          </p:cNvPr>
          <p:cNvSpPr>
            <a:spLocks noGrp="1"/>
          </p:cNvSpPr>
          <p:nvPr>
            <p:ph type="title"/>
          </p:nvPr>
        </p:nvSpPr>
        <p:spPr>
          <a:xfrm>
            <a:off x="1451579" y="867037"/>
            <a:ext cx="9603275" cy="1049235"/>
          </a:xfrm>
        </p:spPr>
        <p:txBody>
          <a:bodyPr>
            <a:normAutofit fontScale="90000"/>
          </a:bodyPr>
          <a:lstStyle/>
          <a:p>
            <a:pPr algn="ctr"/>
            <a:r>
              <a:rPr lang="ar-SA" sz="3200" b="1" dirty="0">
                <a:latin typeface="Traditional Arabic" panose="02020603050405020304" pitchFamily="18" charset="-78"/>
                <a:cs typeface="Traditional Arabic" panose="02020603050405020304" pitchFamily="18" charset="-78"/>
              </a:rPr>
              <a:t>رابعا: أسباب الموضوعية والذاتية المتعلقة باختيار موضوع الدراسة</a:t>
            </a:r>
            <a:br>
              <a:rPr lang="ar-SA" sz="3200" dirty="0">
                <a:latin typeface="Traditional Arabic" panose="02020603050405020304" pitchFamily="18" charset="-78"/>
                <a:cs typeface="Traditional Arabic" panose="02020603050405020304" pitchFamily="18" charset="-78"/>
              </a:rPr>
            </a:br>
            <a:br>
              <a:rPr lang="en-US" sz="2000" b="1" kern="100" dirty="0">
                <a:effectLst/>
                <a:latin typeface="Aptos" panose="020B0004020202020204" pitchFamily="34" charset="0"/>
                <a:ea typeface="Aptos" panose="020B0004020202020204" pitchFamily="34" charset="0"/>
                <a:cs typeface="Arial" panose="020B0604020202020204" pitchFamily="34" charset="0"/>
              </a:rPr>
            </a:br>
            <a:endParaRPr lang="ar-DZ" b="1" dirty="0"/>
          </a:p>
        </p:txBody>
      </p:sp>
      <p:sp>
        <p:nvSpPr>
          <p:cNvPr id="3" name="عنصر نائب للمحتوى 2">
            <a:extLst>
              <a:ext uri="{FF2B5EF4-FFF2-40B4-BE49-F238E27FC236}">
                <a16:creationId xmlns:a16="http://schemas.microsoft.com/office/drawing/2014/main" id="{9CFB2462-7BB6-3D7E-A006-DCFF544B8108}"/>
              </a:ext>
            </a:extLst>
          </p:cNvPr>
          <p:cNvSpPr>
            <a:spLocks noGrp="1"/>
          </p:cNvSpPr>
          <p:nvPr>
            <p:ph idx="1"/>
          </p:nvPr>
        </p:nvSpPr>
        <p:spPr/>
        <p:txBody>
          <a:bodyPr/>
          <a:lstStyle/>
          <a:p>
            <a:r>
              <a:rPr lang="ar-DZ" sz="3600" dirty="0">
                <a:latin typeface="Traditional Arabic" panose="02020603050405020304" pitchFamily="18" charset="-78"/>
                <a:cs typeface="Traditional Arabic" panose="02020603050405020304" pitchFamily="18" charset="-78"/>
              </a:rPr>
              <a:t>لابد من طرح سؤال ذاتي لماذا اخترت هذا الموضوع؟ </a:t>
            </a:r>
          </a:p>
          <a:p>
            <a:r>
              <a:rPr lang="ar-DZ" sz="3600" dirty="0">
                <a:latin typeface="Traditional Arabic" panose="02020603050405020304" pitchFamily="18" charset="-78"/>
                <a:cs typeface="Traditional Arabic" panose="02020603050405020304" pitchFamily="18" charset="-78"/>
              </a:rPr>
              <a:t>ما الذي أريده من اختيار هذا الموضوع؟ </a:t>
            </a:r>
          </a:p>
          <a:p>
            <a:r>
              <a:rPr lang="ar-DZ" sz="3600" dirty="0">
                <a:latin typeface="Traditional Arabic" panose="02020603050405020304" pitchFamily="18" charset="-78"/>
                <a:cs typeface="Traditional Arabic" panose="02020603050405020304" pitchFamily="18" charset="-78"/>
              </a:rPr>
              <a:t>ما هي الأطر الموضوعية التي حملتني على اختيار هذا الموضوع؟ </a:t>
            </a:r>
          </a:p>
          <a:p>
            <a:endParaRPr lang="ar-DZ" dirty="0"/>
          </a:p>
        </p:txBody>
      </p:sp>
    </p:spTree>
    <p:extLst>
      <p:ext uri="{BB962C8B-B14F-4D97-AF65-F5344CB8AC3E}">
        <p14:creationId xmlns:p14="http://schemas.microsoft.com/office/powerpoint/2010/main" val="278373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AACFAC-81AE-800A-9F64-B8F3CD2E48D7}"/>
              </a:ext>
            </a:extLst>
          </p:cNvPr>
          <p:cNvSpPr>
            <a:spLocks noGrp="1"/>
          </p:cNvSpPr>
          <p:nvPr>
            <p:ph type="title"/>
          </p:nvPr>
        </p:nvSpPr>
        <p:spPr/>
        <p:txBody>
          <a:bodyPr>
            <a:normAutofit/>
          </a:bodyPr>
          <a:lstStyle/>
          <a:p>
            <a:pPr algn="ctr"/>
            <a:r>
              <a:rPr lang="ar-SA" sz="2800" b="1" dirty="0">
                <a:latin typeface="Sakkal Majalla" panose="02000000000000000000" pitchFamily="2" charset="-78"/>
                <a:cs typeface="Sakkal Majalla" panose="02000000000000000000" pitchFamily="2" charset="-78"/>
              </a:rPr>
              <a:t>خامسا: إشكالية الدراسة</a:t>
            </a:r>
            <a:endParaRPr lang="ar-SA" sz="2800" b="1" dirty="0">
              <a:effectLst/>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642F4B6F-D97D-3F24-F00E-C784AA6E5090}"/>
              </a:ext>
            </a:extLst>
          </p:cNvPr>
          <p:cNvSpPr>
            <a:spLocks noGrp="1"/>
          </p:cNvSpPr>
          <p:nvPr>
            <p:ph sz="half" idx="1"/>
          </p:nvPr>
        </p:nvSpPr>
        <p:spPr/>
        <p:txBody>
          <a:bodyPr/>
          <a:lstStyle/>
          <a:p>
            <a:pPr marL="228600" indent="-228600" defTabSz="914400" eaLnBrk="1" latinLnBrk="0" hangingPunct="1">
              <a:lnSpc>
                <a:spcPct val="120000"/>
              </a:lnSpc>
              <a:spcBef>
                <a:spcPts val="1000"/>
              </a:spcBef>
              <a:buClr>
                <a:schemeClr val="accent1"/>
              </a:buClr>
              <a:buSzPct val="100000"/>
              <a:buFont typeface="Arial" panose="020B0604020202020204" pitchFamily="34" charset="0"/>
              <a:buChar char="•"/>
            </a:pPr>
            <a:r>
              <a:rPr lang="ar-SA" sz="3200" kern="100" dirty="0">
                <a:effectLst/>
                <a:latin typeface="Sakkal Majalla" panose="02000000000000000000" pitchFamily="2" charset="-78"/>
                <a:ea typeface="Aptos" panose="020B0004020202020204" pitchFamily="34" charset="0"/>
                <a:cs typeface="Sakkal Majalla" panose="02000000000000000000" pitchFamily="2" charset="-78"/>
              </a:rPr>
              <a:t>القدرة على استنباط الأسئلة الفرعية من الإشكالية</a:t>
            </a:r>
          </a:p>
          <a:p>
            <a:r>
              <a:rPr lang="ar-SA" sz="2400" b="1" kern="100" dirty="0">
                <a:effectLst/>
                <a:latin typeface="Sakkal Majalla" panose="02000000000000000000" pitchFamily="2" charset="-78"/>
                <a:ea typeface="Aptos" panose="020B0004020202020204" pitchFamily="34" charset="0"/>
                <a:cs typeface="Sakkal Majalla" panose="02000000000000000000" pitchFamily="2" charset="-78"/>
              </a:rPr>
              <a:t>القابلية للبحث</a:t>
            </a:r>
            <a:r>
              <a:rPr lang="en-US" sz="2400" b="1" kern="100" dirty="0">
                <a:effectLst/>
                <a:latin typeface="Sakkal Majalla" panose="02000000000000000000" pitchFamily="2" charset="-78"/>
                <a:ea typeface="Aptos" panose="020B0004020202020204" pitchFamily="34" charset="0"/>
                <a:cs typeface="Sakkal Majalla" panose="02000000000000000000" pitchFamily="2" charset="-78"/>
              </a:rPr>
              <a:t>:</a:t>
            </a:r>
            <a:r>
              <a:rPr lang="en-US" sz="2400" kern="100" dirty="0">
                <a:effectLst/>
                <a:latin typeface="Sakkal Majalla" panose="02000000000000000000" pitchFamily="2" charset="-78"/>
                <a:ea typeface="Aptos" panose="020B0004020202020204" pitchFamily="34" charset="0"/>
                <a:cs typeface="Sakkal Majalla" panose="02000000000000000000" pitchFamily="2" charset="-78"/>
              </a:rPr>
              <a:t> </a:t>
            </a:r>
            <a:r>
              <a:rPr lang="ar-SA" sz="2400" kern="100" dirty="0">
                <a:effectLst/>
                <a:latin typeface="Sakkal Majalla" panose="02000000000000000000" pitchFamily="2" charset="-78"/>
                <a:ea typeface="Aptos" panose="020B0004020202020204" pitchFamily="34" charset="0"/>
                <a:cs typeface="Sakkal Majalla" panose="02000000000000000000" pitchFamily="2" charset="-78"/>
              </a:rPr>
              <a:t>تأكد من أن سؤال البحث قابل للدراسة والتحقيق</a:t>
            </a:r>
            <a:r>
              <a:rPr lang="en-US" sz="2400" kern="100" dirty="0">
                <a:effectLst/>
                <a:latin typeface="Sakkal Majalla" panose="02000000000000000000" pitchFamily="2" charset="-78"/>
                <a:ea typeface="Aptos" panose="020B0004020202020204" pitchFamily="34" charset="0"/>
                <a:cs typeface="Sakkal Majalla" panose="02000000000000000000" pitchFamily="2" charset="-78"/>
              </a:rPr>
              <a:t>.</a:t>
            </a:r>
            <a:br>
              <a:rPr lang="en-US" sz="2000" kern="100" dirty="0">
                <a:effectLst/>
                <a:latin typeface="Aptos" panose="020B0004020202020204" pitchFamily="34" charset="0"/>
                <a:ea typeface="Aptos" panose="020B0004020202020204" pitchFamily="34" charset="0"/>
                <a:cs typeface="Arial" panose="020B0604020202020204" pitchFamily="34" charset="0"/>
              </a:rPr>
            </a:br>
            <a:endParaRPr lang="ar-DZ" dirty="0"/>
          </a:p>
        </p:txBody>
      </p:sp>
      <p:sp>
        <p:nvSpPr>
          <p:cNvPr id="4" name="عنصر نائب للمحتوى 3">
            <a:extLst>
              <a:ext uri="{FF2B5EF4-FFF2-40B4-BE49-F238E27FC236}">
                <a16:creationId xmlns:a16="http://schemas.microsoft.com/office/drawing/2014/main" id="{4BB2CDE2-C30E-C8F3-95BF-2587092825AF}"/>
              </a:ext>
            </a:extLst>
          </p:cNvPr>
          <p:cNvSpPr>
            <a:spLocks noGrp="1"/>
          </p:cNvSpPr>
          <p:nvPr>
            <p:ph sz="half" idx="2"/>
          </p:nvPr>
        </p:nvSpPr>
        <p:spPr/>
        <p:txBody>
          <a:bodyPr>
            <a:normAutofit/>
          </a:bodyPr>
          <a:lstStyle/>
          <a:p>
            <a:pPr marL="228600" indent="-228600" algn="just" defTabSz="914400" eaLnBrk="1" latinLnBrk="0" hangingPunct="1">
              <a:lnSpc>
                <a:spcPct val="120000"/>
              </a:lnSpc>
              <a:spcBef>
                <a:spcPts val="1000"/>
              </a:spcBef>
              <a:buClr>
                <a:schemeClr val="accent1"/>
              </a:buClr>
              <a:buSzPct val="100000"/>
              <a:buFont typeface="Arial" panose="020B0604020202020204" pitchFamily="34" charset="0"/>
              <a:buChar char="•"/>
            </a:pPr>
            <a:r>
              <a:rPr lang="ar-SA" sz="2800" kern="100" dirty="0">
                <a:effectLst/>
                <a:latin typeface="Aptos" panose="020B0004020202020204" pitchFamily="34" charset="0"/>
                <a:ea typeface="Aptos" panose="020B0004020202020204" pitchFamily="34" charset="0"/>
                <a:cs typeface="Sakkal Majalla" panose="02000000000000000000" pitchFamily="2" charset="-78"/>
              </a:rPr>
              <a:t>التوسع والإحاطة أي تجاوز الأسئلة المباشرة.</a:t>
            </a:r>
          </a:p>
          <a:p>
            <a:pPr marL="228600" indent="-228600" algn="just" defTabSz="914400" eaLnBrk="1" latinLnBrk="0" hangingPunct="1">
              <a:lnSpc>
                <a:spcPct val="120000"/>
              </a:lnSpc>
              <a:spcBef>
                <a:spcPts val="1000"/>
              </a:spcBef>
              <a:buClr>
                <a:schemeClr val="accent1"/>
              </a:buClr>
              <a:buSzPct val="100000"/>
              <a:buFont typeface="Arial" panose="020B0604020202020204" pitchFamily="34" charset="0"/>
              <a:buChar char="•"/>
            </a:pPr>
            <a:r>
              <a:rPr lang="ar-SA" sz="2400" kern="100" dirty="0">
                <a:effectLst/>
                <a:latin typeface="Aptos" panose="020B0004020202020204" pitchFamily="34" charset="0"/>
                <a:ea typeface="Aptos" panose="020B0004020202020204" pitchFamily="34" charset="0"/>
                <a:cs typeface="Sakkal Majalla" panose="02000000000000000000" pitchFamily="2" charset="-78"/>
              </a:rPr>
              <a:t> </a:t>
            </a:r>
            <a:r>
              <a:rPr lang="ar-SA" sz="2400" b="1" kern="100" dirty="0">
                <a:effectLst/>
                <a:latin typeface="Aptos" panose="020B0004020202020204" pitchFamily="34" charset="0"/>
                <a:ea typeface="Aptos" panose="020B0004020202020204" pitchFamily="34" charset="0"/>
                <a:cs typeface="Sakkal Majalla" panose="02000000000000000000" pitchFamily="2" charset="-78"/>
              </a:rPr>
              <a:t>الوضوح والتركيز</a:t>
            </a:r>
            <a:r>
              <a:rPr lang="en-US" sz="2400" b="1" kern="100" dirty="0">
                <a:effectLst/>
                <a:latin typeface="Sakkal Majalla" panose="02000000000000000000" pitchFamily="2" charset="-78"/>
                <a:ea typeface="Aptos" panose="020B0004020202020204" pitchFamily="34" charset="0"/>
                <a:cs typeface="Arial" panose="020B0604020202020204" pitchFamily="34" charset="0"/>
              </a:rPr>
              <a:t>:</a:t>
            </a:r>
            <a:r>
              <a:rPr lang="en-US" sz="2400" kern="100" dirty="0">
                <a:effectLst/>
                <a:latin typeface="Sakkal Majalla" panose="02000000000000000000" pitchFamily="2" charset="-78"/>
                <a:ea typeface="Aptos" panose="020B0004020202020204" pitchFamily="34" charset="0"/>
                <a:cs typeface="Arial" panose="020B0604020202020204" pitchFamily="34" charset="0"/>
              </a:rPr>
              <a:t> </a:t>
            </a:r>
            <a:r>
              <a:rPr lang="ar-SA" sz="2400" kern="100" dirty="0">
                <a:effectLst/>
                <a:latin typeface="Aptos" panose="020B0004020202020204" pitchFamily="34" charset="0"/>
                <a:ea typeface="Aptos" panose="020B0004020202020204" pitchFamily="34" charset="0"/>
                <a:cs typeface="Sakkal Majalla" panose="02000000000000000000" pitchFamily="2" charset="-78"/>
              </a:rPr>
              <a:t>صِغ سؤال البحث بشكل واضح، بحيث يجيب على المشكلة التي حددتها في العنوان.</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263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a:extLst>
              <a:ext uri="{FF2B5EF4-FFF2-40B4-BE49-F238E27FC236}">
                <a16:creationId xmlns:a16="http://schemas.microsoft.com/office/drawing/2014/main" id="{889EB973-E9FD-1862-EBBD-4F11E3097772}"/>
              </a:ext>
            </a:extLst>
          </p:cNvPr>
          <p:cNvSpPr txBox="1">
            <a:spLocks/>
          </p:cNvSpPr>
          <p:nvPr/>
        </p:nvSpPr>
        <p:spPr>
          <a:xfrm>
            <a:off x="170481" y="604434"/>
            <a:ext cx="11685722" cy="4854429"/>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ar-SA" sz="2400" b="1" kern="100" dirty="0">
                <a:effectLst/>
                <a:latin typeface="Sakkal Majalla" panose="02000000000000000000" pitchFamily="2" charset="-78"/>
                <a:ea typeface="Aptos" panose="020B0004020202020204" pitchFamily="34" charset="0"/>
                <a:cs typeface="Sakkal Majalla" panose="02000000000000000000" pitchFamily="2" charset="-78"/>
              </a:rPr>
              <a:t>سادسا: أسئلة/أهداف الدراسة </a:t>
            </a:r>
          </a:p>
          <a:p>
            <a:pPr marL="457200" algn="r" rtl="1"/>
            <a:r>
              <a:rPr lang="ar-SA" sz="2400" b="1" kern="0" dirty="0">
                <a:effectLst/>
                <a:latin typeface="Sakkal Majalla" panose="02000000000000000000" pitchFamily="2" charset="-78"/>
                <a:ea typeface="Times New Roman" panose="02020603050405020304" pitchFamily="18" charset="0"/>
                <a:cs typeface="Sakkal Majalla" panose="02000000000000000000" pitchFamily="2" charset="-78"/>
              </a:rPr>
              <a:t>الوضوح والشمولية</a:t>
            </a:r>
            <a:r>
              <a:rPr lang="en-US" sz="2400" b="1" kern="0" dirty="0">
                <a:effectLst/>
                <a:latin typeface="Sakkal Majalla" panose="02000000000000000000" pitchFamily="2" charset="-78"/>
                <a:ea typeface="Times New Roman" panose="02020603050405020304" pitchFamily="18" charset="0"/>
                <a:cs typeface="Sakkal Majalla" panose="02000000000000000000" pitchFamily="2" charset="-78"/>
              </a:rPr>
              <a:t>:</a:t>
            </a:r>
            <a:r>
              <a:rPr lang="en-US" sz="2400" kern="0"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400" kern="0" dirty="0">
                <a:effectLst/>
                <a:latin typeface="Sakkal Majalla" panose="02000000000000000000" pitchFamily="2" charset="-78"/>
                <a:ea typeface="Times New Roman" panose="02020603050405020304" pitchFamily="18" charset="0"/>
                <a:cs typeface="Sakkal Majalla" panose="02000000000000000000" pitchFamily="2" charset="-78"/>
              </a:rPr>
              <a:t>حدد الأهداف العامة والخاصة للبحث</a:t>
            </a:r>
            <a:r>
              <a:rPr lang="en-US" sz="2400" kern="0" dirty="0">
                <a:effectLst/>
                <a:latin typeface="Sakkal Majalla" panose="02000000000000000000" pitchFamily="2" charset="-78"/>
                <a:ea typeface="Times New Roman" panose="02020603050405020304" pitchFamily="18" charset="0"/>
                <a:cs typeface="Sakkal Majalla" panose="02000000000000000000" pitchFamily="2" charset="-78"/>
              </a:rPr>
              <a:t>. </a:t>
            </a:r>
            <a:endParaRPr lang="en-US" sz="2400" kern="100" dirty="0">
              <a:effectLst/>
              <a:latin typeface="Sakkal Majalla" panose="02000000000000000000" pitchFamily="2" charset="-78"/>
              <a:ea typeface="Aptos" panose="020B0004020202020204" pitchFamily="34" charset="0"/>
              <a:cs typeface="Sakkal Majalla" panose="02000000000000000000" pitchFamily="2" charset="-78"/>
            </a:endParaRPr>
          </a:p>
          <a:p>
            <a:pPr marL="457200" algn="r" rtl="1"/>
            <a:r>
              <a:rPr lang="ar-SA" sz="2400" b="1" kern="0" dirty="0">
                <a:effectLst/>
                <a:latin typeface="Sakkal Majalla" panose="02000000000000000000" pitchFamily="2" charset="-78"/>
                <a:ea typeface="Times New Roman" panose="02020603050405020304" pitchFamily="18" charset="0"/>
                <a:cs typeface="Sakkal Majalla" panose="02000000000000000000" pitchFamily="2" charset="-78"/>
              </a:rPr>
              <a:t>الواقعية</a:t>
            </a:r>
            <a:r>
              <a:rPr lang="en-US" sz="2400" b="1" kern="0"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400" kern="0" dirty="0">
                <a:effectLst/>
                <a:latin typeface="Sakkal Majalla" panose="02000000000000000000" pitchFamily="2" charset="-78"/>
                <a:ea typeface="Times New Roman" panose="02020603050405020304" pitchFamily="18" charset="0"/>
                <a:cs typeface="Sakkal Majalla" panose="02000000000000000000" pitchFamily="2" charset="-78"/>
              </a:rPr>
              <a:t>تأكد من أن الأهداف قابلة للتحقيق في إطار البحث</a:t>
            </a:r>
            <a:r>
              <a:rPr lang="en-US" sz="2400" kern="0" dirty="0">
                <a:effectLst/>
                <a:latin typeface="Sakkal Majalla" panose="02000000000000000000" pitchFamily="2" charset="-78"/>
                <a:ea typeface="Times New Roman" panose="02020603050405020304" pitchFamily="18" charset="0"/>
                <a:cs typeface="Sakkal Majalla" panose="02000000000000000000" pitchFamily="2" charset="-78"/>
              </a:rPr>
              <a:t>.</a:t>
            </a:r>
            <a:endParaRPr lang="ar-SA" sz="2400" kern="0" dirty="0">
              <a:effectLst/>
              <a:latin typeface="Sakkal Majalla" panose="02000000000000000000" pitchFamily="2" charset="-78"/>
              <a:ea typeface="Times New Roman" panose="02020603050405020304" pitchFamily="18" charset="0"/>
              <a:cs typeface="Sakkal Majalla" panose="02000000000000000000" pitchFamily="2" charset="-78"/>
            </a:endParaRPr>
          </a:p>
          <a:p>
            <a:pPr marL="457200" algn="r" rtl="1"/>
            <a:r>
              <a:rPr lang="ar-SA" sz="2400" b="1" kern="0" dirty="0">
                <a:latin typeface="Sakkal Majalla" panose="02000000000000000000" pitchFamily="2" charset="-78"/>
                <a:ea typeface="Aptos" panose="020B0004020202020204" pitchFamily="34" charset="0"/>
                <a:cs typeface="Sakkal Majalla" panose="02000000000000000000" pitchFamily="2" charset="-78"/>
              </a:rPr>
              <a:t>مثال: </a:t>
            </a:r>
          </a:p>
          <a:p>
            <a:pPr indent="0" algn="r" rtl="1">
              <a:buNone/>
            </a:pPr>
            <a:r>
              <a:rPr lang="ar-SA" sz="2400" b="1" kern="0" dirty="0">
                <a:effectLst/>
                <a:latin typeface="Sakkal Majalla" panose="02000000000000000000" pitchFamily="2" charset="-78"/>
                <a:ea typeface="Aptos" panose="020B0004020202020204" pitchFamily="34" charset="0"/>
                <a:cs typeface="Sakkal Majalla" panose="02000000000000000000" pitchFamily="2" charset="-78"/>
              </a:rPr>
              <a:t>من هو </a:t>
            </a:r>
            <a:r>
              <a:rPr lang="ar-SA" sz="2400" b="1" kern="0" dirty="0">
                <a:latin typeface="Sakkal Majalla" panose="02000000000000000000" pitchFamily="2" charset="-78"/>
                <a:ea typeface="Aptos" panose="020B0004020202020204" pitchFamily="34" charset="0"/>
                <a:cs typeface="Sakkal Majalla" panose="02000000000000000000" pitchFamily="2" charset="-78"/>
              </a:rPr>
              <a:t>عبد الحميد مهري؟ ما هي أبرز المحطات في حياته؟ ما هي المؤثرات الكبرى في تشكيل شخصية عبد الحميد مهري؟ هل كان له دور بارز في الحركة الوطنية ؟ ما هي أبرز المناصب التي تولى مسؤوليتها؟ هل كان له دور بعد الاستقلال؟ وإن كان كذلك فما هو؟ كيف نظر عبد الحميد مهري لمسألة الدولة والمؤسسات؟ ما هي النهاية التي بلغها النشاط السياسي لعبد الحميد مهري؟ ثمَّ كيف حكم أصدقاء وخصوم عبد الحميد مهري على مساره السياسي؟</a:t>
            </a:r>
          </a:p>
          <a:p>
            <a:pPr indent="0" algn="r" rtl="1">
              <a:buNone/>
            </a:pPr>
            <a:r>
              <a:rPr lang="ar-SA" sz="2400" b="1" kern="0" dirty="0">
                <a:latin typeface="Sakkal Majalla" panose="02000000000000000000" pitchFamily="2" charset="-78"/>
                <a:ea typeface="Aptos" panose="020B0004020202020204" pitchFamily="34" charset="0"/>
                <a:cs typeface="Sakkal Majalla" panose="02000000000000000000" pitchFamily="2" charset="-78"/>
              </a:rPr>
              <a:t>  </a:t>
            </a:r>
            <a:endParaRPr lang="en-US" sz="3200" b="1" kern="100" dirty="0">
              <a:effectLst/>
              <a:latin typeface="Sakkal Majalla" panose="02000000000000000000" pitchFamily="2" charset="-78"/>
              <a:ea typeface="Aptos" panose="020B0004020202020204" pitchFamily="34" charset="0"/>
              <a:cs typeface="Sakkal Majalla" panose="02000000000000000000" pitchFamily="2" charset="-78"/>
            </a:endParaRPr>
          </a:p>
          <a:p>
            <a:pPr marL="0" indent="0">
              <a:buNone/>
            </a:pPr>
            <a:br>
              <a:rPr lang="en-US" sz="2800" kern="100" dirty="0">
                <a:latin typeface="Aptos" panose="020B0004020202020204" pitchFamily="34" charset="0"/>
                <a:ea typeface="Aptos" panose="020B0004020202020204" pitchFamily="34" charset="0"/>
                <a:cs typeface="Arial" panose="020B0604020202020204" pitchFamily="34" charset="0"/>
              </a:rPr>
            </a:br>
            <a:br>
              <a:rPr lang="en-US" kern="100" dirty="0">
                <a:latin typeface="Aptos" panose="020B0004020202020204" pitchFamily="34" charset="0"/>
                <a:ea typeface="Aptos" panose="020B0004020202020204" pitchFamily="34" charset="0"/>
                <a:cs typeface="Arial" panose="020B0604020202020204" pitchFamily="34" charset="0"/>
              </a:rPr>
            </a:br>
            <a:endParaRPr lang="ar-DZ" dirty="0"/>
          </a:p>
        </p:txBody>
      </p:sp>
    </p:spTree>
    <p:extLst>
      <p:ext uri="{BB962C8B-B14F-4D97-AF65-F5344CB8AC3E}">
        <p14:creationId xmlns:p14="http://schemas.microsoft.com/office/powerpoint/2010/main" val="118247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a:extLst>
              <a:ext uri="{FF2B5EF4-FFF2-40B4-BE49-F238E27FC236}">
                <a16:creationId xmlns:a16="http://schemas.microsoft.com/office/drawing/2014/main" id="{5B51C325-D860-C78D-9BBC-98938EB8F5E9}"/>
              </a:ext>
            </a:extLst>
          </p:cNvPr>
          <p:cNvSpPr txBox="1">
            <a:spLocks/>
          </p:cNvSpPr>
          <p:nvPr/>
        </p:nvSpPr>
        <p:spPr>
          <a:xfrm>
            <a:off x="170481" y="604434"/>
            <a:ext cx="11685722" cy="4854429"/>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ar-SA" sz="2400" b="1" kern="100" dirty="0">
                <a:effectLst/>
                <a:latin typeface="Sakkal Majalla" panose="02000000000000000000" pitchFamily="2" charset="-78"/>
                <a:ea typeface="Aptos" panose="020B0004020202020204" pitchFamily="34" charset="0"/>
                <a:cs typeface="Sakkal Majalla" panose="02000000000000000000" pitchFamily="2" charset="-78"/>
              </a:rPr>
              <a:t>سابعا: هيكلية الدراسة والمنهج المعتمد فيه</a:t>
            </a:r>
          </a:p>
          <a:p>
            <a:pPr marL="457200" algn="r" rtl="1"/>
            <a:r>
              <a:rPr lang="ar-SA" sz="2400" b="1" kern="0" dirty="0">
                <a:effectLst/>
                <a:latin typeface="Sakkal Majalla" panose="02000000000000000000" pitchFamily="2" charset="-78"/>
                <a:ea typeface="Times New Roman" panose="02020603050405020304" pitchFamily="18" charset="0"/>
                <a:cs typeface="Sakkal Majalla" panose="02000000000000000000" pitchFamily="2" charset="-78"/>
              </a:rPr>
              <a:t>المجمل: </a:t>
            </a:r>
            <a:r>
              <a:rPr lang="ar-SA" sz="2400" kern="0" dirty="0">
                <a:effectLst/>
                <a:latin typeface="Sakkal Majalla" panose="02000000000000000000" pitchFamily="2" charset="-78"/>
                <a:ea typeface="Times New Roman" panose="02020603050405020304" pitchFamily="18" charset="0"/>
                <a:cs typeface="Sakkal Majalla" panose="02000000000000000000" pitchFamily="2" charset="-78"/>
              </a:rPr>
              <a:t>الإشارة المجملة لخطة الدراسة</a:t>
            </a:r>
            <a:endParaRPr lang="en-US" sz="2400" kern="100" dirty="0">
              <a:effectLst/>
              <a:latin typeface="Sakkal Majalla" panose="02000000000000000000" pitchFamily="2" charset="-78"/>
              <a:ea typeface="Aptos" panose="020B0004020202020204" pitchFamily="34" charset="0"/>
              <a:cs typeface="Sakkal Majalla" panose="02000000000000000000" pitchFamily="2" charset="-78"/>
            </a:endParaRPr>
          </a:p>
          <a:p>
            <a:pPr marL="457200" algn="r" rtl="1"/>
            <a:r>
              <a:rPr lang="ar-SA" sz="2400" b="1" kern="0" dirty="0">
                <a:effectLst/>
                <a:latin typeface="Sakkal Majalla" panose="02000000000000000000" pitchFamily="2" charset="-78"/>
                <a:ea typeface="Times New Roman" panose="02020603050405020304" pitchFamily="18" charset="0"/>
                <a:cs typeface="Sakkal Majalla" panose="02000000000000000000" pitchFamily="2" charset="-78"/>
              </a:rPr>
              <a:t>المفصل</a:t>
            </a:r>
            <a:r>
              <a:rPr lang="en-US" sz="2400" b="1" kern="0"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400" b="1" kern="0"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400" kern="0" dirty="0">
                <a:effectLst/>
                <a:latin typeface="Sakkal Majalla" panose="02000000000000000000" pitchFamily="2" charset="-78"/>
                <a:ea typeface="Times New Roman" panose="02020603050405020304" pitchFamily="18" charset="0"/>
                <a:cs typeface="Sakkal Majalla" panose="02000000000000000000" pitchFamily="2" charset="-78"/>
              </a:rPr>
              <a:t>تفصيل المعطيات والمباحث</a:t>
            </a:r>
            <a:r>
              <a:rPr lang="en-US" sz="2400" kern="0" dirty="0">
                <a:effectLst/>
                <a:latin typeface="Sakkal Majalla" panose="02000000000000000000" pitchFamily="2" charset="-78"/>
                <a:ea typeface="Times New Roman" panose="02020603050405020304" pitchFamily="18" charset="0"/>
                <a:cs typeface="Sakkal Majalla" panose="02000000000000000000" pitchFamily="2" charset="-78"/>
              </a:rPr>
              <a:t>.</a:t>
            </a:r>
            <a:r>
              <a:rPr lang="ar-SA" sz="2400" b="1" kern="0" dirty="0">
                <a:latin typeface="Sakkal Majalla" panose="02000000000000000000" pitchFamily="2" charset="-78"/>
                <a:ea typeface="Aptos" panose="020B0004020202020204" pitchFamily="34" charset="0"/>
                <a:cs typeface="Sakkal Majalla" panose="02000000000000000000" pitchFamily="2" charset="-78"/>
              </a:rPr>
              <a:t>  </a:t>
            </a:r>
          </a:p>
          <a:p>
            <a:pPr marL="342900" lvl="0" indent="-342900" algn="r" rtl="1">
              <a:buFont typeface="Symbol" pitchFamily="2" charset="2"/>
              <a:buChar char=""/>
            </a:pPr>
            <a:r>
              <a:rPr lang="ar-SA" sz="2400" b="1" kern="100" dirty="0">
                <a:effectLst/>
                <a:latin typeface="Sakkal Majalla" panose="02000000000000000000" pitchFamily="2" charset="-78"/>
                <a:ea typeface="Aptos" panose="020B0004020202020204" pitchFamily="34" charset="0"/>
                <a:cs typeface="Sakkal Majalla" panose="02000000000000000000" pitchFamily="2" charset="-78"/>
              </a:rPr>
              <a:t>منهج الدراسة (ولماذا؟)</a:t>
            </a:r>
            <a:endParaRPr lang="en-US" sz="2400" b="1" kern="100" dirty="0">
              <a:effectLst/>
              <a:latin typeface="Sakkal Majalla" panose="02000000000000000000" pitchFamily="2" charset="-78"/>
              <a:ea typeface="Aptos" panose="020B0004020202020204" pitchFamily="34" charset="0"/>
              <a:cs typeface="Sakkal Majalla" panose="02000000000000000000" pitchFamily="2" charset="-78"/>
            </a:endParaRPr>
          </a:p>
          <a:p>
            <a:pPr marL="457200" algn="r" rtl="1"/>
            <a:r>
              <a:rPr lang="ar-SA" sz="2400" kern="100" dirty="0">
                <a:effectLst/>
                <a:latin typeface="Sakkal Majalla" panose="02000000000000000000" pitchFamily="2" charset="-78"/>
                <a:ea typeface="Aptos" panose="020B0004020202020204" pitchFamily="34" charset="0"/>
                <a:cs typeface="Sakkal Majalla" panose="02000000000000000000" pitchFamily="2" charset="-78"/>
              </a:rPr>
              <a:t>لا يمكن اعتماد منهج واحد.</a:t>
            </a:r>
            <a:endParaRPr lang="en-US" sz="2400" kern="100" dirty="0">
              <a:effectLst/>
              <a:latin typeface="Sakkal Majalla" panose="02000000000000000000" pitchFamily="2" charset="-78"/>
              <a:ea typeface="Aptos" panose="020B0004020202020204" pitchFamily="34" charset="0"/>
              <a:cs typeface="Sakkal Majalla" panose="02000000000000000000" pitchFamily="2" charset="-78"/>
            </a:endParaRPr>
          </a:p>
          <a:p>
            <a:pPr marL="457200" algn="r" rtl="1"/>
            <a:r>
              <a:rPr lang="ar-SA" sz="2400" kern="100" dirty="0">
                <a:effectLst/>
                <a:latin typeface="Sakkal Majalla" panose="02000000000000000000" pitchFamily="2" charset="-78"/>
                <a:ea typeface="Aptos" panose="020B0004020202020204" pitchFamily="34" charset="0"/>
                <a:cs typeface="Sakkal Majalla" panose="02000000000000000000" pitchFamily="2" charset="-78"/>
              </a:rPr>
              <a:t>لا يمكن أن يصلح منهج واحد لكل أجزاء الدراسة.</a:t>
            </a:r>
          </a:p>
          <a:p>
            <a:pPr marL="457200" algn="r" rtl="1"/>
            <a:r>
              <a:rPr lang="ar-SA" sz="2400" kern="100" dirty="0" err="1">
                <a:latin typeface="Sakkal Majalla" panose="02000000000000000000" pitchFamily="2" charset="-78"/>
                <a:ea typeface="Aptos" panose="020B0004020202020204" pitchFamily="34" charset="0"/>
                <a:cs typeface="Sakkal Majalla" panose="02000000000000000000" pitchFamily="2" charset="-78"/>
              </a:rPr>
              <a:t>لايوجد</a:t>
            </a:r>
            <a:r>
              <a:rPr lang="ar-SA" sz="2400" kern="100" dirty="0">
                <a:latin typeface="Sakkal Majalla" panose="02000000000000000000" pitchFamily="2" charset="-78"/>
                <a:ea typeface="Aptos" panose="020B0004020202020204" pitchFamily="34" charset="0"/>
                <a:cs typeface="Sakkal Majalla" panose="02000000000000000000" pitchFamily="2" charset="-78"/>
              </a:rPr>
              <a:t> </a:t>
            </a:r>
            <a:r>
              <a:rPr lang="ar-SA" sz="2400" kern="100" dirty="0" err="1">
                <a:latin typeface="Sakkal Majalla" panose="02000000000000000000" pitchFamily="2" charset="-78"/>
                <a:ea typeface="Aptos" panose="020B0004020202020204" pitchFamily="34" charset="0"/>
                <a:cs typeface="Sakkal Majalla" panose="02000000000000000000" pitchFamily="2" charset="-78"/>
              </a:rPr>
              <a:t>شيئ</a:t>
            </a:r>
            <a:r>
              <a:rPr lang="ar-SA" sz="2400" kern="100" dirty="0">
                <a:latin typeface="Sakkal Majalla" panose="02000000000000000000" pitchFamily="2" charset="-78"/>
                <a:ea typeface="Aptos" panose="020B0004020202020204" pitchFamily="34" charset="0"/>
                <a:cs typeface="Sakkal Majalla" panose="02000000000000000000" pitchFamily="2" charset="-78"/>
              </a:rPr>
              <a:t> اسمه منهج تاريخي جاف ومفصول عن سياق ما بعده.</a:t>
            </a:r>
            <a:endParaRPr lang="en-US" sz="2400" kern="100" dirty="0">
              <a:effectLst/>
              <a:latin typeface="Sakkal Majalla" panose="02000000000000000000" pitchFamily="2" charset="-78"/>
              <a:ea typeface="Aptos" panose="020B0004020202020204" pitchFamily="34" charset="0"/>
              <a:cs typeface="Sakkal Majalla" panose="02000000000000000000" pitchFamily="2" charset="-78"/>
            </a:endParaRPr>
          </a:p>
          <a:p>
            <a:pPr marL="457200" algn="r" rtl="1"/>
            <a:endParaRPr lang="en-US" sz="3200" b="1" kern="100" dirty="0">
              <a:effectLst/>
              <a:latin typeface="Sakkal Majalla" panose="02000000000000000000" pitchFamily="2" charset="-78"/>
              <a:ea typeface="Aptos" panose="020B0004020202020204" pitchFamily="34" charset="0"/>
              <a:cs typeface="Sakkal Majalla" panose="02000000000000000000" pitchFamily="2" charset="-78"/>
            </a:endParaRPr>
          </a:p>
          <a:p>
            <a:pPr marL="0" indent="0">
              <a:buNone/>
            </a:pPr>
            <a:br>
              <a:rPr lang="en-US" sz="2800" kern="100" dirty="0">
                <a:latin typeface="Aptos" panose="020B0004020202020204" pitchFamily="34" charset="0"/>
                <a:ea typeface="Aptos" panose="020B0004020202020204" pitchFamily="34" charset="0"/>
                <a:cs typeface="Arial" panose="020B0604020202020204" pitchFamily="34" charset="0"/>
              </a:rPr>
            </a:br>
            <a:br>
              <a:rPr lang="en-US" kern="100" dirty="0">
                <a:latin typeface="Aptos" panose="020B0004020202020204" pitchFamily="34" charset="0"/>
                <a:ea typeface="Aptos" panose="020B0004020202020204" pitchFamily="34" charset="0"/>
                <a:cs typeface="Arial" panose="020B0604020202020204" pitchFamily="34" charset="0"/>
              </a:rPr>
            </a:br>
            <a:endParaRPr lang="ar-DZ" dirty="0"/>
          </a:p>
        </p:txBody>
      </p:sp>
    </p:spTree>
    <p:extLst>
      <p:ext uri="{BB962C8B-B14F-4D97-AF65-F5344CB8AC3E}">
        <p14:creationId xmlns:p14="http://schemas.microsoft.com/office/powerpoint/2010/main" val="411660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a:extLst>
              <a:ext uri="{FF2B5EF4-FFF2-40B4-BE49-F238E27FC236}">
                <a16:creationId xmlns:a16="http://schemas.microsoft.com/office/drawing/2014/main" id="{D6E504B4-A3BC-6029-973F-29CCB0D710EC}"/>
              </a:ext>
            </a:extLst>
          </p:cNvPr>
          <p:cNvGraphicFramePr>
            <a:graphicFrameLocks noGrp="1"/>
          </p:cNvGraphicFramePr>
          <p:nvPr>
            <p:extLst>
              <p:ext uri="{D42A27DB-BD31-4B8C-83A1-F6EECF244321}">
                <p14:modId xmlns:p14="http://schemas.microsoft.com/office/powerpoint/2010/main" val="1001891293"/>
              </p:ext>
            </p:extLst>
          </p:nvPr>
        </p:nvGraphicFramePr>
        <p:xfrm>
          <a:off x="1516912" y="0"/>
          <a:ext cx="9753600" cy="6103087"/>
        </p:xfrm>
        <a:graphic>
          <a:graphicData uri="http://schemas.openxmlformats.org/drawingml/2006/table">
            <a:tbl>
              <a:tblPr rtl="1" firstRow="1" bandRow="1">
                <a:tableStyleId>{BC89EF96-8CEA-46FF-86C4-4CE0E7609802}</a:tableStyleId>
              </a:tblPr>
              <a:tblGrid>
                <a:gridCol w="3251200">
                  <a:extLst>
                    <a:ext uri="{9D8B030D-6E8A-4147-A177-3AD203B41FA5}">
                      <a16:colId xmlns:a16="http://schemas.microsoft.com/office/drawing/2014/main" val="929514170"/>
                    </a:ext>
                  </a:extLst>
                </a:gridCol>
                <a:gridCol w="3251200">
                  <a:extLst>
                    <a:ext uri="{9D8B030D-6E8A-4147-A177-3AD203B41FA5}">
                      <a16:colId xmlns:a16="http://schemas.microsoft.com/office/drawing/2014/main" val="2450890157"/>
                    </a:ext>
                  </a:extLst>
                </a:gridCol>
                <a:gridCol w="3251200">
                  <a:extLst>
                    <a:ext uri="{9D8B030D-6E8A-4147-A177-3AD203B41FA5}">
                      <a16:colId xmlns:a16="http://schemas.microsoft.com/office/drawing/2014/main" val="918164895"/>
                    </a:ext>
                  </a:extLst>
                </a:gridCol>
              </a:tblGrid>
              <a:tr h="480364">
                <a:tc>
                  <a:txBody>
                    <a:bodyPr/>
                    <a:lstStyle/>
                    <a:p>
                      <a:pPr algn="ctr" rtl="1"/>
                      <a:r>
                        <a:rPr lang="ar-DZ" sz="2000" dirty="0">
                          <a:latin typeface="Sakkal Majalla" panose="02000000000000000000" pitchFamily="2" charset="-78"/>
                          <a:cs typeface="Sakkal Majalla" panose="02000000000000000000" pitchFamily="2" charset="-78"/>
                        </a:rPr>
                        <a:t>المتغير المطلوب</a:t>
                      </a:r>
                    </a:p>
                  </a:txBody>
                  <a:tcPr/>
                </a:tc>
                <a:tc>
                  <a:txBody>
                    <a:bodyPr/>
                    <a:lstStyle/>
                    <a:p>
                      <a:pPr algn="ctr" rtl="1"/>
                      <a:r>
                        <a:rPr lang="ar-DZ" sz="2000" dirty="0">
                          <a:latin typeface="Sakkal Majalla" panose="02000000000000000000" pitchFamily="2" charset="-78"/>
                          <a:cs typeface="Sakkal Majalla" panose="02000000000000000000" pitchFamily="2" charset="-78"/>
                        </a:rPr>
                        <a:t>موجود </a:t>
                      </a:r>
                    </a:p>
                  </a:txBody>
                  <a:tcPr/>
                </a:tc>
                <a:tc>
                  <a:txBody>
                    <a:bodyPr/>
                    <a:lstStyle/>
                    <a:p>
                      <a:pPr algn="ctr" rtl="1"/>
                      <a:r>
                        <a:rPr lang="ar-DZ" sz="2000" dirty="0">
                          <a:latin typeface="Sakkal Majalla" panose="02000000000000000000" pitchFamily="2" charset="-78"/>
                          <a:cs typeface="Sakkal Majalla" panose="02000000000000000000" pitchFamily="2" charset="-78"/>
                        </a:rPr>
                        <a:t>غير موجود</a:t>
                      </a:r>
                    </a:p>
                  </a:txBody>
                  <a:tcPr/>
                </a:tc>
                <a:extLst>
                  <a:ext uri="{0D108BD9-81ED-4DB2-BD59-A6C34878D82A}">
                    <a16:rowId xmlns:a16="http://schemas.microsoft.com/office/drawing/2014/main" val="3048605423"/>
                  </a:ext>
                </a:extLst>
              </a:tr>
              <a:tr h="480364">
                <a:tc>
                  <a:txBody>
                    <a:bodyPr/>
                    <a:lstStyle/>
                    <a:p>
                      <a:pPr rtl="1"/>
                      <a:r>
                        <a:rPr lang="ar-DZ" sz="2000" dirty="0">
                          <a:latin typeface="Sakkal Majalla" panose="02000000000000000000" pitchFamily="2" charset="-78"/>
                          <a:cs typeface="Sakkal Majalla" panose="02000000000000000000" pitchFamily="2" charset="-78"/>
                        </a:rPr>
                        <a:t>مفتتح الدراسة</a:t>
                      </a:r>
                    </a:p>
                  </a:txBody>
                  <a:tcPr/>
                </a:tc>
                <a:tc>
                  <a:txBody>
                    <a:bodyPr/>
                    <a:lstStyle/>
                    <a:p>
                      <a:pPr marL="0" algn="ctr" defTabSz="914400" rtl="1" eaLnBrk="1" latinLnBrk="0" hangingPunct="1"/>
                      <a:r>
                        <a:rPr lang="ar-DZ" sz="2000" dirty="0">
                          <a:latin typeface="Sakkal Majalla" panose="02000000000000000000" pitchFamily="2" charset="-78"/>
                          <a:cs typeface="Sakkal Majalla" panose="02000000000000000000" pitchFamily="2" charset="-78"/>
                        </a:rPr>
                        <a:t>#</a:t>
                      </a:r>
                    </a:p>
                  </a:txBody>
                  <a:tcPr/>
                </a:tc>
                <a:tc>
                  <a:txBody>
                    <a:bodyPr/>
                    <a:lstStyle/>
                    <a:p>
                      <a:pPr marL="0" algn="ctr" defTabSz="914400" rtl="0" eaLnBrk="1" latinLnBrk="0" hangingPunct="1"/>
                      <a:endParaRPr lang="ar-DZ"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748166493"/>
                  </a:ext>
                </a:extLst>
              </a:tr>
              <a:tr h="480364">
                <a:tc>
                  <a:txBody>
                    <a:bodyPr/>
                    <a:lstStyle/>
                    <a:p>
                      <a:pPr rtl="1"/>
                      <a:r>
                        <a:rPr lang="ar-DZ" sz="2000" dirty="0">
                          <a:latin typeface="Sakkal Majalla" panose="02000000000000000000" pitchFamily="2" charset="-78"/>
                          <a:cs typeface="Sakkal Majalla" panose="02000000000000000000" pitchFamily="2" charset="-78"/>
                        </a:rPr>
                        <a:t>خلفيات وحدود الدراسة</a:t>
                      </a:r>
                    </a:p>
                  </a:txBody>
                  <a:tcPr/>
                </a:tc>
                <a:tc>
                  <a:txBody>
                    <a:bodyPr/>
                    <a:lstStyle/>
                    <a:p>
                      <a:pPr marL="0" algn="ctr" defTabSz="914400" rtl="1" eaLnBrk="1" latinLnBrk="0" hangingPunct="1"/>
                      <a:r>
                        <a:rPr lang="ar-DZ" sz="2000" dirty="0">
                          <a:latin typeface="Sakkal Majalla" panose="02000000000000000000" pitchFamily="2" charset="-78"/>
                          <a:cs typeface="Sakkal Majalla" panose="02000000000000000000" pitchFamily="2" charset="-78"/>
                        </a:rPr>
                        <a:t>#</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324280554"/>
                  </a:ext>
                </a:extLst>
              </a:tr>
              <a:tr h="480364">
                <a:tc>
                  <a:txBody>
                    <a:bodyPr/>
                    <a:lstStyle/>
                    <a:p>
                      <a:pPr rtl="1"/>
                      <a:r>
                        <a:rPr lang="ar-DZ" sz="2000" dirty="0">
                          <a:latin typeface="Sakkal Majalla" panose="02000000000000000000" pitchFamily="2" charset="-78"/>
                          <a:cs typeface="Sakkal Majalla" panose="02000000000000000000" pitchFamily="2" charset="-78"/>
                        </a:rPr>
                        <a:t>أهمية الدراسة</a:t>
                      </a:r>
                    </a:p>
                  </a:txBody>
                  <a:tcPr/>
                </a:tc>
                <a:tc>
                  <a:txBody>
                    <a:bodyPr/>
                    <a:lstStyle/>
                    <a:p>
                      <a:pPr marL="0" algn="ctr" defTabSz="914400" rtl="1" eaLnBrk="1" latinLnBrk="0" hangingPunct="1"/>
                      <a:endParaRPr lang="ar-DZ" sz="2000" dirty="0">
                        <a:latin typeface="Sakkal Majalla" panose="02000000000000000000" pitchFamily="2" charset="-78"/>
                        <a:cs typeface="Sakkal Majalla" panose="02000000000000000000" pitchFamily="2" charset="-78"/>
                      </a:endParaRP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extLst>
                  <a:ext uri="{0D108BD9-81ED-4DB2-BD59-A6C34878D82A}">
                    <a16:rowId xmlns:a16="http://schemas.microsoft.com/office/drawing/2014/main" val="2157911700"/>
                  </a:ext>
                </a:extLst>
              </a:tr>
              <a:tr h="849875">
                <a:tc>
                  <a:txBody>
                    <a:bodyPr/>
                    <a:lstStyle/>
                    <a:p>
                      <a:pPr rtl="1"/>
                      <a:r>
                        <a:rPr lang="ar-DZ" sz="2000" dirty="0">
                          <a:latin typeface="Sakkal Majalla" panose="02000000000000000000" pitchFamily="2" charset="-78"/>
                          <a:cs typeface="Sakkal Majalla" panose="02000000000000000000" pitchFamily="2" charset="-78"/>
                        </a:rPr>
                        <a:t>الأسباب الذاتية والموضوعية لاختيار مشكلة الدراسة</a:t>
                      </a:r>
                    </a:p>
                  </a:txBody>
                  <a:tcPr/>
                </a:tc>
                <a:tc>
                  <a:txBody>
                    <a:bodyPr/>
                    <a:lstStyle/>
                    <a:p>
                      <a:pPr marL="0" algn="ctr" defTabSz="914400" rtl="1" eaLnBrk="1" latinLnBrk="0" hangingPunct="1"/>
                      <a:endParaRPr lang="ar-DZ" sz="2000" dirty="0">
                        <a:latin typeface="Sakkal Majalla" panose="02000000000000000000" pitchFamily="2" charset="-78"/>
                        <a:cs typeface="Sakkal Majalla" panose="02000000000000000000" pitchFamily="2" charset="-78"/>
                      </a:endParaRP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extLst>
                  <a:ext uri="{0D108BD9-81ED-4DB2-BD59-A6C34878D82A}">
                    <a16:rowId xmlns:a16="http://schemas.microsoft.com/office/drawing/2014/main" val="3988393432"/>
                  </a:ext>
                </a:extLst>
              </a:tr>
              <a:tr h="480364">
                <a:tc>
                  <a:txBody>
                    <a:bodyPr/>
                    <a:lstStyle/>
                    <a:p>
                      <a:pPr rtl="1"/>
                      <a:r>
                        <a:rPr lang="ar-DZ" sz="2000" dirty="0">
                          <a:latin typeface="Sakkal Majalla" panose="02000000000000000000" pitchFamily="2" charset="-78"/>
                          <a:cs typeface="Sakkal Majalla" panose="02000000000000000000" pitchFamily="2" charset="-78"/>
                        </a:rPr>
                        <a:t>الإشكالية</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extLst>
                  <a:ext uri="{0D108BD9-81ED-4DB2-BD59-A6C34878D82A}">
                    <a16:rowId xmlns:a16="http://schemas.microsoft.com/office/drawing/2014/main" val="1270829023"/>
                  </a:ext>
                </a:extLst>
              </a:tr>
              <a:tr h="480364">
                <a:tc>
                  <a:txBody>
                    <a:bodyPr/>
                    <a:lstStyle/>
                    <a:p>
                      <a:pPr rtl="1"/>
                      <a:r>
                        <a:rPr lang="ar-DZ" sz="2000" dirty="0">
                          <a:latin typeface="Sakkal Majalla" panose="02000000000000000000" pitchFamily="2" charset="-78"/>
                          <a:cs typeface="Sakkal Majalla" panose="02000000000000000000" pitchFamily="2" charset="-78"/>
                        </a:rPr>
                        <a:t>الأسئلة الفرعية وأهداف الدراسة</a:t>
                      </a: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802019934"/>
                  </a:ext>
                </a:extLst>
              </a:tr>
              <a:tr h="480364">
                <a:tc>
                  <a:txBody>
                    <a:bodyPr/>
                    <a:lstStyle/>
                    <a:p>
                      <a:pPr rtl="1"/>
                      <a:r>
                        <a:rPr lang="ar-DZ" sz="2000" dirty="0">
                          <a:latin typeface="Sakkal Majalla" panose="02000000000000000000" pitchFamily="2" charset="-78"/>
                          <a:cs typeface="Sakkal Majalla" panose="02000000000000000000" pitchFamily="2" charset="-78"/>
                        </a:rPr>
                        <a:t>هيكلية الدراسة والمنهج المعتمد فيها</a:t>
                      </a:r>
                    </a:p>
                  </a:txBody>
                  <a:tcPr/>
                </a:tc>
                <a:tc>
                  <a:txBody>
                    <a:bodyPr/>
                    <a:lstStyle/>
                    <a:p>
                      <a:pPr marL="0" algn="ctr" defTabSz="914400" rtl="1" eaLnBrk="1" latinLnBrk="0" hangingPunct="1"/>
                      <a:r>
                        <a:rPr lang="ar-DZ" sz="2000" dirty="0">
                          <a:latin typeface="Sakkal Majalla" panose="02000000000000000000" pitchFamily="2" charset="-78"/>
                          <a:cs typeface="Sakkal Majalla" panose="02000000000000000000" pitchFamily="2" charset="-78"/>
                        </a:rPr>
                        <a:t>#</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614367506"/>
                  </a:ext>
                </a:extLst>
              </a:tr>
              <a:tr h="480364">
                <a:tc>
                  <a:txBody>
                    <a:bodyPr/>
                    <a:lstStyle/>
                    <a:p>
                      <a:pPr rtl="1"/>
                      <a:r>
                        <a:rPr lang="ar-DZ" sz="2000" dirty="0">
                          <a:latin typeface="Sakkal Majalla" panose="02000000000000000000" pitchFamily="2" charset="-78"/>
                          <a:cs typeface="Sakkal Majalla" panose="02000000000000000000" pitchFamily="2" charset="-78"/>
                        </a:rPr>
                        <a:t>مراجعة الأدبيات</a:t>
                      </a:r>
                    </a:p>
                  </a:txBody>
                  <a:tcPr/>
                </a:tc>
                <a:tc>
                  <a:txBody>
                    <a:bodyPr/>
                    <a:lstStyle/>
                    <a:p>
                      <a:pPr marL="0" algn="ctr" defTabSz="914400" rtl="1" eaLnBrk="1" latinLnBrk="0" hangingPunct="1"/>
                      <a:endParaRPr lang="ar-DZ" sz="2000" dirty="0">
                        <a:latin typeface="Sakkal Majalla" panose="02000000000000000000" pitchFamily="2" charset="-78"/>
                        <a:cs typeface="Sakkal Majalla" panose="02000000000000000000" pitchFamily="2" charset="-78"/>
                      </a:endParaRP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extLst>
                  <a:ext uri="{0D108BD9-81ED-4DB2-BD59-A6C34878D82A}">
                    <a16:rowId xmlns:a16="http://schemas.microsoft.com/office/drawing/2014/main" val="1307644330"/>
                  </a:ext>
                </a:extLst>
              </a:tr>
              <a:tr h="480364">
                <a:tc>
                  <a:txBody>
                    <a:bodyPr/>
                    <a:lstStyle/>
                    <a:p>
                      <a:pPr rtl="1"/>
                      <a:r>
                        <a:rPr lang="ar-DZ" sz="2000" dirty="0">
                          <a:latin typeface="Sakkal Majalla" panose="02000000000000000000" pitchFamily="2" charset="-78"/>
                          <a:cs typeface="Sakkal Majalla" panose="02000000000000000000" pitchFamily="2" charset="-78"/>
                        </a:rPr>
                        <a:t>صعوبات الدراسة</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extLst>
                  <a:ext uri="{0D108BD9-81ED-4DB2-BD59-A6C34878D82A}">
                    <a16:rowId xmlns:a16="http://schemas.microsoft.com/office/drawing/2014/main" val="4140310382"/>
                  </a:ext>
                </a:extLst>
              </a:tr>
              <a:tr h="480364">
                <a:tc>
                  <a:txBody>
                    <a:bodyPr/>
                    <a:lstStyle/>
                    <a:p>
                      <a:pPr rtl="1"/>
                      <a:r>
                        <a:rPr lang="ar-DZ" sz="2000" dirty="0">
                          <a:latin typeface="Sakkal Majalla" panose="02000000000000000000" pitchFamily="2" charset="-78"/>
                          <a:cs typeface="Sakkal Majalla" panose="02000000000000000000" pitchFamily="2" charset="-78"/>
                        </a:rPr>
                        <a:t>شكر وتقدير</a:t>
                      </a:r>
                    </a:p>
                  </a:txBody>
                  <a:tcPr/>
                </a:tc>
                <a:tc>
                  <a:txBody>
                    <a:bodyPr/>
                    <a:lstStyle/>
                    <a:p>
                      <a:pPr algn="ctr" rtl="1"/>
                      <a:r>
                        <a:rPr lang="ar-DZ" sz="2000" dirty="0">
                          <a:latin typeface="Sakkal Majalla" panose="02000000000000000000" pitchFamily="2" charset="-78"/>
                          <a:cs typeface="Sakkal Majalla" panose="02000000000000000000" pitchFamily="2" charset="-78"/>
                        </a:rPr>
                        <a:t>#</a:t>
                      </a:r>
                    </a:p>
                  </a:txBody>
                  <a:tcPr/>
                </a:tc>
                <a:tc>
                  <a:txBody>
                    <a:bodyPr/>
                    <a:lstStyle/>
                    <a:p>
                      <a:pPr algn="ctr" rtl="1"/>
                      <a:endParaRPr lang="ar-DZ" sz="20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510914691"/>
                  </a:ext>
                </a:extLst>
              </a:tr>
              <a:tr h="449572">
                <a:tc>
                  <a:txBody>
                    <a:bodyPr/>
                    <a:lstStyle/>
                    <a:p>
                      <a:pPr rtl="1"/>
                      <a:r>
                        <a:rPr lang="ar-DZ" b="1" dirty="0"/>
                        <a:t>المجموع</a:t>
                      </a:r>
                    </a:p>
                  </a:txBody>
                  <a:tcPr/>
                </a:tc>
                <a:tc>
                  <a:txBody>
                    <a:bodyPr/>
                    <a:lstStyle/>
                    <a:p>
                      <a:pPr marL="0" algn="ctr" defTabSz="914400" rtl="1" eaLnBrk="1" latinLnBrk="0" hangingPunct="1"/>
                      <a:r>
                        <a:rPr lang="tr-TR" dirty="0"/>
                        <a:t>2.5</a:t>
                      </a:r>
                      <a:endParaRPr lang="ar-DZ" dirty="0"/>
                    </a:p>
                  </a:txBody>
                  <a:tcPr/>
                </a:tc>
                <a:tc>
                  <a:txBody>
                    <a:bodyPr/>
                    <a:lstStyle/>
                    <a:p>
                      <a:pPr marL="0" algn="ctr" defTabSz="914400" rtl="0" eaLnBrk="1" latinLnBrk="0" hangingPunct="1"/>
                      <a:endParaRPr lang="ar-DZ" dirty="0"/>
                    </a:p>
                  </a:txBody>
                  <a:tcPr/>
                </a:tc>
                <a:extLst>
                  <a:ext uri="{0D108BD9-81ED-4DB2-BD59-A6C34878D82A}">
                    <a16:rowId xmlns:a16="http://schemas.microsoft.com/office/drawing/2014/main" val="2636942248"/>
                  </a:ext>
                </a:extLst>
              </a:tr>
            </a:tbl>
          </a:graphicData>
        </a:graphic>
      </p:graphicFrame>
    </p:spTree>
    <p:extLst>
      <p:ext uri="{BB962C8B-B14F-4D97-AF65-F5344CB8AC3E}">
        <p14:creationId xmlns:p14="http://schemas.microsoft.com/office/powerpoint/2010/main" val="132826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CFF1EC-1AB7-8D84-8147-5EB1E19B3FB8}"/>
              </a:ext>
            </a:extLst>
          </p:cNvPr>
          <p:cNvSpPr txBox="1"/>
          <p:nvPr/>
        </p:nvSpPr>
        <p:spPr>
          <a:xfrm>
            <a:off x="2658140" y="697285"/>
            <a:ext cx="8367822" cy="584775"/>
          </a:xfrm>
          <a:prstGeom prst="rect">
            <a:avLst/>
          </a:prstGeom>
          <a:noFill/>
        </p:spPr>
        <p:txBody>
          <a:bodyPr wrap="square">
            <a:spAutoFit/>
          </a:bodyPr>
          <a:lstStyle/>
          <a:p>
            <a:pPr algn="ctr" rtl="1"/>
            <a:r>
              <a:rPr lang="ar-DZ" sz="3200" b="1" dirty="0">
                <a:latin typeface="Traditional Arabic" panose="02020603050405020304" pitchFamily="18" charset="-78"/>
                <a:cs typeface="Traditional Arabic" panose="02020603050405020304" pitchFamily="18" charset="-78"/>
              </a:rPr>
              <a:t>ثامناً: مراجعة الأدبيات</a:t>
            </a:r>
            <a:endParaRPr lang="ar-SA" sz="3200" b="1"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1833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CE64B9-C682-2926-D94A-8217A23278AE}"/>
              </a:ext>
            </a:extLst>
          </p:cNvPr>
          <p:cNvSpPr txBox="1"/>
          <p:nvPr/>
        </p:nvSpPr>
        <p:spPr>
          <a:xfrm>
            <a:off x="2881423" y="846139"/>
            <a:ext cx="6103088" cy="861774"/>
          </a:xfrm>
          <a:prstGeom prst="rect">
            <a:avLst/>
          </a:prstGeom>
          <a:noFill/>
        </p:spPr>
        <p:txBody>
          <a:bodyPr wrap="square">
            <a:spAutoFit/>
          </a:bodyPr>
          <a:lstStyle/>
          <a:p>
            <a:endParaRPr lang="ar-DZ" sz="1800" dirty="0">
              <a:latin typeface="Traditional Arabic" panose="02020603050405020304" pitchFamily="18" charset="-78"/>
              <a:cs typeface="Traditional Arabic" panose="02020603050405020304" pitchFamily="18" charset="-78"/>
            </a:endParaRPr>
          </a:p>
          <a:p>
            <a:pPr algn="ctr"/>
            <a:r>
              <a:rPr lang="ar-DZ" sz="3200" b="1" dirty="0">
                <a:latin typeface="Traditional Arabic" panose="02020603050405020304" pitchFamily="18" charset="-78"/>
                <a:cs typeface="Traditional Arabic" panose="02020603050405020304" pitchFamily="18" charset="-78"/>
              </a:rPr>
              <a:t>تاسعاً</a:t>
            </a:r>
            <a:r>
              <a:rPr lang="ar-DZ" sz="3200" b="1" dirty="0">
                <a:effectLst/>
                <a:latin typeface="Traditional Arabic" panose="02020603050405020304" pitchFamily="18" charset="-78"/>
                <a:cs typeface="Traditional Arabic" panose="02020603050405020304" pitchFamily="18" charset="-78"/>
              </a:rPr>
              <a:t>: </a:t>
            </a:r>
            <a:r>
              <a:rPr lang="ar-DZ" sz="3200" b="1" dirty="0">
                <a:latin typeface="Traditional Arabic" panose="02020603050405020304" pitchFamily="18" charset="-78"/>
                <a:cs typeface="Traditional Arabic" panose="02020603050405020304" pitchFamily="18" charset="-78"/>
              </a:rPr>
              <a:t>صعوبات الدراسة</a:t>
            </a:r>
          </a:p>
        </p:txBody>
      </p:sp>
    </p:spTree>
    <p:extLst>
      <p:ext uri="{BB962C8B-B14F-4D97-AF65-F5344CB8AC3E}">
        <p14:creationId xmlns:p14="http://schemas.microsoft.com/office/powerpoint/2010/main" val="81022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1976498-2831-5463-703C-7792914CDD08}"/>
              </a:ext>
            </a:extLst>
          </p:cNvPr>
          <p:cNvSpPr txBox="1"/>
          <p:nvPr/>
        </p:nvSpPr>
        <p:spPr>
          <a:xfrm>
            <a:off x="3044456" y="1761092"/>
            <a:ext cx="6103088" cy="584775"/>
          </a:xfrm>
          <a:prstGeom prst="rect">
            <a:avLst/>
          </a:prstGeom>
          <a:noFill/>
        </p:spPr>
        <p:txBody>
          <a:bodyPr wrap="square">
            <a:spAutoFit/>
          </a:bodyPr>
          <a:lstStyle/>
          <a:p>
            <a:pPr algn="ctr" rtl="1"/>
            <a:r>
              <a:rPr lang="ar-DZ" sz="3200" b="1" dirty="0">
                <a:latin typeface="Traditional Arabic" panose="02020603050405020304" pitchFamily="18" charset="-78"/>
                <a:cs typeface="Traditional Arabic" panose="02020603050405020304" pitchFamily="18" charset="-78"/>
              </a:rPr>
              <a:t>عاشراً</a:t>
            </a:r>
            <a:r>
              <a:rPr lang="ar-DZ" sz="3200" b="1" dirty="0">
                <a:effectLst/>
                <a:latin typeface="Traditional Arabic" panose="02020603050405020304" pitchFamily="18" charset="-78"/>
                <a:cs typeface="Traditional Arabic" panose="02020603050405020304" pitchFamily="18" charset="-78"/>
              </a:rPr>
              <a:t>: شكر وتقدي</a:t>
            </a:r>
            <a:r>
              <a:rPr lang="ar-DZ" sz="3200" b="1" dirty="0">
                <a:latin typeface="Traditional Arabic" panose="02020603050405020304" pitchFamily="18" charset="-78"/>
                <a:cs typeface="Traditional Arabic" panose="02020603050405020304" pitchFamily="18" charset="-78"/>
              </a:rPr>
              <a:t>ر</a:t>
            </a:r>
            <a:r>
              <a:rPr lang="en-US" sz="3200" b="1" dirty="0">
                <a:effectLst/>
                <a:latin typeface="Traditional Arabic" panose="02020603050405020304" pitchFamily="18" charset="-78"/>
                <a:cs typeface="Traditional Arabic" panose="02020603050405020304" pitchFamily="18" charset="-78"/>
              </a:rPr>
              <a:t> </a:t>
            </a:r>
            <a:endParaRPr lang="ar-SA" sz="3200" b="1"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9326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49EF49D0-E202-C532-F5A2-457F7312E2CB}"/>
              </a:ext>
            </a:extLst>
          </p:cNvPr>
          <p:cNvSpPr txBox="1">
            <a:spLocks/>
          </p:cNvSpPr>
          <p:nvPr/>
        </p:nvSpPr>
        <p:spPr>
          <a:xfrm>
            <a:off x="883705" y="474405"/>
            <a:ext cx="10424589" cy="5461446"/>
          </a:xfrm>
          <a:prstGeom prst="rect">
            <a:avLst/>
          </a:prstGeom>
        </p:spPr>
        <p:txBody>
          <a:bodyPr>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endParaRPr lang="ar-SA" sz="3600" b="1" dirty="0">
              <a:latin typeface="Sakkal Majalla" panose="02000000000000000000" pitchFamily="2" charset="-78"/>
              <a:cs typeface="Sakkal Majalla" panose="02000000000000000000" pitchFamily="2" charset="-78"/>
            </a:endParaRPr>
          </a:p>
          <a:p>
            <a:pPr marL="0" indent="0" algn="ctr">
              <a:buNone/>
            </a:pPr>
            <a:endParaRPr lang="ar-SA" sz="3600" b="1" dirty="0">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D5E1B7D0-5548-9B26-F7DD-FD4E6E3DDCEA}"/>
              </a:ext>
            </a:extLst>
          </p:cNvPr>
          <p:cNvPicPr>
            <a:picLocks noChangeAspect="1"/>
          </p:cNvPicPr>
          <p:nvPr/>
        </p:nvPicPr>
        <p:blipFill>
          <a:blip r:embed="rId3"/>
          <a:stretch>
            <a:fillRect/>
          </a:stretch>
        </p:blipFill>
        <p:spPr>
          <a:xfrm>
            <a:off x="0" y="-237744"/>
            <a:ext cx="12192000" cy="7483450"/>
          </a:xfrm>
          <a:prstGeom prst="rect">
            <a:avLst/>
          </a:prstGeom>
        </p:spPr>
      </p:pic>
    </p:spTree>
    <p:extLst>
      <p:ext uri="{BB962C8B-B14F-4D97-AF65-F5344CB8AC3E}">
        <p14:creationId xmlns:p14="http://schemas.microsoft.com/office/powerpoint/2010/main" val="4303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15DD41-9ABC-9DB1-66AE-A9F3BE28BBC4}"/>
              </a:ext>
            </a:extLst>
          </p:cNvPr>
          <p:cNvSpPr>
            <a:spLocks noGrp="1"/>
          </p:cNvSpPr>
          <p:nvPr>
            <p:ph type="ctrTitle"/>
          </p:nvPr>
        </p:nvSpPr>
        <p:spPr/>
        <p:txBody>
          <a:bodyPr>
            <a:normAutofit/>
          </a:bodyPr>
          <a:lstStyle/>
          <a:p>
            <a:pPr algn="ctr"/>
            <a:r>
              <a:rPr lang="ar-DZ" sz="3600" b="1" dirty="0">
                <a:latin typeface="Traditional Arabic" panose="02020603050405020304" pitchFamily="18" charset="-78"/>
                <a:cs typeface="Traditional Arabic" panose="02020603050405020304" pitchFamily="18" charset="-78"/>
              </a:rPr>
              <a:t>المحاضرة الخامسة: </a:t>
            </a:r>
            <a:r>
              <a:rPr lang="ar-SA" sz="3600" b="1" dirty="0">
                <a:latin typeface="Traditional Arabic" panose="02020603050405020304" pitchFamily="18" charset="-78"/>
                <a:cs typeface="Traditional Arabic" panose="02020603050405020304" pitchFamily="18" charset="-78"/>
              </a:rPr>
              <a:t>كتابة المقدمة</a:t>
            </a:r>
            <a:endParaRPr lang="ar-DZ" sz="3600" b="1" dirty="0">
              <a:latin typeface="Traditional Arabic" panose="02020603050405020304" pitchFamily="18" charset="-78"/>
              <a:cs typeface="Traditional Arabic" panose="02020603050405020304" pitchFamily="18" charset="-78"/>
            </a:endParaRPr>
          </a:p>
        </p:txBody>
      </p:sp>
      <p:sp>
        <p:nvSpPr>
          <p:cNvPr id="3" name="عنوان فرعي 2">
            <a:extLst>
              <a:ext uri="{FF2B5EF4-FFF2-40B4-BE49-F238E27FC236}">
                <a16:creationId xmlns:a16="http://schemas.microsoft.com/office/drawing/2014/main" id="{6D7F17B8-F20D-F4C4-66AD-235529074875}"/>
              </a:ext>
            </a:extLst>
          </p:cNvPr>
          <p:cNvSpPr>
            <a:spLocks noGrp="1"/>
          </p:cNvSpPr>
          <p:nvPr>
            <p:ph type="subTitle" idx="1"/>
          </p:nvPr>
        </p:nvSpPr>
        <p:spPr/>
        <p:txBody>
          <a:bodyPr>
            <a:normAutofit/>
          </a:bodyPr>
          <a:lstStyle/>
          <a:p>
            <a:pPr algn="ctr"/>
            <a:r>
              <a:rPr lang="ar-DZ" sz="2800" b="1" dirty="0">
                <a:latin typeface="Traditional Arabic" panose="02020603050405020304" pitchFamily="18" charset="-78"/>
                <a:cs typeface="Traditional Arabic" panose="02020603050405020304" pitchFamily="18" charset="-78"/>
              </a:rPr>
              <a:t>د. خيرالدين سعيدي</a:t>
            </a:r>
          </a:p>
        </p:txBody>
      </p:sp>
    </p:spTree>
    <p:extLst>
      <p:ext uri="{BB962C8B-B14F-4D97-AF65-F5344CB8AC3E}">
        <p14:creationId xmlns:p14="http://schemas.microsoft.com/office/powerpoint/2010/main" val="394182044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a:extLst>
              <a:ext uri="{FF2B5EF4-FFF2-40B4-BE49-F238E27FC236}">
                <a16:creationId xmlns:a16="http://schemas.microsoft.com/office/drawing/2014/main" id="{5B51C325-D860-C78D-9BBC-98938EB8F5E9}"/>
              </a:ext>
            </a:extLst>
          </p:cNvPr>
          <p:cNvSpPr txBox="1">
            <a:spLocks/>
          </p:cNvSpPr>
          <p:nvPr/>
        </p:nvSpPr>
        <p:spPr>
          <a:xfrm>
            <a:off x="170481" y="604434"/>
            <a:ext cx="11685722" cy="4854429"/>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algn="r" rtl="1"/>
            <a:endParaRPr lang="en-US" sz="3200" b="1" kern="100" dirty="0">
              <a:effectLst/>
              <a:latin typeface="Sakkal Majalla" panose="02000000000000000000" pitchFamily="2" charset="-78"/>
              <a:ea typeface="Aptos" panose="020B0004020202020204" pitchFamily="34" charset="0"/>
              <a:cs typeface="Sakkal Majalla" panose="02000000000000000000" pitchFamily="2" charset="-78"/>
            </a:endParaRPr>
          </a:p>
          <a:p>
            <a:pPr marL="0" indent="0">
              <a:buNone/>
            </a:pPr>
            <a:br>
              <a:rPr lang="en-US" sz="2800" kern="100" dirty="0">
                <a:latin typeface="Aptos" panose="020B0004020202020204" pitchFamily="34" charset="0"/>
                <a:ea typeface="Aptos" panose="020B0004020202020204" pitchFamily="34" charset="0"/>
                <a:cs typeface="Arial" panose="020B0604020202020204" pitchFamily="34" charset="0"/>
              </a:rPr>
            </a:br>
            <a:br>
              <a:rPr lang="en-US" kern="100" dirty="0">
                <a:latin typeface="Aptos" panose="020B0004020202020204" pitchFamily="34" charset="0"/>
                <a:ea typeface="Aptos" panose="020B0004020202020204" pitchFamily="34" charset="0"/>
                <a:cs typeface="Arial" panose="020B0604020202020204" pitchFamily="34" charset="0"/>
              </a:rPr>
            </a:br>
            <a:endParaRPr lang="ar-DZ" dirty="0"/>
          </a:p>
        </p:txBody>
      </p:sp>
      <p:pic>
        <p:nvPicPr>
          <p:cNvPr id="4" name="صورة 3">
            <a:extLst>
              <a:ext uri="{FF2B5EF4-FFF2-40B4-BE49-F238E27FC236}">
                <a16:creationId xmlns:a16="http://schemas.microsoft.com/office/drawing/2014/main" id="{F398FB52-ABB7-8D8A-F0F2-2534431E1F19}"/>
              </a:ext>
            </a:extLst>
          </p:cNvPr>
          <p:cNvPicPr>
            <a:picLocks noChangeAspect="1"/>
          </p:cNvPicPr>
          <p:nvPr/>
        </p:nvPicPr>
        <p:blipFill>
          <a:blip r:embed="rId2"/>
          <a:stretch>
            <a:fillRect/>
          </a:stretch>
        </p:blipFill>
        <p:spPr>
          <a:xfrm>
            <a:off x="0" y="-201168"/>
            <a:ext cx="12192000" cy="7607808"/>
          </a:xfrm>
          <a:prstGeom prst="rect">
            <a:avLst/>
          </a:prstGeom>
        </p:spPr>
      </p:pic>
    </p:spTree>
    <p:extLst>
      <p:ext uri="{BB962C8B-B14F-4D97-AF65-F5344CB8AC3E}">
        <p14:creationId xmlns:p14="http://schemas.microsoft.com/office/powerpoint/2010/main" val="256002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88E733E-5D99-190C-C0C9-81010B03E005}"/>
              </a:ext>
            </a:extLst>
          </p:cNvPr>
          <p:cNvPicPr>
            <a:picLocks noChangeAspect="1"/>
          </p:cNvPicPr>
          <p:nvPr/>
        </p:nvPicPr>
        <p:blipFill>
          <a:blip r:embed="rId2"/>
          <a:stretch>
            <a:fillRect/>
          </a:stretch>
        </p:blipFill>
        <p:spPr>
          <a:xfrm>
            <a:off x="0" y="-548640"/>
            <a:ext cx="12192000" cy="8156448"/>
          </a:xfrm>
          <a:prstGeom prst="rect">
            <a:avLst/>
          </a:prstGeom>
        </p:spPr>
      </p:pic>
    </p:spTree>
    <p:extLst>
      <p:ext uri="{BB962C8B-B14F-4D97-AF65-F5344CB8AC3E}">
        <p14:creationId xmlns:p14="http://schemas.microsoft.com/office/powerpoint/2010/main" val="391739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F8EFED4-9313-4300-5A88-A53AA0933851}"/>
              </a:ext>
            </a:extLst>
          </p:cNvPr>
          <p:cNvPicPr>
            <a:picLocks noChangeAspect="1"/>
          </p:cNvPicPr>
          <p:nvPr/>
        </p:nvPicPr>
        <p:blipFill>
          <a:blip r:embed="rId2"/>
          <a:stretch>
            <a:fillRect/>
          </a:stretch>
        </p:blipFill>
        <p:spPr>
          <a:xfrm>
            <a:off x="0" y="0"/>
            <a:ext cx="12192000" cy="8321040"/>
          </a:xfrm>
          <a:prstGeom prst="rect">
            <a:avLst/>
          </a:prstGeom>
        </p:spPr>
      </p:pic>
    </p:spTree>
    <p:extLst>
      <p:ext uri="{BB962C8B-B14F-4D97-AF65-F5344CB8AC3E}">
        <p14:creationId xmlns:p14="http://schemas.microsoft.com/office/powerpoint/2010/main" val="68779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5A2521-F3EE-66BB-8881-847EE7A46E04}"/>
              </a:ext>
            </a:extLst>
          </p:cNvPr>
          <p:cNvSpPr>
            <a:spLocks noGrp="1"/>
          </p:cNvSpPr>
          <p:nvPr>
            <p:ph type="title"/>
          </p:nvPr>
        </p:nvSpPr>
        <p:spPr>
          <a:xfrm>
            <a:off x="1451578" y="604102"/>
            <a:ext cx="9603275" cy="1049235"/>
          </a:xfrm>
        </p:spPr>
        <p:txBody>
          <a:bodyPr>
            <a:normAutofit/>
          </a:bodyPr>
          <a:lstStyle/>
          <a:p>
            <a:pPr algn="ctr"/>
            <a:r>
              <a:rPr lang="ar-DZ" sz="3600" b="1" dirty="0">
                <a:latin typeface="Traditional Arabic" panose="02020603050405020304" pitchFamily="18" charset="-78"/>
                <a:cs typeface="Traditional Arabic" panose="02020603050405020304" pitchFamily="18" charset="-78"/>
              </a:rPr>
              <a:t>عناصر المحاضرة</a:t>
            </a:r>
          </a:p>
        </p:txBody>
      </p:sp>
      <p:sp>
        <p:nvSpPr>
          <p:cNvPr id="3" name="عنصر نائب للمحتوى 2">
            <a:extLst>
              <a:ext uri="{FF2B5EF4-FFF2-40B4-BE49-F238E27FC236}">
                <a16:creationId xmlns:a16="http://schemas.microsoft.com/office/drawing/2014/main" id="{7C87AF4C-0758-0B3E-C1D4-C627307FA2E8}"/>
              </a:ext>
            </a:extLst>
          </p:cNvPr>
          <p:cNvSpPr>
            <a:spLocks noGrp="1"/>
          </p:cNvSpPr>
          <p:nvPr>
            <p:ph idx="1"/>
          </p:nvPr>
        </p:nvSpPr>
        <p:spPr/>
        <p:txBody>
          <a:bodyPr>
            <a:normAutofit fontScale="77500" lnSpcReduction="20000"/>
          </a:bodyPr>
          <a:lstStyle/>
          <a:p>
            <a:r>
              <a:rPr lang="ar-DZ" sz="3600" dirty="0">
                <a:latin typeface="Traditional Arabic" panose="02020603050405020304" pitchFamily="18" charset="-78"/>
                <a:cs typeface="Traditional Arabic" panose="02020603050405020304" pitchFamily="18" charset="-78"/>
              </a:rPr>
              <a:t>أولا: </a:t>
            </a:r>
            <a:r>
              <a:rPr lang="ar-SA" sz="3600" dirty="0">
                <a:latin typeface="Traditional Arabic" panose="02020603050405020304" pitchFamily="18" charset="-78"/>
                <a:cs typeface="Traditional Arabic" panose="02020603050405020304" pitchFamily="18" charset="-78"/>
              </a:rPr>
              <a:t>مفتتح الدراسة</a:t>
            </a:r>
            <a:endParaRPr lang="ar-SA" sz="3600" dirty="0">
              <a:effectLst/>
              <a:latin typeface="Traditional Arabic" panose="02020603050405020304" pitchFamily="18" charset="-78"/>
              <a:cs typeface="Traditional Arabic" panose="02020603050405020304" pitchFamily="18" charset="-78"/>
            </a:endParaRPr>
          </a:p>
          <a:p>
            <a:r>
              <a:rPr lang="ar-DZ" sz="3600" dirty="0">
                <a:latin typeface="Traditional Arabic" panose="02020603050405020304" pitchFamily="18" charset="-78"/>
                <a:cs typeface="Traditional Arabic" panose="02020603050405020304" pitchFamily="18" charset="-78"/>
              </a:rPr>
              <a:t>ثانيا: </a:t>
            </a:r>
            <a:r>
              <a:rPr lang="ar-SA" sz="3600" dirty="0">
                <a:latin typeface="Traditional Arabic" panose="02020603050405020304" pitchFamily="18" charset="-78"/>
                <a:cs typeface="Traditional Arabic" panose="02020603050405020304" pitchFamily="18" charset="-78"/>
              </a:rPr>
              <a:t>خلفيات وحدود الدراسة</a:t>
            </a:r>
            <a:r>
              <a:rPr lang="en-US" sz="3600" dirty="0">
                <a:effectLst/>
                <a:latin typeface="Traditional Arabic" panose="02020603050405020304" pitchFamily="18" charset="-78"/>
                <a:cs typeface="Traditional Arabic" panose="02020603050405020304" pitchFamily="18" charset="-78"/>
              </a:rPr>
              <a:t> </a:t>
            </a:r>
            <a:endParaRPr lang="ar-SA" sz="3600" dirty="0">
              <a:effectLst/>
              <a:latin typeface="Traditional Arabic" panose="02020603050405020304" pitchFamily="18" charset="-78"/>
              <a:cs typeface="Traditional Arabic" panose="02020603050405020304" pitchFamily="18" charset="-78"/>
            </a:endParaRPr>
          </a:p>
          <a:p>
            <a:r>
              <a:rPr lang="ar-DZ" sz="3600" dirty="0">
                <a:latin typeface="Traditional Arabic" panose="02020603050405020304" pitchFamily="18" charset="-78"/>
                <a:cs typeface="Traditional Arabic" panose="02020603050405020304" pitchFamily="18" charset="-78"/>
              </a:rPr>
              <a:t>ثالثا: أهمية الدراسة</a:t>
            </a:r>
          </a:p>
          <a:p>
            <a:r>
              <a:rPr lang="ar-SA" sz="3600" dirty="0">
                <a:latin typeface="Traditional Arabic" panose="02020603050405020304" pitchFamily="18" charset="-78"/>
                <a:cs typeface="Traditional Arabic" panose="02020603050405020304" pitchFamily="18" charset="-78"/>
              </a:rPr>
              <a:t>رابعا: أسباب الموضوعية والذاتية المتعلقة باختيار موضوع الدراسة</a:t>
            </a:r>
          </a:p>
          <a:p>
            <a:r>
              <a:rPr lang="ar-SA" sz="3600" dirty="0">
                <a:latin typeface="Traditional Arabic" panose="02020603050405020304" pitchFamily="18" charset="-78"/>
                <a:cs typeface="Traditional Arabic" panose="02020603050405020304" pitchFamily="18" charset="-78"/>
              </a:rPr>
              <a:t>خامسا: إشكالية الدراسة</a:t>
            </a:r>
            <a:endParaRPr lang="ar-SA" sz="3600" dirty="0">
              <a:effectLst/>
              <a:latin typeface="Traditional Arabic" panose="02020603050405020304" pitchFamily="18" charset="-78"/>
              <a:cs typeface="Traditional Arabic" panose="02020603050405020304" pitchFamily="18" charset="-78"/>
            </a:endParaRPr>
          </a:p>
          <a:p>
            <a:r>
              <a:rPr lang="ar-DZ" sz="3600" dirty="0">
                <a:latin typeface="Traditional Arabic" panose="02020603050405020304" pitchFamily="18" charset="-78"/>
                <a:cs typeface="Traditional Arabic" panose="02020603050405020304" pitchFamily="18" charset="-78"/>
              </a:rPr>
              <a:t>سادسا: أسئلة أهداف الدراسة</a:t>
            </a:r>
            <a:r>
              <a:rPr lang="en-US" sz="3600" dirty="0">
                <a:effectLst/>
                <a:latin typeface="Traditional Arabic" panose="02020603050405020304" pitchFamily="18" charset="-78"/>
                <a:cs typeface="Traditional Arabic" panose="02020603050405020304" pitchFamily="18" charset="-78"/>
              </a:rPr>
              <a:t> </a:t>
            </a:r>
            <a:endParaRPr lang="ar-DZ"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23453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3148-B144-63BB-4DB3-334A889FD04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870B70C8-59DF-C9C3-43DF-B197109AA673}"/>
              </a:ext>
            </a:extLst>
          </p:cNvPr>
          <p:cNvSpPr>
            <a:spLocks noGrp="1"/>
          </p:cNvSpPr>
          <p:nvPr>
            <p:ph type="title"/>
          </p:nvPr>
        </p:nvSpPr>
        <p:spPr>
          <a:xfrm>
            <a:off x="1451578" y="604102"/>
            <a:ext cx="9603275" cy="1049235"/>
          </a:xfrm>
        </p:spPr>
        <p:txBody>
          <a:bodyPr>
            <a:normAutofit/>
          </a:bodyPr>
          <a:lstStyle/>
          <a:p>
            <a:pPr algn="ctr"/>
            <a:r>
              <a:rPr lang="ar-DZ" sz="3600" b="1" dirty="0">
                <a:latin typeface="Traditional Arabic" panose="02020603050405020304" pitchFamily="18" charset="-78"/>
                <a:cs typeface="Traditional Arabic" panose="02020603050405020304" pitchFamily="18" charset="-78"/>
              </a:rPr>
              <a:t>عناصر المحاضرة</a:t>
            </a:r>
          </a:p>
        </p:txBody>
      </p:sp>
      <p:sp>
        <p:nvSpPr>
          <p:cNvPr id="3" name="عنصر نائب للمحتوى 2">
            <a:extLst>
              <a:ext uri="{FF2B5EF4-FFF2-40B4-BE49-F238E27FC236}">
                <a16:creationId xmlns:a16="http://schemas.microsoft.com/office/drawing/2014/main" id="{54AEDCAE-F723-4C79-88F8-FB46DC5040C7}"/>
              </a:ext>
            </a:extLst>
          </p:cNvPr>
          <p:cNvSpPr>
            <a:spLocks noGrp="1"/>
          </p:cNvSpPr>
          <p:nvPr>
            <p:ph idx="1"/>
          </p:nvPr>
        </p:nvSpPr>
        <p:spPr/>
        <p:txBody>
          <a:bodyPr>
            <a:normAutofit/>
          </a:bodyPr>
          <a:lstStyle/>
          <a:p>
            <a:r>
              <a:rPr lang="ar-DZ" sz="3600" dirty="0">
                <a:latin typeface="Traditional Arabic" panose="02020603050405020304" pitchFamily="18" charset="-78"/>
                <a:cs typeface="Traditional Arabic" panose="02020603050405020304" pitchFamily="18" charset="-78"/>
              </a:rPr>
              <a:t>سابعاً:</a:t>
            </a:r>
            <a:r>
              <a:rPr lang="ar-SA" sz="3600" dirty="0">
                <a:latin typeface="Traditional Arabic" panose="02020603050405020304" pitchFamily="18" charset="-78"/>
                <a:cs typeface="Traditional Arabic" panose="02020603050405020304" pitchFamily="18" charset="-78"/>
              </a:rPr>
              <a:t> هيكلية الدراسة والمنهج المعتمد فيها</a:t>
            </a:r>
            <a:endParaRPr lang="ar-SA" sz="3600" dirty="0">
              <a:effectLst/>
              <a:latin typeface="Traditional Arabic" panose="02020603050405020304" pitchFamily="18" charset="-78"/>
              <a:cs typeface="Traditional Arabic" panose="02020603050405020304" pitchFamily="18" charset="-78"/>
            </a:endParaRPr>
          </a:p>
          <a:p>
            <a:r>
              <a:rPr lang="ar-DZ" sz="3600" dirty="0">
                <a:latin typeface="Traditional Arabic" panose="02020603050405020304" pitchFamily="18" charset="-78"/>
                <a:cs typeface="Traditional Arabic" panose="02020603050405020304" pitchFamily="18" charset="-78"/>
              </a:rPr>
              <a:t>ثامناً: مراجعة الأدبيات</a:t>
            </a:r>
          </a:p>
          <a:p>
            <a:r>
              <a:rPr lang="ar-DZ" sz="3600" dirty="0">
                <a:latin typeface="Traditional Arabic" panose="02020603050405020304" pitchFamily="18" charset="-78"/>
                <a:cs typeface="Traditional Arabic" panose="02020603050405020304" pitchFamily="18" charset="-78"/>
              </a:rPr>
              <a:t>تاسعاً</a:t>
            </a:r>
            <a:r>
              <a:rPr lang="ar-DZ" sz="3600" dirty="0">
                <a:effectLst/>
                <a:latin typeface="Traditional Arabic" panose="02020603050405020304" pitchFamily="18" charset="-78"/>
                <a:cs typeface="Traditional Arabic" panose="02020603050405020304" pitchFamily="18" charset="-78"/>
              </a:rPr>
              <a:t>: </a:t>
            </a:r>
            <a:r>
              <a:rPr lang="ar-DZ" sz="3600" dirty="0">
                <a:latin typeface="Traditional Arabic" panose="02020603050405020304" pitchFamily="18" charset="-78"/>
                <a:cs typeface="Traditional Arabic" panose="02020603050405020304" pitchFamily="18" charset="-78"/>
              </a:rPr>
              <a:t>صعوبات الدراسة</a:t>
            </a:r>
          </a:p>
          <a:p>
            <a:r>
              <a:rPr lang="ar-DZ" sz="3600" dirty="0">
                <a:latin typeface="Traditional Arabic" panose="02020603050405020304" pitchFamily="18" charset="-78"/>
                <a:cs typeface="Traditional Arabic" panose="02020603050405020304" pitchFamily="18" charset="-78"/>
              </a:rPr>
              <a:t>عاشراً</a:t>
            </a:r>
            <a:r>
              <a:rPr lang="ar-DZ" sz="3600" dirty="0">
                <a:effectLst/>
                <a:latin typeface="Traditional Arabic" panose="02020603050405020304" pitchFamily="18" charset="-78"/>
                <a:cs typeface="Traditional Arabic" panose="02020603050405020304" pitchFamily="18" charset="-78"/>
              </a:rPr>
              <a:t>: شكر وتقدي</a:t>
            </a:r>
            <a:r>
              <a:rPr lang="ar-DZ" sz="3600" dirty="0">
                <a:latin typeface="Traditional Arabic" panose="02020603050405020304" pitchFamily="18" charset="-78"/>
                <a:cs typeface="Traditional Arabic" panose="02020603050405020304" pitchFamily="18" charset="-78"/>
              </a:rPr>
              <a:t>ر</a:t>
            </a:r>
            <a:r>
              <a:rPr lang="en-US" sz="3600" dirty="0">
                <a:effectLst/>
                <a:latin typeface="Traditional Arabic" panose="02020603050405020304" pitchFamily="18" charset="-78"/>
                <a:cs typeface="Traditional Arabic" panose="02020603050405020304" pitchFamily="18" charset="-78"/>
              </a:rPr>
              <a:t> </a:t>
            </a:r>
            <a:endParaRPr lang="ar-SA" sz="3600" dirty="0">
              <a:effectLst/>
              <a:latin typeface="Traditional Arabic" panose="02020603050405020304" pitchFamily="18" charset="-78"/>
              <a:cs typeface="Traditional Arabic" panose="02020603050405020304" pitchFamily="18" charset="-78"/>
            </a:endParaRPr>
          </a:p>
          <a:p>
            <a:endParaRPr lang="ar-SA" sz="3600"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8304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66A023C9-F37C-ED85-DD04-E1DF99359B13}"/>
              </a:ext>
            </a:extLst>
          </p:cNvPr>
          <p:cNvSpPr txBox="1">
            <a:spLocks/>
          </p:cNvSpPr>
          <p:nvPr/>
        </p:nvSpPr>
        <p:spPr>
          <a:xfrm>
            <a:off x="1451579" y="836908"/>
            <a:ext cx="9603275" cy="4629437"/>
          </a:xfrm>
          <a:prstGeom prst="rect">
            <a:avLst/>
          </a:prstGeom>
        </p:spPr>
        <p:txBody>
          <a:bodyPr>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ar-SA" sz="3600" b="1" kern="100" dirty="0">
                <a:latin typeface="Sakkal Majalla" panose="02000000000000000000" pitchFamily="2" charset="-78"/>
                <a:ea typeface="Aptos" panose="020B0004020202020204" pitchFamily="34" charset="0"/>
                <a:cs typeface="Sakkal Majalla" panose="02000000000000000000" pitchFamily="2" charset="-78"/>
              </a:rPr>
              <a:t>هذا ما ستجيب عليه المقدمة</a:t>
            </a:r>
            <a:endParaRPr lang="en-US" sz="3600" kern="100" dirty="0">
              <a:latin typeface="Sakkal Majalla" panose="02000000000000000000" pitchFamily="2" charset="-78"/>
              <a:ea typeface="Aptos" panose="020B0004020202020204" pitchFamily="34" charset="0"/>
              <a:cs typeface="Sakkal Majalla" panose="02000000000000000000" pitchFamily="2" charset="-78"/>
            </a:endParaRPr>
          </a:p>
          <a:p>
            <a:r>
              <a:rPr lang="ar-SA" sz="3600" kern="100" dirty="0">
                <a:latin typeface="Sakkal Majalla" panose="02000000000000000000" pitchFamily="2" charset="-78"/>
                <a:ea typeface="Aptos" panose="020B0004020202020204" pitchFamily="34" charset="0"/>
                <a:cs typeface="Sakkal Majalla" panose="02000000000000000000" pitchFamily="2" charset="-78"/>
              </a:rPr>
              <a:t>ما البحث الذي ستناقشه؟</a:t>
            </a:r>
            <a:endParaRPr lang="en-US" sz="3600" kern="100" dirty="0">
              <a:latin typeface="Sakkal Majalla" panose="02000000000000000000" pitchFamily="2" charset="-78"/>
              <a:ea typeface="Aptos" panose="020B0004020202020204" pitchFamily="34" charset="0"/>
              <a:cs typeface="Sakkal Majalla" panose="02000000000000000000" pitchFamily="2" charset="-78"/>
            </a:endParaRPr>
          </a:p>
          <a:p>
            <a:r>
              <a:rPr lang="ar-SA" sz="3600" kern="100" dirty="0">
                <a:latin typeface="Sakkal Majalla" panose="02000000000000000000" pitchFamily="2" charset="-78"/>
                <a:ea typeface="Aptos" panose="020B0004020202020204" pitchFamily="34" charset="0"/>
                <a:cs typeface="Sakkal Majalla" panose="02000000000000000000" pitchFamily="2" charset="-78"/>
              </a:rPr>
              <a:t>ما أهمية هذا البحث؟</a:t>
            </a:r>
            <a:endParaRPr lang="en-US" sz="3600" kern="100" dirty="0">
              <a:latin typeface="Sakkal Majalla" panose="02000000000000000000" pitchFamily="2" charset="-78"/>
              <a:ea typeface="Aptos" panose="020B0004020202020204" pitchFamily="34" charset="0"/>
              <a:cs typeface="Sakkal Majalla" panose="02000000000000000000" pitchFamily="2" charset="-78"/>
            </a:endParaRPr>
          </a:p>
          <a:p>
            <a:r>
              <a:rPr lang="ar-SA" sz="3600" kern="100" dirty="0">
                <a:latin typeface="Sakkal Majalla" panose="02000000000000000000" pitchFamily="2" charset="-78"/>
                <a:ea typeface="Aptos" panose="020B0004020202020204" pitchFamily="34" charset="0"/>
                <a:cs typeface="Sakkal Majalla" panose="02000000000000000000" pitchFamily="2" charset="-78"/>
              </a:rPr>
              <a:t>ما الذي سيقدمه بحثك؟</a:t>
            </a:r>
            <a:endParaRPr lang="en-US" sz="3600" kern="100" dirty="0">
              <a:latin typeface="Sakkal Majalla" panose="02000000000000000000" pitchFamily="2" charset="-78"/>
              <a:ea typeface="Aptos" panose="020B0004020202020204" pitchFamily="34" charset="0"/>
              <a:cs typeface="Sakkal Majalla" panose="02000000000000000000" pitchFamily="2" charset="-78"/>
            </a:endParaRPr>
          </a:p>
          <a:p>
            <a:r>
              <a:rPr lang="ar-SA" sz="3600" kern="100" dirty="0">
                <a:latin typeface="Sakkal Majalla" panose="02000000000000000000" pitchFamily="2" charset="-78"/>
                <a:ea typeface="Aptos" panose="020B0004020202020204" pitchFamily="34" charset="0"/>
                <a:cs typeface="Sakkal Majalla" panose="02000000000000000000" pitchFamily="2" charset="-78"/>
              </a:rPr>
              <a:t>ما هي حدود بحثك؟</a:t>
            </a:r>
            <a:endParaRPr lang="en-US" sz="3600" kern="100" dirty="0">
              <a:latin typeface="Sakkal Majalla" panose="02000000000000000000" pitchFamily="2" charset="-78"/>
              <a:ea typeface="Aptos" panose="020B0004020202020204" pitchFamily="34" charset="0"/>
              <a:cs typeface="Sakkal Majalla" panose="02000000000000000000" pitchFamily="2" charset="-78"/>
            </a:endParaRPr>
          </a:p>
          <a:p>
            <a:endParaRPr lang="ar-SA"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21902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200159-0DCA-A0D9-3CB7-7E6188B1964C}"/>
              </a:ext>
            </a:extLst>
          </p:cNvPr>
          <p:cNvSpPr>
            <a:spLocks noGrp="1"/>
          </p:cNvSpPr>
          <p:nvPr>
            <p:ph type="title"/>
          </p:nvPr>
        </p:nvSpPr>
        <p:spPr/>
        <p:txBody>
          <a:bodyPr>
            <a:normAutofit/>
          </a:bodyPr>
          <a:lstStyle/>
          <a:p>
            <a:pPr algn="ctr"/>
            <a:r>
              <a:rPr lang="ar-DZ" sz="3600" b="1" dirty="0">
                <a:latin typeface="Traditional Arabic" panose="02020603050405020304" pitchFamily="18" charset="-78"/>
                <a:cs typeface="Traditional Arabic" panose="02020603050405020304" pitchFamily="18" charset="-78"/>
              </a:rPr>
              <a:t>أولا: </a:t>
            </a:r>
            <a:r>
              <a:rPr lang="ar-SA" sz="3600" b="1" dirty="0">
                <a:effectLst/>
                <a:latin typeface="Traditional Arabic" panose="02020603050405020304" pitchFamily="18" charset="-78"/>
                <a:ea typeface="Aptos" panose="020B0004020202020204" pitchFamily="34" charset="0"/>
                <a:cs typeface="Traditional Arabic" panose="02020603050405020304" pitchFamily="18" charset="-78"/>
              </a:rPr>
              <a:t>مفتتح الدراسة</a:t>
            </a:r>
            <a:endParaRPr lang="ar-SA" sz="3600" b="1" dirty="0">
              <a:effectLst/>
              <a:latin typeface="Traditional Arabic" panose="02020603050405020304" pitchFamily="18" charset="-78"/>
              <a:cs typeface="Traditional Arabic" panose="02020603050405020304" pitchFamily="18" charset="-78"/>
            </a:endParaRPr>
          </a:p>
        </p:txBody>
      </p:sp>
      <p:sp>
        <p:nvSpPr>
          <p:cNvPr id="3" name="عنصر نائب للمحتوى 2">
            <a:extLst>
              <a:ext uri="{FF2B5EF4-FFF2-40B4-BE49-F238E27FC236}">
                <a16:creationId xmlns:a16="http://schemas.microsoft.com/office/drawing/2014/main" id="{A01D4909-0CD1-E412-9172-EB88945AE28C}"/>
              </a:ext>
            </a:extLst>
          </p:cNvPr>
          <p:cNvSpPr>
            <a:spLocks noGrp="1"/>
          </p:cNvSpPr>
          <p:nvPr>
            <p:ph idx="1"/>
          </p:nvPr>
        </p:nvSpPr>
        <p:spPr>
          <a:xfrm>
            <a:off x="1451579" y="2015732"/>
            <a:ext cx="9603275" cy="4509054"/>
          </a:xfrm>
        </p:spPr>
        <p:txBody>
          <a:bodyPr>
            <a:normAutofit/>
          </a:bodyPr>
          <a:lstStyle/>
          <a:p>
            <a:pPr>
              <a:lnSpc>
                <a:spcPct val="150000"/>
              </a:lnSpc>
            </a:pPr>
            <a:r>
              <a:rPr lang="ar-SA" sz="3600" dirty="0">
                <a:effectLst/>
                <a:latin typeface="Traditional Arabic" panose="02020603050405020304" pitchFamily="18" charset="-78"/>
                <a:ea typeface="Aptos" panose="020B0004020202020204" pitchFamily="34" charset="0"/>
                <a:cs typeface="Traditional Arabic" panose="02020603050405020304" pitchFamily="18" charset="-78"/>
              </a:rPr>
              <a:t>الإطار العام للدراسة.</a:t>
            </a:r>
          </a:p>
          <a:p>
            <a:pPr>
              <a:lnSpc>
                <a:spcPct val="150000"/>
              </a:lnSpc>
            </a:pPr>
            <a:r>
              <a:rPr lang="ar-SA" sz="3600" dirty="0">
                <a:latin typeface="Traditional Arabic" panose="02020603050405020304" pitchFamily="18" charset="-78"/>
                <a:cs typeface="Traditional Arabic" panose="02020603050405020304" pitchFamily="18" charset="-78"/>
              </a:rPr>
              <a:t>الجاذبية والتشويق.</a:t>
            </a:r>
          </a:p>
          <a:p>
            <a:pPr>
              <a:lnSpc>
                <a:spcPct val="150000"/>
              </a:lnSpc>
            </a:pPr>
            <a:r>
              <a:rPr lang="ar-SA" sz="3600" dirty="0">
                <a:effectLst/>
                <a:latin typeface="Traditional Arabic" panose="02020603050405020304" pitchFamily="18" charset="-78"/>
                <a:cs typeface="Traditional Arabic" panose="02020603050405020304" pitchFamily="18" charset="-78"/>
              </a:rPr>
              <a:t>أنماط المقدمات</a:t>
            </a:r>
            <a:r>
              <a:rPr lang="ar-SA" sz="3600" dirty="0">
                <a:latin typeface="Traditional Arabic" panose="02020603050405020304" pitchFamily="18" charset="-78"/>
                <a:cs typeface="Traditional Arabic" panose="02020603050405020304" pitchFamily="18" charset="-78"/>
              </a:rPr>
              <a:t>.</a:t>
            </a:r>
            <a:endParaRPr lang="ar-SA" sz="3600"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2718433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6B4A07D9-664D-B162-C0A5-EB09AA567621}"/>
              </a:ext>
            </a:extLst>
          </p:cNvPr>
          <p:cNvSpPr txBox="1">
            <a:spLocks/>
          </p:cNvSpPr>
          <p:nvPr/>
        </p:nvSpPr>
        <p:spPr>
          <a:xfrm>
            <a:off x="883705" y="474405"/>
            <a:ext cx="10424589" cy="5461446"/>
          </a:xfrm>
          <a:prstGeom prst="rect">
            <a:avLst/>
          </a:prstGeom>
        </p:spPr>
        <p:txBody>
          <a:bodyPr>
            <a:normAutofit fontScale="92500" lnSpcReduction="10000"/>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ar-DZ" sz="3400" b="1" dirty="0">
                <a:latin typeface="Sakkal Majalla" panose="02000000000000000000" pitchFamily="2" charset="-78"/>
                <a:cs typeface="Sakkal Majalla" panose="02000000000000000000" pitchFamily="2" charset="-78"/>
              </a:rPr>
              <a:t>1. النمط التاريخي:</a:t>
            </a:r>
          </a:p>
          <a:p>
            <a:r>
              <a:rPr lang="ar-DZ" sz="3400" b="1" dirty="0">
                <a:latin typeface="Sakkal Majalla" panose="02000000000000000000" pitchFamily="2" charset="-78"/>
                <a:cs typeface="Sakkal Majalla" panose="02000000000000000000" pitchFamily="2" charset="-78"/>
              </a:rPr>
              <a:t>الوصف:</a:t>
            </a:r>
            <a:r>
              <a:rPr lang="ar-DZ" sz="3400" dirty="0">
                <a:latin typeface="Sakkal Majalla" panose="02000000000000000000" pitchFamily="2" charset="-78"/>
                <a:cs typeface="Sakkal Majalla" panose="02000000000000000000" pitchFamily="2" charset="-78"/>
              </a:rPr>
              <a:t> يبدأ الباحث بتقديم لمحة تاريخية عن الموضوع، متتبعاً تطوره وتغيراته على مر الزمن.</a:t>
            </a:r>
          </a:p>
          <a:p>
            <a:r>
              <a:rPr lang="ar-DZ" sz="3400" b="1" dirty="0">
                <a:latin typeface="Sakkal Majalla" panose="02000000000000000000" pitchFamily="2" charset="-78"/>
                <a:cs typeface="Sakkal Majalla" panose="02000000000000000000" pitchFamily="2" charset="-78"/>
              </a:rPr>
              <a:t>المثال:</a:t>
            </a:r>
            <a:r>
              <a:rPr lang="ar-DZ" sz="3400" dirty="0">
                <a:latin typeface="Sakkal Majalla" panose="02000000000000000000" pitchFamily="2" charset="-78"/>
                <a:cs typeface="Sakkal Majalla" panose="02000000000000000000" pitchFamily="2" charset="-78"/>
              </a:rPr>
              <a:t> "المدارس التاريخية كما ظهرت في أوروبا ثم في باقي العالم هي حصيلة لسياقات وتجارب، نتيجة لاستمرارات وقطائع، اقتباس لمقولات ومفاهيم ..."</a:t>
            </a:r>
          </a:p>
          <a:p>
            <a:r>
              <a:rPr lang="en-US" sz="3400" b="1" dirty="0">
                <a:latin typeface="Sakkal Majalla" panose="02000000000000000000" pitchFamily="2" charset="-78"/>
                <a:cs typeface="Sakkal Majalla" panose="02000000000000000000" pitchFamily="2" charset="-78"/>
              </a:rPr>
              <a:t>2</a:t>
            </a:r>
            <a:r>
              <a:rPr lang="ar-DZ" sz="3400" b="1" dirty="0">
                <a:latin typeface="Sakkal Majalla" panose="02000000000000000000" pitchFamily="2" charset="-78"/>
                <a:cs typeface="Sakkal Majalla" panose="02000000000000000000" pitchFamily="2" charset="-78"/>
              </a:rPr>
              <a:t>. النمط الاستفهامي:</a:t>
            </a:r>
          </a:p>
          <a:p>
            <a:r>
              <a:rPr lang="ar-DZ" sz="3400" b="1" dirty="0">
                <a:latin typeface="Sakkal Majalla" panose="02000000000000000000" pitchFamily="2" charset="-78"/>
                <a:cs typeface="Sakkal Majalla" panose="02000000000000000000" pitchFamily="2" charset="-78"/>
              </a:rPr>
              <a:t>الوصف:</a:t>
            </a:r>
            <a:r>
              <a:rPr lang="ar-DZ" sz="3400" dirty="0">
                <a:latin typeface="Sakkal Majalla" panose="02000000000000000000" pitchFamily="2" charset="-78"/>
                <a:cs typeface="Sakkal Majalla" panose="02000000000000000000" pitchFamily="2" charset="-78"/>
              </a:rPr>
              <a:t> يبدأ الباحث بطرح سؤال أو مجموعة أسئلة لشد انتباه القارئ وتحفيزه على القراءة.</a:t>
            </a:r>
          </a:p>
          <a:p>
            <a:r>
              <a:rPr lang="ar-DZ" sz="3400" b="1" dirty="0">
                <a:latin typeface="Sakkal Majalla" panose="02000000000000000000" pitchFamily="2" charset="-78"/>
                <a:cs typeface="Sakkal Majalla" panose="02000000000000000000" pitchFamily="2" charset="-78"/>
              </a:rPr>
              <a:t>المثال:</a:t>
            </a:r>
            <a:r>
              <a:rPr lang="ar-DZ" sz="3400" dirty="0">
                <a:latin typeface="Sakkal Majalla" panose="02000000000000000000" pitchFamily="2" charset="-78"/>
                <a:cs typeface="Sakkal Majalla" panose="02000000000000000000" pitchFamily="2" charset="-78"/>
              </a:rPr>
              <a:t> "هل حققت الثورة الجزائرية هدفها؟ هل كانت هذه الثورة ثمرة نشاط الحركة الوطنية أو زرع لم يأت أكله بعد؟..."</a:t>
            </a:r>
          </a:p>
          <a:p>
            <a:pPr>
              <a:lnSpc>
                <a:spcPct val="150000"/>
              </a:lnSpc>
            </a:pPr>
            <a:endParaRPr lang="ar-SA"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84835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49EF49D0-E202-C532-F5A2-457F7312E2CB}"/>
              </a:ext>
            </a:extLst>
          </p:cNvPr>
          <p:cNvSpPr txBox="1">
            <a:spLocks/>
          </p:cNvSpPr>
          <p:nvPr/>
        </p:nvSpPr>
        <p:spPr>
          <a:xfrm>
            <a:off x="883705" y="474405"/>
            <a:ext cx="10424589" cy="5461446"/>
          </a:xfrm>
          <a:prstGeom prst="rect">
            <a:avLst/>
          </a:prstGeom>
        </p:spPr>
        <p:txBody>
          <a:bodyPr>
            <a:normAutofit fontScale="92500" lnSpcReduction="20000"/>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ar-DZ" sz="3200" b="1" dirty="0">
                <a:latin typeface="Sakkal Majalla" panose="02000000000000000000" pitchFamily="2" charset="-78"/>
                <a:cs typeface="Sakkal Majalla" panose="02000000000000000000" pitchFamily="2" charset="-78"/>
              </a:rPr>
              <a:t>النمط الإذهالي:</a:t>
            </a:r>
          </a:p>
          <a:p>
            <a:r>
              <a:rPr lang="ar-DZ" sz="3200" dirty="0">
                <a:latin typeface="Sakkal Majalla" panose="02000000000000000000" pitchFamily="2" charset="-78"/>
                <a:cs typeface="Sakkal Majalla" panose="02000000000000000000" pitchFamily="2" charset="-78"/>
              </a:rPr>
              <a:t>عبارة مذهلة - عبارة صادمة، أو مذهلة، أو غير عادية، أو غير عادية - أفكار - أفكار عميقة؛ جدير بالملاحظة</a:t>
            </a:r>
          </a:p>
          <a:p>
            <a:r>
              <a:rPr lang="ar-DZ" sz="3200" dirty="0">
                <a:latin typeface="Sakkal Majalla" panose="02000000000000000000" pitchFamily="2" charset="-78"/>
                <a:cs typeface="Sakkal Majalla" panose="02000000000000000000" pitchFamily="2" charset="-78"/>
              </a:rPr>
              <a:t>مثال:"...لا حياة إلا بالاختلاف، ولا وجود إلا بالصراع. هكذا تحدث التاريخ في أكثر من موطن، إذ لا نقف على مرحلة تاريخية إلا وكان الصراع هو الحدث الأبرز فيها، وهو ما نقف عليه أيضا خلال القرن العشرين، حيث أتت الحربين العالميتين لتؤكدا هذا المعطى...."</a:t>
            </a:r>
          </a:p>
          <a:p>
            <a:r>
              <a:rPr lang="ar-DZ" sz="3200" b="1" dirty="0">
                <a:latin typeface="Sakkal Majalla" panose="02000000000000000000" pitchFamily="2" charset="-78"/>
                <a:cs typeface="Sakkal Majalla" panose="02000000000000000000" pitchFamily="2" charset="-78"/>
              </a:rPr>
              <a:t>النمط المعرفي</a:t>
            </a:r>
            <a:r>
              <a:rPr lang="ar-DZ" sz="3200" dirty="0">
                <a:latin typeface="Sakkal Majalla" panose="02000000000000000000" pitchFamily="2" charset="-78"/>
                <a:cs typeface="Sakkal Majalla" panose="02000000000000000000" pitchFamily="2" charset="-78"/>
              </a:rPr>
              <a:t>: </a:t>
            </a:r>
          </a:p>
          <a:p>
            <a:r>
              <a:rPr lang="ar-DZ" sz="3200" dirty="0">
                <a:latin typeface="Sakkal Majalla" panose="02000000000000000000" pitchFamily="2" charset="-78"/>
                <a:cs typeface="Sakkal Majalla" panose="02000000000000000000" pitchFamily="2" charset="-78"/>
              </a:rPr>
              <a:t>حقيقة مثيرة للاهتمام – بعض الأدلة الجديرة بالملاحظة</a:t>
            </a:r>
          </a:p>
          <a:p>
            <a:r>
              <a:rPr lang="ar-DZ" sz="3200" dirty="0">
                <a:latin typeface="Sakkal Majalla" panose="02000000000000000000" pitchFamily="2" charset="-78"/>
                <a:cs typeface="Sakkal Majalla" panose="02000000000000000000" pitchFamily="2" charset="-78"/>
              </a:rPr>
              <a:t>مثال: "......قرئ فريديك نيتشه قراءات مكثفة وتُؤُول تؤويلات متعددة ومتصارعة، والأدهش أن هذه التؤلالات تنطلق جميعها من نص نيتشه....."</a:t>
            </a:r>
            <a:endParaRPr lang="ar-SA"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9037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04798A-44CF-8B55-4D0E-5AEBE08BCF74}"/>
              </a:ext>
            </a:extLst>
          </p:cNvPr>
          <p:cNvSpPr>
            <a:spLocks noGrp="1"/>
          </p:cNvSpPr>
          <p:nvPr>
            <p:ph type="title"/>
          </p:nvPr>
        </p:nvSpPr>
        <p:spPr>
          <a:xfrm>
            <a:off x="1413183" y="831482"/>
            <a:ext cx="9603275" cy="1049235"/>
          </a:xfrm>
        </p:spPr>
        <p:txBody>
          <a:bodyPr>
            <a:normAutofit fontScale="90000"/>
          </a:bodyPr>
          <a:lstStyle/>
          <a:p>
            <a:pPr algn="ctr"/>
            <a:r>
              <a:rPr lang="ar-DZ" sz="3600" b="1" dirty="0">
                <a:latin typeface="Traditional Arabic" panose="02020603050405020304" pitchFamily="18" charset="-78"/>
                <a:cs typeface="Traditional Arabic" panose="02020603050405020304" pitchFamily="18" charset="-78"/>
              </a:rPr>
              <a:t>ثانيا: </a:t>
            </a:r>
            <a:r>
              <a:rPr lang="ar-SA" sz="3600" b="1" dirty="0">
                <a:effectLst/>
                <a:latin typeface="Traditional Arabic" panose="02020603050405020304" pitchFamily="18" charset="-78"/>
                <a:ea typeface="Aptos" panose="020B0004020202020204" pitchFamily="34" charset="0"/>
                <a:cs typeface="Traditional Arabic" panose="02020603050405020304" pitchFamily="18" charset="-78"/>
              </a:rPr>
              <a:t>خلفيات وحدود الدراسة</a:t>
            </a:r>
            <a:br>
              <a:rPr lang="ar-SA" sz="3600" dirty="0">
                <a:effectLst/>
                <a:latin typeface="Traditional Arabic" panose="02020603050405020304" pitchFamily="18" charset="-78"/>
                <a:cs typeface="Traditional Arabic" panose="02020603050405020304" pitchFamily="18" charset="-78"/>
              </a:rPr>
            </a:br>
            <a:br>
              <a:rPr lang="ar-DZ" sz="3600" b="1" dirty="0">
                <a:latin typeface="Traditional Arabic" panose="02020603050405020304" pitchFamily="18" charset="-78"/>
                <a:cs typeface="Traditional Arabic" panose="02020603050405020304" pitchFamily="18" charset="-78"/>
              </a:rPr>
            </a:br>
            <a:endParaRPr lang="ar-DZ" sz="3600" b="1" dirty="0">
              <a:latin typeface="Traditional Arabic" panose="02020603050405020304" pitchFamily="18" charset="-78"/>
              <a:cs typeface="Traditional Arabic" panose="02020603050405020304" pitchFamily="18" charset="-78"/>
            </a:endParaRPr>
          </a:p>
        </p:txBody>
      </p:sp>
      <p:sp>
        <p:nvSpPr>
          <p:cNvPr id="3" name="عنصر نائب للمحتوى 2">
            <a:extLst>
              <a:ext uri="{FF2B5EF4-FFF2-40B4-BE49-F238E27FC236}">
                <a16:creationId xmlns:a16="http://schemas.microsoft.com/office/drawing/2014/main" id="{F51B5FB6-2A7A-39C5-BF2D-51683D30F9A2}"/>
              </a:ext>
            </a:extLst>
          </p:cNvPr>
          <p:cNvSpPr>
            <a:spLocks noGrp="1"/>
          </p:cNvSpPr>
          <p:nvPr>
            <p:ph idx="1"/>
          </p:nvPr>
        </p:nvSpPr>
        <p:spPr>
          <a:xfrm>
            <a:off x="0" y="1751308"/>
            <a:ext cx="11530739" cy="5408909"/>
          </a:xfrm>
        </p:spPr>
        <p:txBody>
          <a:bodyPr>
            <a:normAutofit/>
          </a:bodyPr>
          <a:lstStyle/>
          <a:p>
            <a:r>
              <a:rPr lang="ar-SA" sz="2800" b="1" dirty="0">
                <a:latin typeface="Sakkal Majalla" panose="02000000000000000000" pitchFamily="2" charset="-78"/>
                <a:cs typeface="Sakkal Majalla" panose="02000000000000000000" pitchFamily="2" charset="-78"/>
              </a:rPr>
              <a:t>وضع الدراسة في سياقها الخاص بعدما كانت الفقرة الأولى حول السياق العام.</a:t>
            </a:r>
            <a:endParaRPr lang="ar-SA" sz="3200" b="1" dirty="0">
              <a:effectLst/>
              <a:latin typeface="Sakkal Majalla" panose="02000000000000000000" pitchFamily="2" charset="-78"/>
              <a:cs typeface="Sakkal Majalla" panose="02000000000000000000" pitchFamily="2" charset="-78"/>
            </a:endParaRPr>
          </a:p>
          <a:p>
            <a:pPr indent="413385"/>
            <a:r>
              <a:rPr lang="ar-SA" sz="2800" b="1" kern="0" dirty="0">
                <a:latin typeface="Sakkal Majalla" panose="02000000000000000000" pitchFamily="2" charset="-78"/>
                <a:ea typeface="Times New Roman" panose="02020603050405020304" pitchFamily="18" charset="0"/>
                <a:cs typeface="Sakkal Majalla" panose="02000000000000000000" pitchFamily="2" charset="-78"/>
              </a:rPr>
              <a:t>المتغيرات</a:t>
            </a:r>
            <a:r>
              <a:rPr lang="en-US" sz="2800" b="1" kern="0" dirty="0">
                <a:latin typeface="Sakkal Majalla" panose="02000000000000000000" pitchFamily="2" charset="-78"/>
                <a:ea typeface="Times New Roman" panose="02020603050405020304" pitchFamily="18" charset="0"/>
                <a:cs typeface="Sakkal Majalla" panose="02000000000000000000" pitchFamily="2" charset="-78"/>
              </a:rPr>
              <a:t>:</a:t>
            </a:r>
            <a:r>
              <a:rPr lang="en-US" sz="2800" kern="0" dirty="0">
                <a:latin typeface="Sakkal Majalla" panose="02000000000000000000" pitchFamily="2" charset="-78"/>
                <a:ea typeface="Times New Roman" panose="02020603050405020304" pitchFamily="18" charset="0"/>
                <a:cs typeface="Sakkal Majalla" panose="02000000000000000000" pitchFamily="2" charset="-78"/>
              </a:rPr>
              <a:t> </a:t>
            </a:r>
            <a:r>
              <a:rPr lang="ar-SA" sz="2800" kern="0" dirty="0">
                <a:latin typeface="Sakkal Majalla" panose="02000000000000000000" pitchFamily="2" charset="-78"/>
                <a:ea typeface="Times New Roman" panose="02020603050405020304" pitchFamily="18" charset="0"/>
                <a:cs typeface="Sakkal Majalla" panose="02000000000000000000" pitchFamily="2" charset="-78"/>
              </a:rPr>
              <a:t>حدد المتغيرات التي ستدرسها</a:t>
            </a:r>
            <a:r>
              <a:rPr lang="en-US" sz="2800" kern="0"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800" kern="100" dirty="0">
              <a:latin typeface="Sakkal Majalla" panose="02000000000000000000" pitchFamily="2" charset="-78"/>
              <a:ea typeface="Aptos" panose="020B0004020202020204" pitchFamily="34" charset="0"/>
              <a:cs typeface="Sakkal Majalla" panose="02000000000000000000" pitchFamily="2" charset="-78"/>
            </a:endParaRPr>
          </a:p>
          <a:p>
            <a:pPr indent="413385" algn="r" rtl="1"/>
            <a:r>
              <a:rPr lang="ar-SA" sz="2800" b="1" kern="0" dirty="0">
                <a:effectLst/>
                <a:latin typeface="Sakkal Majalla" panose="02000000000000000000" pitchFamily="2" charset="-78"/>
                <a:ea typeface="Times New Roman" panose="02020603050405020304" pitchFamily="18" charset="0"/>
                <a:cs typeface="Sakkal Majalla" panose="02000000000000000000" pitchFamily="2" charset="-78"/>
              </a:rPr>
              <a:t>الزمنية والمكانية</a:t>
            </a:r>
            <a:r>
              <a:rPr lang="en-US" sz="2800" b="1" kern="0" dirty="0">
                <a:effectLst/>
                <a:latin typeface="Sakkal Majalla" panose="02000000000000000000" pitchFamily="2" charset="-78"/>
                <a:ea typeface="Times New Roman" panose="02020603050405020304" pitchFamily="18" charset="0"/>
                <a:cs typeface="Sakkal Majalla" panose="02000000000000000000" pitchFamily="2" charset="-78"/>
              </a:rPr>
              <a:t>:</a:t>
            </a:r>
            <a:r>
              <a:rPr lang="en-US" sz="2800" kern="0" dirty="0">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2800" kern="0" dirty="0">
                <a:effectLst/>
                <a:latin typeface="Sakkal Majalla" panose="02000000000000000000" pitchFamily="2" charset="-78"/>
                <a:ea typeface="Times New Roman" panose="02020603050405020304" pitchFamily="18" charset="0"/>
                <a:cs typeface="Sakkal Majalla" panose="02000000000000000000" pitchFamily="2" charset="-78"/>
              </a:rPr>
              <a:t>حدد حدود البحث من حيث الزمن والمكان</a:t>
            </a:r>
            <a:r>
              <a:rPr lang="en-US" sz="2800" kern="0" dirty="0">
                <a:effectLst/>
                <a:latin typeface="Sakkal Majalla" panose="02000000000000000000" pitchFamily="2" charset="-78"/>
                <a:ea typeface="Times New Roman" panose="02020603050405020304" pitchFamily="18" charset="0"/>
                <a:cs typeface="Sakkal Majalla" panose="02000000000000000000" pitchFamily="2" charset="-78"/>
              </a:rPr>
              <a:t>. </a:t>
            </a:r>
            <a:endParaRPr lang="en-US" sz="2800" kern="100" dirty="0">
              <a:effectLst/>
              <a:latin typeface="Sakkal Majalla" panose="02000000000000000000" pitchFamily="2" charset="-78"/>
              <a:ea typeface="Aptos" panose="020B0004020202020204" pitchFamily="34" charset="0"/>
              <a:cs typeface="Sakkal Majalla" panose="02000000000000000000" pitchFamily="2" charset="-78"/>
            </a:endParaRPr>
          </a:p>
          <a:p>
            <a:pPr algn="just"/>
            <a:r>
              <a:rPr lang="ar-DZ" sz="2800" b="1" dirty="0">
                <a:latin typeface="Sakkal Majalla" panose="02000000000000000000" pitchFamily="2" charset="-78"/>
                <a:cs typeface="Sakkal Majalla" panose="02000000000000000000" pitchFamily="2" charset="-78"/>
              </a:rPr>
              <a:t>مثال: تأتي هذه الدراسة في سياق البحث في تاريخ الحركة الوطنية الجزائرية في تشكيلاتها واتجاهاتها المختلفة خلال الحقبة التاريخية الممتدة ما بين </a:t>
            </a:r>
            <a:r>
              <a:rPr lang="en-US" sz="2800" b="1" dirty="0">
                <a:latin typeface="Sakkal Majalla" panose="02000000000000000000" pitchFamily="2" charset="-78"/>
                <a:cs typeface="Sakkal Majalla" panose="02000000000000000000" pitchFamily="2" charset="-78"/>
              </a:rPr>
              <a:t>1930-1945</a:t>
            </a:r>
            <a:r>
              <a:rPr lang="ar-SA" sz="2800" b="1" dirty="0">
                <a:latin typeface="Sakkal Majalla" panose="02000000000000000000" pitchFamily="2" charset="-78"/>
                <a:cs typeface="Sakkal Majalla" panose="02000000000000000000" pitchFamily="2" charset="-78"/>
              </a:rPr>
              <a:t> وذلك أن الحركة الوطنية خلال هذه المرحلة التاريخية شهدت العديد من التغيرات الجوهرية في تركيبتها وأفكارها وتعاطيها مع الشأن العام.</a:t>
            </a:r>
            <a:endParaRPr lang="ar-DZ"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90640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theme/theme1.xml><?xml version="1.0" encoding="utf-8"?>
<a:theme xmlns:a="http://schemas.openxmlformats.org/drawingml/2006/main" name="Office_9625033_TF10001119">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_9625033_TF10001119" id="{59CA0668-08DF-4C1F-91E8-A46AFF163BD4}" vid="{F2686C45-3821-43CA-8488-CEB2B5FD0DBC}"/>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Office_9625033_TF10001119</Template>
  <TotalTime>568</TotalTime>
  <Words>782</Words>
  <Application>Microsoft Macintosh PowerPoint</Application>
  <PresentationFormat>شاشة عريضة</PresentationFormat>
  <Paragraphs>102</Paragraphs>
  <Slides>22</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Aptos</vt:lpstr>
      <vt:lpstr>Arial</vt:lpstr>
      <vt:lpstr>Gill Sans MT</vt:lpstr>
      <vt:lpstr>Sakkal Majalla</vt:lpstr>
      <vt:lpstr>Symbol</vt:lpstr>
      <vt:lpstr>Traditional Arabic</vt:lpstr>
      <vt:lpstr>Office_9625033_TF10001119</vt:lpstr>
      <vt:lpstr>الرجاء تسجيل حضوركم </vt:lpstr>
      <vt:lpstr>المحاضرة الخامسة: كتابة المقدمة</vt:lpstr>
      <vt:lpstr>عناصر المحاضرة</vt:lpstr>
      <vt:lpstr>عناصر المحاضرة</vt:lpstr>
      <vt:lpstr>عرض تقديمي في PowerPoint</vt:lpstr>
      <vt:lpstr>أولا: مفتتح الدراسة</vt:lpstr>
      <vt:lpstr>عرض تقديمي في PowerPoint</vt:lpstr>
      <vt:lpstr>عرض تقديمي في PowerPoint</vt:lpstr>
      <vt:lpstr>ثانيا: خلفيات وحدود الدراسة  </vt:lpstr>
      <vt:lpstr>ثالثا: أهمية الدراسة</vt:lpstr>
      <vt:lpstr>رابعا: أسباب الموضوعية والذاتية المتعلقة باختيار موضوع الدراسة  </vt:lpstr>
      <vt:lpstr>خامسا: إشكالية الدراسة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kheireddine saidi</dc:creator>
  <cp:lastModifiedBy>kheireddine saidi</cp:lastModifiedBy>
  <cp:revision>16</cp:revision>
  <dcterms:created xsi:type="dcterms:W3CDTF">2024-10-08T20:43:28Z</dcterms:created>
  <dcterms:modified xsi:type="dcterms:W3CDTF">2024-12-15T22:55:14Z</dcterms:modified>
</cp:coreProperties>
</file>