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74" r:id="rId3"/>
    <p:sldId id="259" r:id="rId4"/>
    <p:sldId id="270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45F4D8-A082-4C88-A4BD-79B26BA24A62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165311E-37E2-4530-B9FF-6CF808D8001E}">
      <dgm:prSet phldrT="[Texte]" custT="1"/>
      <dgm:spPr/>
      <dgm:t>
        <a:bodyPr/>
        <a:lstStyle/>
        <a:p>
          <a:r>
            <a:rPr lang="ar-SA" sz="3600" b="1" dirty="0">
              <a:latin typeface="Sakkal Majalla" panose="02000000000000000000" pitchFamily="2" charset="-78"/>
              <a:cs typeface="Sakkal Majalla" panose="02000000000000000000" pitchFamily="2" charset="-78"/>
            </a:rPr>
            <a:t>التأثيرات الاستراتيجية للتكوين المهني</a:t>
          </a:r>
          <a:endParaRPr lang="fr-FR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9BFB22C-AADC-498B-B125-119C10350453}" type="parTrans" cxnId="{56C45AB0-967A-4CE5-ABE7-FF1624E4A05A}">
      <dgm:prSet/>
      <dgm:spPr/>
      <dgm:t>
        <a:bodyPr/>
        <a:lstStyle/>
        <a:p>
          <a:endParaRPr lang="fr-FR"/>
        </a:p>
      </dgm:t>
    </dgm:pt>
    <dgm:pt modelId="{F6AD1252-EF2C-49FF-B85B-63EB1C6D6C8D}" type="sibTrans" cxnId="{56C45AB0-967A-4CE5-ABE7-FF1624E4A05A}">
      <dgm:prSet/>
      <dgm:spPr/>
      <dgm:t>
        <a:bodyPr/>
        <a:lstStyle/>
        <a:p>
          <a:endParaRPr lang="fr-FR"/>
        </a:p>
      </dgm:t>
    </dgm:pt>
    <dgm:pt modelId="{3B7B6FD3-772A-409A-B1CA-210B8C60DC35}">
      <dgm:prSet phldrT="[Texte]" custT="1"/>
      <dgm:spPr/>
      <dgm:t>
        <a:bodyPr/>
        <a:lstStyle/>
        <a:p>
          <a:pPr rtl="1"/>
          <a:r>
            <a:rPr lang="ar-SA" sz="2400" dirty="0">
              <a:latin typeface="Sakkal Majalla" panose="02000000000000000000" pitchFamily="2" charset="-78"/>
              <a:cs typeface="Sakkal Majalla" panose="02000000000000000000" pitchFamily="2" charset="-78"/>
            </a:rPr>
            <a:t>يمكن تحويل الفريق، </a:t>
          </a:r>
          <a:endParaRPr lang="ar-DZ" sz="24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rtl="1"/>
          <a:r>
            <a:rPr lang="ar-SA" sz="2400" dirty="0">
              <a:latin typeface="Sakkal Majalla" panose="02000000000000000000" pitchFamily="2" charset="-78"/>
              <a:cs typeface="Sakkal Majalla" panose="02000000000000000000" pitchFamily="2" charset="-78"/>
            </a:rPr>
            <a:t>تحسين الأداء العام، </a:t>
          </a:r>
          <a:endParaRPr lang="ar-DZ" sz="24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rtl="1"/>
          <a:r>
            <a:rPr lang="ar-SA" sz="2400" dirty="0">
              <a:latin typeface="Sakkal Majalla" panose="02000000000000000000" pitchFamily="2" charset="-78"/>
              <a:cs typeface="Sakkal Majalla" panose="02000000000000000000" pitchFamily="2" charset="-78"/>
            </a:rPr>
            <a:t>وتعزيز مكانة المؤسسة في السوق.</a:t>
          </a:r>
          <a:endParaRPr lang="fr-FR" sz="24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C4B279-12AC-4EA5-9569-57A7E0727B47}" type="parTrans" cxnId="{C8BAC1EE-80A7-4AAF-8D4E-91F12BF5264C}">
      <dgm:prSet/>
      <dgm:spPr/>
      <dgm:t>
        <a:bodyPr/>
        <a:lstStyle/>
        <a:p>
          <a:endParaRPr lang="fr-FR"/>
        </a:p>
      </dgm:t>
    </dgm:pt>
    <dgm:pt modelId="{46E6D3E5-A095-45A2-828E-77B43FF6A8E0}" type="sibTrans" cxnId="{C8BAC1EE-80A7-4AAF-8D4E-91F12BF5264C}">
      <dgm:prSet/>
      <dgm:spPr/>
      <dgm:t>
        <a:bodyPr/>
        <a:lstStyle/>
        <a:p>
          <a:endParaRPr lang="fr-FR"/>
        </a:p>
      </dgm:t>
    </dgm:pt>
    <dgm:pt modelId="{46BC4077-F71D-498B-933E-CA7BADA45FF2}">
      <dgm:prSet phldrT="[Texte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لا يمكن اعتبار مواءمة المهارات مع الأهداف الاستراتيجية للمؤسسة مجرد مسألة نمو، </a:t>
          </a:r>
          <a:endParaRPr lang="ar-DZ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بل هو ضرورة للبقاء والازدهار على المدى الطويل. فبفضل تحليل دقيق للاحتياجات التكوينية</a:t>
          </a:r>
          <a:endParaRPr lang="fr-FR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3885161-03E6-4CD7-A968-4C8EB65A1384}" type="parTrans" cxnId="{F187C172-E2A6-432E-943F-63C371E76795}">
      <dgm:prSet/>
      <dgm:spPr/>
      <dgm:t>
        <a:bodyPr/>
        <a:lstStyle/>
        <a:p>
          <a:endParaRPr lang="fr-FR"/>
        </a:p>
      </dgm:t>
    </dgm:pt>
    <dgm:pt modelId="{435112A0-E8C1-43AD-9C10-CF0D319BDB09}" type="sibTrans" cxnId="{F187C172-E2A6-432E-943F-63C371E76795}">
      <dgm:prSet/>
      <dgm:spPr/>
      <dgm:t>
        <a:bodyPr/>
        <a:lstStyle/>
        <a:p>
          <a:endParaRPr lang="fr-FR"/>
        </a:p>
      </dgm:t>
    </dgm:pt>
    <dgm:pt modelId="{7A2C62DD-2A08-4A97-A6BA-8407610E286E}">
      <dgm:prSet custT="1"/>
      <dgm:spPr/>
      <dgm:t>
        <a:bodyPr/>
        <a:lstStyle/>
        <a:p>
          <a:pPr rtl="1"/>
          <a:r>
            <a:rPr lang="ar-SA" sz="2400" dirty="0">
              <a:latin typeface="Sakkal Majalla" panose="02000000000000000000" pitchFamily="2" charset="-78"/>
              <a:cs typeface="Sakkal Majalla" panose="02000000000000000000" pitchFamily="2" charset="-78"/>
            </a:rPr>
            <a:t>يلعب هذا التحديد دورًا حاسمًا في تسليط الضوء على الفجوات في المهارات الفنية والمهارات الشخصية، </a:t>
          </a:r>
          <a:endParaRPr lang="fr-FR" sz="24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551DDF0-FF66-4124-874F-EF1E9DAB8F4D}" type="parTrans" cxnId="{0AF50920-F48B-4804-BC0F-A3EF09CEE843}">
      <dgm:prSet/>
      <dgm:spPr/>
      <dgm:t>
        <a:bodyPr/>
        <a:lstStyle/>
        <a:p>
          <a:endParaRPr lang="fr-FR"/>
        </a:p>
      </dgm:t>
    </dgm:pt>
    <dgm:pt modelId="{587E2A74-DBD3-4254-85BF-545CCEFB00F2}" type="sibTrans" cxnId="{0AF50920-F48B-4804-BC0F-A3EF09CEE843}">
      <dgm:prSet/>
      <dgm:spPr/>
      <dgm:t>
        <a:bodyPr/>
        <a:lstStyle/>
        <a:p>
          <a:endParaRPr lang="fr-FR"/>
        </a:p>
      </dgm:t>
    </dgm:pt>
    <dgm:pt modelId="{BB74CBA2-912B-4052-84D0-AD2860D1F3A1}">
      <dgm:prSet custT="1"/>
      <dgm:spPr/>
      <dgm:t>
        <a:bodyPr/>
        <a:lstStyle/>
        <a:p>
          <a:pPr rtl="1"/>
          <a:r>
            <a:rPr lang="ar-SA" sz="2400" dirty="0">
              <a:latin typeface="Sakkal Majalla" panose="02000000000000000000" pitchFamily="2" charset="-78"/>
              <a:cs typeface="Sakkal Majalla" panose="02000000000000000000" pitchFamily="2" charset="-78"/>
            </a:rPr>
            <a:t>مما يسمح بوضع موارد وخيارات تكوينية ملائمة لسد هذه الفجوات</a:t>
          </a:r>
          <a:r>
            <a:rPr lang="fr-FR" sz="2200" dirty="0"/>
            <a:t>.</a:t>
          </a:r>
        </a:p>
      </dgm:t>
    </dgm:pt>
    <dgm:pt modelId="{3766FC82-D88B-4BE3-B780-C3A113214888}" type="parTrans" cxnId="{C0A760E8-3CBF-4A90-9B57-AD482D2A8103}">
      <dgm:prSet/>
      <dgm:spPr/>
      <dgm:t>
        <a:bodyPr/>
        <a:lstStyle/>
        <a:p>
          <a:endParaRPr lang="fr-FR"/>
        </a:p>
      </dgm:t>
    </dgm:pt>
    <dgm:pt modelId="{8BCEA320-B818-4484-884F-381B3B85F603}" type="sibTrans" cxnId="{C0A760E8-3CBF-4A90-9B57-AD482D2A8103}">
      <dgm:prSet/>
      <dgm:spPr/>
      <dgm:t>
        <a:bodyPr/>
        <a:lstStyle/>
        <a:p>
          <a:endParaRPr lang="fr-FR"/>
        </a:p>
      </dgm:t>
    </dgm:pt>
    <dgm:pt modelId="{DEAFAB0B-143E-4878-8575-30677A7E8D4E}" type="pres">
      <dgm:prSet presAssocID="{0245F4D8-A082-4C88-A4BD-79B26BA24A62}" presName="composite" presStyleCnt="0">
        <dgm:presLayoutVars>
          <dgm:chMax val="1"/>
          <dgm:dir/>
          <dgm:resizeHandles val="exact"/>
        </dgm:presLayoutVars>
      </dgm:prSet>
      <dgm:spPr/>
    </dgm:pt>
    <dgm:pt modelId="{D3107862-ADAB-4A63-9BFB-294910DB192B}" type="pres">
      <dgm:prSet presAssocID="{7165311E-37E2-4530-B9FF-6CF808D8001E}" presName="roof" presStyleLbl="dkBgShp" presStyleIdx="0" presStyleCnt="2" custLinFactNeighborY="-2335"/>
      <dgm:spPr/>
    </dgm:pt>
    <dgm:pt modelId="{59652BDA-7CFB-4D86-A0F3-FAB9F50DB8D5}" type="pres">
      <dgm:prSet presAssocID="{7165311E-37E2-4530-B9FF-6CF808D8001E}" presName="pillars" presStyleCnt="0"/>
      <dgm:spPr/>
    </dgm:pt>
    <dgm:pt modelId="{605E11E5-E92D-4B14-833B-92985E942EE9}" type="pres">
      <dgm:prSet presAssocID="{7165311E-37E2-4530-B9FF-6CF808D8001E}" presName="pillar1" presStyleLbl="node1" presStyleIdx="0" presStyleCnt="4">
        <dgm:presLayoutVars>
          <dgm:bulletEnabled val="1"/>
        </dgm:presLayoutVars>
      </dgm:prSet>
      <dgm:spPr/>
    </dgm:pt>
    <dgm:pt modelId="{FE294697-865F-4442-9E12-2C874FFB837B}" type="pres">
      <dgm:prSet presAssocID="{7A2C62DD-2A08-4A97-A6BA-8407610E286E}" presName="pillarX" presStyleLbl="node1" presStyleIdx="1" presStyleCnt="4">
        <dgm:presLayoutVars>
          <dgm:bulletEnabled val="1"/>
        </dgm:presLayoutVars>
      </dgm:prSet>
      <dgm:spPr/>
    </dgm:pt>
    <dgm:pt modelId="{0527902E-8FD7-4D00-97C3-068FE9661C10}" type="pres">
      <dgm:prSet presAssocID="{3B7B6FD3-772A-409A-B1CA-210B8C60DC35}" presName="pillarX" presStyleLbl="node1" presStyleIdx="2" presStyleCnt="4">
        <dgm:presLayoutVars>
          <dgm:bulletEnabled val="1"/>
        </dgm:presLayoutVars>
      </dgm:prSet>
      <dgm:spPr/>
    </dgm:pt>
    <dgm:pt modelId="{E99B2D68-D223-40DE-899D-04EB4F98440D}" type="pres">
      <dgm:prSet presAssocID="{46BC4077-F71D-498B-933E-CA7BADA45FF2}" presName="pillarX" presStyleLbl="node1" presStyleIdx="3" presStyleCnt="4">
        <dgm:presLayoutVars>
          <dgm:bulletEnabled val="1"/>
        </dgm:presLayoutVars>
      </dgm:prSet>
      <dgm:spPr/>
    </dgm:pt>
    <dgm:pt modelId="{9078E54F-6009-4F0C-A014-D7C596BF2C5B}" type="pres">
      <dgm:prSet presAssocID="{7165311E-37E2-4530-B9FF-6CF808D8001E}" presName="base" presStyleLbl="dkBgShp" presStyleIdx="1" presStyleCnt="2"/>
      <dgm:spPr/>
    </dgm:pt>
  </dgm:ptLst>
  <dgm:cxnLst>
    <dgm:cxn modelId="{0AF50920-F48B-4804-BC0F-A3EF09CEE843}" srcId="{7165311E-37E2-4530-B9FF-6CF808D8001E}" destId="{7A2C62DD-2A08-4A97-A6BA-8407610E286E}" srcOrd="1" destOrd="0" parTransId="{1551DDF0-FF66-4124-874F-EF1E9DAB8F4D}" sibTransId="{587E2A74-DBD3-4254-85BF-545CCEFB00F2}"/>
    <dgm:cxn modelId="{E2D13A22-7C53-4189-9A47-182770138FA5}" type="presOf" srcId="{7165311E-37E2-4530-B9FF-6CF808D8001E}" destId="{D3107862-ADAB-4A63-9BFB-294910DB192B}" srcOrd="0" destOrd="0" presId="urn:microsoft.com/office/officeart/2005/8/layout/hList3"/>
    <dgm:cxn modelId="{5ADDAC40-EEED-4ADB-A5D0-8BE3A45695B4}" type="presOf" srcId="{BB74CBA2-912B-4052-84D0-AD2860D1F3A1}" destId="{605E11E5-E92D-4B14-833B-92985E942EE9}" srcOrd="0" destOrd="0" presId="urn:microsoft.com/office/officeart/2005/8/layout/hList3"/>
    <dgm:cxn modelId="{F187C172-E2A6-432E-943F-63C371E76795}" srcId="{7165311E-37E2-4530-B9FF-6CF808D8001E}" destId="{46BC4077-F71D-498B-933E-CA7BADA45FF2}" srcOrd="3" destOrd="0" parTransId="{73885161-03E6-4CD7-A968-4C8EB65A1384}" sibTransId="{435112A0-E8C1-43AD-9C10-CF0D319BDB09}"/>
    <dgm:cxn modelId="{56C45AB0-967A-4CE5-ABE7-FF1624E4A05A}" srcId="{0245F4D8-A082-4C88-A4BD-79B26BA24A62}" destId="{7165311E-37E2-4530-B9FF-6CF808D8001E}" srcOrd="0" destOrd="0" parTransId="{09BFB22C-AADC-498B-B125-119C10350453}" sibTransId="{F6AD1252-EF2C-49FF-B85B-63EB1C6D6C8D}"/>
    <dgm:cxn modelId="{0FC1CDB8-0C68-4256-852A-03DF091B7168}" type="presOf" srcId="{3B7B6FD3-772A-409A-B1CA-210B8C60DC35}" destId="{0527902E-8FD7-4D00-97C3-068FE9661C10}" srcOrd="0" destOrd="0" presId="urn:microsoft.com/office/officeart/2005/8/layout/hList3"/>
    <dgm:cxn modelId="{F6EDB7C0-9EDC-4C42-BBA4-F244224BD0CB}" type="presOf" srcId="{0245F4D8-A082-4C88-A4BD-79B26BA24A62}" destId="{DEAFAB0B-143E-4878-8575-30677A7E8D4E}" srcOrd="0" destOrd="0" presId="urn:microsoft.com/office/officeart/2005/8/layout/hList3"/>
    <dgm:cxn modelId="{BFD3EBD0-3DD3-4292-BAF1-9CAE96B74AB3}" type="presOf" srcId="{46BC4077-F71D-498B-933E-CA7BADA45FF2}" destId="{E99B2D68-D223-40DE-899D-04EB4F98440D}" srcOrd="0" destOrd="0" presId="urn:microsoft.com/office/officeart/2005/8/layout/hList3"/>
    <dgm:cxn modelId="{3A8961E0-0951-4F56-930C-83D48C17F20F}" type="presOf" srcId="{7A2C62DD-2A08-4A97-A6BA-8407610E286E}" destId="{FE294697-865F-4442-9E12-2C874FFB837B}" srcOrd="0" destOrd="0" presId="urn:microsoft.com/office/officeart/2005/8/layout/hList3"/>
    <dgm:cxn modelId="{C0A760E8-3CBF-4A90-9B57-AD482D2A8103}" srcId="{7165311E-37E2-4530-B9FF-6CF808D8001E}" destId="{BB74CBA2-912B-4052-84D0-AD2860D1F3A1}" srcOrd="0" destOrd="0" parTransId="{3766FC82-D88B-4BE3-B780-C3A113214888}" sibTransId="{8BCEA320-B818-4484-884F-381B3B85F603}"/>
    <dgm:cxn modelId="{C8BAC1EE-80A7-4AAF-8D4E-91F12BF5264C}" srcId="{7165311E-37E2-4530-B9FF-6CF808D8001E}" destId="{3B7B6FD3-772A-409A-B1CA-210B8C60DC35}" srcOrd="2" destOrd="0" parTransId="{20C4B279-12AC-4EA5-9569-57A7E0727B47}" sibTransId="{46E6D3E5-A095-45A2-828E-77B43FF6A8E0}"/>
    <dgm:cxn modelId="{2A08D42C-23E1-4737-ABCE-740ED8227553}" type="presParOf" srcId="{DEAFAB0B-143E-4878-8575-30677A7E8D4E}" destId="{D3107862-ADAB-4A63-9BFB-294910DB192B}" srcOrd="0" destOrd="0" presId="urn:microsoft.com/office/officeart/2005/8/layout/hList3"/>
    <dgm:cxn modelId="{C58E8178-CF8A-40EF-A59B-AD718048CF67}" type="presParOf" srcId="{DEAFAB0B-143E-4878-8575-30677A7E8D4E}" destId="{59652BDA-7CFB-4D86-A0F3-FAB9F50DB8D5}" srcOrd="1" destOrd="0" presId="urn:microsoft.com/office/officeart/2005/8/layout/hList3"/>
    <dgm:cxn modelId="{A26D7128-A1E5-417A-A3F7-8BD6E97BC277}" type="presParOf" srcId="{59652BDA-7CFB-4D86-A0F3-FAB9F50DB8D5}" destId="{605E11E5-E92D-4B14-833B-92985E942EE9}" srcOrd="0" destOrd="0" presId="urn:microsoft.com/office/officeart/2005/8/layout/hList3"/>
    <dgm:cxn modelId="{DB3CA8EC-11DE-4F14-B396-CF3EF996A7DD}" type="presParOf" srcId="{59652BDA-7CFB-4D86-A0F3-FAB9F50DB8D5}" destId="{FE294697-865F-4442-9E12-2C874FFB837B}" srcOrd="1" destOrd="0" presId="urn:microsoft.com/office/officeart/2005/8/layout/hList3"/>
    <dgm:cxn modelId="{67CC8EC5-884F-4589-B8D3-393CEA971402}" type="presParOf" srcId="{59652BDA-7CFB-4D86-A0F3-FAB9F50DB8D5}" destId="{0527902E-8FD7-4D00-97C3-068FE9661C10}" srcOrd="2" destOrd="0" presId="urn:microsoft.com/office/officeart/2005/8/layout/hList3"/>
    <dgm:cxn modelId="{6FAE6350-EFF8-4A65-A803-A940091F862D}" type="presParOf" srcId="{59652BDA-7CFB-4D86-A0F3-FAB9F50DB8D5}" destId="{E99B2D68-D223-40DE-899D-04EB4F98440D}" srcOrd="3" destOrd="0" presId="urn:microsoft.com/office/officeart/2005/8/layout/hList3"/>
    <dgm:cxn modelId="{38BFDF04-F8E0-4F57-AE6A-7BF071E9AB42}" type="presParOf" srcId="{DEAFAB0B-143E-4878-8575-30677A7E8D4E}" destId="{9078E54F-6009-4F0C-A014-D7C596BF2C5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2B203C-43A7-4774-911A-02E379D2DCC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FBAE436E-D316-44E8-A9A4-8853A36F37F6}">
      <dgm:prSet phldrT="[Texte]" custT="1"/>
      <dgm:spPr/>
      <dgm:t>
        <a:bodyPr/>
        <a:lstStyle/>
        <a:p>
          <a:r>
            <a:rPr lang="ar-SA" sz="3600" b="1" dirty="0">
              <a:latin typeface="Sakkal Majalla" panose="02000000000000000000" pitchFamily="2" charset="-78"/>
              <a:cs typeface="Sakkal Majalla" panose="02000000000000000000" pitchFamily="2" charset="-78"/>
            </a:rPr>
            <a:t>مقاربة نسقية</a:t>
          </a:r>
          <a:r>
            <a:rPr lang="ar-DZ" sz="3600" b="1" dirty="0">
              <a:latin typeface="Sakkal Majalla" panose="02000000000000000000" pitchFamily="2" charset="-78"/>
              <a:cs typeface="Sakkal Majalla" panose="02000000000000000000" pitchFamily="2" charset="-78"/>
            </a:rPr>
            <a:t>لتحليل الحاجات </a:t>
          </a:r>
          <a:endParaRPr lang="fr-FR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2D23057-6F37-44DB-A68B-5A6D847E6518}" type="parTrans" cxnId="{4C7BFB03-1F9E-4D83-B734-40FC994C39FA}">
      <dgm:prSet/>
      <dgm:spPr/>
      <dgm:t>
        <a:bodyPr/>
        <a:lstStyle/>
        <a:p>
          <a:endParaRPr lang="fr-FR"/>
        </a:p>
      </dgm:t>
    </dgm:pt>
    <dgm:pt modelId="{AA1FE453-6AA2-42AD-ACFA-1240659B452C}" type="sibTrans" cxnId="{4C7BFB03-1F9E-4D83-B734-40FC994C39FA}">
      <dgm:prSet/>
      <dgm:spPr/>
      <dgm:t>
        <a:bodyPr/>
        <a:lstStyle/>
        <a:p>
          <a:endParaRPr lang="fr-FR"/>
        </a:p>
      </dgm:t>
    </dgm:pt>
    <dgm:pt modelId="{F503531C-573F-4879-8B2C-6F19EF5A8BCB}">
      <dgm:prSet phldrT="[Texte]"/>
      <dgm:spPr/>
      <dgm:t>
        <a:bodyPr/>
        <a:lstStyle/>
        <a:p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يجب أن تكون المقاربة المتبعة لتحديد الاحتياجات التكوينية دقيقًة ومتكاملًة مع إدارة الموارد البشرية في المؤسسة</a:t>
          </a:r>
          <a:endParaRPr lang="fr-FR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C91140C-67D2-416C-A233-E70885035CD3}" type="parTrans" cxnId="{BF966818-2CBF-48F8-B1CB-0BAA6BC84A22}">
      <dgm:prSet/>
      <dgm:spPr/>
      <dgm:t>
        <a:bodyPr/>
        <a:lstStyle/>
        <a:p>
          <a:endParaRPr lang="fr-FR"/>
        </a:p>
      </dgm:t>
    </dgm:pt>
    <dgm:pt modelId="{E70E81B2-A5E2-49E9-88AF-D7CAE6D10BD3}" type="sibTrans" cxnId="{BF966818-2CBF-48F8-B1CB-0BAA6BC84A22}">
      <dgm:prSet/>
      <dgm:spPr/>
      <dgm:t>
        <a:bodyPr/>
        <a:lstStyle/>
        <a:p>
          <a:endParaRPr lang="fr-FR"/>
        </a:p>
      </dgm:t>
    </dgm:pt>
    <dgm:pt modelId="{C3694406-6E3B-44EA-AD64-5BD547507AE0}">
      <dgm:prSet phldrT="[Texte]" custT="1"/>
      <dgm:spPr/>
      <dgm:t>
        <a:bodyPr/>
        <a:lstStyle/>
        <a:p>
          <a:r>
            <a:rPr lang="ar-SA" sz="2000" dirty="0"/>
            <a:t>. </a:t>
          </a:r>
          <a:r>
            <a:rPr lang="ar-SA" sz="2400" dirty="0">
              <a:latin typeface="Sakkal Majalla" panose="02000000000000000000" pitchFamily="2" charset="-78"/>
              <a:cs typeface="Sakkal Majalla" panose="02000000000000000000" pitchFamily="2" charset="-78"/>
            </a:rPr>
            <a:t>يشمل ذلك تحليل السياق التنظيمي، تقييم المهارات الحالية، واستباق الاحتياجات المستقبلية</a:t>
          </a:r>
          <a:r>
            <a:rPr lang="ar-SA" sz="2000" dirty="0"/>
            <a:t>.</a:t>
          </a:r>
          <a:endParaRPr lang="fr-FR" sz="2000" dirty="0"/>
        </a:p>
      </dgm:t>
    </dgm:pt>
    <dgm:pt modelId="{7110C34D-F55B-42C6-849C-D62546DBD1EF}" type="parTrans" cxnId="{EEE72FEB-3BA8-4163-91EE-7052484D79B7}">
      <dgm:prSet/>
      <dgm:spPr/>
      <dgm:t>
        <a:bodyPr/>
        <a:lstStyle/>
        <a:p>
          <a:endParaRPr lang="fr-FR"/>
        </a:p>
      </dgm:t>
    </dgm:pt>
    <dgm:pt modelId="{008109E4-DCA0-441E-A625-EE39E111FAC3}" type="sibTrans" cxnId="{EEE72FEB-3BA8-4163-91EE-7052484D79B7}">
      <dgm:prSet/>
      <dgm:spPr/>
      <dgm:t>
        <a:bodyPr/>
        <a:lstStyle/>
        <a:p>
          <a:endParaRPr lang="fr-FR"/>
        </a:p>
      </dgm:t>
    </dgm:pt>
    <dgm:pt modelId="{01007D73-9E56-4DFC-9466-C2308AE31C8C}">
      <dgm:prSet phldrT="[Texte]" custT="1"/>
      <dgm:spPr/>
      <dgm:t>
        <a:bodyPr/>
        <a:lstStyle/>
        <a:p>
          <a:r>
            <a:rPr lang="ar-SA" sz="2400" dirty="0">
              <a:latin typeface="Sakkal Majalla" panose="02000000000000000000" pitchFamily="2" charset="-78"/>
              <a:cs typeface="Sakkal Majalla" panose="02000000000000000000" pitchFamily="2" charset="-78"/>
            </a:rPr>
            <a:t>هذه المقاربة  لا  تقتصر على تحديد الفجوات الحالية، بل تساعد أيضًا في التنبؤ بالمستقبل، وتجهيز الفريق لتطورات السوق والابتكارات التكنولوجية</a:t>
          </a:r>
          <a:r>
            <a:rPr lang="fr-FR" sz="2000" dirty="0"/>
            <a:t>.</a:t>
          </a:r>
        </a:p>
      </dgm:t>
    </dgm:pt>
    <dgm:pt modelId="{4DE906BF-88F7-457B-8775-07241A6404D9}" type="parTrans" cxnId="{5DB9D612-862D-4567-BC7B-C503A5C22EB5}">
      <dgm:prSet/>
      <dgm:spPr/>
      <dgm:t>
        <a:bodyPr/>
        <a:lstStyle/>
        <a:p>
          <a:endParaRPr lang="fr-FR"/>
        </a:p>
      </dgm:t>
    </dgm:pt>
    <dgm:pt modelId="{E1CC2D06-4205-4EBC-B43D-178E36931664}" type="sibTrans" cxnId="{5DB9D612-862D-4567-BC7B-C503A5C22EB5}">
      <dgm:prSet/>
      <dgm:spPr/>
      <dgm:t>
        <a:bodyPr/>
        <a:lstStyle/>
        <a:p>
          <a:endParaRPr lang="fr-FR"/>
        </a:p>
      </dgm:t>
    </dgm:pt>
    <dgm:pt modelId="{F54C9FF2-2D26-426E-AF5F-87FBB4DF8541}" type="pres">
      <dgm:prSet presAssocID="{742B203C-43A7-4774-911A-02E379D2DCC4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7144493D-633F-4E4C-871F-3527E5A9601B}" type="pres">
      <dgm:prSet presAssocID="{FBAE436E-D316-44E8-A9A4-8853A36F37F6}" presName="root1" presStyleCnt="0"/>
      <dgm:spPr/>
    </dgm:pt>
    <dgm:pt modelId="{7BC6577E-CB4F-4534-BB46-68AF6A91B8FD}" type="pres">
      <dgm:prSet presAssocID="{FBAE436E-D316-44E8-A9A4-8853A36F37F6}" presName="LevelOneTextNode" presStyleLbl="node0" presStyleIdx="0" presStyleCnt="1">
        <dgm:presLayoutVars>
          <dgm:chPref val="3"/>
        </dgm:presLayoutVars>
      </dgm:prSet>
      <dgm:spPr/>
    </dgm:pt>
    <dgm:pt modelId="{FB2D965F-FF70-4F44-8633-47CC22469ADB}" type="pres">
      <dgm:prSet presAssocID="{FBAE436E-D316-44E8-A9A4-8853A36F37F6}" presName="level2hierChild" presStyleCnt="0"/>
      <dgm:spPr/>
    </dgm:pt>
    <dgm:pt modelId="{0EEC41C4-1FDE-41F6-B3D0-E81CD615DDD9}" type="pres">
      <dgm:prSet presAssocID="{7C91140C-67D2-416C-A233-E70885035CD3}" presName="conn2-1" presStyleLbl="parChTrans1D2" presStyleIdx="0" presStyleCnt="3"/>
      <dgm:spPr/>
    </dgm:pt>
    <dgm:pt modelId="{980942A2-F84D-40C9-8139-329B8C37ADA0}" type="pres">
      <dgm:prSet presAssocID="{7C91140C-67D2-416C-A233-E70885035CD3}" presName="connTx" presStyleLbl="parChTrans1D2" presStyleIdx="0" presStyleCnt="3"/>
      <dgm:spPr/>
    </dgm:pt>
    <dgm:pt modelId="{EB92B008-E627-4C2E-A634-F3E5E4D13719}" type="pres">
      <dgm:prSet presAssocID="{F503531C-573F-4879-8B2C-6F19EF5A8BCB}" presName="root2" presStyleCnt="0"/>
      <dgm:spPr/>
    </dgm:pt>
    <dgm:pt modelId="{F2D6963E-0C01-4728-B20D-5E8AF67847E5}" type="pres">
      <dgm:prSet presAssocID="{F503531C-573F-4879-8B2C-6F19EF5A8BCB}" presName="LevelTwoTextNode" presStyleLbl="node2" presStyleIdx="0" presStyleCnt="3" custScaleX="266479">
        <dgm:presLayoutVars>
          <dgm:chPref val="3"/>
        </dgm:presLayoutVars>
      </dgm:prSet>
      <dgm:spPr/>
    </dgm:pt>
    <dgm:pt modelId="{95C92896-471F-45E8-AFB2-2D2E5FB346C6}" type="pres">
      <dgm:prSet presAssocID="{F503531C-573F-4879-8B2C-6F19EF5A8BCB}" presName="level3hierChild" presStyleCnt="0"/>
      <dgm:spPr/>
    </dgm:pt>
    <dgm:pt modelId="{6DCF7A70-3B32-4CEA-9049-6709FCE7375E}" type="pres">
      <dgm:prSet presAssocID="{7110C34D-F55B-42C6-849C-D62546DBD1EF}" presName="conn2-1" presStyleLbl="parChTrans1D2" presStyleIdx="1" presStyleCnt="3"/>
      <dgm:spPr/>
    </dgm:pt>
    <dgm:pt modelId="{D268DA5B-6CFD-42D2-B99A-85D082755DC0}" type="pres">
      <dgm:prSet presAssocID="{7110C34D-F55B-42C6-849C-D62546DBD1EF}" presName="connTx" presStyleLbl="parChTrans1D2" presStyleIdx="1" presStyleCnt="3"/>
      <dgm:spPr/>
    </dgm:pt>
    <dgm:pt modelId="{B85B3DFC-CF90-4EF9-8C6A-66E796993318}" type="pres">
      <dgm:prSet presAssocID="{C3694406-6E3B-44EA-AD64-5BD547507AE0}" presName="root2" presStyleCnt="0"/>
      <dgm:spPr/>
    </dgm:pt>
    <dgm:pt modelId="{44CB56EE-5FF1-4BDF-86C6-072BA727CB58}" type="pres">
      <dgm:prSet presAssocID="{C3694406-6E3B-44EA-AD64-5BD547507AE0}" presName="LevelTwoTextNode" presStyleLbl="node2" presStyleIdx="1" presStyleCnt="3" custScaleX="269476">
        <dgm:presLayoutVars>
          <dgm:chPref val="3"/>
        </dgm:presLayoutVars>
      </dgm:prSet>
      <dgm:spPr/>
    </dgm:pt>
    <dgm:pt modelId="{20D6F5A3-9997-4E1C-B2E3-D4ABB99D7B90}" type="pres">
      <dgm:prSet presAssocID="{C3694406-6E3B-44EA-AD64-5BD547507AE0}" presName="level3hierChild" presStyleCnt="0"/>
      <dgm:spPr/>
    </dgm:pt>
    <dgm:pt modelId="{394388B5-2545-4229-8A47-DEB6B1682096}" type="pres">
      <dgm:prSet presAssocID="{4DE906BF-88F7-457B-8775-07241A6404D9}" presName="conn2-1" presStyleLbl="parChTrans1D2" presStyleIdx="2" presStyleCnt="3"/>
      <dgm:spPr/>
    </dgm:pt>
    <dgm:pt modelId="{14182B29-7016-43E6-BA62-81B907B6E18C}" type="pres">
      <dgm:prSet presAssocID="{4DE906BF-88F7-457B-8775-07241A6404D9}" presName="connTx" presStyleLbl="parChTrans1D2" presStyleIdx="2" presStyleCnt="3"/>
      <dgm:spPr/>
    </dgm:pt>
    <dgm:pt modelId="{E436DA77-6954-4EF0-9F48-BAA339A82AF0}" type="pres">
      <dgm:prSet presAssocID="{01007D73-9E56-4DFC-9466-C2308AE31C8C}" presName="root2" presStyleCnt="0"/>
      <dgm:spPr/>
    </dgm:pt>
    <dgm:pt modelId="{5030190B-B471-43EF-BC8A-EE2A8C8FD6F4}" type="pres">
      <dgm:prSet presAssocID="{01007D73-9E56-4DFC-9466-C2308AE31C8C}" presName="LevelTwoTextNode" presStyleLbl="node2" presStyleIdx="2" presStyleCnt="3" custScaleX="270226">
        <dgm:presLayoutVars>
          <dgm:chPref val="3"/>
        </dgm:presLayoutVars>
      </dgm:prSet>
      <dgm:spPr/>
    </dgm:pt>
    <dgm:pt modelId="{5C4D69C3-4916-430B-8E3E-53B043E7FEB2}" type="pres">
      <dgm:prSet presAssocID="{01007D73-9E56-4DFC-9466-C2308AE31C8C}" presName="level3hierChild" presStyleCnt="0"/>
      <dgm:spPr/>
    </dgm:pt>
  </dgm:ptLst>
  <dgm:cxnLst>
    <dgm:cxn modelId="{4C7BFB03-1F9E-4D83-B734-40FC994C39FA}" srcId="{742B203C-43A7-4774-911A-02E379D2DCC4}" destId="{FBAE436E-D316-44E8-A9A4-8853A36F37F6}" srcOrd="0" destOrd="0" parTransId="{62D23057-6F37-44DB-A68B-5A6D847E6518}" sibTransId="{AA1FE453-6AA2-42AD-ACFA-1240659B452C}"/>
    <dgm:cxn modelId="{5DB9D612-862D-4567-BC7B-C503A5C22EB5}" srcId="{FBAE436E-D316-44E8-A9A4-8853A36F37F6}" destId="{01007D73-9E56-4DFC-9466-C2308AE31C8C}" srcOrd="2" destOrd="0" parTransId="{4DE906BF-88F7-457B-8775-07241A6404D9}" sibTransId="{E1CC2D06-4205-4EBC-B43D-178E36931664}"/>
    <dgm:cxn modelId="{BF966818-2CBF-48F8-B1CB-0BAA6BC84A22}" srcId="{FBAE436E-D316-44E8-A9A4-8853A36F37F6}" destId="{F503531C-573F-4879-8B2C-6F19EF5A8BCB}" srcOrd="0" destOrd="0" parTransId="{7C91140C-67D2-416C-A233-E70885035CD3}" sibTransId="{E70E81B2-A5E2-49E9-88AF-D7CAE6D10BD3}"/>
    <dgm:cxn modelId="{20C10562-3FE3-451C-8A57-83D54FAC43D0}" type="presOf" srcId="{C3694406-6E3B-44EA-AD64-5BD547507AE0}" destId="{44CB56EE-5FF1-4BDF-86C6-072BA727CB58}" srcOrd="0" destOrd="0" presId="urn:microsoft.com/office/officeart/2008/layout/HorizontalMultiLevelHierarchy"/>
    <dgm:cxn modelId="{8917C068-FC26-431D-B82E-512655667C21}" type="presOf" srcId="{7110C34D-F55B-42C6-849C-D62546DBD1EF}" destId="{D268DA5B-6CFD-42D2-B99A-85D082755DC0}" srcOrd="1" destOrd="0" presId="urn:microsoft.com/office/officeart/2008/layout/HorizontalMultiLevelHierarchy"/>
    <dgm:cxn modelId="{E5567250-30AD-474F-BA43-F74B51A456A0}" type="presOf" srcId="{7110C34D-F55B-42C6-849C-D62546DBD1EF}" destId="{6DCF7A70-3B32-4CEA-9049-6709FCE7375E}" srcOrd="0" destOrd="0" presId="urn:microsoft.com/office/officeart/2008/layout/HorizontalMultiLevelHierarchy"/>
    <dgm:cxn modelId="{4F3DFA75-4B52-41EF-8C19-FDA308880CE6}" type="presOf" srcId="{7C91140C-67D2-416C-A233-E70885035CD3}" destId="{980942A2-F84D-40C9-8139-329B8C37ADA0}" srcOrd="1" destOrd="0" presId="urn:microsoft.com/office/officeart/2008/layout/HorizontalMultiLevelHierarchy"/>
    <dgm:cxn modelId="{DDD98A8D-FC6D-421F-9CEF-B504AB7FEE33}" type="presOf" srcId="{4DE906BF-88F7-457B-8775-07241A6404D9}" destId="{14182B29-7016-43E6-BA62-81B907B6E18C}" srcOrd="1" destOrd="0" presId="urn:microsoft.com/office/officeart/2008/layout/HorizontalMultiLevelHierarchy"/>
    <dgm:cxn modelId="{3CEE4D8E-1057-4243-A1DA-FAE96AB8895C}" type="presOf" srcId="{FBAE436E-D316-44E8-A9A4-8853A36F37F6}" destId="{7BC6577E-CB4F-4534-BB46-68AF6A91B8FD}" srcOrd="0" destOrd="0" presId="urn:microsoft.com/office/officeart/2008/layout/HorizontalMultiLevelHierarchy"/>
    <dgm:cxn modelId="{F6677493-5D8A-42B4-BB77-583832B720A3}" type="presOf" srcId="{742B203C-43A7-4774-911A-02E379D2DCC4}" destId="{F54C9FF2-2D26-426E-AF5F-87FBB4DF8541}" srcOrd="0" destOrd="0" presId="urn:microsoft.com/office/officeart/2008/layout/HorizontalMultiLevelHierarchy"/>
    <dgm:cxn modelId="{64D13398-B6E5-46BD-8CAF-819EBCDF25E1}" type="presOf" srcId="{7C91140C-67D2-416C-A233-E70885035CD3}" destId="{0EEC41C4-1FDE-41F6-B3D0-E81CD615DDD9}" srcOrd="0" destOrd="0" presId="urn:microsoft.com/office/officeart/2008/layout/HorizontalMultiLevelHierarchy"/>
    <dgm:cxn modelId="{4D02C1B2-0A7C-444F-9C15-8344C7CA31C4}" type="presOf" srcId="{F503531C-573F-4879-8B2C-6F19EF5A8BCB}" destId="{F2D6963E-0C01-4728-B20D-5E8AF67847E5}" srcOrd="0" destOrd="0" presId="urn:microsoft.com/office/officeart/2008/layout/HorizontalMultiLevelHierarchy"/>
    <dgm:cxn modelId="{43CEE7C7-0264-40BA-98C5-8CA0A5D1C0CB}" type="presOf" srcId="{01007D73-9E56-4DFC-9466-C2308AE31C8C}" destId="{5030190B-B471-43EF-BC8A-EE2A8C8FD6F4}" srcOrd="0" destOrd="0" presId="urn:microsoft.com/office/officeart/2008/layout/HorizontalMultiLevelHierarchy"/>
    <dgm:cxn modelId="{9A7EADE6-A4F2-4CC9-8E7F-D4509F1F0D98}" type="presOf" srcId="{4DE906BF-88F7-457B-8775-07241A6404D9}" destId="{394388B5-2545-4229-8A47-DEB6B1682096}" srcOrd="0" destOrd="0" presId="urn:microsoft.com/office/officeart/2008/layout/HorizontalMultiLevelHierarchy"/>
    <dgm:cxn modelId="{EEE72FEB-3BA8-4163-91EE-7052484D79B7}" srcId="{FBAE436E-D316-44E8-A9A4-8853A36F37F6}" destId="{C3694406-6E3B-44EA-AD64-5BD547507AE0}" srcOrd="1" destOrd="0" parTransId="{7110C34D-F55B-42C6-849C-D62546DBD1EF}" sibTransId="{008109E4-DCA0-441E-A625-EE39E111FAC3}"/>
    <dgm:cxn modelId="{E5F26E53-E50E-41DD-BCDA-3DE50D02725F}" type="presParOf" srcId="{F54C9FF2-2D26-426E-AF5F-87FBB4DF8541}" destId="{7144493D-633F-4E4C-871F-3527E5A9601B}" srcOrd="0" destOrd="0" presId="urn:microsoft.com/office/officeart/2008/layout/HorizontalMultiLevelHierarchy"/>
    <dgm:cxn modelId="{BC6093CD-4D48-47D2-8744-62F69DEEA54D}" type="presParOf" srcId="{7144493D-633F-4E4C-871F-3527E5A9601B}" destId="{7BC6577E-CB4F-4534-BB46-68AF6A91B8FD}" srcOrd="0" destOrd="0" presId="urn:microsoft.com/office/officeart/2008/layout/HorizontalMultiLevelHierarchy"/>
    <dgm:cxn modelId="{01FB4FE4-AD00-44E4-B08A-6B8C04D9341B}" type="presParOf" srcId="{7144493D-633F-4E4C-871F-3527E5A9601B}" destId="{FB2D965F-FF70-4F44-8633-47CC22469ADB}" srcOrd="1" destOrd="0" presId="urn:microsoft.com/office/officeart/2008/layout/HorizontalMultiLevelHierarchy"/>
    <dgm:cxn modelId="{DF285B7E-625B-49E9-A486-2FB3333BCE53}" type="presParOf" srcId="{FB2D965F-FF70-4F44-8633-47CC22469ADB}" destId="{0EEC41C4-1FDE-41F6-B3D0-E81CD615DDD9}" srcOrd="0" destOrd="0" presId="urn:microsoft.com/office/officeart/2008/layout/HorizontalMultiLevelHierarchy"/>
    <dgm:cxn modelId="{7D99182A-C493-4558-9B60-5CB6DDD5D5AA}" type="presParOf" srcId="{0EEC41C4-1FDE-41F6-B3D0-E81CD615DDD9}" destId="{980942A2-F84D-40C9-8139-329B8C37ADA0}" srcOrd="0" destOrd="0" presId="urn:microsoft.com/office/officeart/2008/layout/HorizontalMultiLevelHierarchy"/>
    <dgm:cxn modelId="{A7818394-DA1B-4F0A-BF79-9A322909435A}" type="presParOf" srcId="{FB2D965F-FF70-4F44-8633-47CC22469ADB}" destId="{EB92B008-E627-4C2E-A634-F3E5E4D13719}" srcOrd="1" destOrd="0" presId="urn:microsoft.com/office/officeart/2008/layout/HorizontalMultiLevelHierarchy"/>
    <dgm:cxn modelId="{B260ADAE-B451-4A6D-BB65-F0AAB2165C08}" type="presParOf" srcId="{EB92B008-E627-4C2E-A634-F3E5E4D13719}" destId="{F2D6963E-0C01-4728-B20D-5E8AF67847E5}" srcOrd="0" destOrd="0" presId="urn:microsoft.com/office/officeart/2008/layout/HorizontalMultiLevelHierarchy"/>
    <dgm:cxn modelId="{AE40FE66-6D58-4CCC-BAE4-9E8F35DA51BD}" type="presParOf" srcId="{EB92B008-E627-4C2E-A634-F3E5E4D13719}" destId="{95C92896-471F-45E8-AFB2-2D2E5FB346C6}" srcOrd="1" destOrd="0" presId="urn:microsoft.com/office/officeart/2008/layout/HorizontalMultiLevelHierarchy"/>
    <dgm:cxn modelId="{BFF1E69B-6CCB-47C9-BEE3-082A13189311}" type="presParOf" srcId="{FB2D965F-FF70-4F44-8633-47CC22469ADB}" destId="{6DCF7A70-3B32-4CEA-9049-6709FCE7375E}" srcOrd="2" destOrd="0" presId="urn:microsoft.com/office/officeart/2008/layout/HorizontalMultiLevelHierarchy"/>
    <dgm:cxn modelId="{C02F30A3-88BC-4D89-9DD2-91BF5F56DDF8}" type="presParOf" srcId="{6DCF7A70-3B32-4CEA-9049-6709FCE7375E}" destId="{D268DA5B-6CFD-42D2-B99A-85D082755DC0}" srcOrd="0" destOrd="0" presId="urn:microsoft.com/office/officeart/2008/layout/HorizontalMultiLevelHierarchy"/>
    <dgm:cxn modelId="{2EA5305E-8544-4E1D-8882-99FF652AE9E8}" type="presParOf" srcId="{FB2D965F-FF70-4F44-8633-47CC22469ADB}" destId="{B85B3DFC-CF90-4EF9-8C6A-66E796993318}" srcOrd="3" destOrd="0" presId="urn:microsoft.com/office/officeart/2008/layout/HorizontalMultiLevelHierarchy"/>
    <dgm:cxn modelId="{E8AE96D7-7338-414C-882A-13C659B49A91}" type="presParOf" srcId="{B85B3DFC-CF90-4EF9-8C6A-66E796993318}" destId="{44CB56EE-5FF1-4BDF-86C6-072BA727CB58}" srcOrd="0" destOrd="0" presId="urn:microsoft.com/office/officeart/2008/layout/HorizontalMultiLevelHierarchy"/>
    <dgm:cxn modelId="{108582E8-955E-4201-9EA0-D5C692DE760D}" type="presParOf" srcId="{B85B3DFC-CF90-4EF9-8C6A-66E796993318}" destId="{20D6F5A3-9997-4E1C-B2E3-D4ABB99D7B90}" srcOrd="1" destOrd="0" presId="urn:microsoft.com/office/officeart/2008/layout/HorizontalMultiLevelHierarchy"/>
    <dgm:cxn modelId="{369C84A1-F823-45DD-9884-4BB3C57FB837}" type="presParOf" srcId="{FB2D965F-FF70-4F44-8633-47CC22469ADB}" destId="{394388B5-2545-4229-8A47-DEB6B1682096}" srcOrd="4" destOrd="0" presId="urn:microsoft.com/office/officeart/2008/layout/HorizontalMultiLevelHierarchy"/>
    <dgm:cxn modelId="{A0B7EBAA-6FB7-4ACD-BC34-FCB6ADFE3EC0}" type="presParOf" srcId="{394388B5-2545-4229-8A47-DEB6B1682096}" destId="{14182B29-7016-43E6-BA62-81B907B6E18C}" srcOrd="0" destOrd="0" presId="urn:microsoft.com/office/officeart/2008/layout/HorizontalMultiLevelHierarchy"/>
    <dgm:cxn modelId="{73E2C9BD-2C3B-4E27-B2CB-973632793145}" type="presParOf" srcId="{FB2D965F-FF70-4F44-8633-47CC22469ADB}" destId="{E436DA77-6954-4EF0-9F48-BAA339A82AF0}" srcOrd="5" destOrd="0" presId="urn:microsoft.com/office/officeart/2008/layout/HorizontalMultiLevelHierarchy"/>
    <dgm:cxn modelId="{3398888A-63CA-418B-A183-436CBF96649B}" type="presParOf" srcId="{E436DA77-6954-4EF0-9F48-BAA339A82AF0}" destId="{5030190B-B471-43EF-BC8A-EE2A8C8FD6F4}" srcOrd="0" destOrd="0" presId="urn:microsoft.com/office/officeart/2008/layout/HorizontalMultiLevelHierarchy"/>
    <dgm:cxn modelId="{1151D742-A7B3-44D2-A006-46F746E78F2D}" type="presParOf" srcId="{E436DA77-6954-4EF0-9F48-BAA339A82AF0}" destId="{5C4D69C3-4916-430B-8E3E-53B043E7FEB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22A460-B4A1-460B-9C9A-C7EAE54AE81F}" type="doc">
      <dgm:prSet loTypeId="urn:microsoft.com/office/officeart/2005/8/layout/matrix1" loCatId="matrix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3BD5057E-892A-40DF-8E5A-742485596265}">
      <dgm:prSet phldrT="[Texte]"/>
      <dgm:spPr/>
      <dgm:t>
        <a:bodyPr/>
        <a:lstStyle/>
        <a:p>
          <a:r>
            <a:rPr lang="ar-SA" b="1" dirty="0">
              <a:latin typeface="Sakkal Majalla" panose="02000000000000000000" pitchFamily="2" charset="-78"/>
              <a:cs typeface="Sakkal Majalla" panose="02000000000000000000" pitchFamily="2" charset="-78"/>
            </a:rPr>
            <a:t>تقييم المهارات واستشراف الاحتياجات المستقبلية</a:t>
          </a:r>
          <a:endParaRPr lang="fr-FR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6B17484-48EA-48B2-9AD5-12E0316CDD38}" type="parTrans" cxnId="{18B01468-1A47-4771-B323-D28B93C52698}">
      <dgm:prSet/>
      <dgm:spPr/>
      <dgm:t>
        <a:bodyPr/>
        <a:lstStyle/>
        <a:p>
          <a:endParaRPr lang="fr-FR"/>
        </a:p>
      </dgm:t>
    </dgm:pt>
    <dgm:pt modelId="{231EDFB3-FFF2-49DA-A429-1981F5A062E5}" type="sibTrans" cxnId="{18B01468-1A47-4771-B323-D28B93C52698}">
      <dgm:prSet/>
      <dgm:spPr/>
      <dgm:t>
        <a:bodyPr/>
        <a:lstStyle/>
        <a:p>
          <a:endParaRPr lang="fr-FR"/>
        </a:p>
      </dgm:t>
    </dgm:pt>
    <dgm:pt modelId="{3D505B57-4142-4064-8989-7A0F447888E3}">
      <dgm:prSet phldrT="[Texte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تُعد هذه الخطوة الأولى حاسمة لإنشاء قاعدة بيانات موثوقة حول المهارات المتوفرة داخل المؤسسة</a:t>
          </a:r>
          <a:r>
            <a:rPr lang="fr-FR" dirty="0"/>
            <a:t>.</a:t>
          </a:r>
        </a:p>
      </dgm:t>
    </dgm:pt>
    <dgm:pt modelId="{E70DA8B3-28D9-4157-913A-7D76E8E65C32}" type="parTrans" cxnId="{9A24640D-320C-44B1-B1F5-F41AB96D2B10}">
      <dgm:prSet/>
      <dgm:spPr/>
      <dgm:t>
        <a:bodyPr/>
        <a:lstStyle/>
        <a:p>
          <a:endParaRPr lang="fr-FR"/>
        </a:p>
      </dgm:t>
    </dgm:pt>
    <dgm:pt modelId="{723260EA-CAB6-4FAC-A8FC-A9CEF9FB80A6}" type="sibTrans" cxnId="{9A24640D-320C-44B1-B1F5-F41AB96D2B10}">
      <dgm:prSet/>
      <dgm:spPr/>
      <dgm:t>
        <a:bodyPr/>
        <a:lstStyle/>
        <a:p>
          <a:endParaRPr lang="fr-FR"/>
        </a:p>
      </dgm:t>
    </dgm:pt>
    <dgm:pt modelId="{685397A0-C277-45E5-A2B9-2C21E4D55E6C}">
      <dgm:prSet phldrT="[Texte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عادة ما يتم تقييم المهارات الحالية من خلال مقابلات فردية، استبيانات، أو تقييمات الأداء</a:t>
          </a:r>
          <a:endParaRPr lang="fr-FR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020958-9383-4251-9CF5-26F1C5E1872D}" type="parTrans" cxnId="{8332C3B6-5807-43F2-8D82-4E133D2A452F}">
      <dgm:prSet/>
      <dgm:spPr/>
      <dgm:t>
        <a:bodyPr/>
        <a:lstStyle/>
        <a:p>
          <a:endParaRPr lang="fr-FR"/>
        </a:p>
      </dgm:t>
    </dgm:pt>
    <dgm:pt modelId="{E8899D08-67F7-4B7B-A2F6-F6B1545E399E}" type="sibTrans" cxnId="{8332C3B6-5807-43F2-8D82-4E133D2A452F}">
      <dgm:prSet/>
      <dgm:spPr/>
      <dgm:t>
        <a:bodyPr/>
        <a:lstStyle/>
        <a:p>
          <a:endParaRPr lang="fr-FR"/>
        </a:p>
      </dgm:t>
    </dgm:pt>
    <dgm:pt modelId="{6B4E1E57-4D60-45EE-B77E-0901A15DF272}">
      <dgm:prSet phldrT="[Texte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يعتمد هذا التحليل على جمع المعلومات من مصادر متنوعة، مثل اتجاهات القطاع، ملاحظات العملاء، أو خطط تطوير ال</a:t>
          </a:r>
          <a:r>
            <a:rPr lang="ar-DZ" dirty="0">
              <a:latin typeface="Sakkal Majalla" panose="02000000000000000000" pitchFamily="2" charset="-78"/>
              <a:cs typeface="Sakkal Majalla" panose="02000000000000000000" pitchFamily="2" charset="-78"/>
            </a:rPr>
            <a:t>مؤسس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r>
            <a:rPr lang="fr-FR" dirty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</a:p>
      </dgm:t>
    </dgm:pt>
    <dgm:pt modelId="{A95864A5-D2C4-4B64-AC45-63FAE7E378EF}" type="parTrans" cxnId="{D023C76B-68A5-48FD-B244-DBE53AA15883}">
      <dgm:prSet/>
      <dgm:spPr/>
      <dgm:t>
        <a:bodyPr/>
        <a:lstStyle/>
        <a:p>
          <a:endParaRPr lang="fr-FR"/>
        </a:p>
      </dgm:t>
    </dgm:pt>
    <dgm:pt modelId="{C3A7359F-E3D1-434B-A6A8-42432A373EAF}" type="sibTrans" cxnId="{D023C76B-68A5-48FD-B244-DBE53AA15883}">
      <dgm:prSet/>
      <dgm:spPr/>
      <dgm:t>
        <a:bodyPr/>
        <a:lstStyle/>
        <a:p>
          <a:endParaRPr lang="fr-FR"/>
        </a:p>
      </dgm:t>
    </dgm:pt>
    <dgm:pt modelId="{0535C0B3-A284-4C2F-948D-4046DBA8B967}">
      <dgm:prSet phldrT="[Texte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من ثم، يتطلب استشراف الاحتياجات التكوينية المستقبلية تحليلًا استباقيًا لتطور الوظائف، التقنيات، والأسواق.</a:t>
          </a:r>
          <a:r>
            <a:rPr lang="ar-SA" dirty="0"/>
            <a:t> </a:t>
          </a:r>
          <a:endParaRPr lang="fr-FR" dirty="0"/>
        </a:p>
      </dgm:t>
    </dgm:pt>
    <dgm:pt modelId="{AD7851FF-2765-4FD5-9D36-8E6475B633AD}" type="parTrans" cxnId="{D7454174-6B15-4B1F-8F55-A14331CFA482}">
      <dgm:prSet/>
      <dgm:spPr/>
      <dgm:t>
        <a:bodyPr/>
        <a:lstStyle/>
        <a:p>
          <a:endParaRPr lang="fr-FR"/>
        </a:p>
      </dgm:t>
    </dgm:pt>
    <dgm:pt modelId="{8CE43995-1826-4674-AD34-01E242EE3DA4}" type="sibTrans" cxnId="{D7454174-6B15-4B1F-8F55-A14331CFA482}">
      <dgm:prSet/>
      <dgm:spPr/>
      <dgm:t>
        <a:bodyPr/>
        <a:lstStyle/>
        <a:p>
          <a:endParaRPr lang="fr-FR"/>
        </a:p>
      </dgm:t>
    </dgm:pt>
    <dgm:pt modelId="{B5C3A857-25EF-4FB7-8AB8-A3CAE786B93D}" type="pres">
      <dgm:prSet presAssocID="{E222A460-B4A1-460B-9C9A-C7EAE54AE81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A556518-2F74-4D4C-934D-B66C1CC15C62}" type="pres">
      <dgm:prSet presAssocID="{E222A460-B4A1-460B-9C9A-C7EAE54AE81F}" presName="matrix" presStyleCnt="0"/>
      <dgm:spPr/>
    </dgm:pt>
    <dgm:pt modelId="{2FABFEDB-842F-4771-B20F-DEE240F6DEA9}" type="pres">
      <dgm:prSet presAssocID="{E222A460-B4A1-460B-9C9A-C7EAE54AE81F}" presName="tile1" presStyleLbl="node1" presStyleIdx="0" presStyleCnt="4"/>
      <dgm:spPr/>
    </dgm:pt>
    <dgm:pt modelId="{C6509A08-5268-434A-91A8-612967C56804}" type="pres">
      <dgm:prSet presAssocID="{E222A460-B4A1-460B-9C9A-C7EAE54AE81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C72D340-2115-477F-BCAD-0468676FCAAF}" type="pres">
      <dgm:prSet presAssocID="{E222A460-B4A1-460B-9C9A-C7EAE54AE81F}" presName="tile2" presStyleLbl="node1" presStyleIdx="1" presStyleCnt="4"/>
      <dgm:spPr/>
    </dgm:pt>
    <dgm:pt modelId="{C146BA57-3839-4093-9AE1-766642F7A280}" type="pres">
      <dgm:prSet presAssocID="{E222A460-B4A1-460B-9C9A-C7EAE54AE81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F6FFF9C-625E-488B-AD10-7AAEAD544417}" type="pres">
      <dgm:prSet presAssocID="{E222A460-B4A1-460B-9C9A-C7EAE54AE81F}" presName="tile3" presStyleLbl="node1" presStyleIdx="2" presStyleCnt="4"/>
      <dgm:spPr/>
    </dgm:pt>
    <dgm:pt modelId="{9AC29124-0CFA-40B1-A0E7-0D647BDEF287}" type="pres">
      <dgm:prSet presAssocID="{E222A460-B4A1-460B-9C9A-C7EAE54AE81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2A7C920-DA0E-4778-86E0-58E9F495A742}" type="pres">
      <dgm:prSet presAssocID="{E222A460-B4A1-460B-9C9A-C7EAE54AE81F}" presName="tile4" presStyleLbl="node1" presStyleIdx="3" presStyleCnt="4"/>
      <dgm:spPr/>
    </dgm:pt>
    <dgm:pt modelId="{BDA5220B-40ED-4612-A36A-67AE9349B800}" type="pres">
      <dgm:prSet presAssocID="{E222A460-B4A1-460B-9C9A-C7EAE54AE81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6BE6B9A-F5EB-4EFE-8D79-132F17CE5B6D}" type="pres">
      <dgm:prSet presAssocID="{E222A460-B4A1-460B-9C9A-C7EAE54AE81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86FAEE07-1985-4E54-83B9-D11D15AD8322}" type="presOf" srcId="{6B4E1E57-4D60-45EE-B77E-0901A15DF272}" destId="{3F6FFF9C-625E-488B-AD10-7AAEAD544417}" srcOrd="0" destOrd="0" presId="urn:microsoft.com/office/officeart/2005/8/layout/matrix1"/>
    <dgm:cxn modelId="{9A24640D-320C-44B1-B1F5-F41AB96D2B10}" srcId="{3BD5057E-892A-40DF-8E5A-742485596265}" destId="{3D505B57-4142-4064-8989-7A0F447888E3}" srcOrd="0" destOrd="0" parTransId="{E70DA8B3-28D9-4157-913A-7D76E8E65C32}" sibTransId="{723260EA-CAB6-4FAC-A8FC-A9CEF9FB80A6}"/>
    <dgm:cxn modelId="{B9719724-7F1C-42A6-B7E3-8D199D7D5075}" type="presOf" srcId="{685397A0-C277-45E5-A2B9-2C21E4D55E6C}" destId="{C146BA57-3839-4093-9AE1-766642F7A280}" srcOrd="1" destOrd="0" presId="urn:microsoft.com/office/officeart/2005/8/layout/matrix1"/>
    <dgm:cxn modelId="{1EEDB52D-D6C9-4ADB-ACD5-C1E4DC67AD0A}" type="presOf" srcId="{3BD5057E-892A-40DF-8E5A-742485596265}" destId="{C6BE6B9A-F5EB-4EFE-8D79-132F17CE5B6D}" srcOrd="0" destOrd="0" presId="urn:microsoft.com/office/officeart/2005/8/layout/matrix1"/>
    <dgm:cxn modelId="{0871192F-A63D-4DCA-B334-A31B6B79595B}" type="presOf" srcId="{E222A460-B4A1-460B-9C9A-C7EAE54AE81F}" destId="{B5C3A857-25EF-4FB7-8AB8-A3CAE786B93D}" srcOrd="0" destOrd="0" presId="urn:microsoft.com/office/officeart/2005/8/layout/matrix1"/>
    <dgm:cxn modelId="{F2DF323E-FE5B-4B2D-A112-350FB33A33B7}" type="presOf" srcId="{0535C0B3-A284-4C2F-948D-4046DBA8B967}" destId="{BDA5220B-40ED-4612-A36A-67AE9349B800}" srcOrd="1" destOrd="0" presId="urn:microsoft.com/office/officeart/2005/8/layout/matrix1"/>
    <dgm:cxn modelId="{18B01468-1A47-4771-B323-D28B93C52698}" srcId="{E222A460-B4A1-460B-9C9A-C7EAE54AE81F}" destId="{3BD5057E-892A-40DF-8E5A-742485596265}" srcOrd="0" destOrd="0" parTransId="{A6B17484-48EA-48B2-9AD5-12E0316CDD38}" sibTransId="{231EDFB3-FFF2-49DA-A429-1981F5A062E5}"/>
    <dgm:cxn modelId="{D023C76B-68A5-48FD-B244-DBE53AA15883}" srcId="{3BD5057E-892A-40DF-8E5A-742485596265}" destId="{6B4E1E57-4D60-45EE-B77E-0901A15DF272}" srcOrd="2" destOrd="0" parTransId="{A95864A5-D2C4-4B64-AC45-63FAE7E378EF}" sibTransId="{C3A7359F-E3D1-434B-A6A8-42432A373EAF}"/>
    <dgm:cxn modelId="{D2605073-B6EA-47DF-A5F4-043ADED4BC12}" type="presOf" srcId="{3D505B57-4142-4064-8989-7A0F447888E3}" destId="{C6509A08-5268-434A-91A8-612967C56804}" srcOrd="1" destOrd="0" presId="urn:microsoft.com/office/officeart/2005/8/layout/matrix1"/>
    <dgm:cxn modelId="{D7454174-6B15-4B1F-8F55-A14331CFA482}" srcId="{3BD5057E-892A-40DF-8E5A-742485596265}" destId="{0535C0B3-A284-4C2F-948D-4046DBA8B967}" srcOrd="3" destOrd="0" parTransId="{AD7851FF-2765-4FD5-9D36-8E6475B633AD}" sibTransId="{8CE43995-1826-4674-AD34-01E242EE3DA4}"/>
    <dgm:cxn modelId="{8332C3B6-5807-43F2-8D82-4E133D2A452F}" srcId="{3BD5057E-892A-40DF-8E5A-742485596265}" destId="{685397A0-C277-45E5-A2B9-2C21E4D55E6C}" srcOrd="1" destOrd="0" parTransId="{8C020958-9383-4251-9CF5-26F1C5E1872D}" sibTransId="{E8899D08-67F7-4B7B-A2F6-F6B1545E399E}"/>
    <dgm:cxn modelId="{CCECCAC3-CB08-42C3-BFD2-C69D5E34AE90}" type="presOf" srcId="{0535C0B3-A284-4C2F-948D-4046DBA8B967}" destId="{62A7C920-DA0E-4778-86E0-58E9F495A742}" srcOrd="0" destOrd="0" presId="urn:microsoft.com/office/officeart/2005/8/layout/matrix1"/>
    <dgm:cxn modelId="{E95555CB-67CC-49D0-9A64-7B6DB44BD51F}" type="presOf" srcId="{685397A0-C277-45E5-A2B9-2C21E4D55E6C}" destId="{8C72D340-2115-477F-BCAD-0468676FCAAF}" srcOrd="0" destOrd="0" presId="urn:microsoft.com/office/officeart/2005/8/layout/matrix1"/>
    <dgm:cxn modelId="{CB152DDD-3593-45AB-9E86-17EFC5E5CA0C}" type="presOf" srcId="{3D505B57-4142-4064-8989-7A0F447888E3}" destId="{2FABFEDB-842F-4771-B20F-DEE240F6DEA9}" srcOrd="0" destOrd="0" presId="urn:microsoft.com/office/officeart/2005/8/layout/matrix1"/>
    <dgm:cxn modelId="{C5BAEFEB-F723-4E8D-9027-8A6D76FFE74B}" type="presOf" srcId="{6B4E1E57-4D60-45EE-B77E-0901A15DF272}" destId="{9AC29124-0CFA-40B1-A0E7-0D647BDEF287}" srcOrd="1" destOrd="0" presId="urn:microsoft.com/office/officeart/2005/8/layout/matrix1"/>
    <dgm:cxn modelId="{4E8AEB79-222C-48A6-B7AB-36E8257CBDD6}" type="presParOf" srcId="{B5C3A857-25EF-4FB7-8AB8-A3CAE786B93D}" destId="{2A556518-2F74-4D4C-934D-B66C1CC15C62}" srcOrd="0" destOrd="0" presId="urn:microsoft.com/office/officeart/2005/8/layout/matrix1"/>
    <dgm:cxn modelId="{A604EAD0-81B1-4655-A6E2-3C52251C5AC9}" type="presParOf" srcId="{2A556518-2F74-4D4C-934D-B66C1CC15C62}" destId="{2FABFEDB-842F-4771-B20F-DEE240F6DEA9}" srcOrd="0" destOrd="0" presId="urn:microsoft.com/office/officeart/2005/8/layout/matrix1"/>
    <dgm:cxn modelId="{E54B1B18-38E1-4170-A989-10EA70BF7369}" type="presParOf" srcId="{2A556518-2F74-4D4C-934D-B66C1CC15C62}" destId="{C6509A08-5268-434A-91A8-612967C56804}" srcOrd="1" destOrd="0" presId="urn:microsoft.com/office/officeart/2005/8/layout/matrix1"/>
    <dgm:cxn modelId="{AE0740FD-4183-4C23-B092-7CFED45A2977}" type="presParOf" srcId="{2A556518-2F74-4D4C-934D-B66C1CC15C62}" destId="{8C72D340-2115-477F-BCAD-0468676FCAAF}" srcOrd="2" destOrd="0" presId="urn:microsoft.com/office/officeart/2005/8/layout/matrix1"/>
    <dgm:cxn modelId="{767251FE-84C1-4235-9071-D5E842C7C08B}" type="presParOf" srcId="{2A556518-2F74-4D4C-934D-B66C1CC15C62}" destId="{C146BA57-3839-4093-9AE1-766642F7A280}" srcOrd="3" destOrd="0" presId="urn:microsoft.com/office/officeart/2005/8/layout/matrix1"/>
    <dgm:cxn modelId="{7F4F4AB9-8350-440D-A289-2071EC221376}" type="presParOf" srcId="{2A556518-2F74-4D4C-934D-B66C1CC15C62}" destId="{3F6FFF9C-625E-488B-AD10-7AAEAD544417}" srcOrd="4" destOrd="0" presId="urn:microsoft.com/office/officeart/2005/8/layout/matrix1"/>
    <dgm:cxn modelId="{28B03A5E-5EE3-4672-BEC6-E3448C65B4FE}" type="presParOf" srcId="{2A556518-2F74-4D4C-934D-B66C1CC15C62}" destId="{9AC29124-0CFA-40B1-A0E7-0D647BDEF287}" srcOrd="5" destOrd="0" presId="urn:microsoft.com/office/officeart/2005/8/layout/matrix1"/>
    <dgm:cxn modelId="{07A4E0A5-D9D5-4E8E-8127-833224323039}" type="presParOf" srcId="{2A556518-2F74-4D4C-934D-B66C1CC15C62}" destId="{62A7C920-DA0E-4778-86E0-58E9F495A742}" srcOrd="6" destOrd="0" presId="urn:microsoft.com/office/officeart/2005/8/layout/matrix1"/>
    <dgm:cxn modelId="{E9E9AB45-489D-472C-A7A6-D60C64EA7D1D}" type="presParOf" srcId="{2A556518-2F74-4D4C-934D-B66C1CC15C62}" destId="{BDA5220B-40ED-4612-A36A-67AE9349B800}" srcOrd="7" destOrd="0" presId="urn:microsoft.com/office/officeart/2005/8/layout/matrix1"/>
    <dgm:cxn modelId="{322EA4FF-7292-456A-A90D-FEB13C433972}" type="presParOf" srcId="{B5C3A857-25EF-4FB7-8AB8-A3CAE786B93D}" destId="{C6BE6B9A-F5EB-4EFE-8D79-132F17CE5B6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07862-ADAB-4A63-9BFB-294910DB192B}">
      <dsp:nvSpPr>
        <dsp:cNvPr id="0" name=""/>
        <dsp:cNvSpPr/>
      </dsp:nvSpPr>
      <dsp:spPr>
        <a:xfrm>
          <a:off x="0" y="0"/>
          <a:ext cx="10515600" cy="130540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التأثيرات الاستراتيجية للتكوين المهني</a:t>
          </a:r>
          <a:endParaRPr lang="fr-FR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0"/>
        <a:ext cx="10515600" cy="1305401"/>
      </dsp:txXfrm>
    </dsp:sp>
    <dsp:sp modelId="{605E11E5-E92D-4B14-833B-92985E942EE9}">
      <dsp:nvSpPr>
        <dsp:cNvPr id="0" name=""/>
        <dsp:cNvSpPr/>
      </dsp:nvSpPr>
      <dsp:spPr>
        <a:xfrm>
          <a:off x="0" y="1305401"/>
          <a:ext cx="2628899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مما يسمح بوضع موارد وخيارات تكوينية ملائمة لسد هذه الفجوات</a:t>
          </a:r>
          <a:r>
            <a:rPr lang="fr-FR" sz="2200" kern="1200" dirty="0"/>
            <a:t>.</a:t>
          </a:r>
        </a:p>
      </dsp:txBody>
      <dsp:txXfrm>
        <a:off x="0" y="1305401"/>
        <a:ext cx="2628899" cy="2741342"/>
      </dsp:txXfrm>
    </dsp:sp>
    <dsp:sp modelId="{FE294697-865F-4442-9E12-2C874FFB837B}">
      <dsp:nvSpPr>
        <dsp:cNvPr id="0" name=""/>
        <dsp:cNvSpPr/>
      </dsp:nvSpPr>
      <dsp:spPr>
        <a:xfrm>
          <a:off x="2628900" y="1305401"/>
          <a:ext cx="2628899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يلعب هذا التحديد دورًا حاسمًا في تسليط الضوء على الفجوات في المهارات الفنية والمهارات الشخصية، </a:t>
          </a:r>
          <a:endParaRPr lang="fr-FR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28900" y="1305401"/>
        <a:ext cx="2628899" cy="2741342"/>
      </dsp:txXfrm>
    </dsp:sp>
    <dsp:sp modelId="{0527902E-8FD7-4D00-97C3-068FE9661C10}">
      <dsp:nvSpPr>
        <dsp:cNvPr id="0" name=""/>
        <dsp:cNvSpPr/>
      </dsp:nvSpPr>
      <dsp:spPr>
        <a:xfrm>
          <a:off x="5257800" y="1305401"/>
          <a:ext cx="2628899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يمكن تحويل الفريق، </a:t>
          </a:r>
          <a:endParaRPr lang="ar-DZ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تحسين الأداء العام، </a:t>
          </a:r>
          <a:endParaRPr lang="ar-DZ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وتعزيز مكانة المؤسسة في السوق.</a:t>
          </a:r>
          <a:endParaRPr lang="fr-FR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57800" y="1305401"/>
        <a:ext cx="2628899" cy="2741342"/>
      </dsp:txXfrm>
    </dsp:sp>
    <dsp:sp modelId="{E99B2D68-D223-40DE-899D-04EB4F98440D}">
      <dsp:nvSpPr>
        <dsp:cNvPr id="0" name=""/>
        <dsp:cNvSpPr/>
      </dsp:nvSpPr>
      <dsp:spPr>
        <a:xfrm>
          <a:off x="7886700" y="1305401"/>
          <a:ext cx="2628899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لا يمكن اعتبار مواءمة المهارات مع الأهداف الاستراتيجية للمؤسسة مجرد مسألة نمو، </a:t>
          </a:r>
          <a:endParaRPr lang="ar-DZ" sz="2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بل هو ضرورة للبقاء والازدهار على المدى الطويل. فبفضل تحليل دقيق للاحتياجات التكوينية</a:t>
          </a:r>
          <a:endParaRPr lang="fr-FR" sz="2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86700" y="1305401"/>
        <a:ext cx="2628899" cy="2741342"/>
      </dsp:txXfrm>
    </dsp:sp>
    <dsp:sp modelId="{9078E54F-6009-4F0C-A014-D7C596BF2C5B}">
      <dsp:nvSpPr>
        <dsp:cNvPr id="0" name=""/>
        <dsp:cNvSpPr/>
      </dsp:nvSpPr>
      <dsp:spPr>
        <a:xfrm>
          <a:off x="0" y="4046744"/>
          <a:ext cx="10515600" cy="30459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388B5-2545-4229-8A47-DEB6B1682096}">
      <dsp:nvSpPr>
        <dsp:cNvPr id="0" name=""/>
        <dsp:cNvSpPr/>
      </dsp:nvSpPr>
      <dsp:spPr>
        <a:xfrm>
          <a:off x="8231363" y="2175669"/>
          <a:ext cx="541292" cy="1031425"/>
        </a:xfrm>
        <a:custGeom>
          <a:avLst/>
          <a:gdLst/>
          <a:ahLst/>
          <a:cxnLst/>
          <a:rect l="0" t="0" r="0" b="0"/>
          <a:pathLst>
            <a:path>
              <a:moveTo>
                <a:pt x="541292" y="0"/>
              </a:moveTo>
              <a:lnTo>
                <a:pt x="270646" y="0"/>
              </a:lnTo>
              <a:lnTo>
                <a:pt x="270646" y="1031425"/>
              </a:lnTo>
              <a:lnTo>
                <a:pt x="0" y="10314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8472888" y="2662260"/>
        <a:ext cx="58241" cy="58241"/>
      </dsp:txXfrm>
    </dsp:sp>
    <dsp:sp modelId="{6DCF7A70-3B32-4CEA-9049-6709FCE7375E}">
      <dsp:nvSpPr>
        <dsp:cNvPr id="0" name=""/>
        <dsp:cNvSpPr/>
      </dsp:nvSpPr>
      <dsp:spPr>
        <a:xfrm>
          <a:off x="8231363" y="2129949"/>
          <a:ext cx="541292" cy="91440"/>
        </a:xfrm>
        <a:custGeom>
          <a:avLst/>
          <a:gdLst/>
          <a:ahLst/>
          <a:cxnLst/>
          <a:rect l="0" t="0" r="0" b="0"/>
          <a:pathLst>
            <a:path>
              <a:moveTo>
                <a:pt x="541292" y="45720"/>
              </a:moveTo>
              <a:lnTo>
                <a:pt x="0" y="45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8488476" y="2162136"/>
        <a:ext cx="27064" cy="27064"/>
      </dsp:txXfrm>
    </dsp:sp>
    <dsp:sp modelId="{0EEC41C4-1FDE-41F6-B3D0-E81CD615DDD9}">
      <dsp:nvSpPr>
        <dsp:cNvPr id="0" name=""/>
        <dsp:cNvSpPr/>
      </dsp:nvSpPr>
      <dsp:spPr>
        <a:xfrm>
          <a:off x="8231363" y="1144243"/>
          <a:ext cx="541292" cy="1031425"/>
        </a:xfrm>
        <a:custGeom>
          <a:avLst/>
          <a:gdLst/>
          <a:ahLst/>
          <a:cxnLst/>
          <a:rect l="0" t="0" r="0" b="0"/>
          <a:pathLst>
            <a:path>
              <a:moveTo>
                <a:pt x="541292" y="1031425"/>
              </a:moveTo>
              <a:lnTo>
                <a:pt x="270646" y="1031425"/>
              </a:lnTo>
              <a:lnTo>
                <a:pt x="270646" y="0"/>
              </a:ln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8472888" y="1630835"/>
        <a:ext cx="58241" cy="58241"/>
      </dsp:txXfrm>
    </dsp:sp>
    <dsp:sp modelId="{7BC6577E-CB4F-4534-BB46-68AF6A91B8FD}">
      <dsp:nvSpPr>
        <dsp:cNvPr id="0" name=""/>
        <dsp:cNvSpPr/>
      </dsp:nvSpPr>
      <dsp:spPr>
        <a:xfrm rot="5400000">
          <a:off x="7013803" y="1763098"/>
          <a:ext cx="4342843" cy="8251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مقاربة نسقية</a:t>
          </a:r>
          <a:r>
            <a:rPr lang="ar-DZ" sz="36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لتحليل الحاجات </a:t>
          </a:r>
          <a:endParaRPr lang="fr-FR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13803" y="1763098"/>
        <a:ext cx="4342843" cy="825140"/>
      </dsp:txXfrm>
    </dsp:sp>
    <dsp:sp modelId="{F2D6963E-0C01-4728-B20D-5E8AF67847E5}">
      <dsp:nvSpPr>
        <dsp:cNvPr id="0" name=""/>
        <dsp:cNvSpPr/>
      </dsp:nvSpPr>
      <dsp:spPr>
        <a:xfrm>
          <a:off x="1019215" y="731673"/>
          <a:ext cx="7212147" cy="8251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يجب أن تكون المقاربة المتبعة لتحديد الاحتياجات التكوينية دقيقًة ومتكاملًة مع إدارة الموارد البشرية في المؤسسة</a:t>
          </a:r>
          <a:endParaRPr lang="fr-FR" sz="2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019215" y="731673"/>
        <a:ext cx="7212147" cy="825140"/>
      </dsp:txXfrm>
    </dsp:sp>
    <dsp:sp modelId="{44CB56EE-5FF1-4BDF-86C6-072BA727CB58}">
      <dsp:nvSpPr>
        <dsp:cNvPr id="0" name=""/>
        <dsp:cNvSpPr/>
      </dsp:nvSpPr>
      <dsp:spPr>
        <a:xfrm>
          <a:off x="938102" y="1763098"/>
          <a:ext cx="7293260" cy="8251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. </a:t>
          </a:r>
          <a:r>
            <a:rPr lang="ar-SA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يشمل ذلك تحليل السياق التنظيمي، تقييم المهارات الحالية، واستباق الاحتياجات المستقبلية</a:t>
          </a:r>
          <a:r>
            <a:rPr lang="ar-SA" sz="2000" kern="1200" dirty="0"/>
            <a:t>.</a:t>
          </a:r>
          <a:endParaRPr lang="fr-FR" sz="2000" kern="1200" dirty="0"/>
        </a:p>
      </dsp:txBody>
      <dsp:txXfrm>
        <a:off x="938102" y="1763098"/>
        <a:ext cx="7293260" cy="825140"/>
      </dsp:txXfrm>
    </dsp:sp>
    <dsp:sp modelId="{5030190B-B471-43EF-BC8A-EE2A8C8FD6F4}">
      <dsp:nvSpPr>
        <dsp:cNvPr id="0" name=""/>
        <dsp:cNvSpPr/>
      </dsp:nvSpPr>
      <dsp:spPr>
        <a:xfrm>
          <a:off x="917804" y="2794524"/>
          <a:ext cx="7313558" cy="8251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هذه المقاربة  لا  تقتصر على تحديد الفجوات الحالية، بل تساعد أيضًا في التنبؤ بالمستقبل، وتجهيز الفريق لتطورات السوق والابتكارات التكنولوجية</a:t>
          </a:r>
          <a:r>
            <a:rPr lang="fr-FR" sz="2000" kern="1200" dirty="0"/>
            <a:t>.</a:t>
          </a:r>
        </a:p>
      </dsp:txBody>
      <dsp:txXfrm>
        <a:off x="917804" y="2794524"/>
        <a:ext cx="7313558" cy="8251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BFEDB-842F-4771-B20F-DEE240F6DEA9}">
      <dsp:nvSpPr>
        <dsp:cNvPr id="0" name=""/>
        <dsp:cNvSpPr/>
      </dsp:nvSpPr>
      <dsp:spPr>
        <a:xfrm rot="16200000">
          <a:off x="1541065" y="-1541065"/>
          <a:ext cx="2175669" cy="52578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تُعد هذه الخطوة الأولى حاسمة لإنشاء قاعدة بيانات موثوقة حول المهارات المتوفرة داخل المؤسسة</a:t>
          </a:r>
          <a:r>
            <a:rPr lang="fr-FR" sz="2400" kern="1200" dirty="0"/>
            <a:t>.</a:t>
          </a:r>
        </a:p>
      </dsp:txBody>
      <dsp:txXfrm rot="5400000">
        <a:off x="0" y="0"/>
        <a:ext cx="5257800" cy="1631751"/>
      </dsp:txXfrm>
    </dsp:sp>
    <dsp:sp modelId="{8C72D340-2115-477F-BCAD-0468676FCAAF}">
      <dsp:nvSpPr>
        <dsp:cNvPr id="0" name=""/>
        <dsp:cNvSpPr/>
      </dsp:nvSpPr>
      <dsp:spPr>
        <a:xfrm>
          <a:off x="5257800" y="0"/>
          <a:ext cx="5257800" cy="217566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عادة ما يتم تقييم المهارات الحالية من خلال مقابلات فردية، استبيانات، أو تقييمات الأداء</a:t>
          </a:r>
          <a:endParaRPr lang="fr-FR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57800" y="0"/>
        <a:ext cx="5257800" cy="1631751"/>
      </dsp:txXfrm>
    </dsp:sp>
    <dsp:sp modelId="{3F6FFF9C-625E-488B-AD10-7AAEAD544417}">
      <dsp:nvSpPr>
        <dsp:cNvPr id="0" name=""/>
        <dsp:cNvSpPr/>
      </dsp:nvSpPr>
      <dsp:spPr>
        <a:xfrm rot="10800000">
          <a:off x="0" y="2175669"/>
          <a:ext cx="5257800" cy="217566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يعتمد هذا التحليل على جمع المعلومات من مصادر متنوعة، مثل اتجاهات القطاع، ملاحظات العملاء، أو خطط تطوير ال</a:t>
          </a:r>
          <a:r>
            <a:rPr lang="ar-DZ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مؤسس</a:t>
          </a:r>
          <a:r>
            <a:rPr lang="ar-SA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r>
            <a:rPr lang="fr-FR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</a:p>
      </dsp:txBody>
      <dsp:txXfrm rot="10800000">
        <a:off x="0" y="2719586"/>
        <a:ext cx="5257800" cy="1631751"/>
      </dsp:txXfrm>
    </dsp:sp>
    <dsp:sp modelId="{62A7C920-DA0E-4778-86E0-58E9F495A742}">
      <dsp:nvSpPr>
        <dsp:cNvPr id="0" name=""/>
        <dsp:cNvSpPr/>
      </dsp:nvSpPr>
      <dsp:spPr>
        <a:xfrm rot="5400000">
          <a:off x="6798865" y="634603"/>
          <a:ext cx="2175669" cy="52578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من ثم، يتطلب استشراف الاحتياجات التكوينية المستقبلية تحليلًا استباقيًا لتطور الوظائف، التقنيات، والأسواق.</a:t>
          </a:r>
          <a:r>
            <a:rPr lang="ar-SA" sz="2400" kern="1200" dirty="0"/>
            <a:t> </a:t>
          </a:r>
          <a:endParaRPr lang="fr-FR" sz="2400" kern="1200" dirty="0"/>
        </a:p>
      </dsp:txBody>
      <dsp:txXfrm rot="-5400000">
        <a:off x="5257800" y="2719586"/>
        <a:ext cx="5257800" cy="1631751"/>
      </dsp:txXfrm>
    </dsp:sp>
    <dsp:sp modelId="{C6BE6B9A-F5EB-4EFE-8D79-132F17CE5B6D}">
      <dsp:nvSpPr>
        <dsp:cNvPr id="0" name=""/>
        <dsp:cNvSpPr/>
      </dsp:nvSpPr>
      <dsp:spPr>
        <a:xfrm>
          <a:off x="3680460" y="1631751"/>
          <a:ext cx="3154680" cy="108783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تقييم المهارات واستشراف الاحتياجات المستقبلية</a:t>
          </a:r>
          <a:endParaRPr lang="fr-FR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733564" y="1684855"/>
        <a:ext cx="3048472" cy="981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260D-13EE-4EB0-AC9B-3731F6C2C0FE}" type="datetimeFigureOut">
              <a:rPr lang="fr-FR" smtClean="0"/>
              <a:t>27/12/2024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D91D-733C-46BC-9ECF-5A35A6CAC2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42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260D-13EE-4EB0-AC9B-3731F6C2C0FE}" type="datetimeFigureOut">
              <a:rPr lang="fr-FR" smtClean="0"/>
              <a:t>27/12/2024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D91D-733C-46BC-9ECF-5A35A6CAC2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34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260D-13EE-4EB0-AC9B-3731F6C2C0FE}" type="datetimeFigureOut">
              <a:rPr lang="fr-FR" smtClean="0"/>
              <a:t>27/12/2024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D91D-733C-46BC-9ECF-5A35A6CAC2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78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260D-13EE-4EB0-AC9B-3731F6C2C0FE}" type="datetimeFigureOut">
              <a:rPr lang="fr-FR" smtClean="0"/>
              <a:t>27/12/2024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D91D-733C-46BC-9ECF-5A35A6CAC2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79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260D-13EE-4EB0-AC9B-3731F6C2C0FE}" type="datetimeFigureOut">
              <a:rPr lang="fr-FR" smtClean="0"/>
              <a:t>27/12/2024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D91D-733C-46BC-9ECF-5A35A6CAC2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72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260D-13EE-4EB0-AC9B-3731F6C2C0FE}" type="datetimeFigureOut">
              <a:rPr lang="fr-FR" smtClean="0"/>
              <a:t>27/12/2024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D91D-733C-46BC-9ECF-5A35A6CAC2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7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260D-13EE-4EB0-AC9B-3731F6C2C0FE}" type="datetimeFigureOut">
              <a:rPr lang="fr-FR" smtClean="0"/>
              <a:t>27/12/2024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D91D-733C-46BC-9ECF-5A35A6CAC2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41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260D-13EE-4EB0-AC9B-3731F6C2C0FE}" type="datetimeFigureOut">
              <a:rPr lang="fr-FR" smtClean="0"/>
              <a:t>27/12/2024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D91D-733C-46BC-9ECF-5A35A6CAC2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31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260D-13EE-4EB0-AC9B-3731F6C2C0FE}" type="datetimeFigureOut">
              <a:rPr lang="fr-FR" smtClean="0"/>
              <a:t>27/12/2024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D91D-733C-46BC-9ECF-5A35A6CAC2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19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260D-13EE-4EB0-AC9B-3731F6C2C0FE}" type="datetimeFigureOut">
              <a:rPr lang="fr-FR" smtClean="0"/>
              <a:t>27/12/2024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D91D-733C-46BC-9ECF-5A35A6CAC2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90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260D-13EE-4EB0-AC9B-3731F6C2C0FE}" type="datetimeFigureOut">
              <a:rPr lang="fr-FR" smtClean="0"/>
              <a:t>27/12/2024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D91D-733C-46BC-9ECF-5A35A6CAC2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18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B260D-13EE-4EB0-AC9B-3731F6C2C0FE}" type="datetimeFigureOut">
              <a:rPr lang="fr-FR" smtClean="0"/>
              <a:t>27/12/2024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9D91D-733C-46BC-9ECF-5A35A6CAC2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32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07D194-92B7-0E7B-9FEB-30D9F349A00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ar-DZ" sz="4000" b="1" dirty="0">
                <a:effectLst/>
                <a:ea typeface="SimSun" panose="02010600030101010101" pitchFamily="2" charset="-122"/>
                <a:cs typeface="Sakkal Majalla" panose="02000000000000000000" pitchFamily="2" charset="-78"/>
              </a:rPr>
              <a:t>تحليل الحاجة التكوينية ( المنظمة ، الافراد ، الوظائف ) د. أحميد/ ح</a:t>
            </a:r>
            <a:endParaRPr lang="fr-FR" sz="40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60D33C-2EB4-D507-4C3C-F619C76D3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br>
              <a:rPr lang="fr-FR" dirty="0"/>
            </a:br>
            <a:r>
              <a:rPr lang="ar-DZ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يبدأ تطور أجهزة التكوين من مرحلة التصميم ووضع سيناريو للجهاز ومن التصميمات الشائعة  تصميم </a:t>
            </a:r>
            <a:r>
              <a:rPr lang="fr-FR" dirty="0">
                <a:latin typeface="Sakkal Majalla" panose="02000000000000000000" pitchFamily="2" charset="-78"/>
                <a:cs typeface="Sakkal Majalla" panose="02000000000000000000" pitchFamily="2" charset="-78"/>
              </a:rPr>
              <a:t> ADDIE</a:t>
            </a:r>
            <a:r>
              <a:rPr lang="ar-DZ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وهو اختصار ل:</a:t>
            </a:r>
          </a:p>
          <a:p>
            <a:pPr marL="0" indent="0" algn="r" rtl="1">
              <a:buNone/>
            </a:pPr>
            <a:r>
              <a:rPr lang="ar-DZ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fr-FR" dirty="0">
                <a:latin typeface="Sakkal Majalla" panose="02000000000000000000" pitchFamily="2" charset="-78"/>
                <a:cs typeface="Sakkal Majalla" panose="02000000000000000000" pitchFamily="2" charset="-78"/>
              </a:rPr>
              <a:t> A analyse </a:t>
            </a:r>
            <a:r>
              <a:rPr lang="ar-DZ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تحليل</a:t>
            </a:r>
          </a:p>
          <a:p>
            <a:pPr marL="0" indent="0" algn="r" rtl="1">
              <a:buNone/>
            </a:pPr>
            <a:r>
              <a:rPr lang="ar-DZ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fr-FR" dirty="0">
                <a:latin typeface="Sakkal Majalla" panose="02000000000000000000" pitchFamily="2" charset="-78"/>
                <a:cs typeface="Sakkal Majalla" panose="02000000000000000000" pitchFamily="2" charset="-78"/>
              </a:rPr>
              <a:t> D design,</a:t>
            </a:r>
            <a:r>
              <a:rPr lang="ar-DZ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تصميم</a:t>
            </a:r>
            <a:r>
              <a:rPr lang="fr-FR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DZ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fr-FR" dirty="0">
                <a:latin typeface="Sakkal Majalla" panose="02000000000000000000" pitchFamily="2" charset="-78"/>
                <a:cs typeface="Sakkal Majalla" panose="02000000000000000000" pitchFamily="2" charset="-78"/>
              </a:rPr>
              <a:t> D développement,</a:t>
            </a:r>
            <a:r>
              <a:rPr lang="ar-DZ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تطوير</a:t>
            </a:r>
            <a:r>
              <a:rPr lang="fr-FR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DZ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fr-FR" dirty="0">
                <a:latin typeface="Sakkal Majalla" panose="02000000000000000000" pitchFamily="2" charset="-78"/>
                <a:cs typeface="Sakkal Majalla" panose="02000000000000000000" pitchFamily="2" charset="-78"/>
              </a:rPr>
              <a:t> I implémentation,</a:t>
            </a:r>
            <a:r>
              <a:rPr lang="ar-DZ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تطبيق</a:t>
            </a:r>
          </a:p>
          <a:p>
            <a:pPr marL="0" indent="0" algn="r" rtl="1">
              <a:buNone/>
            </a:pPr>
            <a:r>
              <a:rPr lang="fr-FR" dirty="0">
                <a:latin typeface="Sakkal Majalla" panose="02000000000000000000" pitchFamily="2" charset="-78"/>
                <a:cs typeface="Sakkal Majalla" panose="02000000000000000000" pitchFamily="2" charset="-78"/>
              </a:rPr>
              <a:t> E évaluation</a:t>
            </a:r>
            <a:r>
              <a:rPr lang="ar-DZ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تقويم</a:t>
            </a:r>
            <a:endParaRPr lang="fr-FR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4" descr="كيف يمكنك تحليل الاحتياجات التدريبية لموظفيك؟">
            <a:extLst>
              <a:ext uri="{FF2B5EF4-FFF2-40B4-BE49-F238E27FC236}">
                <a16:creationId xmlns:a16="http://schemas.microsoft.com/office/drawing/2014/main" id="{63C93F20-B0D7-A767-45AB-28AD4A05D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" y="2764154"/>
            <a:ext cx="8107680" cy="372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881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C487F0-9B6A-0BE8-8873-D6D2F663A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3600" b="1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إعطاء الأولوية للاحتياجات التكوينية</a:t>
            </a: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213678-2E39-4973-7878-6C60870F8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rtl="1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SA" sz="2400" b="1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معايير تحديد الأولويات</a:t>
            </a:r>
            <a:br>
              <a:rPr lang="fr-FR" sz="2400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</a:br>
            <a:r>
              <a:rPr lang="ar-SA" sz="2400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في ظل محدودية الموارد، يصبح ترتيب الأولويات للتدريب أمرًا ضروريًا. تساعد هذه الخطوة على تخصيص الموارد بفعالية، مع التركيز على التكوينات التي ستحدث التأثير الأكبر على أداء المؤسسة وتطوير الموظفين المهني</a:t>
            </a:r>
            <a:r>
              <a:rPr lang="fr-FR" sz="2400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DZ" sz="2400" kern="1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A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إعداد خطة تكوين فعّالة</a:t>
            </a:r>
            <a:br>
              <a:rPr lang="fr-FR" sz="1800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تنفيذ خطة تكوين فعالة يتطلب تحقيق توازن بين الاحتياجات المحددة،</a:t>
            </a:r>
            <a:endParaRPr lang="ar-D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الموارد المتاحة، </a:t>
            </a:r>
            <a:endParaRPr lang="ar-D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والأهداف طويلة المدى للمؤسسة. </a:t>
            </a:r>
            <a:endParaRPr lang="ar-D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كما يتطلب المتابعة والتقييم الدوريين لضمان كفاءتها وملاءمتها مع مرور الوقت</a:t>
            </a:r>
            <a:r>
              <a:rPr lang="fr-FR" sz="2400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7462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970EF7-D64E-E905-1045-44ECED07D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SA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تنفيذ ومتابعة التكوينات</a:t>
            </a: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5A0731-5332-A83E-E76F-B298FE4FD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ctr" rtl="1">
              <a:buNone/>
            </a:pPr>
            <a:br>
              <a:rPr lang="fr-FR" sz="1800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تتطلب عملية تنفيذ التكوينات نهجًا مرنًا وقادرًا على التكيف مع تغيرات البيئة المهنية واحتياجات الموظفين الفردية.</a:t>
            </a:r>
            <a:endParaRPr lang="ar-D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يشمل ذلك</a:t>
            </a:r>
            <a:endParaRPr lang="ar-D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اختيار أساليب تعليمية مبتكرة، </a:t>
            </a:r>
            <a:endParaRPr lang="ar-D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استخدام منصات التعلم الإلكتروني، </a:t>
            </a:r>
            <a:endParaRPr lang="ar-D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وتخصيص مسارات التكوين ل</a:t>
            </a:r>
            <a:r>
              <a:rPr lang="ar-D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زيادة</a:t>
            </a: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المشاركة والفعالية</a:t>
            </a:r>
            <a:r>
              <a:rPr lang="fr-FR" sz="2400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285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4B3718-C865-412A-2665-F0176AC66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SA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التعديلات اللازمة باستخدام مؤشرات الأداء</a:t>
            </a: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2B7790-691E-C4EB-C1CC-3177CA6FA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br>
              <a:rPr lang="fr-FR" sz="1800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يُعد تقييم تأثير التكوينات على الأداء الفردي والجماعي أمرًا ضروريًا. </a:t>
            </a:r>
            <a:endParaRPr lang="ar-D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فهو يساعد على تحديد النجاحات، </a:t>
            </a:r>
            <a:endParaRPr lang="ar-D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اكتشاف الفجوات المتبقية،</a:t>
            </a:r>
            <a:endParaRPr lang="ar-D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وإجراء التعديلات اللازمة. تساعد مؤشرات الأداء، </a:t>
            </a:r>
            <a:endParaRPr lang="ar-D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مثل </a:t>
            </a:r>
            <a:endParaRPr lang="ar-D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تحسين المهارات،</a:t>
            </a:r>
            <a:endParaRPr lang="ar-D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زيادة الإنتاجية، </a:t>
            </a:r>
            <a:endParaRPr lang="ar-D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أو تقليل الأخطاء، </a:t>
            </a:r>
            <a:endParaRPr lang="ar-D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في قياس فعالية التكوينات وتبرير الاستثمارات فيها</a:t>
            </a:r>
            <a:r>
              <a:rPr lang="fr-FR" sz="2400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5303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4BD5C4-1A4B-EABE-57C6-A797BE2D0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SA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نحو ثقافة التعلم: تعزيز الالتزام والمرونة</a:t>
            </a: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E442A7-A24F-D70E-DB4E-E3A38D79A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0" algn="ctr" rtl="1">
              <a:lnSpc>
                <a:spcPct val="107000"/>
              </a:lnSpc>
              <a:spcAft>
                <a:spcPts val="800"/>
              </a:spcAft>
              <a:buNone/>
            </a:pPr>
            <a:br>
              <a:rPr lang="fr-FR" sz="1800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SA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لتلبية الاحتياجات المتغيرة للمؤسسة والسوق باستمرار،</a:t>
            </a:r>
            <a:endParaRPr lang="ar-DZ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indent="0" algn="ct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من الضروري</a:t>
            </a:r>
            <a:endParaRPr lang="ar-DZ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indent="0" algn="ct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بناء ثقافة التعلم المستمر. </a:t>
            </a:r>
            <a:endParaRPr lang="ar-DZ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indent="0" algn="ct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يشمل ذلك تشجيع الموظفين على المشاركة في تطويرهم المهني، </a:t>
            </a:r>
            <a:endParaRPr lang="ar-DZ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indent="0" algn="ct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وتزويدهم بالموارد والدعم اللازمين لاكتساب مهارات جديدة. </a:t>
            </a:r>
            <a:endParaRPr lang="ar-DZ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indent="0" algn="ct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تعد المرونة والانفتاح على خيارات الت</a:t>
            </a:r>
            <a:r>
              <a:rPr lang="ar-D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كوين</a:t>
            </a:r>
            <a:r>
              <a:rPr lang="ar-SA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غير التقليدية أيضًا أمرًا أساسيًا للتكيف مع أنماط التعلم المتنوعة وضغوط الوقت التي يواجه</a:t>
            </a:r>
            <a:r>
              <a:rPr lang="ar-D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ه</a:t>
            </a:r>
            <a:r>
              <a:rPr lang="ar-SA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 الموظفون</a:t>
            </a:r>
            <a:r>
              <a:rPr lang="fr-FR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تشجيع تبادل الخبرات وجمع الملاحظات من جميع المستويات الوظيفية يعزز بيئة عمل تقدر التكوين باعتباره قيمة مضافة لكل من الفرد والمؤسسة</a:t>
            </a:r>
            <a:r>
              <a:rPr lang="fr-FR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1649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5C5454-F7DC-ED91-02CB-7C7C940EC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استخدام التكنولوجيا كرافعة</a:t>
            </a: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A7E930-E876-0BAE-8C2A-90AC873F8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br>
              <a:rPr lang="fr-FR" sz="2400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تمثل التكنولوجيا وسيلة قوية لتطوير المهارات والتعلم المستمر. </a:t>
            </a:r>
            <a:endParaRPr lang="ar-D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توفر منصات التعلم الإلكتروني، </a:t>
            </a:r>
            <a:endParaRPr lang="ar-D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المحاكاة،</a:t>
            </a:r>
            <a:endParaRPr lang="ar-D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وأدوات التعلم المتنقل فرصًا مرنة وسهلة الوصول للموظفين لتلقي الت</a:t>
            </a:r>
            <a:r>
              <a:rPr lang="ar-D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كوين</a:t>
            </a: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بوتيرتهم الخاصة. </a:t>
            </a:r>
            <a:endParaRPr lang="ar-D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كما تساهم هذه التقنيات في تتبع التقدم وتقييم فعالية التدريبات،</a:t>
            </a:r>
            <a:endParaRPr lang="ar-D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مما يتيح إدارة أكثر دقة واستجابة للموارد التدريبية</a:t>
            </a:r>
            <a:r>
              <a:rPr lang="fr-FR" sz="2400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4523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4B223E-BB49-1175-E10B-127CB01FB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الاستثمار في تطوير مهارات الموظفين هو استثمار استراتيجي</a:t>
            </a:r>
            <a:r>
              <a:rPr lang="ar-D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لل</a:t>
            </a:r>
            <a:r>
              <a:rPr lang="ar-D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مؤسس</a:t>
            </a: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ة. </a:t>
            </a:r>
            <a:endParaRPr lang="ar-D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indent="0" algn="ct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التواصل الشفاف بشأن أهداف التكوين والنتائج المتوقعة أساسي لتوحيد الموظفين مع احتياجات المؤسسة. </a:t>
            </a:r>
            <a:endParaRPr lang="ar-D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indent="0" algn="ct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في النهاية،</a:t>
            </a:r>
            <a:endParaRPr lang="ar-D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indent="0" algn="ct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يعد التكوين المستمر استثمارًا في رأس المال البشري </a:t>
            </a:r>
            <a:r>
              <a:rPr lang="ar-SA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لل</a:t>
            </a:r>
            <a:r>
              <a:rPr lang="ar-D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مؤسس</a:t>
            </a: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ة،</a:t>
            </a:r>
            <a:r>
              <a:rPr lang="ar-D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ومحركًا للنمو والابتكار</a:t>
            </a:r>
            <a:r>
              <a:rPr lang="fr-FR" sz="2400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ct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من خلال وضع استراتيجية تكوين فعّالة تستند إلى تحديد دقيق للاحتياجات، تخطيط مدروس، وتنفيذ مرن، </a:t>
            </a:r>
            <a:endParaRPr lang="ar-D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indent="0" algn="ct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يمكن للمؤسسات تحسين أدائها وتعزيز ثقافتها في التعلم المستمر. </a:t>
            </a:r>
            <a:endParaRPr lang="ar-D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indent="0" algn="ct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ينشئ ذلك بيئة عمل ديناميكية ومبتكرة يشعر فيها الموظفون بالتقدير والتحفيز للمساهمة في نجاح مؤسستهم</a:t>
            </a:r>
            <a:r>
              <a:rPr lang="fr-FR" sz="2400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229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FEA55-A6A7-9701-06D6-E4B5D5AE3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DZ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نموذج تحليل الاحتياجات وفق </a:t>
            </a:r>
            <a:r>
              <a:rPr lang="fr-FR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ADDIE</a:t>
            </a:r>
            <a:r>
              <a:rPr lang="ar-DZ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حسب أحمد الزهراني</a:t>
            </a:r>
            <a:endParaRPr lang="fr-FR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122" name="Picture 2" descr="أحمد الزهراني on X: &quot;(عملية التدريب).. يتبع المرحلة ١: تحليل ...">
            <a:extLst>
              <a:ext uri="{FF2B5EF4-FFF2-40B4-BE49-F238E27FC236}">
                <a16:creationId xmlns:a16="http://schemas.microsoft.com/office/drawing/2014/main" id="{9C62580D-EBEA-AC70-6C5F-E15464CCFD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" y="1513840"/>
            <a:ext cx="1038352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617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F6299D-706A-AF2A-08D7-C210BC58C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SA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تح</a:t>
            </a:r>
            <a:r>
              <a:rPr lang="ar-DZ" sz="3600" b="1" kern="1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ليل</a:t>
            </a:r>
            <a:r>
              <a:rPr lang="ar-SA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احتياجات التكوين</a:t>
            </a:r>
            <a:br>
              <a:rPr lang="fr-F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AF5DD9-F462-4F98-29EC-A7B751E2A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algn="ctr" rtl="1">
              <a:lnSpc>
                <a:spcPct val="107000"/>
              </a:lnSpc>
              <a:spcAft>
                <a:spcPts val="800"/>
              </a:spcAft>
            </a:pPr>
            <a:r>
              <a:rPr lang="fr-FR" sz="1800" b="0" i="0" dirty="0">
                <a:solidFill>
                  <a:srgbClr val="FFFFFF"/>
                </a:solidFill>
                <a:effectLst/>
                <a:latin typeface="Marianne-Regular"/>
              </a:rPr>
              <a:t>Connaissances</a:t>
            </a:r>
            <a:br>
              <a:rPr lang="fr-FR" dirty="0"/>
            </a:br>
            <a:r>
              <a:rPr lang="ar-SA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تعد خطوة أساسية لتطوير مهارات الموظفين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indent="0" algn="ct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حيث لا تقتصر على ضمان امتلاك الموظفين للمهارات اللازمة لوظائفهم الحالية، 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indent="0" algn="ct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بل تهدف أيضًا إلى إعداد ال</a:t>
            </a:r>
            <a:r>
              <a:rPr lang="ar-D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مؤسسة </a:t>
            </a:r>
            <a:r>
              <a:rPr lang="ar-DZ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لل</a:t>
            </a:r>
            <a:r>
              <a:rPr lang="ar-SA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تحديات المستقبلية. في عالم مهني سريع التغير، </a:t>
            </a:r>
            <a:endParaRPr lang="ar-DZ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indent="0" algn="ct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D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وعليه </a:t>
            </a:r>
          </a:p>
          <a:p>
            <a:pPr indent="0" algn="ct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فهم الاحتياجات واستخدام الأدوات المناسبة لتحليلها وتلبيتها أمر ضروري</a:t>
            </a:r>
            <a:r>
              <a:rPr lang="fr-FR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12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2E394-B311-29E2-91D3-F7D2C864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DZ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تعريف تحليل الحاجات التكوينية</a:t>
            </a:r>
            <a:endParaRPr lang="fr-FR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77FE2B-6734-543E-F83A-26BC99558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r>
              <a:rPr lang="ar-DZ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يمثل الاحتياج التكويني </a:t>
            </a:r>
            <a:r>
              <a:rPr lang="ar-DZ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فجوة </a:t>
            </a:r>
            <a:r>
              <a:rPr lang="ar-DZ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بين الكفاءات المكتسبة بالفعل وتلك التي يجب اكتسابها أو تطويرها لتحقيق أهداف محددة. يهدف تكوين الموظفين إلى تطوير الكفاءات داخل المؤسسة لتقليل هذه الفجوات أو القضاء عليها.</a:t>
            </a:r>
          </a:p>
          <a:p>
            <a:pPr marL="0" indent="0" algn="ctr" rtl="1">
              <a:buNone/>
            </a:pPr>
            <a:r>
              <a:rPr lang="ar-DZ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تتمثل عملية جمع الاحتياجات التكوينية في تحديد وجمع ثم تصنيف جميع احتياجات الموظفين داخل المؤسسة.</a:t>
            </a:r>
          </a:p>
          <a:p>
            <a:pPr marL="0" indent="0" algn="ctr" rtl="1">
              <a:buNone/>
            </a:pPr>
            <a:r>
              <a:rPr lang="ar-DZ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وبالتالي،</a:t>
            </a:r>
          </a:p>
          <a:p>
            <a:pPr marL="0" indent="0" algn="ctr" rtl="1">
              <a:buNone/>
            </a:pPr>
            <a:r>
              <a:rPr lang="ar-DZ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فإن تحديد احتياجات المؤسسة من التكوين يُعد الخطوة الأساسية الأولى في بناء </a:t>
            </a:r>
            <a:r>
              <a:rPr lang="ar-DZ" sz="2400">
                <a:latin typeface="Sakkal Majalla" panose="02000000000000000000" pitchFamily="2" charset="-78"/>
                <a:cs typeface="Sakkal Majalla" panose="02000000000000000000" pitchFamily="2" charset="-78"/>
              </a:rPr>
              <a:t>خطة تكوين </a:t>
            </a:r>
            <a:r>
              <a:rPr lang="ar-DZ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فعّالة.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1361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3DC5CF-97E8-3F92-65F3-D82F81046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DZ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مراحل تحليل الحاجات على خريطة الجدارات </a:t>
            </a:r>
            <a:endParaRPr lang="fr-FR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52" name="Picture 4" descr="Stream تحديد الاحتياجات التدريبية كأساس لعملية التخطيط للتدريب في الأجهزة  الأمنية الجزء الاول by Unlimited Inspiration | Listen online for free on  SoundCloud">
            <a:extLst>
              <a:ext uri="{FF2B5EF4-FFF2-40B4-BE49-F238E27FC236}">
                <a16:creationId xmlns:a16="http://schemas.microsoft.com/office/drawing/2014/main" id="{4976DA11-2610-9A14-D28E-A4EF372F9D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" y="1239520"/>
            <a:ext cx="11287760" cy="549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529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3B9744AF-AB9E-316F-51ED-C226F0BBD0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2116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136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9B268749-433C-0661-8742-F889135022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4490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7149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7749AEFB-8FC4-43AD-1A98-02ADD61B09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414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3318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F015DD-2A41-34D6-C86C-BE58B6FB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400" b="1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جمع المعلومات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AF6C7B-92D7-44D8-976D-0AAAF3C67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algn="ctr" rtl="1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ar-DZ" sz="2400" b="1" kern="1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lvl="0" indent="0" algn="ctr" rtl="1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SA" sz="2400" b="1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الدور الأساسي للمديرين والموظفين</a:t>
            </a:r>
            <a:r>
              <a:rPr lang="fr-FR" sz="2400" b="1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br>
              <a:rPr lang="fr-FR" sz="2400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</a:br>
            <a:r>
              <a:rPr lang="ar-SA" sz="2400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يعد إشراك المديرين والموظفين أمرًا حاسمًا لنجاح عملية تحديد الاحتياجات التدريبية. فهم الأقدر على فهم التحديات اليومية والأهداف المطلوب تحقيقها</a:t>
            </a:r>
            <a:r>
              <a:rPr lang="fr-FR" sz="2400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</a:p>
          <a:p>
            <a:pPr marL="0" lvl="0" indent="0" algn="ctr" rtl="1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SA" sz="2400" b="1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تقنيات جمع البيانات</a:t>
            </a:r>
            <a:r>
              <a:rPr lang="fr-FR" sz="2400" b="1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br>
              <a:rPr lang="fr-FR" sz="2400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</a:br>
            <a:r>
              <a:rPr lang="ar-SA" sz="2400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تتنوع تقنيات جمع المعلومات ويجب أن تكون متوافقة مع سياق كل </a:t>
            </a:r>
            <a:r>
              <a:rPr lang="ar-DZ" sz="2400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مؤسسة</a:t>
            </a:r>
            <a:r>
              <a:rPr lang="ar-SA" sz="2400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تشمل هذه التقنيات </a:t>
            </a:r>
            <a:endParaRPr lang="fr-FR" sz="2400" kern="1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lvl="0" indent="0" algn="ctr" rtl="1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SA" sz="2400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المقابلات، </a:t>
            </a:r>
            <a:endParaRPr lang="fr-FR" sz="2400" kern="1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lvl="0" indent="0" algn="ctr" rtl="1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SA" sz="2400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الاستبيانات، </a:t>
            </a:r>
            <a:endParaRPr lang="fr-FR" sz="2400" kern="1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lvl="0" indent="0" algn="ctr" rtl="1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SA" sz="2400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تحليل الوثائق الداخلية، </a:t>
            </a:r>
            <a:endParaRPr lang="fr-FR" sz="2400" kern="1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lvl="0" indent="0" algn="ctr" rtl="1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SA" sz="2400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أو تقييمات الأداء</a:t>
            </a:r>
            <a:r>
              <a:rPr lang="fr-FR" sz="2400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35969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471</TotalTime>
  <Words>882</Words>
  <Application>Microsoft Office PowerPoint</Application>
  <PresentationFormat>Grand écran</PresentationFormat>
  <Paragraphs>89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SimSun</vt:lpstr>
      <vt:lpstr>Arial</vt:lpstr>
      <vt:lpstr>Calibri</vt:lpstr>
      <vt:lpstr>Calibri Light</vt:lpstr>
      <vt:lpstr>Marianne-Regular</vt:lpstr>
      <vt:lpstr>Sakkal Majalla</vt:lpstr>
      <vt:lpstr>Thème Office</vt:lpstr>
      <vt:lpstr>تحليل الحاجة التكوينية ( المنظمة ، الافراد ، الوظائف ) د. أحميد/ ح</vt:lpstr>
      <vt:lpstr>نموذج تحليل الاحتياجات وفق ADDIE حسب أحمد الزهراني</vt:lpstr>
      <vt:lpstr>تحليل احتياجات التكوين </vt:lpstr>
      <vt:lpstr>تعريف تحليل الحاجات التكوينية</vt:lpstr>
      <vt:lpstr>مراحل تحليل الحاجات على خريطة الجدارات </vt:lpstr>
      <vt:lpstr>Présentation PowerPoint</vt:lpstr>
      <vt:lpstr>Présentation PowerPoint</vt:lpstr>
      <vt:lpstr>Présentation PowerPoint</vt:lpstr>
      <vt:lpstr>جمع المعلومات</vt:lpstr>
      <vt:lpstr>إعطاء الأولوية للاحتياجات التكوينية</vt:lpstr>
      <vt:lpstr>تنفيذ ومتابعة التكوينات</vt:lpstr>
      <vt:lpstr>التعديلات اللازمة باستخدام مؤشرات الأداء</vt:lpstr>
      <vt:lpstr>نحو ثقافة التعلم: تعزيز الالتزام والمرونة</vt:lpstr>
      <vt:lpstr>استخدام التكنولوجيا كرافعة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dell</cp:lastModifiedBy>
  <cp:revision>8</cp:revision>
  <dcterms:created xsi:type="dcterms:W3CDTF">2024-10-14T11:17:57Z</dcterms:created>
  <dcterms:modified xsi:type="dcterms:W3CDTF">2024-12-27T11:26:02Z</dcterms:modified>
</cp:coreProperties>
</file>