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74" r:id="rId3"/>
    <p:sldId id="282" r:id="rId4"/>
    <p:sldId id="257" r:id="rId5"/>
    <p:sldId id="286" r:id="rId6"/>
    <p:sldId id="276" r:id="rId7"/>
    <p:sldId id="277" r:id="rId8"/>
    <p:sldId id="256" r:id="rId9"/>
    <p:sldId id="258" r:id="rId10"/>
    <p:sldId id="260" r:id="rId11"/>
    <p:sldId id="262" r:id="rId12"/>
    <p:sldId id="264" r:id="rId13"/>
    <p:sldId id="265" r:id="rId14"/>
    <p:sldId id="267" r:id="rId15"/>
    <p:sldId id="269" r:id="rId16"/>
    <p:sldId id="270" r:id="rId17"/>
    <p:sldId id="272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9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4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6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2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4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8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8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1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5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4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1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0493-AD50-4603-B3F8-0AF9167B57D2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36256-0FF2-418B-9EF1-DDAFAEBFD5F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8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3600" b="1" dirty="0">
                <a:latin typeface="Sakkal Majalla" pitchFamily="2" charset="-78"/>
                <a:cs typeface="Sakkal Majalla" pitchFamily="2" charset="-78"/>
              </a:rPr>
              <a:t>مجالات استخدام الكمبيوتر في العملية التعليمية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8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 rtl="1">
              <a:buNone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الوضعية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المفضلة</a:t>
            </a: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حاسوب أو أكثر لكل القسم من أجل إجراء مقارنات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مبادئ البرمجيات</a:t>
            </a:r>
          </a:p>
          <a:p>
            <a:pPr marL="514350" indent="-514350" algn="ctr" rtl="1">
              <a:buAutoNum type="arabicPeriod"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بنك المعطيات مع </a:t>
            </a:r>
            <a:r>
              <a:rPr lang="ar-DZ" sz="2400" dirty="0" err="1" smtClean="0">
                <a:latin typeface="Sakkal Majalla" pitchFamily="2" charset="-78"/>
                <a:cs typeface="Sakkal Majalla" pitchFamily="2" charset="-78"/>
              </a:rPr>
              <a:t>أتمتة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بعض المعالجات بطلب من المستخدم؛</a:t>
            </a:r>
          </a:p>
          <a:p>
            <a:pPr marL="514350" indent="-514350" algn="ctr" rtl="1">
              <a:buAutoNum type="arabicPeriod"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محاكاة الظاهرة</a:t>
            </a:r>
          </a:p>
          <a:p>
            <a:pPr marL="0" indent="0" algn="ct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مقاطع توضيحية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تمثيل بياني لمعادلة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شكل هندسي...</a:t>
            </a:r>
          </a:p>
          <a:p>
            <a:pPr marL="0" indent="0" algn="ctr" rtl="1">
              <a:buNone/>
            </a:pP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en-US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809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2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.كمبيوتر عارض متقدم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>ordinateur affiche évolutive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marL="0" indent="0" algn="ctr" rtl="1">
              <a:buNone/>
            </a:pPr>
            <a:r>
              <a:rPr lang="ar-DZ" sz="2200" dirty="0" smtClean="0">
                <a:latin typeface="Sakkal Majalla" pitchFamily="2" charset="-78"/>
                <a:cs typeface="Sakkal Majalla" pitchFamily="2" charset="-78"/>
              </a:rPr>
              <a:t>تسهيل التفكير الإبداعي للفوج</a:t>
            </a:r>
          </a:p>
          <a:p>
            <a:pPr marL="0" indent="0" algn="ctr" rtl="1">
              <a:buNone/>
            </a:pPr>
            <a:r>
              <a:rPr lang="ar-DZ" sz="2200" dirty="0" smtClean="0">
                <a:latin typeface="Sakkal Majalla" pitchFamily="2" charset="-78"/>
                <a:cs typeface="Sakkal Majalla" pitchFamily="2" charset="-78"/>
              </a:rPr>
              <a:t>يسمح بالتواصل بين الأفواج</a:t>
            </a:r>
          </a:p>
          <a:p>
            <a:pPr marL="0" indent="0" algn="ctr" rtl="1">
              <a:buNone/>
            </a:pPr>
            <a:r>
              <a:rPr lang="ar-DZ" sz="2200" b="1" dirty="0" smtClean="0">
                <a:latin typeface="Sakkal Majalla" pitchFamily="2" charset="-78"/>
                <a:cs typeface="Sakkal Majalla" pitchFamily="2" charset="-78"/>
              </a:rPr>
              <a:t>الاستخدامات البيداغوجية</a:t>
            </a:r>
          </a:p>
          <a:p>
            <a:pPr marL="0" indent="0" algn="ctr" rtl="1">
              <a:buNone/>
            </a:pPr>
            <a:r>
              <a:rPr lang="ar-DZ" sz="2200" dirty="0">
                <a:latin typeface="Sakkal Majalla" pitchFamily="2" charset="-78"/>
                <a:cs typeface="Sakkal Majalla" pitchFamily="2" charset="-78"/>
              </a:rPr>
              <a:t>المهمة المنجزة ضمن الفوج؛</a:t>
            </a:r>
          </a:p>
          <a:p>
            <a:pPr marL="0" indent="0" algn="ctr" rtl="1">
              <a:buNone/>
            </a:pPr>
            <a:r>
              <a:rPr lang="ar-DZ" sz="2200" dirty="0">
                <a:latin typeface="Sakkal Majalla" pitchFamily="2" charset="-78"/>
                <a:cs typeface="Sakkal Majalla" pitchFamily="2" charset="-78"/>
              </a:rPr>
              <a:t>الحل الموجود أدخل في الكمبيوتر؛</a:t>
            </a:r>
          </a:p>
          <a:p>
            <a:pPr marL="0" indent="0" algn="ctr" rtl="1">
              <a:buNone/>
            </a:pPr>
            <a:r>
              <a:rPr lang="ar-DZ" sz="2200" dirty="0">
                <a:latin typeface="Sakkal Majalla" pitchFamily="2" charset="-78"/>
                <a:cs typeface="Sakkal Majalla" pitchFamily="2" charset="-78"/>
              </a:rPr>
              <a:t>الوظائف المقدمة تسمح للفوج بتعديل المنتوج؛</a:t>
            </a:r>
          </a:p>
          <a:p>
            <a:pPr marL="0" indent="0" algn="ctr" rtl="1">
              <a:buNone/>
            </a:pPr>
            <a:r>
              <a:rPr lang="ar-DZ" sz="2200" dirty="0">
                <a:latin typeface="Sakkal Majalla" pitchFamily="2" charset="-78"/>
                <a:cs typeface="Sakkal Majalla" pitchFamily="2" charset="-78"/>
              </a:rPr>
              <a:t>يمكن المعلّم أن يدير مختلف الإجابات لتوجيه التلاميذ للتفكير في عمل كل فوج ومقارنة الاستراتيجيات حيّز التطبيق؛</a:t>
            </a:r>
          </a:p>
          <a:p>
            <a:pPr marL="0" indent="0" algn="ctr" rtl="1">
              <a:buNone/>
            </a:pPr>
            <a:r>
              <a:rPr lang="ar-DZ" sz="2200" dirty="0">
                <a:latin typeface="Sakkal Majalla" pitchFamily="2" charset="-78"/>
                <a:cs typeface="Sakkal Majalla" pitchFamily="2" charset="-78"/>
              </a:rPr>
              <a:t>يمكن للفوج أن يستأنف العمل لتحسين منتوجه.</a:t>
            </a: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628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 rtl="1">
              <a:buNone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الوضعية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المفضلة</a:t>
            </a:r>
            <a:endParaRPr lang="ar-DZ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مجموعات تعلّم من أربعة تلاميذ؛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وآلة لكل فوج ومجموع الآلات مرتبطة بالشبكة؛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مبادئ البرمجية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برمجية أداة، </a:t>
            </a:r>
            <a:r>
              <a:rPr lang="ar-DZ" sz="2400" dirty="0" err="1" smtClean="0">
                <a:latin typeface="Sakkal Majalla" pitchFamily="2" charset="-78"/>
                <a:cs typeface="Sakkal Majalla" pitchFamily="2" charset="-78"/>
              </a:rPr>
              <a:t>وموادية</a:t>
            </a: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أمثلة من البرمجيات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معالجة نصوص، </a:t>
            </a:r>
          </a:p>
          <a:p>
            <a:pPr marL="0" indent="0" algn="ctr" rtl="1">
              <a:buNone/>
            </a:pPr>
            <a:endParaRPr lang="en-US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995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>3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ar-DZ" sz="2700" b="1" dirty="0" smtClean="0">
                <a:latin typeface="Sakkal Majalla" pitchFamily="2" charset="-78"/>
                <a:cs typeface="Sakkal Majalla" pitchFamily="2" charset="-78"/>
              </a:rPr>
              <a:t>كمبيوتر وسيلة مخبرية حيوية</a:t>
            </a:r>
            <a:r>
              <a:rPr lang="fr-FR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>Ordinateur outil de labo dynamique</a:t>
            </a:r>
            <a:endParaRPr lang="en-US" sz="27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ar-DZ" dirty="0" smtClean="0"/>
              <a:t> 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تفسير البيانات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الاستخدام البيداغوجي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يسجل الحاسوب ويعالج المعطيات المسجلة بمساعدة مونتاج؛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يقوم التلاميذ بإجراء حسابات، مخططات أو كتابات، والتركيز على تفسير النتائج</a:t>
            </a:r>
          </a:p>
          <a:p>
            <a:pPr marL="0" indent="0" algn="ct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الوضعية المفضلة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أفواج بأعداد مختلفة حسب الوسائل والأدوات المتوفرة؛</a:t>
            </a:r>
          </a:p>
          <a:p>
            <a:pPr marL="0" indent="0" algn="ct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مبادئ البرمجية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أدوات مخبرية تسمح بتفسير المعطيات، الرقمية أو نصية في وقت حقيقي؛</a:t>
            </a:r>
          </a:p>
          <a:p>
            <a:pPr marL="0" indent="0" algn="ct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مقطع توضيحي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مشكلات حقيقية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1907704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4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b="1" dirty="0">
                <a:latin typeface="Sakkal Majalla" pitchFamily="2" charset="-78"/>
                <a:cs typeface="Sakkal Majalla" pitchFamily="2" charset="-78"/>
              </a:rPr>
              <a:t>4. كمبيوتر مقيم فوري</a:t>
            </a:r>
            <a:r>
              <a:rPr lang="fr-FR" b="1" dirty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b="1" dirty="0">
                <a:latin typeface="Traditional Arabic" pitchFamily="18" charset="-78"/>
                <a:cs typeface="Traditional Arabic" pitchFamily="18" charset="-78"/>
              </a:rPr>
            </a:b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Ordinateur évaluateur instantané</a:t>
            </a:r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وضع تشخيص يرتبط بالأهداف المعطاة؛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تصحيح منتوج بكيفية صادقة، وفورية ودون تدخل المعلّم؛</a:t>
            </a:r>
          </a:p>
          <a:p>
            <a:pPr marL="0" indent="0" algn="ct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الاستخدام البيداغوجي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يصحح الكمبيوتر تمارين التلاميذ ممّا يسمح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للمعلّم ب:</a:t>
            </a:r>
            <a:endParaRPr lang="ar-DZ" sz="2400" dirty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buFontTx/>
              <a:buChar char="-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وضع تشخيص لبيداغوجيا فارقية؛</a:t>
            </a:r>
          </a:p>
          <a:p>
            <a:pPr algn="ctr" rtl="1">
              <a:buFontTx/>
              <a:buChar char="-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أو أن تتم مساعدته لتسيير  القسم، من خلال تفريغه من بعض مهام التصحيح؛</a:t>
            </a:r>
          </a:p>
          <a:p>
            <a:pPr algn="ctr" rtl="1">
              <a:buFontTx/>
              <a:buChar char="-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هذا له أهمية خاصة إذا كان الأفواج يعملون على مهام مختلفة.</a:t>
            </a:r>
          </a:p>
          <a:p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339752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4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مبادئ البرمجية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برمجية أو أداة </a:t>
            </a:r>
            <a:r>
              <a:rPr lang="ar-DZ" sz="2400" dirty="0" err="1" smtClean="0">
                <a:latin typeface="Sakkal Majalla" pitchFamily="2" charset="-78"/>
                <a:cs typeface="Sakkal Majalla" pitchFamily="2" charset="-78"/>
              </a:rPr>
              <a:t>موادية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تستهدف أهداف محددة؛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مقطع توضيحي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مشكلات حقيقية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44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b="1" dirty="0" smtClean="0">
                <a:latin typeface="Traditional Arabic" pitchFamily="18" charset="-78"/>
                <a:cs typeface="Traditional Arabic" pitchFamily="18" charset="-78"/>
              </a:rPr>
            </a:b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5. كمبيوتر مكرر دون كلل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Ordinateur répétiteur inlassable</a:t>
            </a:r>
            <a:endParaRPr lang="ar-DZ" sz="2400" b="1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تدريب التلاميذ على هدف معطى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؛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الاستخدام البيداغوجي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بعد الكشف عن ثغرات التلاميذ حول موضوع معيّن، يقترح المعلّم على التلاميذ التدريب على برمجية محددة؛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مثلا برمجية معالجة 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8640"/>
            <a:ext cx="2448272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4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6. كمبيوتر مرافق متفاعل</a:t>
            </a:r>
            <a:r>
              <a:rPr lang="fr-FR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Ordinateur tuteur interactif</a:t>
            </a:r>
            <a:endParaRPr lang="en-US" sz="2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تقديم معلومات أو أداءات</a:t>
            </a: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الاستخدام البيداغوجي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في إطار البيداغوجيا الفارقة يقوم المدرس بجعل مجموعة من التلاميذ يعملون على حاسوب على مفهوم غير متناول بعد، ويمكنه الاهتمام بمختلف الأفواج؛ 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60648"/>
            <a:ext cx="2664296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856984" cy="6408712"/>
          </a:xfrm>
        </p:spPr>
      </p:pic>
    </p:spTree>
    <p:extLst>
      <p:ext uri="{BB962C8B-B14F-4D97-AF65-F5344CB8AC3E}">
        <p14:creationId xmlns:p14="http://schemas.microsoft.com/office/powerpoint/2010/main" val="36815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>
                <a:latin typeface="Sakkal Majalla" pitchFamily="2" charset="-78"/>
                <a:cs typeface="Sakkal Majalla" pitchFamily="2" charset="-78"/>
              </a:rPr>
              <a:t>مجالات استخدام الكمبيوتر في العملية التعليمية</a:t>
            </a:r>
            <a:endParaRPr lang="en-US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وضعية مشكلة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إنطلاقية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السند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تشير الأدبيات إلى ضرورة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تغيير الممارسات الحالية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لنتمكن من استخدام الكمبيوتر في التعليم، إذ ينبغي علينا إعادة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التفكير في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تعليمنا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،</a:t>
            </a:r>
            <a:r>
              <a:rPr lang="fr-FR" sz="24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وفي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أدوار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التلاميذ والمعلّم بدمج مكان للكمبيوتر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لقد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تغيرت النظرة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للمثلث الديداكتيكي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ثلاثي الأبعاد الذي ينفذه (المعلّم – التلاميذ –المعرفة). فعند إدخال وسيط (الكمبيوتر). يمكن مراجعة المثلث وتحويله إلى هرم </a:t>
            </a: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09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التعليمة</a:t>
            </a:r>
          </a:p>
          <a:p>
            <a:pPr marL="0" indent="0" algn="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اشرح السند من خلال:</a:t>
            </a:r>
          </a:p>
          <a:p>
            <a:pPr marL="514350" indent="-514350" algn="r" rtl="1">
              <a:buAutoNum type="arabicPeriod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شرح المثلث الديداكتيكي وأقطابه</a:t>
            </a:r>
          </a:p>
          <a:p>
            <a:pPr marL="514350" indent="-514350" algn="r" rtl="1">
              <a:buAutoNum type="arabicPeriod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شرح الهرم الديداكتيكي موضحا الانتقال من المثلث إلى الهرم التعليمي؛</a:t>
            </a:r>
          </a:p>
          <a:p>
            <a:pPr marL="514350" indent="-514350" algn="r" rtl="1">
              <a:buAutoNum type="arabicPeriod"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توضيح مختلف الأقطاب ومختلف العلاقات التي </a:t>
            </a:r>
            <a:r>
              <a:rPr lang="ar-DZ" sz="2400" dirty="0" err="1">
                <a:latin typeface="Sakkal Majalla" pitchFamily="2" charset="-78"/>
                <a:cs typeface="Sakkal Majalla" pitchFamily="2" charset="-78"/>
              </a:rPr>
              <a:t>تنتظمها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1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استنتج مختلف الأقطاب ثم حدّد أنواع العلاقات</a:t>
            </a:r>
            <a:endParaRPr lang="en-US" sz="40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8352928" cy="4824535"/>
          </a:xfrm>
        </p:spPr>
      </p:pic>
    </p:spTree>
    <p:extLst>
      <p:ext uri="{BB962C8B-B14F-4D97-AF65-F5344CB8AC3E}">
        <p14:creationId xmlns:p14="http://schemas.microsoft.com/office/powerpoint/2010/main" val="309146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20688"/>
            <a:ext cx="8280920" cy="4895081"/>
          </a:xfrm>
        </p:spPr>
      </p:pic>
    </p:spTree>
    <p:extLst>
      <p:ext uri="{BB962C8B-B14F-4D97-AF65-F5344CB8AC3E}">
        <p14:creationId xmlns:p14="http://schemas.microsoft.com/office/powerpoint/2010/main" val="158099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721499"/>
          </a:xfrm>
        </p:spPr>
        <p:txBody>
          <a:bodyPr>
            <a:normAutofit/>
          </a:bodyPr>
          <a:lstStyle/>
          <a:p>
            <a:pPr marL="0" lvl="0" indent="0" algn="ctr" rtl="1">
              <a:buNone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endParaRPr lang="ar-DZ" sz="2800" b="1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القطب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الأول في الهرم</a:t>
            </a:r>
            <a:endParaRPr lang="ar-DZ" sz="30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lv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قطب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المعرفة – المعلّم – الوسائط : وهو يمثل إعلام المعلّم للمعارف، أي تصميم وضعية تعلّم ذات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معنى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من خلال وسائل الإعلام  الاتصال 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؛</a:t>
            </a:r>
            <a:endParaRPr lang="fr-FR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القطب الثاني في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الهرم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dirty="0">
                <a:latin typeface="Traditional Arabic" pitchFamily="18" charset="-78"/>
                <a:cs typeface="Traditional Arabic" pitchFamily="18" charset="-78"/>
              </a:rPr>
              <a:t>قطب الوسائط – معرفة – تلميذ : والتي تمثل التكوين الذاتي للمتعلّم مع الوسائط، تفاعلات  المتعلّم مع الوسائط في وضعية تعلّم </a:t>
            </a:r>
            <a:r>
              <a:rPr lang="ar-DZ" sz="2400" dirty="0" err="1">
                <a:latin typeface="Traditional Arabic" pitchFamily="18" charset="-78"/>
                <a:cs typeface="Traditional Arabic" pitchFamily="18" charset="-78"/>
              </a:rPr>
              <a:t>مرقمنة</a:t>
            </a:r>
            <a:r>
              <a:rPr lang="ar-DZ" sz="2400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400" dirty="0" smtClean="0">
                <a:latin typeface="Traditional Arabic" pitchFamily="18" charset="-78"/>
                <a:cs typeface="Traditional Arabic" pitchFamily="18" charset="-78"/>
              </a:rPr>
              <a:t>وكيفية؛</a:t>
            </a:r>
          </a:p>
          <a:p>
            <a:pPr marL="0" indent="0" algn="ctr" rtl="1">
              <a:buNone/>
            </a:pP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2400" dirty="0"/>
          </a:p>
          <a:p>
            <a:pPr marL="0" lvl="0" indent="0" algn="ctr" rtl="1">
              <a:buNone/>
            </a:pP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000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800" b="1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القطب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الثالث للهرم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قطب متعلّم – معلّم – وسائط : والتي تمثل  </a:t>
            </a:r>
            <a:r>
              <a:rPr lang="fr-FR" sz="2400" dirty="0">
                <a:latin typeface="Sakkal Majalla" pitchFamily="2" charset="-78"/>
                <a:cs typeface="Sakkal Majalla" pitchFamily="2" charset="-78"/>
              </a:rPr>
              <a:t>médiation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التكوين، أو علاقات التكوين بين المعلّم والتلميذ من خلال الوسائط التكنولوجية المستخدمة؛ 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القطب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الرابع للهرم</a:t>
            </a:r>
            <a:endParaRPr lang="ar-DZ" sz="2800" dirty="0" smtClean="0"/>
          </a:p>
          <a:p>
            <a:pPr marL="0" lv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قطب معارف - تلميذ – معلّم : والتي تمثل المثلث الديداكتيكي الكلاسيكي، العلاقات بين المعلّم والتلميذ والمعارف في وضعية كلاسيكية والتي لا يستخدم فيها الوسائط.</a:t>
            </a: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3200" b="1" dirty="0">
                <a:latin typeface="Sakkal Majalla" pitchFamily="2" charset="-78"/>
                <a:cs typeface="Sakkal Majalla" pitchFamily="2" charset="-78"/>
              </a:rPr>
              <a:t>استخدامات الكمبيوتر في التعليم</a:t>
            </a:r>
            <a:endParaRPr lang="en-US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DZ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تصنيفات الاستخدامات</a:t>
            </a:r>
            <a:endParaRPr lang="en-US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1.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الكمبيوتر الموسوعة النشط</a:t>
            </a:r>
            <a:r>
              <a:rPr lang="fr-FR" b="1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b="1" dirty="0">
                <a:latin typeface="Sakkal Majalla" pitchFamily="2" charset="-78"/>
                <a:cs typeface="Sakkal Majalla" pitchFamily="2" charset="-78"/>
              </a:rPr>
            </a:b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Ordinateur encyclopédie active</a:t>
            </a:r>
            <a:endParaRPr lang="ar-D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الهدف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تقريب المفهوم من خلال استخدام البيانات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(صور – مخططات – نصوص – أصوات)</a:t>
            </a:r>
            <a:endParaRPr lang="fr-FR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الاستخدام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البيداغوجي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ينشط المعلّم حوار من خلال ما يرى التلاميذ على الشاشة، بتكييفه مع استجابات القسم، يقودهم إلى طرح أسئلة وصياغة فرضيات؛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 مع تقديم التبريرات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،</a:t>
            </a:r>
            <a:endParaRPr lang="fr-FR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يختار التلاميذ المعطيات اللازمة لسيرورة تفكيرهم؛</a:t>
            </a:r>
          </a:p>
          <a:p>
            <a:pPr marL="0" indent="0" algn="ctr" rtl="1">
              <a:buNone/>
            </a:pP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يعرض الكمبيوتر صورة الفرضيات الموضوعة مباشرة؛</a:t>
            </a:r>
          </a:p>
          <a:p>
            <a:pPr marL="0" indent="0" algn="ctr" rtl="1">
              <a:buNone/>
            </a:pP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يطلق </a:t>
            </a:r>
            <a:r>
              <a:rPr lang="ar-DZ" sz="2400" dirty="0">
                <a:latin typeface="Sakkal Majalla" pitchFamily="2" charset="-78"/>
                <a:cs typeface="Sakkal Majalla" pitchFamily="2" charset="-78"/>
              </a:rPr>
              <a:t>المعلّم المنهجية التجريبية</a:t>
            </a: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24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7" y="17537"/>
            <a:ext cx="2524919" cy="161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5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513</Words>
  <Application>Microsoft Office PowerPoint</Application>
  <PresentationFormat>Affichage à l'écran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مجالات استخدام الكمبيوتر في العملية التعليمية</vt:lpstr>
      <vt:lpstr>مجالات استخدام الكمبيوتر في العملية التعليمية</vt:lpstr>
      <vt:lpstr>Présentation PowerPoint</vt:lpstr>
      <vt:lpstr>استنتج مختلف الأقطاب ثم حدّد أنواع العلاقات</vt:lpstr>
      <vt:lpstr>Présentation PowerPoint</vt:lpstr>
      <vt:lpstr>Présentation PowerPoint</vt:lpstr>
      <vt:lpstr> </vt:lpstr>
      <vt:lpstr>استخدامات الكمبيوتر في التعليم</vt:lpstr>
      <vt:lpstr>Présentation PowerPoint</vt:lpstr>
      <vt:lpstr>Présentation PowerPoint</vt:lpstr>
      <vt:lpstr>2.كمبيوتر عارض متقدم ordinateur affiche évolutive</vt:lpstr>
      <vt:lpstr>Présentation PowerPoint</vt:lpstr>
      <vt:lpstr>3. كمبيوتر وسيلة مخبرية حيوية Ordinateur outil de labo dynamique</vt:lpstr>
      <vt:lpstr>Présentation PowerPoint</vt:lpstr>
      <vt:lpstr>Présentation PowerPoint</vt:lpstr>
      <vt:lpstr> </vt:lpstr>
      <vt:lpstr>6. كمبيوتر مرافق متفاعل Ordinateur tuteur interactif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Mes documents</dc:creator>
  <cp:lastModifiedBy>Mes documents</cp:lastModifiedBy>
  <cp:revision>60</cp:revision>
  <dcterms:created xsi:type="dcterms:W3CDTF">2022-10-28T18:18:56Z</dcterms:created>
  <dcterms:modified xsi:type="dcterms:W3CDTF">2023-11-21T21:20:06Z</dcterms:modified>
</cp:coreProperties>
</file>