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8" r:id="rId3"/>
    <p:sldId id="262" r:id="rId4"/>
    <p:sldId id="259" r:id="rId5"/>
    <p:sldId id="260" r:id="rId6"/>
    <p:sldId id="261" r:id="rId7"/>
    <p:sldId id="264" r:id="rId8"/>
    <p:sldId id="263" r:id="rId9"/>
    <p:sldId id="265" r:id="rId10"/>
    <p:sldId id="267" r:id="rId11"/>
    <p:sldId id="268" r:id="rId12"/>
    <p:sldId id="271" r:id="rId13"/>
  </p:sldIdLst>
  <p:sldSz cx="18288000" cy="10287000"/>
  <p:notesSz cx="6858000" cy="9144000"/>
  <p:embeddedFontLst>
    <p:embeddedFont>
      <p:font typeface="Sakkal Majalla" panose="02000000000000000000" pitchFamily="2" charset="-78"/>
      <p:regular r:id="rId14"/>
    </p:embeddedFont>
    <p:embeddedFont>
      <p:font typeface="RoxboroughCF" panose="020B0604020202020204" charset="0"/>
      <p:regular r:id="rId15"/>
    </p:embeddedFont>
    <p:embeddedFont>
      <p:font typeface="Calibri" panose="020F0502020204030204" pitchFamily="34" charset="0"/>
      <p:regular r:id="rId16"/>
      <p:bold r:id="rId17"/>
      <p:italic r:id="rId18"/>
      <p:boldItalic r:id="rId19"/>
    </p:embeddedFont>
    <p:embeddedFont>
      <p:font typeface="Open Sans" panose="020B0604020202020204" charset="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6" d="100"/>
          <a:sy n="46" d="100"/>
        </p:scale>
        <p:origin x="7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C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854173" y="8705226"/>
            <a:ext cx="245806" cy="245806"/>
            <a:chOff x="0" y="0"/>
            <a:chExt cx="6350000" cy="635000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6350000" cy="6350000"/>
            </a:xfrm>
            <a:custGeom>
              <a:avLst/>
              <a:gdLst/>
              <a:ahLst/>
              <a:cxnLst/>
              <a:rect l="l" t="t" r="r" b="b"/>
              <a:pathLst>
                <a:path w="6350000" h="6350000">
                  <a:moveTo>
                    <a:pt x="3175000" y="0"/>
                  </a:moveTo>
                  <a:cubicBezTo>
                    <a:pt x="1421496" y="0"/>
                    <a:pt x="0" y="1421496"/>
                    <a:pt x="0" y="3175000"/>
                  </a:cubicBezTo>
                  <a:cubicBezTo>
                    <a:pt x="0" y="4928504"/>
                    <a:pt x="1421496" y="6350000"/>
                    <a:pt x="3175000" y="6350000"/>
                  </a:cubicBezTo>
                  <a:cubicBezTo>
                    <a:pt x="4928504" y="6350000"/>
                    <a:pt x="6350000" y="4928504"/>
                    <a:pt x="6350000" y="3175000"/>
                  </a:cubicBezTo>
                  <a:cubicBezTo>
                    <a:pt x="6350000" y="1421496"/>
                    <a:pt x="4928504" y="0"/>
                    <a:pt x="3175000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</p:spPr>
        </p:sp>
      </p:grpSp>
      <p:sp>
        <p:nvSpPr>
          <p:cNvPr id="4" name="Freeform 4"/>
          <p:cNvSpPr/>
          <p:nvPr/>
        </p:nvSpPr>
        <p:spPr>
          <a:xfrm>
            <a:off x="6641889" y="942773"/>
            <a:ext cx="5004222" cy="1144966"/>
          </a:xfrm>
          <a:custGeom>
            <a:avLst/>
            <a:gdLst/>
            <a:ahLst/>
            <a:cxnLst/>
            <a:rect l="l" t="t" r="r" b="b"/>
            <a:pathLst>
              <a:path w="5004222" h="1144966">
                <a:moveTo>
                  <a:pt x="0" y="0"/>
                </a:moveTo>
                <a:lnTo>
                  <a:pt x="5004222" y="0"/>
                </a:lnTo>
                <a:lnTo>
                  <a:pt x="5004222" y="1144966"/>
                </a:lnTo>
                <a:lnTo>
                  <a:pt x="0" y="114496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1028700" y="942773"/>
            <a:ext cx="3751619" cy="3402339"/>
          </a:xfrm>
          <a:custGeom>
            <a:avLst/>
            <a:gdLst/>
            <a:ahLst/>
            <a:cxnLst/>
            <a:rect l="l" t="t" r="r" b="b"/>
            <a:pathLst>
              <a:path w="3751619" h="3402339">
                <a:moveTo>
                  <a:pt x="0" y="0"/>
                </a:moveTo>
                <a:lnTo>
                  <a:pt x="3751619" y="0"/>
                </a:lnTo>
                <a:lnTo>
                  <a:pt x="3751619" y="3402339"/>
                </a:lnTo>
                <a:lnTo>
                  <a:pt x="0" y="340233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 r="-110185" b="-131762"/>
            </a:stretch>
          </a:blipFill>
        </p:spPr>
      </p:sp>
      <p:sp>
        <p:nvSpPr>
          <p:cNvPr id="6" name="Freeform 6"/>
          <p:cNvSpPr/>
          <p:nvPr/>
        </p:nvSpPr>
        <p:spPr>
          <a:xfrm flipV="1">
            <a:off x="1028700" y="5855961"/>
            <a:ext cx="3751619" cy="3402339"/>
          </a:xfrm>
          <a:custGeom>
            <a:avLst/>
            <a:gdLst/>
            <a:ahLst/>
            <a:cxnLst/>
            <a:rect l="l" t="t" r="r" b="b"/>
            <a:pathLst>
              <a:path w="3751619" h="3402339">
                <a:moveTo>
                  <a:pt x="0" y="3402339"/>
                </a:moveTo>
                <a:lnTo>
                  <a:pt x="3751619" y="3402339"/>
                </a:lnTo>
                <a:lnTo>
                  <a:pt x="3751619" y="0"/>
                </a:lnTo>
                <a:lnTo>
                  <a:pt x="0" y="0"/>
                </a:lnTo>
                <a:lnTo>
                  <a:pt x="0" y="340233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 r="-110185" b="-131762"/>
            </a:stretch>
          </a:blipFill>
        </p:spPr>
      </p:sp>
      <p:sp>
        <p:nvSpPr>
          <p:cNvPr id="7" name="Freeform 7"/>
          <p:cNvSpPr/>
          <p:nvPr/>
        </p:nvSpPr>
        <p:spPr>
          <a:xfrm flipH="1">
            <a:off x="13507681" y="1028700"/>
            <a:ext cx="3751619" cy="3402339"/>
          </a:xfrm>
          <a:custGeom>
            <a:avLst/>
            <a:gdLst/>
            <a:ahLst/>
            <a:cxnLst/>
            <a:rect l="l" t="t" r="r" b="b"/>
            <a:pathLst>
              <a:path w="3751619" h="3402339">
                <a:moveTo>
                  <a:pt x="3751619" y="0"/>
                </a:moveTo>
                <a:lnTo>
                  <a:pt x="0" y="0"/>
                </a:lnTo>
                <a:lnTo>
                  <a:pt x="0" y="3402339"/>
                </a:lnTo>
                <a:lnTo>
                  <a:pt x="3751619" y="3402339"/>
                </a:lnTo>
                <a:lnTo>
                  <a:pt x="3751619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 r="-110185" b="-131762"/>
            </a:stretch>
          </a:blipFill>
        </p:spPr>
      </p:sp>
      <p:sp>
        <p:nvSpPr>
          <p:cNvPr id="8" name="Freeform 8"/>
          <p:cNvSpPr/>
          <p:nvPr/>
        </p:nvSpPr>
        <p:spPr>
          <a:xfrm flipH="1" flipV="1">
            <a:off x="13507681" y="5941888"/>
            <a:ext cx="3751619" cy="3402339"/>
          </a:xfrm>
          <a:custGeom>
            <a:avLst/>
            <a:gdLst/>
            <a:ahLst/>
            <a:cxnLst/>
            <a:rect l="l" t="t" r="r" b="b"/>
            <a:pathLst>
              <a:path w="3751619" h="3402339">
                <a:moveTo>
                  <a:pt x="3751619" y="3402339"/>
                </a:moveTo>
                <a:lnTo>
                  <a:pt x="0" y="3402339"/>
                </a:lnTo>
                <a:lnTo>
                  <a:pt x="0" y="0"/>
                </a:lnTo>
                <a:lnTo>
                  <a:pt x="3751619" y="0"/>
                </a:lnTo>
                <a:lnTo>
                  <a:pt x="3751619" y="3402339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 r="-110185" b="-131762"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7012002" y="8759034"/>
            <a:ext cx="4263996" cy="852799"/>
          </a:xfrm>
          <a:custGeom>
            <a:avLst/>
            <a:gdLst/>
            <a:ahLst/>
            <a:cxnLst/>
            <a:rect l="l" t="t" r="r" b="b"/>
            <a:pathLst>
              <a:path w="4263996" h="852799">
                <a:moveTo>
                  <a:pt x="0" y="0"/>
                </a:moveTo>
                <a:lnTo>
                  <a:pt x="4263996" y="0"/>
                </a:lnTo>
                <a:lnTo>
                  <a:pt x="4263996" y="852800"/>
                </a:lnTo>
                <a:lnTo>
                  <a:pt x="0" y="85280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</p:sp>
      <p:grpSp>
        <p:nvGrpSpPr>
          <p:cNvPr id="10" name="Group 10"/>
          <p:cNvGrpSpPr/>
          <p:nvPr/>
        </p:nvGrpSpPr>
        <p:grpSpPr>
          <a:xfrm>
            <a:off x="3379985" y="3601391"/>
            <a:ext cx="11528030" cy="3698044"/>
            <a:chOff x="0" y="-19028"/>
            <a:chExt cx="15370707" cy="4930726"/>
          </a:xfrm>
        </p:grpSpPr>
        <p:sp>
          <p:nvSpPr>
            <p:cNvPr id="11" name="TextBox 11"/>
            <p:cNvSpPr txBox="1"/>
            <p:nvPr/>
          </p:nvSpPr>
          <p:spPr>
            <a:xfrm>
              <a:off x="0" y="-19028"/>
              <a:ext cx="15370707" cy="21716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400"/>
                </a:lnSpc>
              </a:pPr>
              <a:r>
                <a:rPr lang="ar-DZ" sz="7200" dirty="0" smtClean="0">
                  <a:solidFill>
                    <a:srgbClr val="D4A522"/>
                  </a:solidFill>
                  <a:latin typeface="+mj-lt"/>
                </a:rPr>
                <a:t>العلاقات الدولية ما قبل الحديثة.</a:t>
              </a:r>
              <a:endParaRPr lang="en-US" sz="7200" dirty="0">
                <a:solidFill>
                  <a:srgbClr val="D4A522"/>
                </a:solidFill>
                <a:latin typeface="+mj-lt"/>
              </a:endParaRPr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177541" y="3278602"/>
              <a:ext cx="15015622" cy="163309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5040"/>
                </a:lnSpc>
                <a:spcBef>
                  <a:spcPct val="0"/>
                </a:spcBef>
              </a:pPr>
              <a:r>
                <a:rPr lang="ar-DZ" sz="3600" b="1" dirty="0" smtClean="0">
                  <a:solidFill>
                    <a:srgbClr val="D4A522"/>
                  </a:solidFill>
                  <a:latin typeface="RoxboroughCF"/>
                </a:rPr>
                <a:t>دراسة للعلاقات الدولية في ظل الامبراطورية الرومانية المقدسة والامبراطورية الإسلامية.</a:t>
              </a:r>
              <a:endParaRPr lang="en-US" sz="3600" b="1" dirty="0">
                <a:solidFill>
                  <a:srgbClr val="D4A522"/>
                </a:solidFill>
                <a:latin typeface="RoxboroughCF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AutoShape 35"/>
          <p:cNvSpPr/>
          <p:nvPr/>
        </p:nvSpPr>
        <p:spPr>
          <a:xfrm flipV="1">
            <a:off x="13411200" y="7196138"/>
            <a:ext cx="3203494" cy="2138362"/>
          </a:xfrm>
          <a:prstGeom prst="line">
            <a:avLst/>
          </a:prstGeom>
          <a:ln w="19050" cap="flat">
            <a:solidFill>
              <a:srgbClr val="D4A522"/>
            </a:solidFill>
            <a:prstDash val="solid"/>
            <a:headEnd type="none" w="sm" len="sm"/>
            <a:tailEnd type="none" w="sm" len="sm"/>
          </a:ln>
        </p:spPr>
      </p:sp>
      <p:sp>
        <p:nvSpPr>
          <p:cNvPr id="36" name="Freeform 36"/>
          <p:cNvSpPr/>
          <p:nvPr/>
        </p:nvSpPr>
        <p:spPr>
          <a:xfrm rot="-564061">
            <a:off x="584210" y="2540141"/>
            <a:ext cx="579014" cy="579014"/>
          </a:xfrm>
          <a:custGeom>
            <a:avLst/>
            <a:gdLst/>
            <a:ahLst/>
            <a:cxnLst/>
            <a:rect l="l" t="t" r="r" b="b"/>
            <a:pathLst>
              <a:path w="579014" h="579014">
                <a:moveTo>
                  <a:pt x="0" y="0"/>
                </a:moveTo>
                <a:lnTo>
                  <a:pt x="579013" y="0"/>
                </a:lnTo>
                <a:lnTo>
                  <a:pt x="579013" y="579014"/>
                </a:lnTo>
                <a:lnTo>
                  <a:pt x="0" y="5790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7" name="Freeform 37"/>
          <p:cNvSpPr/>
          <p:nvPr/>
        </p:nvSpPr>
        <p:spPr>
          <a:xfrm rot="1275461">
            <a:off x="2295067" y="3174396"/>
            <a:ext cx="579014" cy="579014"/>
          </a:xfrm>
          <a:custGeom>
            <a:avLst/>
            <a:gdLst/>
            <a:ahLst/>
            <a:cxnLst/>
            <a:rect l="l" t="t" r="r" b="b"/>
            <a:pathLst>
              <a:path w="579014" h="579014">
                <a:moveTo>
                  <a:pt x="0" y="0"/>
                </a:moveTo>
                <a:lnTo>
                  <a:pt x="579013" y="0"/>
                </a:lnTo>
                <a:lnTo>
                  <a:pt x="579013" y="579013"/>
                </a:lnTo>
                <a:lnTo>
                  <a:pt x="0" y="5790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8" name="Freeform 38"/>
          <p:cNvSpPr/>
          <p:nvPr/>
        </p:nvSpPr>
        <p:spPr>
          <a:xfrm rot="-802176">
            <a:off x="1322852" y="1124172"/>
            <a:ext cx="959200" cy="959200"/>
          </a:xfrm>
          <a:custGeom>
            <a:avLst/>
            <a:gdLst/>
            <a:ahLst/>
            <a:cxnLst/>
            <a:rect l="l" t="t" r="r" b="b"/>
            <a:pathLst>
              <a:path w="959200" h="959200">
                <a:moveTo>
                  <a:pt x="0" y="0"/>
                </a:moveTo>
                <a:lnTo>
                  <a:pt x="959200" y="0"/>
                </a:lnTo>
                <a:lnTo>
                  <a:pt x="959200" y="959200"/>
                </a:lnTo>
                <a:lnTo>
                  <a:pt x="0" y="9592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9" name="Rectangle 38"/>
          <p:cNvSpPr/>
          <p:nvPr/>
        </p:nvSpPr>
        <p:spPr>
          <a:xfrm>
            <a:off x="1752600" y="4851113"/>
            <a:ext cx="1402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Aft>
                <a:spcPts val="0"/>
              </a:spcAft>
            </a:pPr>
            <a:r>
              <a:rPr lang="ar-SA" sz="4800" b="1" dirty="0">
                <a:ea typeface="Times New Roman" panose="02020603050405020304" pitchFamily="18" charset="0"/>
                <a:cs typeface="PT Bold Heading"/>
              </a:rPr>
              <a:t>ثانياً : في حالة </a:t>
            </a:r>
            <a:r>
              <a:rPr lang="ar-SA" sz="4800" b="1" dirty="0" smtClean="0">
                <a:ea typeface="Times New Roman" panose="02020603050405020304" pitchFamily="18" charset="0"/>
                <a:cs typeface="PT Bold Heading"/>
              </a:rPr>
              <a:t>السلم: </a:t>
            </a:r>
            <a:endParaRPr lang="fr-FR" sz="4800" b="1" dirty="0">
              <a:ea typeface="Times New Roman" panose="02020603050405020304" pitchFamily="18" charset="0"/>
              <a:cs typeface="Traditional Arabic" pitchFamily="2" charset="-78"/>
            </a:endParaRPr>
          </a:p>
          <a:p>
            <a:pPr indent="457200" algn="justLow" rtl="1">
              <a:spcAft>
                <a:spcPts val="0"/>
              </a:spcAft>
            </a:pPr>
            <a:r>
              <a:rPr lang="ar-SA" sz="6000" b="1" dirty="0">
                <a:ea typeface="Times New Roman" panose="02020603050405020304" pitchFamily="18" charset="0"/>
                <a:cs typeface="Traditional Arabic" pitchFamily="2" charset="-78"/>
              </a:rPr>
              <a:t>أبرز مظهر للعلاقات الدولية في حالة السلم </a:t>
            </a:r>
            <a:r>
              <a:rPr lang="ar-SA" sz="6000" b="1" dirty="0" smtClean="0">
                <a:ea typeface="Times New Roman" panose="02020603050405020304" pitchFamily="18" charset="0"/>
                <a:cs typeface="Traditional Arabic" pitchFamily="2" charset="-78"/>
              </a:rPr>
              <a:t>المعاهدات</a:t>
            </a:r>
            <a:r>
              <a:rPr lang="ar-DZ" sz="6000" b="1" dirty="0" smtClean="0">
                <a:ea typeface="Times New Roman" panose="02020603050405020304" pitchFamily="18" charset="0"/>
                <a:cs typeface="Traditional Arabic" pitchFamily="2" charset="-78"/>
              </a:rPr>
              <a:t>.</a:t>
            </a:r>
            <a:endParaRPr lang="fr-FR" sz="6000" b="1" dirty="0">
              <a:effectLst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33400" y="4789557"/>
            <a:ext cx="166116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SA" sz="4400" dirty="0">
                <a:latin typeface="AGA Arabesque"/>
                <a:ea typeface="Times New Roman" panose="02020603050405020304" pitchFamily="18" charset="0"/>
              </a:rPr>
              <a:t>وقال تعالى</a:t>
            </a:r>
            <a:r>
              <a:rPr lang="ar-SA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:  </a:t>
            </a:r>
            <a:r>
              <a:rPr lang="en-US" sz="4400" dirty="0">
                <a:latin typeface="AGA Arabesque"/>
                <a:ea typeface="Times New Roman" panose="02020603050405020304" pitchFamily="18" charset="0"/>
              </a:rPr>
              <a:t>]</a:t>
            </a:r>
            <a:r>
              <a:rPr lang="en-US" sz="4400" b="1" dirty="0">
                <a:solidFill>
                  <a:srgbClr val="000000"/>
                </a:solidFill>
                <a:latin typeface="Simplified Arabic" panose="02010000000000000000" pitchFamily="2" charset="-78"/>
                <a:ea typeface="Times New Roman" panose="02020603050405020304" pitchFamily="18" charset="0"/>
              </a:rPr>
              <a:t> </a:t>
            </a:r>
            <a:r>
              <a:rPr lang="ar-SA" sz="4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إِلاَّ الَّذِينَ عَاهَدتُّمْ عِندَ الْمَسْجِدِ الْحَرَامِ فَمَا اسْتَقَامُواْ لَكُمْ فَاسْتَقِيمُواْ لَهُمْ إِنَّ اللّهَ يُحِبُّ الْمُتَّقِينَ </a:t>
            </a:r>
            <a:r>
              <a:rPr lang="en-US" sz="4400" dirty="0" smtClean="0">
                <a:latin typeface="AGA Arabesque"/>
                <a:ea typeface="Times New Roman" panose="02020603050405020304" pitchFamily="18" charset="0"/>
              </a:rPr>
              <a:t>[</a:t>
            </a:r>
            <a:r>
              <a:rPr lang="ar-DZ" sz="4400" dirty="0" smtClean="0">
                <a:latin typeface="AGA Arabesque"/>
                <a:ea typeface="Times New Roman" panose="02020603050405020304" pitchFamily="18" charset="0"/>
              </a:rPr>
              <a:t>.</a:t>
            </a:r>
          </a:p>
          <a:p>
            <a:pPr rtl="1"/>
            <a:r>
              <a:rPr lang="ar-SA" sz="4400" dirty="0" smtClean="0">
                <a:latin typeface="AGA Arabesque"/>
                <a:ea typeface="Times New Roman" panose="02020603050405020304" pitchFamily="18" charset="0"/>
              </a:rPr>
              <a:t> </a:t>
            </a:r>
            <a:r>
              <a:rPr lang="en-US" sz="4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ar-SA" sz="4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التوبة</a:t>
            </a:r>
            <a:r>
              <a:rPr lang="ar-SA" sz="4400" dirty="0">
                <a:latin typeface="AGA Arabesque"/>
                <a:ea typeface="Times New Roman" panose="02020603050405020304" pitchFamily="18" charset="0"/>
              </a:rPr>
              <a:t> آية : 7</a:t>
            </a:r>
            <a:r>
              <a:rPr lang="en-US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ar-SA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 </a:t>
            </a:r>
            <a:endParaRPr lang="fr-FR" sz="4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C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838200" y="4820335"/>
            <a:ext cx="16383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SA" sz="48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وأك</a:t>
            </a:r>
            <a:r>
              <a:rPr lang="ar-DZ" sz="48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د </a:t>
            </a:r>
            <a:r>
              <a:rPr lang="ar-SA" sz="48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الـقرآن </a:t>
            </a:r>
            <a:r>
              <a:rPr lang="ar-SA" sz="4800" b="1" dirty="0">
                <a:solidFill>
                  <a:schemeClr val="bg1"/>
                </a:solidFill>
                <a:ea typeface="Times New Roman" panose="02020603050405020304" pitchFamily="18" charset="0"/>
              </a:rPr>
              <a:t>أنه حـتى في حـالة ظهور شواهد نقض العهد من الطرف الثاني ، واضطرار المسلمين الذين أبرموا العهد </a:t>
            </a:r>
            <a:r>
              <a:rPr lang="ar-SA" sz="4800" b="1" dirty="0" smtClean="0">
                <a:solidFill>
                  <a:schemeClr val="bg1"/>
                </a:solidFill>
                <a:ea typeface="Times New Roman" panose="02020603050405020304" pitchFamily="18" charset="0"/>
              </a:rPr>
              <a:t>بسبب </a:t>
            </a:r>
            <a:r>
              <a:rPr lang="ar-SA" sz="4800" b="1" dirty="0">
                <a:solidFill>
                  <a:schemeClr val="bg1"/>
                </a:solidFill>
                <a:ea typeface="Times New Roman" panose="02020603050405020304" pitchFamily="18" charset="0"/>
              </a:rPr>
              <a:t>ذلك على إنهاء العهد ، فإنه لا يجوز لهم استغلال هذا الإنهاء لتحقيق مصلحة لهم على حساب الطرف الثاني</a:t>
            </a:r>
            <a:r>
              <a:rPr lang="ar-DZ" sz="4800" b="1" dirty="0">
                <a:solidFill>
                  <a:schemeClr val="bg1"/>
                </a:solidFill>
                <a:ea typeface="Times New Roman" panose="02020603050405020304" pitchFamily="18" charset="0"/>
              </a:rPr>
              <a:t>.</a:t>
            </a:r>
            <a:r>
              <a:rPr lang="ar-SA" sz="4800" b="1" dirty="0">
                <a:solidFill>
                  <a:schemeClr val="bg1"/>
                </a:solidFill>
                <a:ea typeface="Times New Roman" panose="02020603050405020304" pitchFamily="18" charset="0"/>
              </a:rPr>
              <a:t> </a:t>
            </a:r>
            <a:endParaRPr lang="fr-FR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A5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6"/>
          <p:cNvSpPr txBox="1"/>
          <p:nvPr/>
        </p:nvSpPr>
        <p:spPr>
          <a:xfrm>
            <a:off x="3581400" y="3392710"/>
            <a:ext cx="11201400" cy="98745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 algn="ctr" rtl="1">
              <a:lnSpc>
                <a:spcPts val="7679"/>
              </a:lnSpc>
              <a:spcBef>
                <a:spcPct val="0"/>
              </a:spcBef>
            </a:pPr>
            <a:r>
              <a:rPr lang="ar-DZ" sz="4800" b="1" u="none" dirty="0" smtClean="0">
                <a:solidFill>
                  <a:srgbClr val="1B2C51"/>
                </a:solidFill>
                <a:latin typeface="RoxboroughCF"/>
              </a:rPr>
              <a:t>العلاقات الدولية في القرون الوسطى. </a:t>
            </a:r>
            <a:endParaRPr lang="en-US" sz="4800" b="1" u="none" dirty="0">
              <a:solidFill>
                <a:srgbClr val="1B2C51"/>
              </a:solidFill>
              <a:latin typeface="RoxboroughC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A5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reeform 38"/>
          <p:cNvSpPr/>
          <p:nvPr/>
        </p:nvSpPr>
        <p:spPr>
          <a:xfrm>
            <a:off x="433378" y="6615511"/>
            <a:ext cx="2921352" cy="3059514"/>
          </a:xfrm>
          <a:custGeom>
            <a:avLst/>
            <a:gdLst/>
            <a:ahLst/>
            <a:cxnLst/>
            <a:rect l="l" t="t" r="r" b="b"/>
            <a:pathLst>
              <a:path w="2921352" h="3059514">
                <a:moveTo>
                  <a:pt x="0" y="0"/>
                </a:moveTo>
                <a:lnTo>
                  <a:pt x="2921352" y="0"/>
                </a:lnTo>
                <a:lnTo>
                  <a:pt x="2921352" y="3059514"/>
                </a:lnTo>
                <a:lnTo>
                  <a:pt x="0" y="30595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 t="-85441" r="-95144"/>
            </a:stretch>
          </a:blipFill>
        </p:spPr>
      </p:sp>
      <p:sp>
        <p:nvSpPr>
          <p:cNvPr id="39" name="Freeform 39"/>
          <p:cNvSpPr/>
          <p:nvPr/>
        </p:nvSpPr>
        <p:spPr>
          <a:xfrm>
            <a:off x="12649200" y="571499"/>
            <a:ext cx="4724400" cy="2209801"/>
          </a:xfrm>
          <a:custGeom>
            <a:avLst/>
            <a:gdLst/>
            <a:ahLst/>
            <a:cxnLst/>
            <a:rect l="l" t="t" r="r" b="b"/>
            <a:pathLst>
              <a:path w="2921352" h="3059514">
                <a:moveTo>
                  <a:pt x="0" y="0"/>
                </a:moveTo>
                <a:lnTo>
                  <a:pt x="2921352" y="0"/>
                </a:lnTo>
                <a:lnTo>
                  <a:pt x="2921352" y="3059514"/>
                </a:lnTo>
                <a:lnTo>
                  <a:pt x="0" y="30595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 l="-95144" b="-85441"/>
            </a:stretch>
          </a:blipFill>
        </p:spPr>
      </p:sp>
      <p:sp>
        <p:nvSpPr>
          <p:cNvPr id="40" name="Freeform 40"/>
          <p:cNvSpPr/>
          <p:nvPr/>
        </p:nvSpPr>
        <p:spPr>
          <a:xfrm>
            <a:off x="433378" y="306358"/>
            <a:ext cx="2921352" cy="3059514"/>
          </a:xfrm>
          <a:custGeom>
            <a:avLst/>
            <a:gdLst/>
            <a:ahLst/>
            <a:cxnLst/>
            <a:rect l="l" t="t" r="r" b="b"/>
            <a:pathLst>
              <a:path w="2921352" h="3059514">
                <a:moveTo>
                  <a:pt x="0" y="0"/>
                </a:moveTo>
                <a:lnTo>
                  <a:pt x="2921352" y="0"/>
                </a:lnTo>
                <a:lnTo>
                  <a:pt x="2921352" y="3059514"/>
                </a:lnTo>
                <a:lnTo>
                  <a:pt x="0" y="30595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 r="-95144" b="-85441"/>
            </a:stretch>
          </a:blipFill>
        </p:spPr>
      </p:sp>
      <p:sp>
        <p:nvSpPr>
          <p:cNvPr id="41" name="Freeform 41"/>
          <p:cNvSpPr/>
          <p:nvPr/>
        </p:nvSpPr>
        <p:spPr>
          <a:xfrm>
            <a:off x="14325600" y="6615511"/>
            <a:ext cx="3047999" cy="2718989"/>
          </a:xfrm>
          <a:custGeom>
            <a:avLst/>
            <a:gdLst/>
            <a:ahLst/>
            <a:cxnLst/>
            <a:rect l="l" t="t" r="r" b="b"/>
            <a:pathLst>
              <a:path w="2921352" h="3059514">
                <a:moveTo>
                  <a:pt x="0" y="0"/>
                </a:moveTo>
                <a:lnTo>
                  <a:pt x="2921352" y="0"/>
                </a:lnTo>
                <a:lnTo>
                  <a:pt x="2921352" y="3059514"/>
                </a:lnTo>
                <a:lnTo>
                  <a:pt x="0" y="30595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 l="-95144" t="-85441"/>
            </a:stretch>
          </a:blipFill>
        </p:spPr>
      </p:sp>
      <p:sp>
        <p:nvSpPr>
          <p:cNvPr id="42" name="Rectangle 41"/>
          <p:cNvSpPr/>
          <p:nvPr/>
        </p:nvSpPr>
        <p:spPr>
          <a:xfrm>
            <a:off x="2057400" y="4762500"/>
            <a:ext cx="13716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/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أوروبيا: بدأت هذه المرحلة التاريخية </a:t>
            </a:r>
            <a:r>
              <a:rPr lang="ar-DZ" sz="4000" b="1" dirty="0">
                <a:solidFill>
                  <a:srgbClr val="003366"/>
                </a:solidFill>
                <a:latin typeface="Open Sans" panose="020B0604020202020204" charset="0"/>
              </a:rPr>
              <a:t>منذ سقوط الإمبراطورية الرومانية الغربية سنة 476 م </a:t>
            </a:r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على </a:t>
            </a:r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أيد</a:t>
            </a:r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ي</a:t>
            </a:r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 </a:t>
            </a:r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القبائل القوطية </a:t>
            </a:r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الجرمانية، </a:t>
            </a:r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حتى </a:t>
            </a:r>
            <a:r>
              <a:rPr lang="ar-DZ" sz="4000" b="1" dirty="0">
                <a:solidFill>
                  <a:srgbClr val="003366"/>
                </a:solidFill>
                <a:latin typeface="Open Sans" panose="020B0604020202020204" charset="0"/>
              </a:rPr>
              <a:t>استيلاء محمد الفاتح على القسطنطينية عاصمة الإمبراطورية الرومانية الشرقية عام </a:t>
            </a:r>
            <a:r>
              <a:rPr lang="ar-DZ" sz="4000" b="1" dirty="0" smtClean="0">
                <a:solidFill>
                  <a:srgbClr val="003366"/>
                </a:solidFill>
                <a:latin typeface="Open Sans" panose="020B0604020202020204" charset="0"/>
              </a:rPr>
              <a:t>1453.</a:t>
            </a:r>
            <a:endParaRPr lang="fr-F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C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028700" y="3543300"/>
            <a:ext cx="15887700" cy="19046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 algn="justLow" rtl="1">
              <a:lnSpc>
                <a:spcPts val="7769"/>
              </a:lnSpc>
              <a:spcBef>
                <a:spcPct val="0"/>
              </a:spcBef>
            </a:pPr>
            <a:r>
              <a:rPr lang="ar-DZ" sz="5400" b="1" dirty="0" smtClean="0">
                <a:solidFill>
                  <a:schemeClr val="bg1"/>
                </a:solidFill>
              </a:rPr>
              <a:t>انتشر الدين المسيحي في كامل </a:t>
            </a:r>
            <a:r>
              <a:rPr lang="ar-DZ" sz="5400" b="1" dirty="0">
                <a:solidFill>
                  <a:schemeClr val="bg1"/>
                </a:solidFill>
              </a:rPr>
              <a:t>أوروبا </a:t>
            </a:r>
            <a:r>
              <a:rPr lang="ar-DZ" sz="5400" b="1" dirty="0" smtClean="0">
                <a:solidFill>
                  <a:schemeClr val="bg1"/>
                </a:solidFill>
              </a:rPr>
              <a:t>بعد اعتناقه </a:t>
            </a:r>
            <a:r>
              <a:rPr lang="ar-DZ" sz="5400" b="1" dirty="0">
                <a:solidFill>
                  <a:schemeClr val="bg1"/>
                </a:solidFill>
              </a:rPr>
              <a:t>من قبل الإمبراطور </a:t>
            </a:r>
            <a:r>
              <a:rPr lang="ar-DZ" sz="5400" b="1" dirty="0" smtClean="0">
                <a:solidFill>
                  <a:schemeClr val="bg1"/>
                </a:solidFill>
              </a:rPr>
              <a:t>قسطنطين عام 313م. </a:t>
            </a:r>
            <a:endParaRPr lang="en-US" sz="5400" b="1" u="none" dirty="0">
              <a:solidFill>
                <a:schemeClr val="bg1"/>
              </a:solidFill>
              <a:latin typeface="RoxboroughC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1219200" y="2460570"/>
            <a:ext cx="15621000" cy="89768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justLow" rtl="1">
              <a:lnSpc>
                <a:spcPts val="7049"/>
              </a:lnSpc>
              <a:spcBef>
                <a:spcPct val="0"/>
              </a:spcBef>
            </a:pPr>
            <a:endParaRPr lang="en-US" sz="5874" u="none" dirty="0">
              <a:solidFill>
                <a:srgbClr val="1B2C51"/>
              </a:solidFill>
              <a:latin typeface="RoxboroughCF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47800" y="3695701"/>
            <a:ext cx="15392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</a:pPr>
            <a:r>
              <a:rPr lang="ar-DZ" sz="4400" b="1" dirty="0"/>
              <a:t>استطاع </a:t>
            </a:r>
            <a:r>
              <a:rPr lang="ar-DZ" sz="4400" b="1" dirty="0" smtClean="0"/>
              <a:t>الدين المسيحي أن </a:t>
            </a:r>
            <a:r>
              <a:rPr lang="ar-DZ" sz="4400" b="1" dirty="0"/>
              <a:t>يربط الوحدات السياسية المختلفة في أوروبا في وحدة سياسية واحدة أدّت فيما بعد إلى ظهور ما يعرف بـــ " الأسرة الدولية المسيحية" </a:t>
            </a:r>
            <a:r>
              <a:rPr lang="ar-DZ" sz="4400" b="1" dirty="0" smtClean="0"/>
              <a:t>التي يتساوى </a:t>
            </a:r>
            <a:r>
              <a:rPr lang="ar-DZ" sz="4400" b="1" dirty="0"/>
              <a:t>أفرادها في الحقوق ويتقاسمون المبادئ والقيم نفسها، وفي نفس الوقت يُسلّم الجميع للبابا الكاثوليكي بالسلطة الروحية العليا. </a:t>
            </a:r>
            <a:endParaRPr lang="fr-F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C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flipH="1">
            <a:off x="15487324" y="533089"/>
            <a:ext cx="2204400" cy="2225141"/>
          </a:xfrm>
          <a:custGeom>
            <a:avLst/>
            <a:gdLst/>
            <a:ahLst/>
            <a:cxnLst/>
            <a:rect l="l" t="t" r="r" b="b"/>
            <a:pathLst>
              <a:path w="2204400" h="2225141">
                <a:moveTo>
                  <a:pt x="2204400" y="0"/>
                </a:moveTo>
                <a:lnTo>
                  <a:pt x="0" y="0"/>
                </a:lnTo>
                <a:lnTo>
                  <a:pt x="0" y="2225142"/>
                </a:lnTo>
                <a:lnTo>
                  <a:pt x="2204400" y="2225142"/>
                </a:lnTo>
                <a:lnTo>
                  <a:pt x="220440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 r="-126940" b="-123747"/>
            </a:stretch>
          </a:blipFill>
        </p:spPr>
      </p:sp>
      <p:sp>
        <p:nvSpPr>
          <p:cNvPr id="5" name="Freeform 5"/>
          <p:cNvSpPr/>
          <p:nvPr/>
        </p:nvSpPr>
        <p:spPr>
          <a:xfrm flipV="1">
            <a:off x="596276" y="7528769"/>
            <a:ext cx="2204400" cy="2225141"/>
          </a:xfrm>
          <a:custGeom>
            <a:avLst/>
            <a:gdLst/>
            <a:ahLst/>
            <a:cxnLst/>
            <a:rect l="l" t="t" r="r" b="b"/>
            <a:pathLst>
              <a:path w="2204400" h="2225141">
                <a:moveTo>
                  <a:pt x="0" y="2225142"/>
                </a:moveTo>
                <a:lnTo>
                  <a:pt x="2204400" y="2225142"/>
                </a:lnTo>
                <a:lnTo>
                  <a:pt x="2204400" y="0"/>
                </a:lnTo>
                <a:lnTo>
                  <a:pt x="0" y="0"/>
                </a:lnTo>
                <a:lnTo>
                  <a:pt x="0" y="2225142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 r="-126940" b="-123747"/>
            </a:stretch>
          </a:blipFill>
        </p:spPr>
      </p:sp>
      <p:sp>
        <p:nvSpPr>
          <p:cNvPr id="19" name="Rectangle 18"/>
          <p:cNvSpPr/>
          <p:nvPr/>
        </p:nvSpPr>
        <p:spPr>
          <a:xfrm>
            <a:off x="1295400" y="1790700"/>
            <a:ext cx="1554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DZ" sz="4000" b="1" dirty="0">
                <a:solidFill>
                  <a:schemeClr val="bg1"/>
                </a:solidFill>
              </a:rPr>
              <a:t>أصبح للكنسية الدور المهيمن في أوروبا عبر الكيان المسيحي الموحد الذي </a:t>
            </a:r>
            <a:r>
              <a:rPr lang="ar-DZ" sz="4000" b="1" dirty="0" smtClean="0">
                <a:solidFill>
                  <a:schemeClr val="bg1"/>
                </a:solidFill>
              </a:rPr>
              <a:t>يحوز به البابا على السلطة  </a:t>
            </a:r>
            <a:r>
              <a:rPr lang="ar-DZ" sz="4000" b="1" dirty="0">
                <a:solidFill>
                  <a:schemeClr val="bg1"/>
                </a:solidFill>
              </a:rPr>
              <a:t>الروحية </a:t>
            </a:r>
            <a:r>
              <a:rPr lang="ar-DZ" sz="4000" b="1" dirty="0" smtClean="0">
                <a:solidFill>
                  <a:schemeClr val="bg1"/>
                </a:solidFill>
              </a:rPr>
              <a:t>وهو </a:t>
            </a:r>
            <a:r>
              <a:rPr lang="ar-DZ" sz="4000" b="1" dirty="0">
                <a:solidFill>
                  <a:schemeClr val="bg1"/>
                </a:solidFill>
              </a:rPr>
              <a:t>ما مكّنه من التدخل في </a:t>
            </a:r>
            <a:r>
              <a:rPr lang="ar-DZ" sz="4000" b="1" dirty="0" smtClean="0">
                <a:solidFill>
                  <a:schemeClr val="bg1"/>
                </a:solidFill>
              </a:rPr>
              <a:t>الشؤون السياسية الداخلية والدولية.</a:t>
            </a:r>
          </a:p>
          <a:p>
            <a:pPr marL="571500" indent="-57150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DZ" sz="4000" b="1" dirty="0" smtClean="0">
                <a:solidFill>
                  <a:schemeClr val="bg1"/>
                </a:solidFill>
              </a:rPr>
              <a:t>سعت الكنيسة إلى اصباغ نظرتها الدينية على حروب الملوك الخارجية تحت مسمى الحرب العادلة.</a:t>
            </a:r>
          </a:p>
          <a:p>
            <a:pPr marL="571500" indent="-571500" algn="justLow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DZ" sz="4000" b="1" dirty="0" smtClean="0">
                <a:solidFill>
                  <a:schemeClr val="bg1"/>
                </a:solidFill>
              </a:rPr>
              <a:t>ورغم سمو والسلام الذي حوته رسالة سيدنا عيسى إلا أن الواقع المسيحي كان أبعد عن السلام داخل أوروبا وخارجها.</a:t>
            </a:r>
            <a:endParaRPr lang="fr-FR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133600" y="2705100"/>
            <a:ext cx="12573000" cy="5257800"/>
            <a:chOff x="0" y="0"/>
            <a:chExt cx="8558525" cy="6929909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8558526" cy="6929909"/>
            </a:xfrm>
            <a:custGeom>
              <a:avLst/>
              <a:gdLst/>
              <a:ahLst/>
              <a:cxnLst/>
              <a:rect l="l" t="t" r="r" b="b"/>
              <a:pathLst>
                <a:path w="8558526" h="6929909">
                  <a:moveTo>
                    <a:pt x="8434065" y="59690"/>
                  </a:moveTo>
                  <a:cubicBezTo>
                    <a:pt x="8469626" y="59690"/>
                    <a:pt x="8498836" y="88900"/>
                    <a:pt x="8498836" y="124460"/>
                  </a:cubicBezTo>
                  <a:lnTo>
                    <a:pt x="8498836" y="6805449"/>
                  </a:lnTo>
                  <a:cubicBezTo>
                    <a:pt x="8498836" y="6841009"/>
                    <a:pt x="8469626" y="6870219"/>
                    <a:pt x="8434065" y="6870219"/>
                  </a:cubicBezTo>
                  <a:lnTo>
                    <a:pt x="124460" y="6870219"/>
                  </a:lnTo>
                  <a:cubicBezTo>
                    <a:pt x="88900" y="6870219"/>
                    <a:pt x="59690" y="6841009"/>
                    <a:pt x="59690" y="6805449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8434065" y="59690"/>
                  </a:lnTo>
                  <a:moveTo>
                    <a:pt x="843406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6805449"/>
                  </a:lnTo>
                  <a:cubicBezTo>
                    <a:pt x="0" y="6874029"/>
                    <a:pt x="55880" y="6929909"/>
                    <a:pt x="124460" y="6929909"/>
                  </a:cubicBezTo>
                  <a:lnTo>
                    <a:pt x="8434066" y="6929909"/>
                  </a:lnTo>
                  <a:cubicBezTo>
                    <a:pt x="8502645" y="6929909"/>
                    <a:pt x="8558526" y="6874029"/>
                    <a:pt x="8558526" y="6805449"/>
                  </a:cubicBezTo>
                  <a:lnTo>
                    <a:pt x="8558526" y="124460"/>
                  </a:lnTo>
                  <a:cubicBezTo>
                    <a:pt x="8558526" y="55880"/>
                    <a:pt x="8502645" y="0"/>
                    <a:pt x="8434065" y="0"/>
                  </a:cubicBezTo>
                  <a:close/>
                </a:path>
              </a:pathLst>
            </a:custGeom>
            <a:solidFill>
              <a:srgbClr val="D4A522"/>
            </a:solidFill>
          </p:spPr>
        </p:sp>
      </p:grpSp>
      <p:sp>
        <p:nvSpPr>
          <p:cNvPr id="36" name="Rectangle 35"/>
          <p:cNvSpPr/>
          <p:nvPr/>
        </p:nvSpPr>
        <p:spPr>
          <a:xfrm>
            <a:off x="2133600" y="4958834"/>
            <a:ext cx="125730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>
                <a:ea typeface="Times New Roman" panose="02020603050405020304" pitchFamily="18" charset="0"/>
                <a:cs typeface="Traditional Arabic" pitchFamily="2" charset="-78"/>
              </a:rPr>
              <a:t>أحكام العلاقات الدولية في </a:t>
            </a:r>
            <a:r>
              <a:rPr lang="ar-SA" sz="6000" b="1" dirty="0" smtClean="0">
                <a:ea typeface="Times New Roman" panose="02020603050405020304" pitchFamily="18" charset="0"/>
                <a:cs typeface="Traditional Arabic" pitchFamily="2" charset="-78"/>
              </a:rPr>
              <a:t>الإسلام</a:t>
            </a:r>
            <a:r>
              <a:rPr lang="ar-DZ" sz="6000" b="1" dirty="0" smtClean="0">
                <a:ea typeface="Times New Roman" panose="02020603050405020304" pitchFamily="18" charset="0"/>
                <a:cs typeface="Traditional Arabic" pitchFamily="2" charset="-78"/>
              </a:rPr>
              <a:t>:</a:t>
            </a:r>
            <a:r>
              <a:rPr lang="ar-SA" sz="6000" b="1" dirty="0" smtClean="0">
                <a:ea typeface="Times New Roman" panose="02020603050405020304" pitchFamily="18" charset="0"/>
                <a:cs typeface="Traditional Arabic" pitchFamily="2" charset="-78"/>
              </a:rPr>
              <a:t> في </a:t>
            </a:r>
            <a:r>
              <a:rPr lang="ar-SA" sz="6000" b="1" dirty="0">
                <a:ea typeface="Times New Roman" panose="02020603050405020304" pitchFamily="18" charset="0"/>
                <a:cs typeface="Traditional Arabic" pitchFamily="2" charset="-78"/>
              </a:rPr>
              <a:t>حالة الحرب وفي حالة </a:t>
            </a:r>
            <a:r>
              <a:rPr lang="ar-SA" sz="6000" b="1" dirty="0" smtClean="0">
                <a:ea typeface="Times New Roman" panose="02020603050405020304" pitchFamily="18" charset="0"/>
                <a:cs typeface="Traditional Arabic" pitchFamily="2" charset="-78"/>
              </a:rPr>
              <a:t>السلم</a:t>
            </a:r>
            <a:r>
              <a:rPr lang="fr-FR" sz="6000" b="1" dirty="0" smtClean="0">
                <a:ea typeface="Times New Roman" panose="02020603050405020304" pitchFamily="18" charset="0"/>
                <a:cs typeface="Traditional Arabic" pitchFamily="2" charset="-78"/>
              </a:rPr>
              <a:t>.</a:t>
            </a:r>
            <a:r>
              <a:rPr lang="ar-SA" sz="6000" b="1" dirty="0" smtClean="0">
                <a:solidFill>
                  <a:schemeClr val="accent6"/>
                </a:solidFill>
                <a:ea typeface="Times New Roman" panose="02020603050405020304" pitchFamily="18" charset="0"/>
                <a:cs typeface="Traditional Arabic" pitchFamily="2" charset="-78"/>
              </a:rPr>
              <a:t> </a:t>
            </a:r>
            <a:endParaRPr lang="fr-FR" sz="60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C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676400" y="4619511"/>
            <a:ext cx="149352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50000"/>
              </a:lnSpc>
              <a:spcAft>
                <a:spcPts val="1000"/>
              </a:spcAft>
            </a:pPr>
            <a:r>
              <a:rPr lang="ar-DZ" sz="4800" b="1" dirty="0">
                <a:solidFill>
                  <a:schemeClr val="bg1"/>
                </a:solidFill>
                <a:ea typeface="Calibri" panose="020F0502020204030204" pitchFamily="34" charset="0"/>
                <a:cs typeface="Sakkal Majalla" panose="02000000000000000000" pitchFamily="2" charset="-78"/>
              </a:rPr>
              <a:t>الأصل في العلاقات الدولية في الإسلام هو السلم ومنه قوله تعالى:" وإذا جنحوا للسلم فاجنح لها". </a:t>
            </a:r>
            <a:endParaRPr lang="fr-FR" sz="4800" b="1" dirty="0">
              <a:solidFill>
                <a:schemeClr val="bg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C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028700" y="2095500"/>
            <a:ext cx="11163300" cy="615553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Low" rtl="1"/>
            <a:r>
              <a:rPr lang="ar-SA" sz="4000" dirty="0">
                <a:solidFill>
                  <a:schemeClr val="bg1"/>
                </a:solidFill>
                <a:latin typeface="+mj-lt"/>
              </a:rPr>
              <a:t>الحرب في الإسلام مكروهة في الجملة ، ينـبغي ما أمـكن تفـاديها ، </a:t>
            </a:r>
            <a:r>
              <a:rPr lang="ar-SA" sz="4000" dirty="0" smtClean="0">
                <a:solidFill>
                  <a:schemeClr val="bg1"/>
                </a:solidFill>
                <a:latin typeface="+mj-lt"/>
              </a:rPr>
              <a:t>جاء </a:t>
            </a:r>
            <a:r>
              <a:rPr lang="ar-DZ" sz="4000" dirty="0" smtClean="0">
                <a:solidFill>
                  <a:schemeClr val="bg1"/>
                </a:solidFill>
                <a:latin typeface="+mj-lt"/>
              </a:rPr>
              <a:t>في </a:t>
            </a:r>
            <a:r>
              <a:rPr lang="ar-SA" sz="4000" dirty="0" smtClean="0">
                <a:solidFill>
                  <a:schemeClr val="bg1"/>
                </a:solidFill>
                <a:latin typeface="+mj-lt"/>
              </a:rPr>
              <a:t>الحديث </a:t>
            </a:r>
            <a:r>
              <a:rPr lang="ar-SA" sz="4000" dirty="0">
                <a:solidFill>
                  <a:schemeClr val="bg1"/>
                </a:solidFill>
                <a:latin typeface="+mj-lt"/>
              </a:rPr>
              <a:t>الشريف عن أبي هريرة </a:t>
            </a:r>
            <a:r>
              <a:rPr lang="ar-SA" sz="4000" dirty="0" smtClean="0">
                <a:solidFill>
                  <a:schemeClr val="bg1"/>
                </a:solidFill>
                <a:latin typeface="+mj-lt"/>
              </a:rPr>
              <a:t>عن النبي: </a:t>
            </a:r>
            <a:r>
              <a:rPr lang="ar-SA" sz="4000" dirty="0">
                <a:solidFill>
                  <a:schemeClr val="bg1"/>
                </a:solidFill>
                <a:latin typeface="+mj-lt"/>
              </a:rPr>
              <a:t>" </a:t>
            </a:r>
            <a:r>
              <a:rPr lang="ar-SA" sz="4000" b="1" dirty="0">
                <a:solidFill>
                  <a:schemeClr val="bg1"/>
                </a:solidFill>
                <a:latin typeface="+mj-lt"/>
              </a:rPr>
              <a:t>لاَ تَتَـمَنَّوْا لَـقاءَ الْعَدُوَّ ، وَاسْألُوا الله الْعَافَيِةَ ، فَإِذَا لَقِيتُمُوهُمْ </a:t>
            </a:r>
            <a:r>
              <a:rPr lang="ar-SA" sz="4000" b="1" dirty="0" smtClean="0">
                <a:solidFill>
                  <a:schemeClr val="bg1"/>
                </a:solidFill>
                <a:latin typeface="+mj-lt"/>
              </a:rPr>
              <a:t>فَاثْبُتُوا</a:t>
            </a:r>
            <a:r>
              <a:rPr lang="ar-DZ" sz="4000" b="1" dirty="0" smtClean="0">
                <a:solidFill>
                  <a:schemeClr val="bg1"/>
                </a:solidFill>
                <a:latin typeface="+mj-lt"/>
              </a:rPr>
              <a:t>.</a:t>
            </a:r>
            <a:r>
              <a:rPr lang="ar-SA" sz="4000" dirty="0" smtClean="0">
                <a:solidFill>
                  <a:schemeClr val="bg1"/>
                </a:solidFill>
                <a:latin typeface="+mj-lt"/>
              </a:rPr>
              <a:t>" </a:t>
            </a:r>
            <a:endParaRPr lang="ar-DZ" sz="4000" dirty="0" smtClean="0">
              <a:solidFill>
                <a:schemeClr val="bg1"/>
              </a:solidFill>
              <a:latin typeface="+mj-lt"/>
            </a:endParaRPr>
          </a:p>
          <a:p>
            <a:pPr algn="justLow"/>
            <a:r>
              <a:rPr lang="ar-SA" sz="4000" dirty="0" smtClean="0">
                <a:solidFill>
                  <a:schemeClr val="bg1"/>
                </a:solidFill>
                <a:latin typeface="+mj-lt"/>
              </a:rPr>
              <a:t>متفق عليه. </a:t>
            </a:r>
            <a:endParaRPr lang="ar-DZ" sz="4000" dirty="0" smtClean="0">
              <a:solidFill>
                <a:schemeClr val="bg1"/>
              </a:solidFill>
              <a:latin typeface="+mj-lt"/>
            </a:endParaRPr>
          </a:p>
          <a:p>
            <a:pPr algn="justLow" rtl="1"/>
            <a:r>
              <a:rPr lang="ar-SA" sz="4000" dirty="0" smtClean="0">
                <a:solidFill>
                  <a:schemeClr val="bg1"/>
                </a:solidFill>
                <a:latin typeface="+mj-lt"/>
              </a:rPr>
              <a:t>وكان </a:t>
            </a:r>
            <a:r>
              <a:rPr lang="ar-SA" sz="4000" dirty="0">
                <a:solidFill>
                  <a:schemeClr val="bg1"/>
                </a:solidFill>
                <a:latin typeface="+mj-lt"/>
              </a:rPr>
              <a:t>من الطبيعي أن لا يسمح الإسلام بالحرب إلا في حالة الضرورة الشرعية ، وفي هذه الحال تحكم الحرب مبادئ </a:t>
            </a:r>
            <a:r>
              <a:rPr lang="ar-DZ" sz="4000" dirty="0" smtClean="0">
                <a:solidFill>
                  <a:schemeClr val="bg1"/>
                </a:solidFill>
                <a:latin typeface="+mj-lt"/>
              </a:rPr>
              <a:t>تتلخص </a:t>
            </a:r>
            <a:r>
              <a:rPr lang="ar-SA" sz="4000" dirty="0" smtClean="0">
                <a:solidFill>
                  <a:schemeClr val="bg1"/>
                </a:solidFill>
                <a:latin typeface="+mj-lt"/>
              </a:rPr>
              <a:t>في </a:t>
            </a:r>
            <a:r>
              <a:rPr lang="ar-SA" sz="4000" dirty="0">
                <a:solidFill>
                  <a:schemeClr val="bg1"/>
                </a:solidFill>
                <a:latin typeface="+mj-lt"/>
              </a:rPr>
              <a:t>ثلاثة مبادئ تضمنتها الآية الكريمة : </a:t>
            </a:r>
            <a:endParaRPr lang="ar-DZ" sz="4000" dirty="0" smtClean="0">
              <a:solidFill>
                <a:schemeClr val="bg1"/>
              </a:solidFill>
              <a:latin typeface="+mj-lt"/>
            </a:endParaRPr>
          </a:p>
          <a:p>
            <a:pPr algn="justLow" rtl="1"/>
            <a:r>
              <a:rPr lang="en-US" sz="4000" b="1" dirty="0" smtClean="0">
                <a:solidFill>
                  <a:schemeClr val="bg1"/>
                </a:solidFill>
                <a:latin typeface="+mj-lt"/>
              </a:rPr>
              <a:t> </a:t>
            </a:r>
            <a:endParaRPr lang="ar-DZ" sz="4000" b="1" dirty="0" smtClean="0">
              <a:solidFill>
                <a:schemeClr val="bg1"/>
              </a:solidFill>
              <a:latin typeface="+mj-lt"/>
            </a:endParaRPr>
          </a:p>
          <a:p>
            <a:pPr algn="justLow" rtl="1"/>
            <a:r>
              <a:rPr lang="ar-SA" sz="4000" b="1" dirty="0" smtClean="0">
                <a:solidFill>
                  <a:schemeClr val="bg1"/>
                </a:solidFill>
                <a:latin typeface="+mj-lt"/>
              </a:rPr>
              <a:t>وَقَاتِلُواْ </a:t>
            </a:r>
            <a:r>
              <a:rPr lang="ar-SA" sz="4000" b="1" dirty="0">
                <a:solidFill>
                  <a:schemeClr val="bg1"/>
                </a:solidFill>
                <a:latin typeface="+mj-lt"/>
              </a:rPr>
              <a:t>فِي سَبِيلِ اللّهِ الَّذِينَ يُقَاتِلُونَكُمْ وَلاَ تَعْتَدُواْ إِنَّ اللّهَ لاَ يُحِبِّ </a:t>
            </a:r>
            <a:r>
              <a:rPr lang="ar-SA" sz="4000" b="1" dirty="0" smtClean="0">
                <a:solidFill>
                  <a:schemeClr val="bg1"/>
                </a:solidFill>
                <a:latin typeface="+mj-lt"/>
              </a:rPr>
              <a:t>الْمُعْتَدِينَ</a:t>
            </a:r>
            <a:r>
              <a:rPr lang="ar-DZ" sz="4000" b="1" dirty="0" smtClean="0">
                <a:solidFill>
                  <a:schemeClr val="bg1"/>
                </a:solidFill>
                <a:latin typeface="+mj-lt"/>
              </a:rPr>
              <a:t>"</a:t>
            </a:r>
            <a:r>
              <a:rPr lang="ar-SA" sz="40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+mj-lt"/>
              </a:rPr>
              <a:t>]</a:t>
            </a:r>
            <a:r>
              <a:rPr lang="ar-SA" sz="4000" dirty="0">
                <a:solidFill>
                  <a:schemeClr val="bg1"/>
                </a:solidFill>
                <a:latin typeface="+mj-lt"/>
              </a:rPr>
              <a:t>البقرة آية :190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 </a:t>
            </a:r>
            <a:r>
              <a:rPr lang="en-US" sz="3200" dirty="0"/>
              <a:t>[</a:t>
            </a:r>
            <a:endParaRPr lang="en-US" sz="3200" u="none" dirty="0">
              <a:solidFill>
                <a:srgbClr val="D4A522"/>
              </a:solidFill>
              <a:latin typeface="RoxboroughCF"/>
            </a:endParaRPr>
          </a:p>
        </p:txBody>
      </p:sp>
      <p:sp>
        <p:nvSpPr>
          <p:cNvPr id="7" name="Freeform 7"/>
          <p:cNvSpPr/>
          <p:nvPr/>
        </p:nvSpPr>
        <p:spPr>
          <a:xfrm>
            <a:off x="15921530" y="1848717"/>
            <a:ext cx="579014" cy="579014"/>
          </a:xfrm>
          <a:custGeom>
            <a:avLst/>
            <a:gdLst/>
            <a:ahLst/>
            <a:cxnLst/>
            <a:rect l="l" t="t" r="r" b="b"/>
            <a:pathLst>
              <a:path w="579014" h="579014">
                <a:moveTo>
                  <a:pt x="0" y="0"/>
                </a:moveTo>
                <a:lnTo>
                  <a:pt x="579013" y="0"/>
                </a:lnTo>
                <a:lnTo>
                  <a:pt x="579013" y="579014"/>
                </a:lnTo>
                <a:lnTo>
                  <a:pt x="0" y="57901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15342516" y="2857500"/>
            <a:ext cx="579014" cy="579014"/>
          </a:xfrm>
          <a:custGeom>
            <a:avLst/>
            <a:gdLst/>
            <a:ahLst/>
            <a:cxnLst/>
            <a:rect l="l" t="t" r="r" b="b"/>
            <a:pathLst>
              <a:path w="579014" h="579014">
                <a:moveTo>
                  <a:pt x="0" y="0"/>
                </a:moveTo>
                <a:lnTo>
                  <a:pt x="579014" y="0"/>
                </a:lnTo>
                <a:lnTo>
                  <a:pt x="579014" y="579013"/>
                </a:lnTo>
                <a:lnTo>
                  <a:pt x="0" y="57901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387</Words>
  <Application>Microsoft Office PowerPoint</Application>
  <PresentationFormat>Custom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Times New Roman</vt:lpstr>
      <vt:lpstr>Sakkal Majalla</vt:lpstr>
      <vt:lpstr>RoxboroughCF</vt:lpstr>
      <vt:lpstr>Simplified Arabic</vt:lpstr>
      <vt:lpstr>Calibri</vt:lpstr>
      <vt:lpstr>PT Bold Heading</vt:lpstr>
      <vt:lpstr>Traditional Arabic</vt:lpstr>
      <vt:lpstr>Open Sans</vt:lpstr>
      <vt:lpstr>AGA Arabesque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HP</cp:lastModifiedBy>
  <cp:revision>13</cp:revision>
  <dcterms:created xsi:type="dcterms:W3CDTF">2006-08-16T00:00:00Z</dcterms:created>
  <dcterms:modified xsi:type="dcterms:W3CDTF">2023-12-17T12:15:18Z</dcterms:modified>
  <dc:identifier>DAFw36uVEcQ</dc:identifier>
</cp:coreProperties>
</file>