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6" r:id="rId1"/>
  </p:sldMasterIdLst>
  <p:sldIdLst>
    <p:sldId id="256" r:id="rId2"/>
    <p:sldId id="257" r:id="rId3"/>
    <p:sldId id="259" r:id="rId4"/>
    <p:sldId id="260" r:id="rId5"/>
    <p:sldId id="304" r:id="rId6"/>
    <p:sldId id="280" r:id="rId7"/>
    <p:sldId id="261" r:id="rId8"/>
    <p:sldId id="305" r:id="rId9"/>
    <p:sldId id="281" r:id="rId10"/>
    <p:sldId id="282" r:id="rId11"/>
    <p:sldId id="283" r:id="rId12"/>
    <p:sldId id="285" r:id="rId13"/>
    <p:sldId id="284" r:id="rId14"/>
    <p:sldId id="286" r:id="rId15"/>
    <p:sldId id="287" r:id="rId16"/>
    <p:sldId id="288" r:id="rId17"/>
    <p:sldId id="289" r:id="rId18"/>
    <p:sldId id="292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6" r:id="rId29"/>
    <p:sldId id="291" r:id="rId30"/>
    <p:sldId id="29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75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5296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66057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38672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398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42125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4100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686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88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1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0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89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425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6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1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9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58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183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69E3-FADE-4297-D520-914023B78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2536722"/>
            <a:ext cx="8825658" cy="1576981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/>
              <a:t>Segmentation et annotation des défis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295B9A-57EF-5E8E-C031-AC99235356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25-11-2025</a:t>
            </a:r>
          </a:p>
        </p:txBody>
      </p:sp>
    </p:spTree>
    <p:extLst>
      <p:ext uri="{BB962C8B-B14F-4D97-AF65-F5344CB8AC3E}">
        <p14:creationId xmlns:p14="http://schemas.microsoft.com/office/powerpoint/2010/main" val="2220286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F51765-7E8C-3968-281C-E9B64C6D9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0895"/>
          </a:xfrm>
        </p:spPr>
        <p:txBody>
          <a:bodyPr/>
          <a:lstStyle/>
          <a:p>
            <a:r>
              <a:rPr lang="fr-FR" sz="2800" b="1" dirty="0"/>
              <a:t>Méthode de résolution</a:t>
            </a:r>
            <a:r>
              <a:rPr lang="fr-FR" sz="2800" dirty="0"/>
              <a:t>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57E2B0-68EC-127A-AC72-C90ADE73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200402"/>
            <a:ext cx="8946541" cy="1870153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Identifier le domaine (juridique, médical, technique...)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Examiner les mots voisins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Vérifier dans un corpus spécialisé</a:t>
            </a:r>
          </a:p>
        </p:txBody>
      </p:sp>
    </p:spTree>
    <p:extLst>
      <p:ext uri="{BB962C8B-B14F-4D97-AF65-F5344CB8AC3E}">
        <p14:creationId xmlns:p14="http://schemas.microsoft.com/office/powerpoint/2010/main" val="3831922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3FC718-FDE3-4EF7-921E-A5F374EAF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AA0F719-3DC8-4F08-AD8F-5A845658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DCB61BE-FA0F-4EFB-BE0E-268BAD8E3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4747655" y="-586345"/>
            <a:ext cx="6858001" cy="8030691"/>
          </a:xfrm>
          <a:custGeom>
            <a:avLst/>
            <a:gdLst>
              <a:gd name="connsiteX0" fmla="*/ 6858001 w 6858001"/>
              <a:gd name="connsiteY0" fmla="*/ 1177 h 8030691"/>
              <a:gd name="connsiteX1" fmla="*/ 6858001 w 6858001"/>
              <a:gd name="connsiteY1" fmla="*/ 1344715 h 8030691"/>
              <a:gd name="connsiteX2" fmla="*/ 6858000 w 6858001"/>
              <a:gd name="connsiteY2" fmla="*/ 1344715 h 8030691"/>
              <a:gd name="connsiteX3" fmla="*/ 6858000 w 6858001"/>
              <a:gd name="connsiteY3" fmla="*/ 8030691 h 8030691"/>
              <a:gd name="connsiteX4" fmla="*/ 0 w 6858001"/>
              <a:gd name="connsiteY4" fmla="*/ 8030690 h 8030691"/>
              <a:gd name="connsiteX5" fmla="*/ 0 w 6858001"/>
              <a:gd name="connsiteY5" fmla="*/ 477747 h 8030691"/>
              <a:gd name="connsiteX6" fmla="*/ 1 w 6858001"/>
              <a:gd name="connsiteY6" fmla="*/ 477747 h 8030691"/>
              <a:gd name="connsiteX7" fmla="*/ 1 w 6858001"/>
              <a:gd name="connsiteY7" fmla="*/ 0 h 8030691"/>
              <a:gd name="connsiteX8" fmla="*/ 40463 w 6858001"/>
              <a:gd name="connsiteY8" fmla="*/ 5883 h 8030691"/>
              <a:gd name="connsiteX9" fmla="*/ 159107 w 6858001"/>
              <a:gd name="connsiteY9" fmla="*/ 23196 h 8030691"/>
              <a:gd name="connsiteX10" fmla="*/ 245518 w 6858001"/>
              <a:gd name="connsiteY10" fmla="*/ 35299 h 8030691"/>
              <a:gd name="connsiteX11" fmla="*/ 348388 w 6858001"/>
              <a:gd name="connsiteY11" fmla="*/ 48074 h 8030691"/>
              <a:gd name="connsiteX12" fmla="*/ 470460 w 6858001"/>
              <a:gd name="connsiteY12" fmla="*/ 63370 h 8030691"/>
              <a:gd name="connsiteX13" fmla="*/ 605563 w 6858001"/>
              <a:gd name="connsiteY13" fmla="*/ 79507 h 8030691"/>
              <a:gd name="connsiteX14" fmla="*/ 757810 w 6858001"/>
              <a:gd name="connsiteY14" fmla="*/ 96484 h 8030691"/>
              <a:gd name="connsiteX15" fmla="*/ 923774 w 6858001"/>
              <a:gd name="connsiteY15" fmla="*/ 114469 h 8030691"/>
              <a:gd name="connsiteX16" fmla="*/ 1104139 w 6858001"/>
              <a:gd name="connsiteY16" fmla="*/ 132455 h 8030691"/>
              <a:gd name="connsiteX17" fmla="*/ 1296163 w 6858001"/>
              <a:gd name="connsiteY17" fmla="*/ 150776 h 8030691"/>
              <a:gd name="connsiteX18" fmla="*/ 1503275 w 6858001"/>
              <a:gd name="connsiteY18" fmla="*/ 167753 h 8030691"/>
              <a:gd name="connsiteX19" fmla="*/ 1719988 w 6858001"/>
              <a:gd name="connsiteY19" fmla="*/ 184058 h 8030691"/>
              <a:gd name="connsiteX20" fmla="*/ 1949045 w 6858001"/>
              <a:gd name="connsiteY20" fmla="*/ 198850 h 8030691"/>
              <a:gd name="connsiteX21" fmla="*/ 2187703 w 6858001"/>
              <a:gd name="connsiteY21" fmla="*/ 212969 h 8030691"/>
              <a:gd name="connsiteX22" fmla="*/ 2436649 w 6858001"/>
              <a:gd name="connsiteY22" fmla="*/ 226249 h 8030691"/>
              <a:gd name="connsiteX23" fmla="*/ 2564208 w 6858001"/>
              <a:gd name="connsiteY23" fmla="*/ 230955 h 8030691"/>
              <a:gd name="connsiteX24" fmla="*/ 2694509 w 6858001"/>
              <a:gd name="connsiteY24" fmla="*/ 236166 h 8030691"/>
              <a:gd name="connsiteX25" fmla="*/ 2826869 w 6858001"/>
              <a:gd name="connsiteY25" fmla="*/ 241040 h 8030691"/>
              <a:gd name="connsiteX26" fmla="*/ 2959914 w 6858001"/>
              <a:gd name="connsiteY26" fmla="*/ 244234 h 8030691"/>
              <a:gd name="connsiteX27" fmla="*/ 3095702 w 6858001"/>
              <a:gd name="connsiteY27" fmla="*/ 247092 h 8030691"/>
              <a:gd name="connsiteX28" fmla="*/ 3232862 w 6858001"/>
              <a:gd name="connsiteY28" fmla="*/ 250117 h 8030691"/>
              <a:gd name="connsiteX29" fmla="*/ 3372766 w 6858001"/>
              <a:gd name="connsiteY29" fmla="*/ 252134 h 8030691"/>
              <a:gd name="connsiteX30" fmla="*/ 3514040 w 6858001"/>
              <a:gd name="connsiteY30" fmla="*/ 252134 h 8030691"/>
              <a:gd name="connsiteX31" fmla="*/ 3656686 w 6858001"/>
              <a:gd name="connsiteY31" fmla="*/ 253143 h 8030691"/>
              <a:gd name="connsiteX32" fmla="*/ 3800705 w 6858001"/>
              <a:gd name="connsiteY32" fmla="*/ 252134 h 8030691"/>
              <a:gd name="connsiteX33" fmla="*/ 3946780 w 6858001"/>
              <a:gd name="connsiteY33" fmla="*/ 250117 h 8030691"/>
              <a:gd name="connsiteX34" fmla="*/ 4092856 w 6858001"/>
              <a:gd name="connsiteY34" fmla="*/ 248268 h 8030691"/>
              <a:gd name="connsiteX35" fmla="*/ 4240988 w 6858001"/>
              <a:gd name="connsiteY35" fmla="*/ 244234 h 8030691"/>
              <a:gd name="connsiteX36" fmla="*/ 4390492 w 6858001"/>
              <a:gd name="connsiteY36" fmla="*/ 240032 h 8030691"/>
              <a:gd name="connsiteX37" fmla="*/ 4539997 w 6858001"/>
              <a:gd name="connsiteY37" fmla="*/ 235157 h 8030691"/>
              <a:gd name="connsiteX38" fmla="*/ 4690873 w 6858001"/>
              <a:gd name="connsiteY38" fmla="*/ 228266 h 8030691"/>
              <a:gd name="connsiteX39" fmla="*/ 4843120 w 6858001"/>
              <a:gd name="connsiteY39" fmla="*/ 220029 h 8030691"/>
              <a:gd name="connsiteX40" fmla="*/ 4996054 w 6858001"/>
              <a:gd name="connsiteY40" fmla="*/ 212129 h 8030691"/>
              <a:gd name="connsiteX41" fmla="*/ 5148987 w 6858001"/>
              <a:gd name="connsiteY41" fmla="*/ 202044 h 8030691"/>
              <a:gd name="connsiteX42" fmla="*/ 5303978 w 6858001"/>
              <a:gd name="connsiteY42" fmla="*/ 189941 h 8030691"/>
              <a:gd name="connsiteX43" fmla="*/ 5456911 w 6858001"/>
              <a:gd name="connsiteY43" fmla="*/ 177839 h 8030691"/>
              <a:gd name="connsiteX44" fmla="*/ 5612588 w 6858001"/>
              <a:gd name="connsiteY44" fmla="*/ 163887 h 8030691"/>
              <a:gd name="connsiteX45" fmla="*/ 5768950 w 6858001"/>
              <a:gd name="connsiteY45" fmla="*/ 148591 h 8030691"/>
              <a:gd name="connsiteX46" fmla="*/ 5923255 w 6858001"/>
              <a:gd name="connsiteY46" fmla="*/ 132455 h 8030691"/>
              <a:gd name="connsiteX47" fmla="*/ 6079618 w 6858001"/>
              <a:gd name="connsiteY47" fmla="*/ 113629 h 8030691"/>
              <a:gd name="connsiteX48" fmla="*/ 6235294 w 6858001"/>
              <a:gd name="connsiteY48" fmla="*/ 93458 h 8030691"/>
              <a:gd name="connsiteX49" fmla="*/ 6391657 w 6858001"/>
              <a:gd name="connsiteY49" fmla="*/ 73455 h 8030691"/>
              <a:gd name="connsiteX50" fmla="*/ 6547333 w 6858001"/>
              <a:gd name="connsiteY50" fmla="*/ 50091 h 8030691"/>
              <a:gd name="connsiteX51" fmla="*/ 6702324 w 6858001"/>
              <a:gd name="connsiteY51" fmla="*/ 26222 h 8030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8030691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8030691"/>
                </a:lnTo>
                <a:lnTo>
                  <a:pt x="0" y="8030690"/>
                </a:lnTo>
                <a:lnTo>
                  <a:pt x="0" y="477747"/>
                </a:lnTo>
                <a:lnTo>
                  <a:pt x="1" y="47774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4"/>
                </a:lnTo>
                <a:lnTo>
                  <a:pt x="470460" y="63370"/>
                </a:lnTo>
                <a:lnTo>
                  <a:pt x="605563" y="79507"/>
                </a:lnTo>
                <a:lnTo>
                  <a:pt x="757810" y="96484"/>
                </a:lnTo>
                <a:lnTo>
                  <a:pt x="923774" y="114469"/>
                </a:lnTo>
                <a:lnTo>
                  <a:pt x="1104139" y="132455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50"/>
                </a:lnTo>
                <a:lnTo>
                  <a:pt x="2187703" y="212969"/>
                </a:lnTo>
                <a:lnTo>
                  <a:pt x="2436649" y="226249"/>
                </a:lnTo>
                <a:lnTo>
                  <a:pt x="2564208" y="230955"/>
                </a:lnTo>
                <a:lnTo>
                  <a:pt x="2694509" y="236166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2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3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B31EAA-7423-46F7-9B90-4AB2B09C3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8B9C2B-415F-BDB5-16D1-E98C8B19A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53" y="2334497"/>
            <a:ext cx="3108057" cy="2189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>
                <a:solidFill>
                  <a:srgbClr val="FFFFFF"/>
                </a:solidFill>
              </a:rPr>
              <a:t>B. FAUX-AMIS</a:t>
            </a:r>
            <a:endParaRPr lang="fr-FR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FFFFFF"/>
                </a:solidFill>
              </a:rPr>
              <a:t>Définition</a:t>
            </a:r>
            <a:r>
              <a:rPr lang="fr-FR" sz="2400" dirty="0">
                <a:solidFill>
                  <a:srgbClr val="FFFFFF"/>
                </a:solidFill>
              </a:rPr>
              <a:t> : Mots qui se ressemblent mais ont des sens différents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3ABD776-76AE-A1C2-577C-9E7B94DB4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62297"/>
              </p:ext>
            </p:extLst>
          </p:nvPr>
        </p:nvGraphicFramePr>
        <p:xfrm>
          <a:off x="4827382" y="851127"/>
          <a:ext cx="6897585" cy="5717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7128">
                  <a:extLst>
                    <a:ext uri="{9D8B030D-6E8A-4147-A177-3AD203B41FA5}">
                      <a16:colId xmlns:a16="http://schemas.microsoft.com/office/drawing/2014/main" val="1908419233"/>
                    </a:ext>
                  </a:extLst>
                </a:gridCol>
                <a:gridCol w="2141545">
                  <a:extLst>
                    <a:ext uri="{9D8B030D-6E8A-4147-A177-3AD203B41FA5}">
                      <a16:colId xmlns:a16="http://schemas.microsoft.com/office/drawing/2014/main" val="1194840900"/>
                    </a:ext>
                  </a:extLst>
                </a:gridCol>
                <a:gridCol w="2478912">
                  <a:extLst>
                    <a:ext uri="{9D8B030D-6E8A-4147-A177-3AD203B41FA5}">
                      <a16:colId xmlns:a16="http://schemas.microsoft.com/office/drawing/2014/main" val="2651024788"/>
                    </a:ext>
                  </a:extLst>
                </a:gridCol>
              </a:tblGrid>
              <a:tr h="3149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Faux-ami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Traduction correcte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Exemple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1036826592"/>
                  </a:ext>
                </a:extLst>
              </a:tr>
              <a:tr h="85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actually</a:t>
                      </a:r>
                      <a:r>
                        <a:rPr lang="fr-FR" sz="1800" kern="100" dirty="0">
                          <a:effectLst/>
                        </a:rPr>
                        <a:t> (EN) ≠ actuellement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en réalité / </a:t>
                      </a:r>
                      <a:r>
                        <a:rPr lang="ar-SA" sz="1800" kern="100" dirty="0">
                          <a:effectLst/>
                        </a:rPr>
                        <a:t>في الواقع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Actually</a:t>
                      </a:r>
                      <a:r>
                        <a:rPr lang="fr-FR" sz="1800" kern="100" dirty="0">
                          <a:effectLst/>
                        </a:rPr>
                        <a:t>, I </a:t>
                      </a:r>
                      <a:r>
                        <a:rPr lang="fr-FR" sz="1800" kern="100" dirty="0" err="1">
                          <a:effectLst/>
                        </a:rPr>
                        <a:t>disagree</a:t>
                      </a:r>
                      <a:r>
                        <a:rPr lang="fr-FR" sz="1800" kern="100" dirty="0">
                          <a:effectLst/>
                        </a:rPr>
                        <a:t> → En réalité, je ne suis pas d'accord / </a:t>
                      </a:r>
                      <a:r>
                        <a:rPr lang="ar-SA" sz="1800" kern="100" dirty="0">
                          <a:effectLst/>
                        </a:rPr>
                        <a:t>في الواقع، أنا لا أتفق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1852543764"/>
                  </a:ext>
                </a:extLst>
              </a:tr>
              <a:tr h="85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library</a:t>
                      </a:r>
                      <a:r>
                        <a:rPr lang="fr-FR" sz="1800" kern="100" dirty="0">
                          <a:effectLst/>
                        </a:rPr>
                        <a:t> (EN) ≠ librairie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bibliothèque / </a:t>
                      </a:r>
                      <a:r>
                        <a:rPr lang="ar-SA" sz="1800" kern="100" dirty="0">
                          <a:effectLst/>
                        </a:rPr>
                        <a:t>مكتبة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Public </a:t>
                      </a:r>
                      <a:r>
                        <a:rPr lang="fr-FR" sz="1800" kern="100" dirty="0" err="1">
                          <a:effectLst/>
                        </a:rPr>
                        <a:t>library</a:t>
                      </a:r>
                      <a:r>
                        <a:rPr lang="fr-FR" sz="1800" kern="100" dirty="0">
                          <a:effectLst/>
                        </a:rPr>
                        <a:t> → Bibliothèque publique </a:t>
                      </a:r>
                      <a:r>
                        <a:rPr lang="ar-SA" sz="1800" kern="100" dirty="0">
                          <a:effectLst/>
                        </a:rPr>
                        <a:t>مكتبة </a:t>
                      </a:r>
                      <a:r>
                        <a:rPr lang="ar-DZ" sz="1800" kern="100" dirty="0">
                          <a:effectLst/>
                        </a:rPr>
                        <a:t>عمومية/عامة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1530956101"/>
                  </a:ext>
                </a:extLst>
              </a:tr>
              <a:tr h="85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comprehensive</a:t>
                      </a:r>
                      <a:r>
                        <a:rPr lang="fr-FR" sz="1800" kern="100" dirty="0">
                          <a:effectLst/>
                        </a:rPr>
                        <a:t> (EN) ≠ compréhensif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exhaustif, complet / </a:t>
                      </a:r>
                      <a:r>
                        <a:rPr lang="ar-SA" sz="1800" kern="100" dirty="0">
                          <a:effectLst/>
                        </a:rPr>
                        <a:t>شامل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Comprehensive</a:t>
                      </a:r>
                      <a:r>
                        <a:rPr lang="fr-FR" sz="1800" kern="100" dirty="0">
                          <a:effectLst/>
                        </a:rPr>
                        <a:t> report → Rapport exhaustif / </a:t>
                      </a:r>
                      <a:r>
                        <a:rPr lang="ar-SA" sz="1800" kern="100" dirty="0">
                          <a:effectLst/>
                        </a:rPr>
                        <a:t>تقرير شامل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3426984522"/>
                  </a:ext>
                </a:extLst>
              </a:tr>
              <a:tr h="85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sensible (EN) ≠ sensible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raisonnable / </a:t>
                      </a:r>
                      <a:r>
                        <a:rPr lang="ar-SA" sz="1800" kern="100" dirty="0">
                          <a:effectLst/>
                        </a:rPr>
                        <a:t>معقول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A sensible </a:t>
                      </a:r>
                      <a:r>
                        <a:rPr lang="fr-FR" sz="1800" kern="100" dirty="0" err="1">
                          <a:effectLst/>
                        </a:rPr>
                        <a:t>decision</a:t>
                      </a:r>
                      <a:r>
                        <a:rPr lang="fr-FR" sz="1800" kern="100" dirty="0">
                          <a:effectLst/>
                        </a:rPr>
                        <a:t> → Une décision raisonnable / </a:t>
                      </a:r>
                      <a:r>
                        <a:rPr lang="ar-SA" sz="1800" kern="100" dirty="0">
                          <a:effectLst/>
                        </a:rPr>
                        <a:t>قرار معقول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2470405574"/>
                  </a:ext>
                </a:extLst>
              </a:tr>
              <a:tr h="85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éventuellement (FR) ≠ </a:t>
                      </a:r>
                      <a:r>
                        <a:rPr lang="fr-FR" sz="1800" kern="100" dirty="0" err="1">
                          <a:effectLst/>
                        </a:rPr>
                        <a:t>eventually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possibly</a:t>
                      </a:r>
                      <a:r>
                        <a:rPr lang="fr-FR" sz="1800" kern="100" dirty="0">
                          <a:effectLst/>
                        </a:rPr>
                        <a:t> / </a:t>
                      </a:r>
                      <a:r>
                        <a:rPr lang="ar-SA" sz="1800" kern="100" dirty="0">
                          <a:effectLst/>
                        </a:rPr>
                        <a:t>ربما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Éventuellement demain → </a:t>
                      </a:r>
                      <a:r>
                        <a:rPr lang="fr-FR" sz="1800" kern="100" dirty="0" err="1">
                          <a:effectLst/>
                        </a:rPr>
                        <a:t>Possibly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tomorrow</a:t>
                      </a:r>
                      <a:r>
                        <a:rPr lang="fr-FR" sz="1800" kern="100" dirty="0">
                          <a:effectLst/>
                        </a:rPr>
                        <a:t> / </a:t>
                      </a:r>
                      <a:r>
                        <a:rPr lang="ar-SA" sz="1800" kern="100" dirty="0">
                          <a:effectLst/>
                        </a:rPr>
                        <a:t>ربما غداً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82" marR="12382" marT="12382" marB="12382" anchor="ctr"/>
                </a:tc>
                <a:extLst>
                  <a:ext uri="{0D108BD9-81ED-4DB2-BD59-A6C34878D82A}">
                    <a16:rowId xmlns:a16="http://schemas.microsoft.com/office/drawing/2014/main" val="2862337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851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D8F05-AFBB-289F-F74B-63AF4BB72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EEEBE-EB14-3069-FDEC-408221B94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53411"/>
          </a:xfrm>
        </p:spPr>
        <p:txBody>
          <a:bodyPr/>
          <a:lstStyle/>
          <a:p>
            <a:r>
              <a:rPr lang="fr-FR" sz="2800" b="1" dirty="0"/>
              <a:t>Méthode de résolution</a:t>
            </a:r>
            <a:r>
              <a:rPr lang="fr-FR" sz="2800" dirty="0"/>
              <a:t>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1227C-C61A-927A-792D-A6488E683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865" y="1932038"/>
            <a:ext cx="9122271" cy="384932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En cas de doute → vérification systématique obligatoire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Analyser le contexte (mots voisins, temps verbal) et tester la cohérence logique du sens obtenu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Vérifier dans des corpus bilingues (</a:t>
            </a:r>
            <a:r>
              <a:rPr lang="fr-FR" sz="2400" dirty="0" err="1"/>
              <a:t>Linguee</a:t>
            </a:r>
            <a:r>
              <a:rPr lang="fr-FR" sz="2400" dirty="0"/>
              <a:t>, </a:t>
            </a:r>
            <a:r>
              <a:rPr lang="fr-FR" sz="2400" dirty="0" err="1"/>
              <a:t>Reverso</a:t>
            </a:r>
            <a:r>
              <a:rPr lang="fr-FR" sz="2400" dirty="0"/>
              <a:t> </a:t>
            </a:r>
            <a:r>
              <a:rPr lang="fr-FR" sz="2400" dirty="0" err="1"/>
              <a:t>Context</a:t>
            </a:r>
            <a:r>
              <a:rPr lang="fr-FR" sz="2400" dirty="0"/>
              <a:t>) : observer 5 exemples réels pour confirmer le sens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Créer une liste personnelle (faux-ami / vrai sens / piège) et l'enrichir régulièrement</a:t>
            </a:r>
          </a:p>
        </p:txBody>
      </p:sp>
    </p:spTree>
    <p:extLst>
      <p:ext uri="{BB962C8B-B14F-4D97-AF65-F5344CB8AC3E}">
        <p14:creationId xmlns:p14="http://schemas.microsoft.com/office/powerpoint/2010/main" val="879267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3FC718-FDE3-4EF7-921E-A5F374EAF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AA0F719-3DC8-4F08-AD8F-5A845658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DCB61BE-FA0F-4EFB-BE0E-268BAD8E3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4747655" y="-586345"/>
            <a:ext cx="6858001" cy="8030691"/>
          </a:xfrm>
          <a:custGeom>
            <a:avLst/>
            <a:gdLst>
              <a:gd name="connsiteX0" fmla="*/ 6858001 w 6858001"/>
              <a:gd name="connsiteY0" fmla="*/ 1177 h 8030691"/>
              <a:gd name="connsiteX1" fmla="*/ 6858001 w 6858001"/>
              <a:gd name="connsiteY1" fmla="*/ 1344715 h 8030691"/>
              <a:gd name="connsiteX2" fmla="*/ 6858000 w 6858001"/>
              <a:gd name="connsiteY2" fmla="*/ 1344715 h 8030691"/>
              <a:gd name="connsiteX3" fmla="*/ 6858000 w 6858001"/>
              <a:gd name="connsiteY3" fmla="*/ 8030691 h 8030691"/>
              <a:gd name="connsiteX4" fmla="*/ 0 w 6858001"/>
              <a:gd name="connsiteY4" fmla="*/ 8030690 h 8030691"/>
              <a:gd name="connsiteX5" fmla="*/ 0 w 6858001"/>
              <a:gd name="connsiteY5" fmla="*/ 477747 h 8030691"/>
              <a:gd name="connsiteX6" fmla="*/ 1 w 6858001"/>
              <a:gd name="connsiteY6" fmla="*/ 477747 h 8030691"/>
              <a:gd name="connsiteX7" fmla="*/ 1 w 6858001"/>
              <a:gd name="connsiteY7" fmla="*/ 0 h 8030691"/>
              <a:gd name="connsiteX8" fmla="*/ 40463 w 6858001"/>
              <a:gd name="connsiteY8" fmla="*/ 5883 h 8030691"/>
              <a:gd name="connsiteX9" fmla="*/ 159107 w 6858001"/>
              <a:gd name="connsiteY9" fmla="*/ 23196 h 8030691"/>
              <a:gd name="connsiteX10" fmla="*/ 245518 w 6858001"/>
              <a:gd name="connsiteY10" fmla="*/ 35299 h 8030691"/>
              <a:gd name="connsiteX11" fmla="*/ 348388 w 6858001"/>
              <a:gd name="connsiteY11" fmla="*/ 48074 h 8030691"/>
              <a:gd name="connsiteX12" fmla="*/ 470460 w 6858001"/>
              <a:gd name="connsiteY12" fmla="*/ 63370 h 8030691"/>
              <a:gd name="connsiteX13" fmla="*/ 605563 w 6858001"/>
              <a:gd name="connsiteY13" fmla="*/ 79507 h 8030691"/>
              <a:gd name="connsiteX14" fmla="*/ 757810 w 6858001"/>
              <a:gd name="connsiteY14" fmla="*/ 96484 h 8030691"/>
              <a:gd name="connsiteX15" fmla="*/ 923774 w 6858001"/>
              <a:gd name="connsiteY15" fmla="*/ 114469 h 8030691"/>
              <a:gd name="connsiteX16" fmla="*/ 1104139 w 6858001"/>
              <a:gd name="connsiteY16" fmla="*/ 132455 h 8030691"/>
              <a:gd name="connsiteX17" fmla="*/ 1296163 w 6858001"/>
              <a:gd name="connsiteY17" fmla="*/ 150776 h 8030691"/>
              <a:gd name="connsiteX18" fmla="*/ 1503275 w 6858001"/>
              <a:gd name="connsiteY18" fmla="*/ 167753 h 8030691"/>
              <a:gd name="connsiteX19" fmla="*/ 1719988 w 6858001"/>
              <a:gd name="connsiteY19" fmla="*/ 184058 h 8030691"/>
              <a:gd name="connsiteX20" fmla="*/ 1949045 w 6858001"/>
              <a:gd name="connsiteY20" fmla="*/ 198850 h 8030691"/>
              <a:gd name="connsiteX21" fmla="*/ 2187703 w 6858001"/>
              <a:gd name="connsiteY21" fmla="*/ 212969 h 8030691"/>
              <a:gd name="connsiteX22" fmla="*/ 2436649 w 6858001"/>
              <a:gd name="connsiteY22" fmla="*/ 226249 h 8030691"/>
              <a:gd name="connsiteX23" fmla="*/ 2564208 w 6858001"/>
              <a:gd name="connsiteY23" fmla="*/ 230955 h 8030691"/>
              <a:gd name="connsiteX24" fmla="*/ 2694509 w 6858001"/>
              <a:gd name="connsiteY24" fmla="*/ 236166 h 8030691"/>
              <a:gd name="connsiteX25" fmla="*/ 2826869 w 6858001"/>
              <a:gd name="connsiteY25" fmla="*/ 241040 h 8030691"/>
              <a:gd name="connsiteX26" fmla="*/ 2959914 w 6858001"/>
              <a:gd name="connsiteY26" fmla="*/ 244234 h 8030691"/>
              <a:gd name="connsiteX27" fmla="*/ 3095702 w 6858001"/>
              <a:gd name="connsiteY27" fmla="*/ 247092 h 8030691"/>
              <a:gd name="connsiteX28" fmla="*/ 3232862 w 6858001"/>
              <a:gd name="connsiteY28" fmla="*/ 250117 h 8030691"/>
              <a:gd name="connsiteX29" fmla="*/ 3372766 w 6858001"/>
              <a:gd name="connsiteY29" fmla="*/ 252134 h 8030691"/>
              <a:gd name="connsiteX30" fmla="*/ 3514040 w 6858001"/>
              <a:gd name="connsiteY30" fmla="*/ 252134 h 8030691"/>
              <a:gd name="connsiteX31" fmla="*/ 3656686 w 6858001"/>
              <a:gd name="connsiteY31" fmla="*/ 253143 h 8030691"/>
              <a:gd name="connsiteX32" fmla="*/ 3800705 w 6858001"/>
              <a:gd name="connsiteY32" fmla="*/ 252134 h 8030691"/>
              <a:gd name="connsiteX33" fmla="*/ 3946780 w 6858001"/>
              <a:gd name="connsiteY33" fmla="*/ 250117 h 8030691"/>
              <a:gd name="connsiteX34" fmla="*/ 4092856 w 6858001"/>
              <a:gd name="connsiteY34" fmla="*/ 248268 h 8030691"/>
              <a:gd name="connsiteX35" fmla="*/ 4240988 w 6858001"/>
              <a:gd name="connsiteY35" fmla="*/ 244234 h 8030691"/>
              <a:gd name="connsiteX36" fmla="*/ 4390492 w 6858001"/>
              <a:gd name="connsiteY36" fmla="*/ 240032 h 8030691"/>
              <a:gd name="connsiteX37" fmla="*/ 4539997 w 6858001"/>
              <a:gd name="connsiteY37" fmla="*/ 235157 h 8030691"/>
              <a:gd name="connsiteX38" fmla="*/ 4690873 w 6858001"/>
              <a:gd name="connsiteY38" fmla="*/ 228266 h 8030691"/>
              <a:gd name="connsiteX39" fmla="*/ 4843120 w 6858001"/>
              <a:gd name="connsiteY39" fmla="*/ 220029 h 8030691"/>
              <a:gd name="connsiteX40" fmla="*/ 4996054 w 6858001"/>
              <a:gd name="connsiteY40" fmla="*/ 212129 h 8030691"/>
              <a:gd name="connsiteX41" fmla="*/ 5148987 w 6858001"/>
              <a:gd name="connsiteY41" fmla="*/ 202044 h 8030691"/>
              <a:gd name="connsiteX42" fmla="*/ 5303978 w 6858001"/>
              <a:gd name="connsiteY42" fmla="*/ 189941 h 8030691"/>
              <a:gd name="connsiteX43" fmla="*/ 5456911 w 6858001"/>
              <a:gd name="connsiteY43" fmla="*/ 177839 h 8030691"/>
              <a:gd name="connsiteX44" fmla="*/ 5612588 w 6858001"/>
              <a:gd name="connsiteY44" fmla="*/ 163887 h 8030691"/>
              <a:gd name="connsiteX45" fmla="*/ 5768950 w 6858001"/>
              <a:gd name="connsiteY45" fmla="*/ 148591 h 8030691"/>
              <a:gd name="connsiteX46" fmla="*/ 5923255 w 6858001"/>
              <a:gd name="connsiteY46" fmla="*/ 132455 h 8030691"/>
              <a:gd name="connsiteX47" fmla="*/ 6079618 w 6858001"/>
              <a:gd name="connsiteY47" fmla="*/ 113629 h 8030691"/>
              <a:gd name="connsiteX48" fmla="*/ 6235294 w 6858001"/>
              <a:gd name="connsiteY48" fmla="*/ 93458 h 8030691"/>
              <a:gd name="connsiteX49" fmla="*/ 6391657 w 6858001"/>
              <a:gd name="connsiteY49" fmla="*/ 73455 h 8030691"/>
              <a:gd name="connsiteX50" fmla="*/ 6547333 w 6858001"/>
              <a:gd name="connsiteY50" fmla="*/ 50091 h 8030691"/>
              <a:gd name="connsiteX51" fmla="*/ 6702324 w 6858001"/>
              <a:gd name="connsiteY51" fmla="*/ 26222 h 8030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8030691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8030691"/>
                </a:lnTo>
                <a:lnTo>
                  <a:pt x="0" y="8030690"/>
                </a:lnTo>
                <a:lnTo>
                  <a:pt x="0" y="477747"/>
                </a:lnTo>
                <a:lnTo>
                  <a:pt x="1" y="47774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4"/>
                </a:lnTo>
                <a:lnTo>
                  <a:pt x="470460" y="63370"/>
                </a:lnTo>
                <a:lnTo>
                  <a:pt x="605563" y="79507"/>
                </a:lnTo>
                <a:lnTo>
                  <a:pt x="757810" y="96484"/>
                </a:lnTo>
                <a:lnTo>
                  <a:pt x="923774" y="114469"/>
                </a:lnTo>
                <a:lnTo>
                  <a:pt x="1104139" y="132455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50"/>
                </a:lnTo>
                <a:lnTo>
                  <a:pt x="2187703" y="212969"/>
                </a:lnTo>
                <a:lnTo>
                  <a:pt x="2436649" y="226249"/>
                </a:lnTo>
                <a:lnTo>
                  <a:pt x="2564208" y="230955"/>
                </a:lnTo>
                <a:lnTo>
                  <a:pt x="2694509" y="236166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2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3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B31EAA-7423-46F7-9B90-4AB2B09C3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3D544F-134B-19B2-F4FE-5FD164E08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627" y="2235933"/>
            <a:ext cx="3108057" cy="29474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>
                <a:solidFill>
                  <a:srgbClr val="FFFFFF"/>
                </a:solidFill>
              </a:rPr>
              <a:t>C. COLLOCATIONS</a:t>
            </a:r>
            <a:endParaRPr lang="fr-FR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FFFFFF"/>
                </a:solidFill>
              </a:rPr>
              <a:t>Définition</a:t>
            </a:r>
            <a:r>
              <a:rPr lang="fr-FR" sz="2400" dirty="0">
                <a:solidFill>
                  <a:srgbClr val="FFFFFF"/>
                </a:solidFill>
              </a:rPr>
              <a:t> : Combinaisons naturelles de mots propres à chaque langue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FFFFFF"/>
                </a:solidFill>
              </a:rPr>
              <a:t>Ex. Verbe + Nom</a:t>
            </a:r>
            <a:endParaRPr lang="fr-FR" sz="2400" dirty="0">
              <a:solidFill>
                <a:srgbClr val="FFFFFF"/>
              </a:solidFill>
            </a:endParaRPr>
          </a:p>
          <a:p>
            <a:endParaRPr lang="fr-FR" sz="14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CAE2D14-46D7-C621-B6D9-39BB090090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784145"/>
              </p:ext>
            </p:extLst>
          </p:nvPr>
        </p:nvGraphicFramePr>
        <p:xfrm>
          <a:off x="4821008" y="1447799"/>
          <a:ext cx="6594244" cy="4572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7431">
                  <a:extLst>
                    <a:ext uri="{9D8B030D-6E8A-4147-A177-3AD203B41FA5}">
                      <a16:colId xmlns:a16="http://schemas.microsoft.com/office/drawing/2014/main" val="1663959185"/>
                    </a:ext>
                  </a:extLst>
                </a:gridCol>
                <a:gridCol w="2595716">
                  <a:extLst>
                    <a:ext uri="{9D8B030D-6E8A-4147-A177-3AD203B41FA5}">
                      <a16:colId xmlns:a16="http://schemas.microsoft.com/office/drawing/2014/main" val="1418130942"/>
                    </a:ext>
                  </a:extLst>
                </a:gridCol>
                <a:gridCol w="1401097">
                  <a:extLst>
                    <a:ext uri="{9D8B030D-6E8A-4147-A177-3AD203B41FA5}">
                      <a16:colId xmlns:a16="http://schemas.microsoft.com/office/drawing/2014/main" val="1053572394"/>
                    </a:ext>
                  </a:extLst>
                </a:gridCol>
              </a:tblGrid>
              <a:tr h="533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extLst>
                  <a:ext uri="{0D108BD9-81ED-4DB2-BD59-A6C34878D82A}">
                    <a16:rowId xmlns:a16="http://schemas.microsoft.com/office/drawing/2014/main" val="3681834932"/>
                  </a:ext>
                </a:extLst>
              </a:tr>
              <a:tr h="100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prendre une décision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make</a:t>
                      </a:r>
                      <a:r>
                        <a:rPr lang="fr-FR" sz="1800" kern="100" dirty="0">
                          <a:effectLst/>
                        </a:rPr>
                        <a:t> a </a:t>
                      </a:r>
                      <a:r>
                        <a:rPr lang="fr-FR" sz="1800" kern="100" dirty="0" err="1">
                          <a:effectLst/>
                        </a:rPr>
                        <a:t>decision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</a:rPr>
                        <a:t>يتّخذ قراراً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extLst>
                  <a:ext uri="{0D108BD9-81ED-4DB2-BD59-A6C34878D82A}">
                    <a16:rowId xmlns:a16="http://schemas.microsoft.com/office/drawing/2014/main" val="1734511514"/>
                  </a:ext>
                </a:extLst>
              </a:tr>
              <a:tr h="100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faire un effort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make</a:t>
                      </a:r>
                      <a:r>
                        <a:rPr lang="fr-FR" sz="1800" kern="100" dirty="0">
                          <a:effectLst/>
                        </a:rPr>
                        <a:t> an effort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يبذل جهداً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extLst>
                  <a:ext uri="{0D108BD9-81ED-4DB2-BD59-A6C34878D82A}">
                    <a16:rowId xmlns:a16="http://schemas.microsoft.com/office/drawing/2014/main" val="3392193736"/>
                  </a:ext>
                </a:extLst>
              </a:tr>
              <a:tr h="100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poser une question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ask</a:t>
                      </a:r>
                      <a:r>
                        <a:rPr lang="fr-FR" sz="1800" kern="100" dirty="0">
                          <a:effectLst/>
                        </a:rPr>
                        <a:t> a question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يطرح سؤالاً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extLst>
                  <a:ext uri="{0D108BD9-81ED-4DB2-BD59-A6C34878D82A}">
                    <a16:rowId xmlns:a16="http://schemas.microsoft.com/office/drawing/2014/main" val="508713238"/>
                  </a:ext>
                </a:extLst>
              </a:tr>
              <a:tr h="100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commettre une erreur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make</a:t>
                      </a:r>
                      <a:r>
                        <a:rPr lang="fr-FR" sz="1800" kern="100" dirty="0">
                          <a:effectLst/>
                        </a:rPr>
                        <a:t> a </a:t>
                      </a:r>
                      <a:r>
                        <a:rPr lang="fr-FR" sz="1800" kern="100" dirty="0" err="1">
                          <a:effectLst/>
                        </a:rPr>
                        <a:t>mistake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يرتكب خطأً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077" marR="21077" marT="21077" marB="21077" anchor="ctr"/>
                </a:tc>
                <a:extLst>
                  <a:ext uri="{0D108BD9-81ED-4DB2-BD59-A6C34878D82A}">
                    <a16:rowId xmlns:a16="http://schemas.microsoft.com/office/drawing/2014/main" val="1712089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102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BEEA5C-008C-79AC-CD0F-C001EDAF4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860" y="570705"/>
            <a:ext cx="9404723" cy="697656"/>
          </a:xfrm>
        </p:spPr>
        <p:txBody>
          <a:bodyPr/>
          <a:lstStyle/>
          <a:p>
            <a:r>
              <a:rPr lang="fr-FR" sz="2800" b="1" dirty="0"/>
              <a:t>Collocations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4CA835-DCC1-277D-0370-492A52F60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479175"/>
            <a:ext cx="8946541" cy="189965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Erreur fréquente</a:t>
            </a:r>
            <a:r>
              <a:rPr lang="fr-FR" sz="2400" dirty="0"/>
              <a:t> : Traduction mot à mot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X </a:t>
            </a:r>
            <a:r>
              <a:rPr lang="fr-FR" sz="2400" i="1" dirty="0"/>
              <a:t>do a </a:t>
            </a:r>
            <a:r>
              <a:rPr lang="fr-FR" sz="2400" i="1" dirty="0" err="1"/>
              <a:t>decision</a:t>
            </a:r>
            <a:endParaRPr lang="fr-FR" sz="2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✓ </a:t>
            </a:r>
            <a:r>
              <a:rPr lang="fr-FR" sz="2400" i="1" dirty="0" err="1"/>
              <a:t>make</a:t>
            </a:r>
            <a:r>
              <a:rPr lang="fr-FR" sz="2400" i="1" dirty="0"/>
              <a:t> a </a:t>
            </a:r>
            <a:r>
              <a:rPr lang="fr-FR" sz="2400" i="1" dirty="0" err="1"/>
              <a:t>decision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881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F3FC718-FDE3-4EF7-921E-A5F374EAF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B67B356-54B1-A10C-3180-0DB3DDF69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895485"/>
            <a:ext cx="3108626" cy="997065"/>
          </a:xfrm>
        </p:spPr>
        <p:txBody>
          <a:bodyPr anchor="b">
            <a:normAutofit/>
          </a:bodyPr>
          <a:lstStyle/>
          <a:p>
            <a:pPr algn="ctr"/>
            <a:r>
              <a:rPr lang="fr-FR" sz="2400" b="1" dirty="0">
                <a:solidFill>
                  <a:srgbClr val="EBEBEB"/>
                </a:solidFill>
              </a:rPr>
              <a:t>D. RÉFÉRENCES CULTURELLES</a:t>
            </a:r>
            <a:endParaRPr lang="fr-FR" sz="2400" dirty="0">
              <a:solidFill>
                <a:srgbClr val="EBEBEB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AA0F719-3DC8-4F08-AD8F-5A845658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DCB61BE-FA0F-4EFB-BE0E-268BAD8E3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4747655" y="-586345"/>
            <a:ext cx="6858001" cy="8030691"/>
          </a:xfrm>
          <a:custGeom>
            <a:avLst/>
            <a:gdLst>
              <a:gd name="connsiteX0" fmla="*/ 6858001 w 6858001"/>
              <a:gd name="connsiteY0" fmla="*/ 1177 h 8030691"/>
              <a:gd name="connsiteX1" fmla="*/ 6858001 w 6858001"/>
              <a:gd name="connsiteY1" fmla="*/ 1344715 h 8030691"/>
              <a:gd name="connsiteX2" fmla="*/ 6858000 w 6858001"/>
              <a:gd name="connsiteY2" fmla="*/ 1344715 h 8030691"/>
              <a:gd name="connsiteX3" fmla="*/ 6858000 w 6858001"/>
              <a:gd name="connsiteY3" fmla="*/ 8030691 h 8030691"/>
              <a:gd name="connsiteX4" fmla="*/ 0 w 6858001"/>
              <a:gd name="connsiteY4" fmla="*/ 8030690 h 8030691"/>
              <a:gd name="connsiteX5" fmla="*/ 0 w 6858001"/>
              <a:gd name="connsiteY5" fmla="*/ 477747 h 8030691"/>
              <a:gd name="connsiteX6" fmla="*/ 1 w 6858001"/>
              <a:gd name="connsiteY6" fmla="*/ 477747 h 8030691"/>
              <a:gd name="connsiteX7" fmla="*/ 1 w 6858001"/>
              <a:gd name="connsiteY7" fmla="*/ 0 h 8030691"/>
              <a:gd name="connsiteX8" fmla="*/ 40463 w 6858001"/>
              <a:gd name="connsiteY8" fmla="*/ 5883 h 8030691"/>
              <a:gd name="connsiteX9" fmla="*/ 159107 w 6858001"/>
              <a:gd name="connsiteY9" fmla="*/ 23196 h 8030691"/>
              <a:gd name="connsiteX10" fmla="*/ 245518 w 6858001"/>
              <a:gd name="connsiteY10" fmla="*/ 35299 h 8030691"/>
              <a:gd name="connsiteX11" fmla="*/ 348388 w 6858001"/>
              <a:gd name="connsiteY11" fmla="*/ 48074 h 8030691"/>
              <a:gd name="connsiteX12" fmla="*/ 470460 w 6858001"/>
              <a:gd name="connsiteY12" fmla="*/ 63370 h 8030691"/>
              <a:gd name="connsiteX13" fmla="*/ 605563 w 6858001"/>
              <a:gd name="connsiteY13" fmla="*/ 79507 h 8030691"/>
              <a:gd name="connsiteX14" fmla="*/ 757810 w 6858001"/>
              <a:gd name="connsiteY14" fmla="*/ 96484 h 8030691"/>
              <a:gd name="connsiteX15" fmla="*/ 923774 w 6858001"/>
              <a:gd name="connsiteY15" fmla="*/ 114469 h 8030691"/>
              <a:gd name="connsiteX16" fmla="*/ 1104139 w 6858001"/>
              <a:gd name="connsiteY16" fmla="*/ 132455 h 8030691"/>
              <a:gd name="connsiteX17" fmla="*/ 1296163 w 6858001"/>
              <a:gd name="connsiteY17" fmla="*/ 150776 h 8030691"/>
              <a:gd name="connsiteX18" fmla="*/ 1503275 w 6858001"/>
              <a:gd name="connsiteY18" fmla="*/ 167753 h 8030691"/>
              <a:gd name="connsiteX19" fmla="*/ 1719988 w 6858001"/>
              <a:gd name="connsiteY19" fmla="*/ 184058 h 8030691"/>
              <a:gd name="connsiteX20" fmla="*/ 1949045 w 6858001"/>
              <a:gd name="connsiteY20" fmla="*/ 198850 h 8030691"/>
              <a:gd name="connsiteX21" fmla="*/ 2187703 w 6858001"/>
              <a:gd name="connsiteY21" fmla="*/ 212969 h 8030691"/>
              <a:gd name="connsiteX22" fmla="*/ 2436649 w 6858001"/>
              <a:gd name="connsiteY22" fmla="*/ 226249 h 8030691"/>
              <a:gd name="connsiteX23" fmla="*/ 2564208 w 6858001"/>
              <a:gd name="connsiteY23" fmla="*/ 230955 h 8030691"/>
              <a:gd name="connsiteX24" fmla="*/ 2694509 w 6858001"/>
              <a:gd name="connsiteY24" fmla="*/ 236166 h 8030691"/>
              <a:gd name="connsiteX25" fmla="*/ 2826869 w 6858001"/>
              <a:gd name="connsiteY25" fmla="*/ 241040 h 8030691"/>
              <a:gd name="connsiteX26" fmla="*/ 2959914 w 6858001"/>
              <a:gd name="connsiteY26" fmla="*/ 244234 h 8030691"/>
              <a:gd name="connsiteX27" fmla="*/ 3095702 w 6858001"/>
              <a:gd name="connsiteY27" fmla="*/ 247092 h 8030691"/>
              <a:gd name="connsiteX28" fmla="*/ 3232862 w 6858001"/>
              <a:gd name="connsiteY28" fmla="*/ 250117 h 8030691"/>
              <a:gd name="connsiteX29" fmla="*/ 3372766 w 6858001"/>
              <a:gd name="connsiteY29" fmla="*/ 252134 h 8030691"/>
              <a:gd name="connsiteX30" fmla="*/ 3514040 w 6858001"/>
              <a:gd name="connsiteY30" fmla="*/ 252134 h 8030691"/>
              <a:gd name="connsiteX31" fmla="*/ 3656686 w 6858001"/>
              <a:gd name="connsiteY31" fmla="*/ 253143 h 8030691"/>
              <a:gd name="connsiteX32" fmla="*/ 3800705 w 6858001"/>
              <a:gd name="connsiteY32" fmla="*/ 252134 h 8030691"/>
              <a:gd name="connsiteX33" fmla="*/ 3946780 w 6858001"/>
              <a:gd name="connsiteY33" fmla="*/ 250117 h 8030691"/>
              <a:gd name="connsiteX34" fmla="*/ 4092856 w 6858001"/>
              <a:gd name="connsiteY34" fmla="*/ 248268 h 8030691"/>
              <a:gd name="connsiteX35" fmla="*/ 4240988 w 6858001"/>
              <a:gd name="connsiteY35" fmla="*/ 244234 h 8030691"/>
              <a:gd name="connsiteX36" fmla="*/ 4390492 w 6858001"/>
              <a:gd name="connsiteY36" fmla="*/ 240032 h 8030691"/>
              <a:gd name="connsiteX37" fmla="*/ 4539997 w 6858001"/>
              <a:gd name="connsiteY37" fmla="*/ 235157 h 8030691"/>
              <a:gd name="connsiteX38" fmla="*/ 4690873 w 6858001"/>
              <a:gd name="connsiteY38" fmla="*/ 228266 h 8030691"/>
              <a:gd name="connsiteX39" fmla="*/ 4843120 w 6858001"/>
              <a:gd name="connsiteY39" fmla="*/ 220029 h 8030691"/>
              <a:gd name="connsiteX40" fmla="*/ 4996054 w 6858001"/>
              <a:gd name="connsiteY40" fmla="*/ 212129 h 8030691"/>
              <a:gd name="connsiteX41" fmla="*/ 5148987 w 6858001"/>
              <a:gd name="connsiteY41" fmla="*/ 202044 h 8030691"/>
              <a:gd name="connsiteX42" fmla="*/ 5303978 w 6858001"/>
              <a:gd name="connsiteY42" fmla="*/ 189941 h 8030691"/>
              <a:gd name="connsiteX43" fmla="*/ 5456911 w 6858001"/>
              <a:gd name="connsiteY43" fmla="*/ 177839 h 8030691"/>
              <a:gd name="connsiteX44" fmla="*/ 5612588 w 6858001"/>
              <a:gd name="connsiteY44" fmla="*/ 163887 h 8030691"/>
              <a:gd name="connsiteX45" fmla="*/ 5768950 w 6858001"/>
              <a:gd name="connsiteY45" fmla="*/ 148591 h 8030691"/>
              <a:gd name="connsiteX46" fmla="*/ 5923255 w 6858001"/>
              <a:gd name="connsiteY46" fmla="*/ 132455 h 8030691"/>
              <a:gd name="connsiteX47" fmla="*/ 6079618 w 6858001"/>
              <a:gd name="connsiteY47" fmla="*/ 113629 h 8030691"/>
              <a:gd name="connsiteX48" fmla="*/ 6235294 w 6858001"/>
              <a:gd name="connsiteY48" fmla="*/ 93458 h 8030691"/>
              <a:gd name="connsiteX49" fmla="*/ 6391657 w 6858001"/>
              <a:gd name="connsiteY49" fmla="*/ 73455 h 8030691"/>
              <a:gd name="connsiteX50" fmla="*/ 6547333 w 6858001"/>
              <a:gd name="connsiteY50" fmla="*/ 50091 h 8030691"/>
              <a:gd name="connsiteX51" fmla="*/ 6702324 w 6858001"/>
              <a:gd name="connsiteY51" fmla="*/ 26222 h 8030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8030691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8030691"/>
                </a:lnTo>
                <a:lnTo>
                  <a:pt x="0" y="8030690"/>
                </a:lnTo>
                <a:lnTo>
                  <a:pt x="0" y="477747"/>
                </a:lnTo>
                <a:lnTo>
                  <a:pt x="1" y="47774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4"/>
                </a:lnTo>
                <a:lnTo>
                  <a:pt x="470460" y="63370"/>
                </a:lnTo>
                <a:lnTo>
                  <a:pt x="605563" y="79507"/>
                </a:lnTo>
                <a:lnTo>
                  <a:pt x="757810" y="96484"/>
                </a:lnTo>
                <a:lnTo>
                  <a:pt x="923774" y="114469"/>
                </a:lnTo>
                <a:lnTo>
                  <a:pt x="1104139" y="132455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50"/>
                </a:lnTo>
                <a:lnTo>
                  <a:pt x="2187703" y="212969"/>
                </a:lnTo>
                <a:lnTo>
                  <a:pt x="2436649" y="226249"/>
                </a:lnTo>
                <a:lnTo>
                  <a:pt x="2564208" y="230955"/>
                </a:lnTo>
                <a:lnTo>
                  <a:pt x="2694509" y="236166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2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3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B31EAA-7423-46F7-9B90-4AB2B09C3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367781-827D-B53B-F638-DB93E1304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55" y="3072386"/>
            <a:ext cx="3108057" cy="21337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FFFFFF"/>
                </a:solidFill>
              </a:rPr>
              <a:t>Définition</a:t>
            </a:r>
            <a:r>
              <a:rPr lang="fr-FR" sz="2400" dirty="0">
                <a:solidFill>
                  <a:srgbClr val="FFFFFF"/>
                </a:solidFill>
              </a:rPr>
              <a:t> : Éléments spécifiques à une culture, sans équivalent direct</a:t>
            </a:r>
          </a:p>
          <a:p>
            <a:pPr marL="0" indent="0">
              <a:buNone/>
            </a:pPr>
            <a:endParaRPr lang="fr-FR" sz="14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FDBAAF1-875E-04E3-11A6-A98F9B543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78039"/>
              </p:ext>
            </p:extLst>
          </p:nvPr>
        </p:nvGraphicFramePr>
        <p:xfrm>
          <a:off x="5048451" y="1895486"/>
          <a:ext cx="6495848" cy="36766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5899">
                  <a:extLst>
                    <a:ext uri="{9D8B030D-6E8A-4147-A177-3AD203B41FA5}">
                      <a16:colId xmlns:a16="http://schemas.microsoft.com/office/drawing/2014/main" val="272236614"/>
                    </a:ext>
                  </a:extLst>
                </a:gridCol>
                <a:gridCol w="2227202">
                  <a:extLst>
                    <a:ext uri="{9D8B030D-6E8A-4147-A177-3AD203B41FA5}">
                      <a16:colId xmlns:a16="http://schemas.microsoft.com/office/drawing/2014/main" val="912444499"/>
                    </a:ext>
                  </a:extLst>
                </a:gridCol>
                <a:gridCol w="2332747">
                  <a:extLst>
                    <a:ext uri="{9D8B030D-6E8A-4147-A177-3AD203B41FA5}">
                      <a16:colId xmlns:a16="http://schemas.microsoft.com/office/drawing/2014/main" val="1051581576"/>
                    </a:ext>
                  </a:extLst>
                </a:gridCol>
              </a:tblGrid>
              <a:tr h="433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Culture source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Traduction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Stratégie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extLst>
                  <a:ext uri="{0D108BD9-81ED-4DB2-BD59-A6C34878D82A}">
                    <a16:rowId xmlns:a16="http://schemas.microsoft.com/office/drawing/2014/main" val="3638677020"/>
                  </a:ext>
                </a:extLst>
              </a:tr>
              <a:tr h="16904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DZ" sz="18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ولاية (الجزائر)</a:t>
                      </a:r>
                      <a:r>
                        <a:rPr lang="fr-FR" sz="18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(AR)</a:t>
                      </a: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Département / Province / Canton (FR)…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 (ANG)</a:t>
                      </a: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 + équivalent approximatif dans pays cible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extLst>
                  <a:ext uri="{0D108BD9-81ED-4DB2-BD59-A6C34878D82A}">
                    <a16:rowId xmlns:a16="http://schemas.microsoft.com/office/drawing/2014/main" val="656967177"/>
                  </a:ext>
                </a:extLst>
              </a:tr>
              <a:tr h="1552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الوقف </a:t>
                      </a:r>
                      <a:r>
                        <a:rPr lang="fr-FR" sz="1800" kern="100" dirty="0">
                          <a:effectLst/>
                        </a:rPr>
                        <a:t> (AR)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Waqf / </a:t>
                      </a:r>
                      <a:r>
                        <a:rPr lang="fr-FR" sz="1800" kern="100" dirty="0" err="1">
                          <a:effectLst/>
                        </a:rPr>
                        <a:t>Religious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endowment</a:t>
                      </a:r>
                      <a:r>
                        <a:rPr lang="fr-FR" sz="1800" kern="100" dirty="0">
                          <a:effectLst/>
                        </a:rPr>
                        <a:t> (EN) / Waqf / Bien de mainmorte(FR)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 + explication contextuelle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782" marR="16782" marT="16782" marB="16782" anchor="ctr"/>
                </a:tc>
                <a:extLst>
                  <a:ext uri="{0D108BD9-81ED-4DB2-BD59-A6C34878D82A}">
                    <a16:rowId xmlns:a16="http://schemas.microsoft.com/office/drawing/2014/main" val="763936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619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7B325C-3E35-45CF-9D07-3BCB281F3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BE4142-FD3F-85C5-D1B1-18CB30E2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926" y="3048000"/>
            <a:ext cx="3352375" cy="11414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kern="1200" cap="none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latin typeface="+mj-lt"/>
                <a:ea typeface="+mj-ea"/>
                <a:cs typeface="+mj-cs"/>
              </a:rPr>
              <a:t>Exemple 2 : Expressions idiomatiques</a:t>
            </a:r>
          </a:p>
        </p:txBody>
      </p:sp>
      <p:sp>
        <p:nvSpPr>
          <p:cNvPr id="27" name="Freeform 36">
            <a:extLst>
              <a:ext uri="{FF2B5EF4-FFF2-40B4-BE49-F238E27FC236}">
                <a16:creationId xmlns:a16="http://schemas.microsoft.com/office/drawing/2014/main" id="{C24BEC42-AFF3-40D1-93A2-A27A42E1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608F427C-1EC9-4280-9367-F2B3AA063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98810A7-E114-447A-A7D6-69B27CF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8" name="Espace réservé du contenu 3">
            <a:extLst>
              <a:ext uri="{FF2B5EF4-FFF2-40B4-BE49-F238E27FC236}">
                <a16:creationId xmlns:a16="http://schemas.microsoft.com/office/drawing/2014/main" id="{B0C88942-FA27-BA9A-A054-13E91A1FA6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189114"/>
              </p:ext>
            </p:extLst>
          </p:nvPr>
        </p:nvGraphicFramePr>
        <p:xfrm>
          <a:off x="442452" y="2204174"/>
          <a:ext cx="6639257" cy="2449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7948">
                  <a:extLst>
                    <a:ext uri="{9D8B030D-6E8A-4147-A177-3AD203B41FA5}">
                      <a16:colId xmlns:a16="http://schemas.microsoft.com/office/drawing/2014/main" val="2363679213"/>
                    </a:ext>
                  </a:extLst>
                </a:gridCol>
                <a:gridCol w="2354786">
                  <a:extLst>
                    <a:ext uri="{9D8B030D-6E8A-4147-A177-3AD203B41FA5}">
                      <a16:colId xmlns:a16="http://schemas.microsoft.com/office/drawing/2014/main" val="4013203147"/>
                    </a:ext>
                  </a:extLst>
                </a:gridCol>
                <a:gridCol w="1776523">
                  <a:extLst>
                    <a:ext uri="{9D8B030D-6E8A-4147-A177-3AD203B41FA5}">
                      <a16:colId xmlns:a16="http://schemas.microsoft.com/office/drawing/2014/main" val="2652103338"/>
                    </a:ext>
                  </a:extLst>
                </a:gridCol>
              </a:tblGrid>
              <a:tr h="646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FR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extLst>
                  <a:ext uri="{0D108BD9-81ED-4DB2-BD59-A6C34878D82A}">
                    <a16:rowId xmlns:a16="http://schemas.microsoft.com/office/drawing/2014/main" val="2859478753"/>
                  </a:ext>
                </a:extLst>
              </a:tr>
              <a:tr h="180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kick the </a:t>
                      </a:r>
                      <a:r>
                        <a:rPr lang="fr-FR" sz="1800" kern="100" dirty="0" err="1">
                          <a:effectLst/>
                        </a:rPr>
                        <a:t>bucket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casser sa pipe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لفظ أنفاسه الأخيرة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352" marR="26352" marT="26352" marB="26352" anchor="ctr"/>
                </a:tc>
                <a:extLst>
                  <a:ext uri="{0D108BD9-81ED-4DB2-BD59-A6C34878D82A}">
                    <a16:rowId xmlns:a16="http://schemas.microsoft.com/office/drawing/2014/main" val="341217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904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7B325C-3E35-45CF-9D07-3BCB281F3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6F04CCC-18CF-C922-3207-8226E44E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789" y="2779847"/>
            <a:ext cx="3352375" cy="1295226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Aft>
                <a:spcPct val="0"/>
              </a:spcAft>
              <a:buClrTx/>
              <a:buSzTx/>
              <a:tabLst/>
            </a:pPr>
            <a:r>
              <a:rPr kumimoji="0" lang="fr-FR" sz="2800" b="1" i="0" u="none" strike="noStrike" kern="1200" cap="none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latin typeface="+mj-lt"/>
                <a:ea typeface="+mj-ea"/>
                <a:cs typeface="+mj-cs"/>
              </a:rPr>
              <a:t>Exemple 3 : Équivalents fonctionnels</a:t>
            </a:r>
          </a:p>
        </p:txBody>
      </p:sp>
      <p:sp>
        <p:nvSpPr>
          <p:cNvPr id="27" name="Freeform 36">
            <a:extLst>
              <a:ext uri="{FF2B5EF4-FFF2-40B4-BE49-F238E27FC236}">
                <a16:creationId xmlns:a16="http://schemas.microsoft.com/office/drawing/2014/main" id="{C24BEC42-AFF3-40D1-93A2-A27A42E1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608F427C-1EC9-4280-9367-F2B3AA063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98810A7-E114-447A-A7D6-69B27CF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8" name="Espace réservé du contenu 3">
            <a:extLst>
              <a:ext uri="{FF2B5EF4-FFF2-40B4-BE49-F238E27FC236}">
                <a16:creationId xmlns:a16="http://schemas.microsoft.com/office/drawing/2014/main" id="{F7540429-CDE6-2E8A-4C3B-7C3034D9B2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565059"/>
              </p:ext>
            </p:extLst>
          </p:nvPr>
        </p:nvGraphicFramePr>
        <p:xfrm>
          <a:off x="176981" y="969682"/>
          <a:ext cx="7170812" cy="4918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9915">
                  <a:extLst>
                    <a:ext uri="{9D8B030D-6E8A-4147-A177-3AD203B41FA5}">
                      <a16:colId xmlns:a16="http://schemas.microsoft.com/office/drawing/2014/main" val="705205834"/>
                    </a:ext>
                  </a:extLst>
                </a:gridCol>
                <a:gridCol w="2730697">
                  <a:extLst>
                    <a:ext uri="{9D8B030D-6E8A-4147-A177-3AD203B41FA5}">
                      <a16:colId xmlns:a16="http://schemas.microsoft.com/office/drawing/2014/main" val="1950703352"/>
                    </a:ext>
                  </a:extLst>
                </a:gridCol>
                <a:gridCol w="1690200">
                  <a:extLst>
                    <a:ext uri="{9D8B030D-6E8A-4147-A177-3AD203B41FA5}">
                      <a16:colId xmlns:a16="http://schemas.microsoft.com/office/drawing/2014/main" val="311316594"/>
                    </a:ext>
                  </a:extLst>
                </a:gridCol>
              </a:tblGrid>
              <a:tr h="651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FR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extLst>
                  <a:ext uri="{0D108BD9-81ED-4DB2-BD59-A6C34878D82A}">
                    <a16:rowId xmlns:a16="http://schemas.microsoft.com/office/drawing/2014/main" val="489396226"/>
                  </a:ext>
                </a:extLst>
              </a:tr>
              <a:tr h="122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to </a:t>
                      </a:r>
                      <a:r>
                        <a:rPr lang="fr-FR" sz="1800" kern="100" dirty="0" err="1">
                          <a:effectLst/>
                        </a:rPr>
                        <a:t>feel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blue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avoir le cafard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يشعر بالكآبة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extLst>
                  <a:ext uri="{0D108BD9-81ED-4DB2-BD59-A6C34878D82A}">
                    <a16:rowId xmlns:a16="http://schemas.microsoft.com/office/drawing/2014/main" val="127674689"/>
                  </a:ext>
                </a:extLst>
              </a:tr>
              <a:tr h="1807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between a rock and a hard place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entre le marteau et l'enclume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بين المطرقة والسندان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extLst>
                  <a:ext uri="{0D108BD9-81ED-4DB2-BD59-A6C34878D82A}">
                    <a16:rowId xmlns:a16="http://schemas.microsoft.com/office/drawing/2014/main" val="3623509685"/>
                  </a:ext>
                </a:extLst>
              </a:tr>
              <a:tr h="1229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piece of cake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c'est du gâteau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سهل جداً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710" marR="26710" marT="26710" marB="26710" anchor="ctr"/>
                </a:tc>
                <a:extLst>
                  <a:ext uri="{0D108BD9-81ED-4DB2-BD59-A6C34878D82A}">
                    <a16:rowId xmlns:a16="http://schemas.microsoft.com/office/drawing/2014/main" val="1936611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430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639142C-EE23-0EF2-4928-09F3C8816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481052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FR" sz="2700" b="1" dirty="0">
                <a:solidFill>
                  <a:srgbClr val="F2F2F2"/>
                </a:solidFill>
              </a:rPr>
              <a:t>E. ABRÉVIATIONS ET ACRONYMES</a:t>
            </a:r>
            <a:br>
              <a:rPr lang="fr-FR" sz="2700" b="1" dirty="0">
                <a:solidFill>
                  <a:srgbClr val="F2F2F2"/>
                </a:solidFill>
              </a:rPr>
            </a:br>
            <a:br>
              <a:rPr lang="fr-FR" sz="2700" b="1" dirty="0">
                <a:solidFill>
                  <a:srgbClr val="F2F2F2"/>
                </a:solidFill>
              </a:rPr>
            </a:br>
            <a:r>
              <a:rPr lang="fr-FR" sz="2700" dirty="0">
                <a:solidFill>
                  <a:srgbClr val="F2F2F2"/>
                </a:solidFill>
              </a:rPr>
              <a:t>Formes raccourcies de mots ou groupes de mots utilisées pour économiser l'espace et le temps.</a:t>
            </a:r>
            <a:br>
              <a:rPr lang="fr-FR" sz="2700" dirty="0">
                <a:solidFill>
                  <a:srgbClr val="F2F2F2"/>
                </a:solidFill>
              </a:rPr>
            </a:br>
            <a:endParaRPr lang="fr-FR" sz="2700" dirty="0">
              <a:solidFill>
                <a:srgbClr val="F2F2F2"/>
              </a:solidFill>
            </a:endParaRPr>
          </a:p>
        </p:txBody>
      </p:sp>
      <p:sp>
        <p:nvSpPr>
          <p:cNvPr id="30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EE75009-A4C0-736A-BAD2-303485BCC9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829542"/>
              </p:ext>
            </p:extLst>
          </p:nvPr>
        </p:nvGraphicFramePr>
        <p:xfrm>
          <a:off x="4507581" y="2155409"/>
          <a:ext cx="7512356" cy="3314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8754">
                  <a:extLst>
                    <a:ext uri="{9D8B030D-6E8A-4147-A177-3AD203B41FA5}">
                      <a16:colId xmlns:a16="http://schemas.microsoft.com/office/drawing/2014/main" val="3426949340"/>
                    </a:ext>
                  </a:extLst>
                </a:gridCol>
                <a:gridCol w="2327864">
                  <a:extLst>
                    <a:ext uri="{9D8B030D-6E8A-4147-A177-3AD203B41FA5}">
                      <a16:colId xmlns:a16="http://schemas.microsoft.com/office/drawing/2014/main" val="1572374044"/>
                    </a:ext>
                  </a:extLst>
                </a:gridCol>
                <a:gridCol w="1138867">
                  <a:extLst>
                    <a:ext uri="{9D8B030D-6E8A-4147-A177-3AD203B41FA5}">
                      <a16:colId xmlns:a16="http://schemas.microsoft.com/office/drawing/2014/main" val="2626009485"/>
                    </a:ext>
                  </a:extLst>
                </a:gridCol>
                <a:gridCol w="1138867">
                  <a:extLst>
                    <a:ext uri="{9D8B030D-6E8A-4147-A177-3AD203B41FA5}">
                      <a16:colId xmlns:a16="http://schemas.microsoft.com/office/drawing/2014/main" val="828086619"/>
                    </a:ext>
                  </a:extLst>
                </a:gridCol>
                <a:gridCol w="1338004">
                  <a:extLst>
                    <a:ext uri="{9D8B030D-6E8A-4147-A177-3AD203B41FA5}">
                      <a16:colId xmlns:a16="http://schemas.microsoft.com/office/drawing/2014/main" val="1842908704"/>
                    </a:ext>
                  </a:extLst>
                </a:gridCol>
              </a:tblGrid>
              <a:tr h="709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b="1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  <a:endParaRPr lang="fr-FR" sz="1800" b="1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b="1" kern="100" cap="none" spc="0">
                          <a:solidFill>
                            <a:schemeClr val="bg1"/>
                          </a:solidFill>
                          <a:effectLst/>
                        </a:rPr>
                        <a:t>Description</a:t>
                      </a:r>
                      <a:endParaRPr lang="fr-FR" sz="18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b="1" kern="100" cap="none" spc="0">
                          <a:solidFill>
                            <a:schemeClr val="bg1"/>
                          </a:solidFill>
                          <a:effectLst/>
                        </a:rPr>
                        <a:t>Exemple FR</a:t>
                      </a:r>
                      <a:endParaRPr lang="fr-FR" sz="18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b="1" kern="100" cap="none" spc="0">
                          <a:solidFill>
                            <a:schemeClr val="bg1"/>
                          </a:solidFill>
                          <a:effectLst/>
                        </a:rPr>
                        <a:t>Exemple EN</a:t>
                      </a:r>
                      <a:endParaRPr lang="fr-FR" sz="18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Exemple AR</a:t>
                      </a:r>
                      <a:endParaRPr lang="fr-FR" sz="1600" b="1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extLst>
                  <a:ext uri="{0D108BD9-81ED-4DB2-BD59-A6C34878D82A}">
                    <a16:rowId xmlns:a16="http://schemas.microsoft.com/office/drawing/2014/main" val="280208669"/>
                  </a:ext>
                </a:extLst>
              </a:tr>
              <a:tr h="1028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Abréviation</a:t>
                      </a:r>
                      <a:endParaRPr lang="fr-FR" sz="1800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Forme raccourcie d'un mot</a:t>
                      </a:r>
                      <a:endParaRPr lang="fr-FR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>
                          <a:solidFill>
                            <a:schemeClr val="tx1"/>
                          </a:solidFill>
                          <a:effectLst/>
                        </a:rPr>
                        <a:t>M., Dr., etc.</a:t>
                      </a:r>
                      <a:endParaRPr lang="fr-FR" sz="18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>
                          <a:solidFill>
                            <a:schemeClr val="tx1"/>
                          </a:solidFill>
                          <a:effectLst/>
                        </a:rPr>
                        <a:t>Mr., Dr., etc.</a:t>
                      </a:r>
                      <a:endParaRPr lang="fr-FR" sz="18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د. (دكتور)</a:t>
                      </a:r>
                      <a:endParaRPr lang="fr-FR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extLst>
                  <a:ext uri="{0D108BD9-81ED-4DB2-BD59-A6C34878D82A}">
                    <a16:rowId xmlns:a16="http://schemas.microsoft.com/office/drawing/2014/main" val="3551519946"/>
                  </a:ext>
                </a:extLst>
              </a:tr>
              <a:tr h="709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Acronyme</a:t>
                      </a:r>
                      <a:endParaRPr lang="fr-FR" sz="1800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>
                          <a:solidFill>
                            <a:schemeClr val="tx1"/>
                          </a:solidFill>
                          <a:effectLst/>
                        </a:rPr>
                        <a:t>Initiales prononcées comme un mot</a:t>
                      </a:r>
                      <a:endParaRPr lang="fr-FR" sz="18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ONU, OVNI</a:t>
                      </a:r>
                      <a:endParaRPr lang="fr-FR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>
                          <a:solidFill>
                            <a:schemeClr val="tx1"/>
                          </a:solidFill>
                          <a:effectLst/>
                        </a:rPr>
                        <a:t>NASA, </a:t>
                      </a:r>
                      <a:r>
                        <a:rPr lang="fr-FR" sz="1800" b="0">
                          <a:solidFill>
                            <a:schemeClr val="tx1"/>
                          </a:solidFill>
                        </a:rPr>
                        <a:t>ASAP</a:t>
                      </a:r>
                      <a:r>
                        <a:rPr lang="fr-FR" sz="1800"/>
                        <a:t> </a:t>
                      </a:r>
                      <a:endParaRPr lang="fr-FR" sz="18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اليونسكو</a:t>
                      </a:r>
                      <a:endParaRPr lang="fr-FR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extLst>
                  <a:ext uri="{0D108BD9-81ED-4DB2-BD59-A6C34878D82A}">
                    <a16:rowId xmlns:a16="http://schemas.microsoft.com/office/drawing/2014/main" val="1012910411"/>
                  </a:ext>
                </a:extLst>
              </a:tr>
              <a:tr h="709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Sigle</a:t>
                      </a:r>
                      <a:endParaRPr lang="fr-FR" sz="1800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>
                          <a:solidFill>
                            <a:schemeClr val="tx1"/>
                          </a:solidFill>
                          <a:effectLst/>
                        </a:rPr>
                        <a:t>Initiales prononcées lettre par lettre</a:t>
                      </a:r>
                      <a:endParaRPr lang="fr-FR" sz="18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PDG, TVA</a:t>
                      </a:r>
                      <a:endParaRPr lang="fr-FR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CEO</a:t>
                      </a:r>
                      <a:endParaRPr lang="fr-FR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DZ" sz="2000" kern="100" cap="none" spc="0" dirty="0" err="1">
                          <a:solidFill>
                            <a:schemeClr val="tx1"/>
                          </a:solidFill>
                          <a:effectLst/>
                        </a:rPr>
                        <a:t>ش.ذ.م.م</a:t>
                      </a:r>
                      <a:r>
                        <a:rPr lang="ar-DZ" sz="20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fr-FR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7193" marR="7788" marT="74763" marB="74763" anchor="ctr"/>
                </a:tc>
                <a:extLst>
                  <a:ext uri="{0D108BD9-81ED-4DB2-BD59-A6C34878D82A}">
                    <a16:rowId xmlns:a16="http://schemas.microsoft.com/office/drawing/2014/main" val="2187544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754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4814F78-82F2-95AF-B950-E6451315A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dirty="0">
                <a:solidFill>
                  <a:srgbClr val="F2F2F2"/>
                </a:solidFill>
              </a:rPr>
              <a:t>F. NOMS PROPRES</a:t>
            </a:r>
            <a:br>
              <a:rPr lang="fr-FR" sz="2400" b="1" dirty="0">
                <a:solidFill>
                  <a:srgbClr val="F2F2F2"/>
                </a:solidFill>
              </a:rPr>
            </a:br>
            <a:br>
              <a:rPr lang="fr-FR" sz="2400" dirty="0">
                <a:solidFill>
                  <a:srgbClr val="F2F2F2"/>
                </a:solidFill>
              </a:rPr>
            </a:br>
            <a:r>
              <a:rPr lang="fr-FR" sz="2400" dirty="0">
                <a:solidFill>
                  <a:srgbClr val="F2F2F2"/>
                </a:solidFill>
              </a:rPr>
              <a:t>Noms désignant de manière unique une personne, un lieu, une institution, une marque ou une œuvre.</a:t>
            </a:r>
            <a:br>
              <a:rPr lang="fr-FR" sz="2400" dirty="0">
                <a:solidFill>
                  <a:srgbClr val="F2F2F2"/>
                </a:solidFill>
              </a:rPr>
            </a:br>
            <a:endParaRPr lang="fr-FR" sz="2400" dirty="0">
              <a:solidFill>
                <a:srgbClr val="F2F2F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923BFB6A-779B-AE38-34E1-B7EFED9472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809347"/>
              </p:ext>
            </p:extLst>
          </p:nvPr>
        </p:nvGraphicFramePr>
        <p:xfrm>
          <a:off x="4916412" y="1987780"/>
          <a:ext cx="6627890" cy="3492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157">
                  <a:extLst>
                    <a:ext uri="{9D8B030D-6E8A-4147-A177-3AD203B41FA5}">
                      <a16:colId xmlns:a16="http://schemas.microsoft.com/office/drawing/2014/main" val="3023583584"/>
                    </a:ext>
                  </a:extLst>
                </a:gridCol>
                <a:gridCol w="2293040">
                  <a:extLst>
                    <a:ext uri="{9D8B030D-6E8A-4147-A177-3AD203B41FA5}">
                      <a16:colId xmlns:a16="http://schemas.microsoft.com/office/drawing/2014/main" val="1663587969"/>
                    </a:ext>
                  </a:extLst>
                </a:gridCol>
                <a:gridCol w="2425693">
                  <a:extLst>
                    <a:ext uri="{9D8B030D-6E8A-4147-A177-3AD203B41FA5}">
                      <a16:colId xmlns:a16="http://schemas.microsoft.com/office/drawing/2014/main" val="431887515"/>
                    </a:ext>
                  </a:extLst>
                </a:gridCol>
              </a:tblGrid>
              <a:tr h="411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Stratégie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Description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Quand l'utiliser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extLst>
                  <a:ext uri="{0D108BD9-81ED-4DB2-BD59-A6C34878D82A}">
                    <a16:rowId xmlns:a16="http://schemas.microsoft.com/office/drawing/2014/main" val="2116816495"/>
                  </a:ext>
                </a:extLst>
              </a:tr>
              <a:tr h="1129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Conserver le nom original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Personnes réelles, marques, lieux peu connus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extLst>
                  <a:ext uri="{0D108BD9-81ED-4DB2-BD59-A6C34878D82A}">
                    <a16:rowId xmlns:a16="http://schemas.microsoft.com/office/drawing/2014/main" val="1508849199"/>
                  </a:ext>
                </a:extLst>
              </a:tr>
              <a:tr h="77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Adaptation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Utiliser la forme établie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Lieux célèbres, titres traduits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extLst>
                  <a:ext uri="{0D108BD9-81ED-4DB2-BD59-A6C34878D82A}">
                    <a16:rowId xmlns:a16="http://schemas.microsoft.com/office/drawing/2014/main" val="2269884110"/>
                  </a:ext>
                </a:extLst>
              </a:tr>
              <a:tr h="770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Traduction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Traduire les éléments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Titres d'œuvres, institutions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extLst>
                  <a:ext uri="{0D108BD9-81ED-4DB2-BD59-A6C34878D82A}">
                    <a16:rowId xmlns:a16="http://schemas.microsoft.com/office/drawing/2014/main" val="990402390"/>
                  </a:ext>
                </a:extLst>
              </a:tr>
              <a:tr h="411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Translittération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Adapter l'alphabet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Noms arabes…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03" marR="15703" marT="15703" marB="15703" anchor="ctr"/>
                </a:tc>
                <a:extLst>
                  <a:ext uri="{0D108BD9-81ED-4DB2-BD59-A6C34878D82A}">
                    <a16:rowId xmlns:a16="http://schemas.microsoft.com/office/drawing/2014/main" val="3544922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507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988238-A180-D1C7-F244-64ED102F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5643"/>
          </a:xfrm>
        </p:spPr>
        <p:txBody>
          <a:bodyPr/>
          <a:lstStyle/>
          <a:p>
            <a:r>
              <a:rPr lang="fr-FR" sz="2800" b="1" dirty="0"/>
              <a:t>Objectifs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9BEF6D-D65C-3ECC-E3AD-E85514F78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911363"/>
            <a:ext cx="8946541" cy="3035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À la fin de ce cours, l’étudiant saura 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Décomposer et analyser méthodiquement un texte à traduire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Repérer et traiter les obstacles majeurs : polysémie, faux-amis, collocations, références culturelles, noms propres, abréviations …etc.</a:t>
            </a:r>
          </a:p>
        </p:txBody>
      </p:sp>
    </p:spTree>
    <p:extLst>
      <p:ext uri="{BB962C8B-B14F-4D97-AF65-F5344CB8AC3E}">
        <p14:creationId xmlns:p14="http://schemas.microsoft.com/office/powerpoint/2010/main" val="49366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761626-15FA-4830-10A3-316B82860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214" y="2435337"/>
            <a:ext cx="3108626" cy="1383890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Cas 1 : Noms de personnes</a:t>
            </a:r>
            <a:endParaRPr lang="fr-FR" sz="3200" dirty="0">
              <a:solidFill>
                <a:srgbClr val="F2F2F2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A85F4557-9C1A-10C1-CF62-FC961E3C36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801242"/>
              </p:ext>
            </p:extLst>
          </p:nvPr>
        </p:nvGraphicFramePr>
        <p:xfrm>
          <a:off x="4507582" y="1976284"/>
          <a:ext cx="7364870" cy="3931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9605">
                  <a:extLst>
                    <a:ext uri="{9D8B030D-6E8A-4147-A177-3AD203B41FA5}">
                      <a16:colId xmlns:a16="http://schemas.microsoft.com/office/drawing/2014/main" val="1628215969"/>
                    </a:ext>
                  </a:extLst>
                </a:gridCol>
                <a:gridCol w="1879718">
                  <a:extLst>
                    <a:ext uri="{9D8B030D-6E8A-4147-A177-3AD203B41FA5}">
                      <a16:colId xmlns:a16="http://schemas.microsoft.com/office/drawing/2014/main" val="60020969"/>
                    </a:ext>
                  </a:extLst>
                </a:gridCol>
                <a:gridCol w="2665547">
                  <a:extLst>
                    <a:ext uri="{9D8B030D-6E8A-4147-A177-3AD203B41FA5}">
                      <a16:colId xmlns:a16="http://schemas.microsoft.com/office/drawing/2014/main" val="602996768"/>
                    </a:ext>
                  </a:extLst>
                </a:gridCol>
              </a:tblGrid>
              <a:tr h="714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Contexte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Stratégie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extLst>
                  <a:ext uri="{0D108BD9-81ED-4DB2-BD59-A6C34878D82A}">
                    <a16:rowId xmlns:a16="http://schemas.microsoft.com/office/drawing/2014/main" val="2130445423"/>
                  </a:ext>
                </a:extLst>
              </a:tr>
              <a:tr h="714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Personne réelle contemporaine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Umberto Eco</a:t>
                      </a:r>
                    </a:p>
                  </a:txBody>
                  <a:tcPr marL="9510" marR="9510" marT="9510" marB="9510" anchor="ctr"/>
                </a:tc>
                <a:extLst>
                  <a:ext uri="{0D108BD9-81ED-4DB2-BD59-A6C34878D82A}">
                    <a16:rowId xmlns:a16="http://schemas.microsoft.com/office/drawing/2014/main" val="3774544115"/>
                  </a:ext>
                </a:extLst>
              </a:tr>
              <a:tr h="1429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Personnage historique/religieux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Adaptation si forme établie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00" dirty="0">
                          <a:effectLst/>
                        </a:rPr>
                        <a:t>Christophe Colomb → Christopher Columbus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00" dirty="0">
                          <a:effectLst/>
                        </a:rPr>
                        <a:t>Saint Peter → Saint Pierre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extLst>
                  <a:ext uri="{0D108BD9-81ED-4DB2-BD59-A6C34878D82A}">
                    <a16:rowId xmlns:a16="http://schemas.microsoft.com/office/drawing/2014/main" val="4292297905"/>
                  </a:ext>
                </a:extLst>
              </a:tr>
              <a:tr h="1072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Personnage de fiction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Selon stratégie éditoriale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Severus Rogue → Severus Snape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10" marR="9510" marT="9510" marB="9510" anchor="ctr"/>
                </a:tc>
                <a:extLst>
                  <a:ext uri="{0D108BD9-81ED-4DB2-BD59-A6C34878D82A}">
                    <a16:rowId xmlns:a16="http://schemas.microsoft.com/office/drawing/2014/main" val="1152531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353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C5074F4-0340-F304-DAB9-B6BD80D45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Cas 2 : Noms de lieux</a:t>
            </a:r>
            <a:endParaRPr lang="fr-FR" sz="3200" dirty="0">
              <a:solidFill>
                <a:srgbClr val="F2F2F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446F6A7-0DF6-C953-75D3-1276D2031E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497740"/>
              </p:ext>
            </p:extLst>
          </p:nvPr>
        </p:nvGraphicFramePr>
        <p:xfrm>
          <a:off x="4750422" y="1414526"/>
          <a:ext cx="7198737" cy="44759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6387">
                  <a:extLst>
                    <a:ext uri="{9D8B030D-6E8A-4147-A177-3AD203B41FA5}">
                      <a16:colId xmlns:a16="http://schemas.microsoft.com/office/drawing/2014/main" val="2543196447"/>
                    </a:ext>
                  </a:extLst>
                </a:gridCol>
                <a:gridCol w="1617838">
                  <a:extLst>
                    <a:ext uri="{9D8B030D-6E8A-4147-A177-3AD203B41FA5}">
                      <a16:colId xmlns:a16="http://schemas.microsoft.com/office/drawing/2014/main" val="900862501"/>
                    </a:ext>
                  </a:extLst>
                </a:gridCol>
                <a:gridCol w="2504512">
                  <a:extLst>
                    <a:ext uri="{9D8B030D-6E8A-4147-A177-3AD203B41FA5}">
                      <a16:colId xmlns:a16="http://schemas.microsoft.com/office/drawing/2014/main" val="1133417152"/>
                    </a:ext>
                  </a:extLst>
                </a:gridCol>
              </a:tblGrid>
              <a:tr h="374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Contexte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Stratégie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Exemple FR → EN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extLst>
                  <a:ext uri="{0D108BD9-81ED-4DB2-BD59-A6C34878D82A}">
                    <a16:rowId xmlns:a16="http://schemas.microsoft.com/office/drawing/2014/main" val="2064831784"/>
                  </a:ext>
                </a:extLst>
              </a:tr>
              <a:tr h="1692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Ville célèbre avec exonyme (=</a:t>
                      </a:r>
                      <a:r>
                        <a:rPr lang="fr-FR" sz="1800" dirty="0"/>
                        <a:t>Le nom donné à un lieu, un peuple ou une personne par des étrangers)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Forme établie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Londres → London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00" dirty="0">
                          <a:effectLst/>
                        </a:rPr>
                        <a:t>Cairo → Le Caire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extLst>
                  <a:ext uri="{0D108BD9-81ED-4DB2-BD59-A6C34878D82A}">
                    <a16:rowId xmlns:a16="http://schemas.microsoft.com/office/drawing/2014/main" val="3035032114"/>
                  </a:ext>
                </a:extLst>
              </a:tr>
              <a:tr h="1032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Ville sans exonyme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Marseille → Marseille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00" dirty="0">
                          <a:effectLst/>
                        </a:rPr>
                        <a:t>Ljubljana → Ljubljana (Capitale de la Slovénie)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extLst>
                  <a:ext uri="{0D108BD9-81ED-4DB2-BD59-A6C34878D82A}">
                    <a16:rowId xmlns:a16="http://schemas.microsoft.com/office/drawing/2014/main" val="1001814412"/>
                  </a:ext>
                </a:extLst>
              </a:tr>
              <a:tr h="1032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Élément géographique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Traduction du générique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Le lac (générique) Léman (spécifique)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→ Lake Geneva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8582" anchor="ctr"/>
                </a:tc>
                <a:extLst>
                  <a:ext uri="{0D108BD9-81ED-4DB2-BD59-A6C34878D82A}">
                    <a16:rowId xmlns:a16="http://schemas.microsoft.com/office/drawing/2014/main" val="2576806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709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42554D-AFB5-6FE7-5D0D-B0EEB0FD5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9" y="2303206"/>
            <a:ext cx="3108626" cy="1981200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Exemples de formes établies</a:t>
            </a:r>
            <a:r>
              <a:rPr lang="fr-FR" sz="3200" dirty="0">
                <a:solidFill>
                  <a:srgbClr val="F2F2F2"/>
                </a:solidFill>
              </a:rPr>
              <a:t> :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4E30FDA-EC5B-6D44-CBEE-F13247209D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426315"/>
              </p:ext>
            </p:extLst>
          </p:nvPr>
        </p:nvGraphicFramePr>
        <p:xfrm>
          <a:off x="5048250" y="1859536"/>
          <a:ext cx="6496051" cy="3748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238">
                  <a:extLst>
                    <a:ext uri="{9D8B030D-6E8A-4147-A177-3AD203B41FA5}">
                      <a16:colId xmlns:a16="http://schemas.microsoft.com/office/drawing/2014/main" val="2283191984"/>
                    </a:ext>
                  </a:extLst>
                </a:gridCol>
                <a:gridCol w="3231271">
                  <a:extLst>
                    <a:ext uri="{9D8B030D-6E8A-4147-A177-3AD203B41FA5}">
                      <a16:colId xmlns:a16="http://schemas.microsoft.com/office/drawing/2014/main" val="2492918218"/>
                    </a:ext>
                  </a:extLst>
                </a:gridCol>
                <a:gridCol w="1303542">
                  <a:extLst>
                    <a:ext uri="{9D8B030D-6E8A-4147-A177-3AD203B41FA5}">
                      <a16:colId xmlns:a16="http://schemas.microsoft.com/office/drawing/2014/main" val="2428178520"/>
                    </a:ext>
                  </a:extLst>
                </a:gridCol>
              </a:tblGrid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Français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Anglais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Arabe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4078263579"/>
                  </a:ext>
                </a:extLst>
              </a:tr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Londres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London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لندن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822433593"/>
                  </a:ext>
                </a:extLst>
              </a:tr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Le Caire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Cairo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القاهرة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2260473371"/>
                  </a:ext>
                </a:extLst>
              </a:tr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Pékin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Beijing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بكين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4155103511"/>
                  </a:ext>
                </a:extLst>
              </a:tr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Moscou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Moscow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موسكو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1887361020"/>
                  </a:ext>
                </a:extLst>
              </a:tr>
              <a:tr h="624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Pays-Bas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The </a:t>
                      </a:r>
                      <a:r>
                        <a:rPr lang="fr-FR" sz="1800" kern="100" dirty="0" err="1">
                          <a:effectLst/>
                        </a:rPr>
                        <a:t>Netherlands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kern="100" dirty="0">
                          <a:effectLst/>
                        </a:rPr>
                        <a:t>هولندا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70" marR="25070" marT="25070" marB="25070" anchor="ctr"/>
                </a:tc>
                <a:extLst>
                  <a:ext uri="{0D108BD9-81ED-4DB2-BD59-A6C34878D82A}">
                    <a16:rowId xmlns:a16="http://schemas.microsoft.com/office/drawing/2014/main" val="2394382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624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CE14EA-6FC5-8684-E18C-86CE339B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884" y="2153265"/>
            <a:ext cx="3108626" cy="1846006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Cas 3 : Institutions et organisations</a:t>
            </a:r>
            <a:endParaRPr lang="fr-FR" sz="3200" dirty="0">
              <a:solidFill>
                <a:srgbClr val="F2F2F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A39B80D-5B2E-D428-7E60-85BD660E09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182361"/>
              </p:ext>
            </p:extLst>
          </p:nvPr>
        </p:nvGraphicFramePr>
        <p:xfrm>
          <a:off x="4608806" y="1423639"/>
          <a:ext cx="7337388" cy="4572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7768">
                  <a:extLst>
                    <a:ext uri="{9D8B030D-6E8A-4147-A177-3AD203B41FA5}">
                      <a16:colId xmlns:a16="http://schemas.microsoft.com/office/drawing/2014/main" val="283610033"/>
                    </a:ext>
                  </a:extLst>
                </a:gridCol>
                <a:gridCol w="2319435">
                  <a:extLst>
                    <a:ext uri="{9D8B030D-6E8A-4147-A177-3AD203B41FA5}">
                      <a16:colId xmlns:a16="http://schemas.microsoft.com/office/drawing/2014/main" val="1194214062"/>
                    </a:ext>
                  </a:extLst>
                </a:gridCol>
                <a:gridCol w="2480185">
                  <a:extLst>
                    <a:ext uri="{9D8B030D-6E8A-4147-A177-3AD203B41FA5}">
                      <a16:colId xmlns:a16="http://schemas.microsoft.com/office/drawing/2014/main" val="3699984594"/>
                    </a:ext>
                  </a:extLst>
                </a:gridCol>
              </a:tblGrid>
              <a:tr h="3825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Type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>
                          <a:effectLst/>
                        </a:rPr>
                        <a:t>Stratégie</a:t>
                      </a:r>
                      <a:endParaRPr lang="fr-FR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>
                          <a:effectLst/>
                        </a:rPr>
                        <a:t>Exemple</a:t>
                      </a:r>
                      <a:endParaRPr lang="fr-FR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extLst>
                  <a:ext uri="{0D108BD9-81ED-4DB2-BD59-A6C34878D82A}">
                    <a16:rowId xmlns:a16="http://schemas.microsoft.com/office/drawing/2014/main" val="954928137"/>
                  </a:ext>
                </a:extLst>
              </a:tr>
              <a:tr h="139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Nom propre unique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Emprunt + traduction générique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>
                          <a:effectLst/>
                        </a:rPr>
                        <a:t>Harvard University → L'université Harvard</a:t>
                      </a:r>
                      <a:endParaRPr lang="fr-FR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extLst>
                  <a:ext uri="{0D108BD9-81ED-4DB2-BD59-A6C34878D82A}">
                    <a16:rowId xmlns:a16="http://schemas.microsoft.com/office/drawing/2014/main" val="2817398162"/>
                  </a:ext>
                </a:extLst>
              </a:tr>
              <a:tr h="139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Institution avec traduction établie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Forme établie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The White House → La Maison Blanche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extLst>
                  <a:ext uri="{0D108BD9-81ED-4DB2-BD59-A6C34878D82A}">
                    <a16:rowId xmlns:a16="http://schemas.microsoft.com/office/drawing/2014/main" val="2482281431"/>
                  </a:ext>
                </a:extLst>
              </a:tr>
              <a:tr h="139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>
                          <a:effectLst/>
                        </a:rPr>
                        <a:t>Musée</a:t>
                      </a:r>
                      <a:endParaRPr lang="fr-FR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Traduction générique + emprunt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900" kern="100" dirty="0">
                          <a:effectLst/>
                        </a:rPr>
                        <a:t>Le musée du Louvre → The Louvre Museum </a:t>
                      </a:r>
                      <a:endParaRPr lang="fr-FR" sz="1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52" marR="12352" marT="12352" marB="12352" anchor="ctr"/>
                </a:tc>
                <a:extLst>
                  <a:ext uri="{0D108BD9-81ED-4DB2-BD59-A6C34878D82A}">
                    <a16:rowId xmlns:a16="http://schemas.microsoft.com/office/drawing/2014/main" val="3877583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307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6134370-3541-41F1-83E1-0FBF2B3BF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8" y="2551114"/>
            <a:ext cx="3108626" cy="1487129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Cas 4 : Titres d'œuvres</a:t>
            </a:r>
            <a:endParaRPr lang="fr-FR" sz="3200" dirty="0">
              <a:solidFill>
                <a:srgbClr val="F2F2F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CA98382-0199-3C23-C1A4-1900DB337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970433"/>
              </p:ext>
            </p:extLst>
          </p:nvPr>
        </p:nvGraphicFramePr>
        <p:xfrm>
          <a:off x="4720782" y="1574178"/>
          <a:ext cx="7063180" cy="3709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5714">
                  <a:extLst>
                    <a:ext uri="{9D8B030D-6E8A-4147-A177-3AD203B41FA5}">
                      <a16:colId xmlns:a16="http://schemas.microsoft.com/office/drawing/2014/main" val="3580190753"/>
                    </a:ext>
                  </a:extLst>
                </a:gridCol>
                <a:gridCol w="2815868">
                  <a:extLst>
                    <a:ext uri="{9D8B030D-6E8A-4147-A177-3AD203B41FA5}">
                      <a16:colId xmlns:a16="http://schemas.microsoft.com/office/drawing/2014/main" val="721182151"/>
                    </a:ext>
                  </a:extLst>
                </a:gridCol>
                <a:gridCol w="2971598">
                  <a:extLst>
                    <a:ext uri="{9D8B030D-6E8A-4147-A177-3AD203B41FA5}">
                      <a16:colId xmlns:a16="http://schemas.microsoft.com/office/drawing/2014/main" val="1584303009"/>
                    </a:ext>
                  </a:extLst>
                </a:gridCol>
              </a:tblGrid>
              <a:tr h="334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Stratégie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 EN → FR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Exemple FR → EN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extLst>
                  <a:ext uri="{0D108BD9-81ED-4DB2-BD59-A6C34878D82A}">
                    <a16:rowId xmlns:a16="http://schemas.microsoft.com/office/drawing/2014/main" val="273215428"/>
                  </a:ext>
                </a:extLst>
              </a:tr>
              <a:tr h="993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Traduction établie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Gone </a:t>
                      </a:r>
                      <a:r>
                        <a:rPr lang="fr-FR" sz="1800" kern="100" dirty="0" err="1">
                          <a:effectLst/>
                        </a:rPr>
                        <a:t>with</a:t>
                      </a:r>
                      <a:r>
                        <a:rPr lang="fr-FR" sz="1800" kern="100" dirty="0">
                          <a:effectLst/>
                        </a:rPr>
                        <a:t> the Wind → Autant en emporte le vent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Les Misérables → Les Misérables (souvent gardé)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extLst>
                  <a:ext uri="{0D108BD9-81ED-4DB2-BD59-A6C34878D82A}">
                    <a16:rowId xmlns:a16="http://schemas.microsoft.com/office/drawing/2014/main" val="2951688162"/>
                  </a:ext>
                </a:extLst>
              </a:tr>
              <a:tr h="10270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Traduction littérale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The Lord of the Rings → Le Seigneur des Anneaux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Voyage au centre de la Terre → Journey to the Center of the </a:t>
                      </a:r>
                      <a:r>
                        <a:rPr lang="fr-FR" sz="1800" kern="100" dirty="0" err="1">
                          <a:effectLst/>
                        </a:rPr>
                        <a:t>Earth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extLst>
                  <a:ext uri="{0D108BD9-81ED-4DB2-BD59-A6C34878D82A}">
                    <a16:rowId xmlns:a16="http://schemas.microsoft.com/office/drawing/2014/main" val="2730199471"/>
                  </a:ext>
                </a:extLst>
              </a:tr>
              <a:tr h="1354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Adaptation culturelle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Harry Potter and the Philosopher's Stone → </a:t>
                      </a:r>
                      <a:r>
                        <a:rPr lang="fr-FR" sz="1800" kern="100" noProof="0" dirty="0">
                          <a:solidFill>
                            <a:schemeClr val="tx1"/>
                          </a:solidFill>
                          <a:effectLst/>
                        </a:rPr>
                        <a:t>Harry Potter à l'école des sorciers</a:t>
                      </a:r>
                      <a:endParaRPr lang="fr-FR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-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113" marR="11113" marT="11113" marB="11113" anchor="ctr"/>
                </a:tc>
                <a:extLst>
                  <a:ext uri="{0D108BD9-81ED-4DB2-BD59-A6C34878D82A}">
                    <a16:rowId xmlns:a16="http://schemas.microsoft.com/office/drawing/2014/main" val="311495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6535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63CAE0B-5C39-9754-F4FD-AC4987F72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884" y="2123038"/>
            <a:ext cx="3108626" cy="1981200"/>
          </a:xfrm>
        </p:spPr>
        <p:txBody>
          <a:bodyPr anchor="ctr">
            <a:normAutofit/>
          </a:bodyPr>
          <a:lstStyle/>
          <a:p>
            <a:r>
              <a:rPr lang="fr-FR" sz="3200" b="1" dirty="0">
                <a:solidFill>
                  <a:srgbClr val="F2F2F2"/>
                </a:solidFill>
              </a:rPr>
              <a:t>Cas 5 : Marques commerciales</a:t>
            </a:r>
            <a:endParaRPr lang="fr-FR" sz="3200" dirty="0">
              <a:solidFill>
                <a:srgbClr val="F2F2F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E68D176-6B72-E902-3D53-2BD8C9467B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313733"/>
              </p:ext>
            </p:extLst>
          </p:nvPr>
        </p:nvGraphicFramePr>
        <p:xfrm>
          <a:off x="4720782" y="2072100"/>
          <a:ext cx="7015573" cy="2083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9483">
                  <a:extLst>
                    <a:ext uri="{9D8B030D-6E8A-4147-A177-3AD203B41FA5}">
                      <a16:colId xmlns:a16="http://schemas.microsoft.com/office/drawing/2014/main" val="3174505920"/>
                    </a:ext>
                  </a:extLst>
                </a:gridCol>
                <a:gridCol w="3746090">
                  <a:extLst>
                    <a:ext uri="{9D8B030D-6E8A-4147-A177-3AD203B41FA5}">
                      <a16:colId xmlns:a16="http://schemas.microsoft.com/office/drawing/2014/main" val="2284984043"/>
                    </a:ext>
                  </a:extLst>
                </a:gridCol>
              </a:tblGrid>
              <a:tr h="72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Stratégie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51" marR="17651" marT="17651" marB="176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51" marR="17651" marT="17651" marB="17651" anchor="ctr"/>
                </a:tc>
                <a:extLst>
                  <a:ext uri="{0D108BD9-81ED-4DB2-BD59-A6C34878D82A}">
                    <a16:rowId xmlns:a16="http://schemas.microsoft.com/office/drawing/2014/main" val="3496035738"/>
                  </a:ext>
                </a:extLst>
              </a:tr>
              <a:tr h="1357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Emprunt systématique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651" marR="17651" marT="17651" marB="176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Decathlon → Decathlon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Fiat → Fiat</a:t>
                      </a:r>
                    </a:p>
                  </a:txBody>
                  <a:tcPr marL="17651" marR="17651" marT="17651" marB="17651" anchor="ctr"/>
                </a:tc>
                <a:extLst>
                  <a:ext uri="{0D108BD9-81ED-4DB2-BD59-A6C34878D82A}">
                    <a16:rowId xmlns:a16="http://schemas.microsoft.com/office/drawing/2014/main" val="2641951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124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3BD9F-46D1-0FAD-A4EB-DCBB147CE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4637"/>
          </a:xfrm>
        </p:spPr>
        <p:txBody>
          <a:bodyPr/>
          <a:lstStyle/>
          <a:p>
            <a:r>
              <a:rPr lang="fr-FR" sz="2800" b="1" dirty="0"/>
              <a:t>Méthode de résolution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047DDB-B6D6-19AC-B9BB-28E25ABDC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147" y="1533832"/>
            <a:ext cx="10149707" cy="4714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Étape 1</a:t>
            </a:r>
            <a:r>
              <a:rPr lang="fr-FR" dirty="0"/>
              <a:t> : Identifier le type de nom propre (personne, lieu, institution, œuvre, marque)</a:t>
            </a:r>
          </a:p>
          <a:p>
            <a:pPr marL="0" indent="0">
              <a:buNone/>
            </a:pPr>
            <a:r>
              <a:rPr lang="fr-FR" b="1" dirty="0"/>
              <a:t>Étape 2</a:t>
            </a:r>
            <a:r>
              <a:rPr lang="fr-FR" dirty="0"/>
              <a:t> : Vérifier s'il existe une forme établie dans la langue cible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Consulter </a:t>
            </a:r>
            <a:r>
              <a:rPr lang="fr-FR" dirty="0" err="1"/>
              <a:t>Wikipedia</a:t>
            </a:r>
            <a:r>
              <a:rPr lang="fr-FR" dirty="0"/>
              <a:t> dans les deux langues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Vérifier sur les sites officiels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Observer l'usage dans des corpus (</a:t>
            </a:r>
            <a:r>
              <a:rPr lang="fr-FR" dirty="0" err="1"/>
              <a:t>Linguee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b="1" dirty="0"/>
              <a:t>Étape 3</a:t>
            </a:r>
            <a:r>
              <a:rPr lang="fr-FR" dirty="0"/>
              <a:t> : Choisir la stratégie selon 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Le public cible (spécialisé vs grand public)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La stratégie globale (domestication vs </a:t>
            </a:r>
            <a:r>
              <a:rPr lang="fr-FR" dirty="0" err="1"/>
              <a:t>étrangisation</a:t>
            </a:r>
            <a:r>
              <a:rPr lang="fr-FR" dirty="0"/>
              <a:t>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/>
              <a:t>Les conventions du type de texte</a:t>
            </a:r>
          </a:p>
          <a:p>
            <a:pPr marL="0" indent="0">
              <a:buNone/>
            </a:pPr>
            <a:r>
              <a:rPr lang="fr-FR" b="1" dirty="0"/>
              <a:t>Étape 4</a:t>
            </a:r>
            <a:r>
              <a:rPr lang="fr-FR" dirty="0"/>
              <a:t> : Maintenir la cohérence tout au long du texte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73282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84312-F3D2-8391-9BD0-5D5E2EBDF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0895"/>
          </a:xfrm>
        </p:spPr>
        <p:txBody>
          <a:bodyPr/>
          <a:lstStyle/>
          <a:p>
            <a:r>
              <a:rPr lang="fr-FR" sz="2800" b="1" dirty="0"/>
              <a:t>Règle d'or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7EA0C2-4292-7074-CEBA-BEE9BD010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613358"/>
            <a:ext cx="8946541" cy="137608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Une fois qu'un choix est fait pour un nom propre ou une abréviation, le maintenir dans tout le texte.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4594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1E0DA0-277F-6A25-B072-2F083B865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656"/>
          </a:xfrm>
        </p:spPr>
        <p:txBody>
          <a:bodyPr/>
          <a:lstStyle/>
          <a:p>
            <a:r>
              <a:rPr lang="fr-FR" sz="2800" b="1" dirty="0">
                <a:solidFill>
                  <a:schemeClr val="tx1"/>
                </a:solidFill>
              </a:rPr>
              <a:t>Outils recommandés</a:t>
            </a:r>
            <a:endParaRPr lang="fr-FR" sz="2800" b="1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F789F24-DF02-9195-B497-23E2196E3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364614"/>
              </p:ext>
            </p:extLst>
          </p:nvPr>
        </p:nvGraphicFramePr>
        <p:xfrm>
          <a:off x="1280651" y="1592824"/>
          <a:ext cx="9630697" cy="44785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2402">
                  <a:extLst>
                    <a:ext uri="{9D8B030D-6E8A-4147-A177-3AD203B41FA5}">
                      <a16:colId xmlns:a16="http://schemas.microsoft.com/office/drawing/2014/main" val="2734074247"/>
                    </a:ext>
                  </a:extLst>
                </a:gridCol>
                <a:gridCol w="5728295">
                  <a:extLst>
                    <a:ext uri="{9D8B030D-6E8A-4147-A177-3AD203B41FA5}">
                      <a16:colId xmlns:a16="http://schemas.microsoft.com/office/drawing/2014/main" val="3449655360"/>
                    </a:ext>
                  </a:extLst>
                </a:gridCol>
              </a:tblGrid>
              <a:tr h="538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Type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Outils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extLst>
                  <a:ext uri="{0D108BD9-81ED-4DB2-BD59-A6C34878D82A}">
                    <a16:rowId xmlns:a16="http://schemas.microsoft.com/office/drawing/2014/main" val="2617872578"/>
                  </a:ext>
                </a:extLst>
              </a:tr>
              <a:tr h="98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Abréviations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IATE (UE), Grand Dictionnaire Terminologique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extLst>
                  <a:ext uri="{0D108BD9-81ED-4DB2-BD59-A6C34878D82A}">
                    <a16:rowId xmlns:a16="http://schemas.microsoft.com/office/drawing/2014/main" val="3130051900"/>
                  </a:ext>
                </a:extLst>
              </a:tr>
              <a:tr h="98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Noms géographiques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GeoNames, Google Maps, atlas multilingues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extLst>
                  <a:ext uri="{0D108BD9-81ED-4DB2-BD59-A6C34878D82A}">
                    <a16:rowId xmlns:a16="http://schemas.microsoft.com/office/drawing/2014/main" val="4053614037"/>
                  </a:ext>
                </a:extLst>
              </a:tr>
              <a:tr h="98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Noms de personnes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Wikipedia</a:t>
                      </a:r>
                      <a:r>
                        <a:rPr lang="fr-FR" sz="1800" kern="100" dirty="0">
                          <a:effectLst/>
                        </a:rPr>
                        <a:t> multilingue, sites officiels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extLst>
                  <a:ext uri="{0D108BD9-81ED-4DB2-BD59-A6C34878D82A}">
                    <a16:rowId xmlns:a16="http://schemas.microsoft.com/office/drawing/2014/main" val="796225747"/>
                  </a:ext>
                </a:extLst>
              </a:tr>
              <a:tr h="98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Vérification usage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Linguee</a:t>
                      </a:r>
                      <a:r>
                        <a:rPr lang="fr-FR" sz="1800" kern="100" dirty="0">
                          <a:effectLst/>
                        </a:rPr>
                        <a:t>, </a:t>
                      </a:r>
                      <a:r>
                        <a:rPr lang="fr-FR" sz="1800" kern="100" dirty="0" err="1">
                          <a:effectLst/>
                        </a:rPr>
                        <a:t>Reverso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Context</a:t>
                      </a:r>
                      <a:r>
                        <a:rPr lang="fr-FR" sz="1800" kern="100" dirty="0">
                          <a:effectLst/>
                        </a:rPr>
                        <a:t>, corpus parallèles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274" marR="13274" marT="13274" marB="13274" anchor="ctr"/>
                </a:tc>
                <a:extLst>
                  <a:ext uri="{0D108BD9-81ED-4DB2-BD59-A6C34878D82A}">
                    <a16:rowId xmlns:a16="http://schemas.microsoft.com/office/drawing/2014/main" val="2460774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0251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7CBB6D-4320-9268-72C7-DC2415EC6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53411"/>
          </a:xfrm>
        </p:spPr>
        <p:txBody>
          <a:bodyPr/>
          <a:lstStyle/>
          <a:p>
            <a:r>
              <a:rPr lang="fr-FR" sz="2800" b="1" dirty="0"/>
              <a:t>OUTILS RECOMMANDÉS</a:t>
            </a:r>
            <a:endParaRPr lang="fr-FR" sz="2800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0A985E7-3608-7CC1-FDCC-5186488290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905964"/>
              </p:ext>
            </p:extLst>
          </p:nvPr>
        </p:nvGraphicFramePr>
        <p:xfrm>
          <a:off x="1393638" y="1784555"/>
          <a:ext cx="9404724" cy="4262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227">
                  <a:extLst>
                    <a:ext uri="{9D8B030D-6E8A-4147-A177-3AD203B41FA5}">
                      <a16:colId xmlns:a16="http://schemas.microsoft.com/office/drawing/2014/main" val="3022041880"/>
                    </a:ext>
                  </a:extLst>
                </a:gridCol>
                <a:gridCol w="3274141">
                  <a:extLst>
                    <a:ext uri="{9D8B030D-6E8A-4147-A177-3AD203B41FA5}">
                      <a16:colId xmlns:a16="http://schemas.microsoft.com/office/drawing/2014/main" val="3802723964"/>
                    </a:ext>
                  </a:extLst>
                </a:gridCol>
                <a:gridCol w="3999356">
                  <a:extLst>
                    <a:ext uri="{9D8B030D-6E8A-4147-A177-3AD203B41FA5}">
                      <a16:colId xmlns:a16="http://schemas.microsoft.com/office/drawing/2014/main" val="1155741015"/>
                    </a:ext>
                  </a:extLst>
                </a:gridCol>
              </a:tblGrid>
              <a:tr h="712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Problème ciblé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Outil(s) recommandé(s)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Exemple(s) de ressource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580817650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Polysémie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Dictionnaires contextuels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WordReference, Reverso Context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683805024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Faux-amis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Listes spécialisées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Linguatools, faux-amis.org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597207452"/>
                  </a:ext>
                </a:extLst>
              </a:tr>
              <a:tr h="1234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Collocations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Corpus linguistiques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Sketch Engine, COCA (anglais), </a:t>
                      </a:r>
                      <a:r>
                        <a:rPr lang="en-US" sz="1800" kern="100" dirty="0" err="1">
                          <a:effectLst/>
                        </a:rPr>
                        <a:t>arabiCorpus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978444747"/>
                  </a:ext>
                </a:extLst>
              </a:tr>
              <a:tr h="77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Culture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Glossaires bilingues spécialisés + consultation d’experts natifs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52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70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07A5B-3E21-564F-BDBB-262CE97D1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641171-4365-8023-A660-06281DA24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Rappel du processus 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AE0010-E819-014C-2F49-C7430BD04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38171"/>
            <a:ext cx="8946541" cy="3050024"/>
          </a:xfrm>
        </p:spPr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fr-FR" sz="2400" dirty="0"/>
              <a:t>Compréhension approfondie du texte source par la lecture.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dirty="0"/>
              <a:t>Recherche terminologique et documentaire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b="1" dirty="0"/>
              <a:t>Segmentation et annotation des défis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dirty="0"/>
              <a:t>Production du texte cible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400" dirty="0"/>
              <a:t>Révision et amélioration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9412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6CF9AF-3177-8DCA-A28E-0B4ED3B49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398"/>
          </a:xfrm>
        </p:spPr>
        <p:txBody>
          <a:bodyPr/>
          <a:lstStyle/>
          <a:p>
            <a:r>
              <a:rPr lang="fr-FR" sz="2800" b="1" dirty="0"/>
              <a:t>3. MÉTHODE DE TRAVAIL PRATIQUE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B98CE5-086E-9289-E268-8DAD9E92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921" y="1519084"/>
            <a:ext cx="10617959" cy="4663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/>
              <a:t>Étape 1 : Découpage initial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Identifiez visuellement les segments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La société / a fait face à / une charge de fraude / l'an dernier.</a:t>
            </a:r>
          </a:p>
          <a:p>
            <a:pPr marL="0" indent="0">
              <a:buNone/>
            </a:pPr>
            <a:r>
              <a:rPr lang="fr-FR" b="1" dirty="0"/>
              <a:t>Étape 2 : Annotation des défis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La société / a fait face à [locution] / une charge [polysémie] de fraude / l'an dernier.</a:t>
            </a:r>
          </a:p>
          <a:p>
            <a:pPr marL="0" indent="0">
              <a:buNone/>
            </a:pPr>
            <a:r>
              <a:rPr lang="fr-FR" b="1" dirty="0"/>
              <a:t>Étape 3 : Recherche ciblée</a:t>
            </a: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b="1" dirty="0"/>
              <a:t>a fait face à</a:t>
            </a:r>
            <a:r>
              <a:rPr lang="en-US" dirty="0"/>
              <a:t> → </a:t>
            </a:r>
            <a:r>
              <a:rPr lang="en-US" dirty="0" err="1"/>
              <a:t>Linguee</a:t>
            </a:r>
            <a:r>
              <a:rPr lang="en-US" dirty="0"/>
              <a:t> : "faced", "dealt with", "confronted"</a:t>
            </a: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FR" b="1" dirty="0"/>
              <a:t>charge de fraude</a:t>
            </a:r>
            <a:r>
              <a:rPr lang="fr-FR" dirty="0"/>
              <a:t> → Contexte juridique → "</a:t>
            </a:r>
            <a:r>
              <a:rPr lang="fr-FR" dirty="0" err="1"/>
              <a:t>fraud</a:t>
            </a:r>
            <a:r>
              <a:rPr lang="fr-FR" dirty="0"/>
              <a:t> charge"</a:t>
            </a:r>
          </a:p>
          <a:p>
            <a:pPr marL="0" indent="0">
              <a:buNone/>
            </a:pPr>
            <a:r>
              <a:rPr lang="en-US" b="1" dirty="0"/>
              <a:t>Étape 4 : Production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company faced a fraud charge last year.</a:t>
            </a:r>
            <a:endParaRPr lang="fr-FR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dirty="0"/>
              <a:t>واجهت الشركة تهمة احتيال العام الماضي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22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67F163-949F-04A2-8EDA-70475862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9" y="2502744"/>
            <a:ext cx="9404723" cy="786147"/>
          </a:xfrm>
        </p:spPr>
        <p:txBody>
          <a:bodyPr/>
          <a:lstStyle/>
          <a:p>
            <a:pPr algn="ctr"/>
            <a:r>
              <a:rPr lang="fr-FR" sz="3200" b="1" dirty="0"/>
              <a:t>1. Segmentation du texte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302539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BBD08-A765-2A74-BA20-14A2A7962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69412-2F4A-46B0-1812-4B6A58B1E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6147"/>
          </a:xfrm>
        </p:spPr>
        <p:txBody>
          <a:bodyPr/>
          <a:lstStyle/>
          <a:p>
            <a:r>
              <a:rPr lang="fr-FR" sz="2800" b="1" dirty="0"/>
              <a:t>Principe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31A76F-2ACB-3FA0-01D1-1B372E854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1728454"/>
            <a:ext cx="8946541" cy="362521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Décomposer le texte en </a:t>
            </a:r>
            <a:r>
              <a:rPr lang="fr-FR" sz="2400" b="1" dirty="0"/>
              <a:t>unités de traduction</a:t>
            </a:r>
            <a:r>
              <a:rPr lang="fr-FR" sz="2400" dirty="0"/>
              <a:t> = segments linguistiques cohérents qui conservent du sens et peuvent être traités individuellement.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Exemple 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La société / a fait face à / une charge de fraude / l’an dernier.﻿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« a fait face » (locution – à traduire idiomatiquement)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« charge de fraude » (polysémie)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416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B2CF-E107-9DDE-363E-5BADCFC70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82973"/>
          </a:xfrm>
        </p:spPr>
        <p:txBody>
          <a:bodyPr/>
          <a:lstStyle/>
          <a:p>
            <a:r>
              <a:rPr lang="fr-FR" sz="2800" b="1" dirty="0"/>
              <a:t>Types d'unités</a:t>
            </a:r>
            <a:endParaRPr lang="fr-FR" sz="2800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648A071-6E7E-EC75-5FAA-249004675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279252"/>
              </p:ext>
            </p:extLst>
          </p:nvPr>
        </p:nvGraphicFramePr>
        <p:xfrm>
          <a:off x="992545" y="1955326"/>
          <a:ext cx="9976517" cy="3866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845">
                  <a:extLst>
                    <a:ext uri="{9D8B030D-6E8A-4147-A177-3AD203B41FA5}">
                      <a16:colId xmlns:a16="http://schemas.microsoft.com/office/drawing/2014/main" val="2246196911"/>
                    </a:ext>
                  </a:extLst>
                </a:gridCol>
                <a:gridCol w="1821339">
                  <a:extLst>
                    <a:ext uri="{9D8B030D-6E8A-4147-A177-3AD203B41FA5}">
                      <a16:colId xmlns:a16="http://schemas.microsoft.com/office/drawing/2014/main" val="1499546086"/>
                    </a:ext>
                  </a:extLst>
                </a:gridCol>
                <a:gridCol w="2191997">
                  <a:extLst>
                    <a:ext uri="{9D8B030D-6E8A-4147-A177-3AD203B41FA5}">
                      <a16:colId xmlns:a16="http://schemas.microsoft.com/office/drawing/2014/main" val="2299643291"/>
                    </a:ext>
                  </a:extLst>
                </a:gridCol>
                <a:gridCol w="2006668">
                  <a:extLst>
                    <a:ext uri="{9D8B030D-6E8A-4147-A177-3AD203B41FA5}">
                      <a16:colId xmlns:a16="http://schemas.microsoft.com/office/drawing/2014/main" val="323413535"/>
                    </a:ext>
                  </a:extLst>
                </a:gridCol>
                <a:gridCol w="2006668">
                  <a:extLst>
                    <a:ext uri="{9D8B030D-6E8A-4147-A177-3AD203B41FA5}">
                      <a16:colId xmlns:a16="http://schemas.microsoft.com/office/drawing/2014/main" val="355450224"/>
                    </a:ext>
                  </a:extLst>
                </a:gridCol>
              </a:tblGrid>
              <a:tr h="444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Unité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Description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 FR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 EN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Exemple AR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2696935"/>
                  </a:ext>
                </a:extLst>
              </a:tr>
              <a:tr h="87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Syntagme nominal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Groupe autour d'un nom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le développement durable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sustainable development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التنمية المستدامة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33377358"/>
                  </a:ext>
                </a:extLst>
              </a:tr>
              <a:tr h="802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Syntagme verbal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Verbe + compléments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a pris en charge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took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responsibility</a:t>
                      </a:r>
                      <a:r>
                        <a:rPr lang="fr-FR" sz="1800" kern="100" dirty="0">
                          <a:effectLst/>
                        </a:rPr>
                        <a:t> for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تحمّل المسؤولية عن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9849594"/>
                  </a:ext>
                </a:extLst>
              </a:tr>
              <a:tr h="87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Locution figée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Expression idiomatique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mettre les points sur les i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spell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it</a:t>
                      </a:r>
                      <a:r>
                        <a:rPr lang="fr-FR" sz="1800" kern="100" dirty="0">
                          <a:effectLst/>
                        </a:rPr>
                        <a:t> out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وضع النقاط على الحروف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29638838"/>
                  </a:ext>
                </a:extLst>
              </a:tr>
              <a:tr h="873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Terme technique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Vocabulaire spécialisé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réseau neuronal convolutif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convolutional</a:t>
                      </a:r>
                      <a:r>
                        <a:rPr lang="fr-FR" sz="1800" kern="100" dirty="0">
                          <a:effectLst/>
                        </a:rPr>
                        <a:t> neural network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الشبكة العصبية </a:t>
                      </a:r>
                      <a:r>
                        <a:rPr lang="ar-SA" sz="2000" kern="100" dirty="0" err="1">
                          <a:effectLst/>
                        </a:rPr>
                        <a:t>التلافيفية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7876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65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0FB94-95CE-B1EA-ABF7-9EE7C068B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4D7169-F36F-3640-F6FB-1F54D1DA0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9" y="2679724"/>
            <a:ext cx="9404723" cy="623914"/>
          </a:xfrm>
        </p:spPr>
        <p:txBody>
          <a:bodyPr/>
          <a:lstStyle/>
          <a:p>
            <a:pPr algn="ctr"/>
            <a:r>
              <a:rPr lang="fr-FR" sz="3200" b="1" dirty="0"/>
              <a:t>2. Repérage des difficultés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8080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55525-4C7E-61D2-A71A-B9EEA4B6E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7A3A5-47CE-962C-E5C3-D202EB8F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96" y="1535279"/>
            <a:ext cx="9999407" cy="3787442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fr-FR" sz="2400" b="1" dirty="0"/>
              <a:t>Polysémie : </a:t>
            </a:r>
            <a:r>
              <a:rPr lang="fr-FR" sz="2400" dirty="0"/>
              <a:t>Sens variable selon le contexte (charge﻿, fond﻿, issue﻿)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b="1" dirty="0"/>
              <a:t>Faux-amis :</a:t>
            </a:r>
            <a:r>
              <a:rPr lang="fr-FR" sz="2400" dirty="0"/>
              <a:t> mots aux apparences trompeuses (</a:t>
            </a:r>
            <a:r>
              <a:rPr lang="fr-FR" sz="2400" dirty="0" err="1"/>
              <a:t>actually</a:t>
            </a:r>
            <a:r>
              <a:rPr lang="fr-FR" sz="2400" dirty="0"/>
              <a:t>﻿, </a:t>
            </a:r>
            <a:r>
              <a:rPr lang="fr-FR" sz="2400" dirty="0" err="1"/>
              <a:t>library</a:t>
            </a:r>
            <a:r>
              <a:rPr lang="fr-FR" sz="2400" dirty="0"/>
              <a:t>﻿, </a:t>
            </a:r>
            <a:r>
              <a:rPr lang="fr-FR" sz="2400" dirty="0" err="1"/>
              <a:t>comprehensive</a:t>
            </a:r>
            <a:r>
              <a:rPr lang="fr-FR" sz="2400" dirty="0"/>
              <a:t>﻿)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b="1" dirty="0"/>
              <a:t>Collocations : </a:t>
            </a:r>
            <a:r>
              <a:rPr lang="fr-FR" sz="2400" dirty="0"/>
              <a:t>Groupes de mots naturels (prendre une décision﻿, </a:t>
            </a:r>
            <a:r>
              <a:rPr lang="fr-FR" sz="2400" dirty="0" err="1"/>
              <a:t>get</a:t>
            </a:r>
            <a:r>
              <a:rPr lang="fr-FR" sz="2400" dirty="0"/>
              <a:t> </a:t>
            </a:r>
            <a:r>
              <a:rPr lang="fr-FR" sz="2400" dirty="0" err="1"/>
              <a:t>ready</a:t>
            </a:r>
            <a:r>
              <a:rPr lang="fr-FR" sz="2400" dirty="0"/>
              <a:t>﻿)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b="1" dirty="0"/>
              <a:t>Allusions et références culturelles : </a:t>
            </a:r>
            <a:r>
              <a:rPr lang="fr-FR" sz="2400" dirty="0"/>
              <a:t>éléments non universels à clarifier ou adapter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400" dirty="0"/>
              <a:t>…etc.</a:t>
            </a:r>
          </a:p>
        </p:txBody>
      </p:sp>
    </p:spTree>
    <p:extLst>
      <p:ext uri="{BB962C8B-B14F-4D97-AF65-F5344CB8AC3E}">
        <p14:creationId xmlns:p14="http://schemas.microsoft.com/office/powerpoint/2010/main" val="2568964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F3FC718-FDE3-4EF7-921E-A5F374EAF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FAA0F719-3DC8-4F08-AD8F-5A845658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DCB61BE-FA0F-4EFB-BE0E-268BAD8E3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4747655" y="-586345"/>
            <a:ext cx="6858001" cy="8030691"/>
          </a:xfrm>
          <a:custGeom>
            <a:avLst/>
            <a:gdLst>
              <a:gd name="connsiteX0" fmla="*/ 6858001 w 6858001"/>
              <a:gd name="connsiteY0" fmla="*/ 1177 h 8030691"/>
              <a:gd name="connsiteX1" fmla="*/ 6858001 w 6858001"/>
              <a:gd name="connsiteY1" fmla="*/ 1344715 h 8030691"/>
              <a:gd name="connsiteX2" fmla="*/ 6858000 w 6858001"/>
              <a:gd name="connsiteY2" fmla="*/ 1344715 h 8030691"/>
              <a:gd name="connsiteX3" fmla="*/ 6858000 w 6858001"/>
              <a:gd name="connsiteY3" fmla="*/ 8030691 h 8030691"/>
              <a:gd name="connsiteX4" fmla="*/ 0 w 6858001"/>
              <a:gd name="connsiteY4" fmla="*/ 8030690 h 8030691"/>
              <a:gd name="connsiteX5" fmla="*/ 0 w 6858001"/>
              <a:gd name="connsiteY5" fmla="*/ 477747 h 8030691"/>
              <a:gd name="connsiteX6" fmla="*/ 1 w 6858001"/>
              <a:gd name="connsiteY6" fmla="*/ 477747 h 8030691"/>
              <a:gd name="connsiteX7" fmla="*/ 1 w 6858001"/>
              <a:gd name="connsiteY7" fmla="*/ 0 h 8030691"/>
              <a:gd name="connsiteX8" fmla="*/ 40463 w 6858001"/>
              <a:gd name="connsiteY8" fmla="*/ 5883 h 8030691"/>
              <a:gd name="connsiteX9" fmla="*/ 159107 w 6858001"/>
              <a:gd name="connsiteY9" fmla="*/ 23196 h 8030691"/>
              <a:gd name="connsiteX10" fmla="*/ 245518 w 6858001"/>
              <a:gd name="connsiteY10" fmla="*/ 35299 h 8030691"/>
              <a:gd name="connsiteX11" fmla="*/ 348388 w 6858001"/>
              <a:gd name="connsiteY11" fmla="*/ 48074 h 8030691"/>
              <a:gd name="connsiteX12" fmla="*/ 470460 w 6858001"/>
              <a:gd name="connsiteY12" fmla="*/ 63370 h 8030691"/>
              <a:gd name="connsiteX13" fmla="*/ 605563 w 6858001"/>
              <a:gd name="connsiteY13" fmla="*/ 79507 h 8030691"/>
              <a:gd name="connsiteX14" fmla="*/ 757810 w 6858001"/>
              <a:gd name="connsiteY14" fmla="*/ 96484 h 8030691"/>
              <a:gd name="connsiteX15" fmla="*/ 923774 w 6858001"/>
              <a:gd name="connsiteY15" fmla="*/ 114469 h 8030691"/>
              <a:gd name="connsiteX16" fmla="*/ 1104139 w 6858001"/>
              <a:gd name="connsiteY16" fmla="*/ 132455 h 8030691"/>
              <a:gd name="connsiteX17" fmla="*/ 1296163 w 6858001"/>
              <a:gd name="connsiteY17" fmla="*/ 150776 h 8030691"/>
              <a:gd name="connsiteX18" fmla="*/ 1503275 w 6858001"/>
              <a:gd name="connsiteY18" fmla="*/ 167753 h 8030691"/>
              <a:gd name="connsiteX19" fmla="*/ 1719988 w 6858001"/>
              <a:gd name="connsiteY19" fmla="*/ 184058 h 8030691"/>
              <a:gd name="connsiteX20" fmla="*/ 1949045 w 6858001"/>
              <a:gd name="connsiteY20" fmla="*/ 198850 h 8030691"/>
              <a:gd name="connsiteX21" fmla="*/ 2187703 w 6858001"/>
              <a:gd name="connsiteY21" fmla="*/ 212969 h 8030691"/>
              <a:gd name="connsiteX22" fmla="*/ 2436649 w 6858001"/>
              <a:gd name="connsiteY22" fmla="*/ 226249 h 8030691"/>
              <a:gd name="connsiteX23" fmla="*/ 2564208 w 6858001"/>
              <a:gd name="connsiteY23" fmla="*/ 230955 h 8030691"/>
              <a:gd name="connsiteX24" fmla="*/ 2694509 w 6858001"/>
              <a:gd name="connsiteY24" fmla="*/ 236166 h 8030691"/>
              <a:gd name="connsiteX25" fmla="*/ 2826869 w 6858001"/>
              <a:gd name="connsiteY25" fmla="*/ 241040 h 8030691"/>
              <a:gd name="connsiteX26" fmla="*/ 2959914 w 6858001"/>
              <a:gd name="connsiteY26" fmla="*/ 244234 h 8030691"/>
              <a:gd name="connsiteX27" fmla="*/ 3095702 w 6858001"/>
              <a:gd name="connsiteY27" fmla="*/ 247092 h 8030691"/>
              <a:gd name="connsiteX28" fmla="*/ 3232862 w 6858001"/>
              <a:gd name="connsiteY28" fmla="*/ 250117 h 8030691"/>
              <a:gd name="connsiteX29" fmla="*/ 3372766 w 6858001"/>
              <a:gd name="connsiteY29" fmla="*/ 252134 h 8030691"/>
              <a:gd name="connsiteX30" fmla="*/ 3514040 w 6858001"/>
              <a:gd name="connsiteY30" fmla="*/ 252134 h 8030691"/>
              <a:gd name="connsiteX31" fmla="*/ 3656686 w 6858001"/>
              <a:gd name="connsiteY31" fmla="*/ 253143 h 8030691"/>
              <a:gd name="connsiteX32" fmla="*/ 3800705 w 6858001"/>
              <a:gd name="connsiteY32" fmla="*/ 252134 h 8030691"/>
              <a:gd name="connsiteX33" fmla="*/ 3946780 w 6858001"/>
              <a:gd name="connsiteY33" fmla="*/ 250117 h 8030691"/>
              <a:gd name="connsiteX34" fmla="*/ 4092856 w 6858001"/>
              <a:gd name="connsiteY34" fmla="*/ 248268 h 8030691"/>
              <a:gd name="connsiteX35" fmla="*/ 4240988 w 6858001"/>
              <a:gd name="connsiteY35" fmla="*/ 244234 h 8030691"/>
              <a:gd name="connsiteX36" fmla="*/ 4390492 w 6858001"/>
              <a:gd name="connsiteY36" fmla="*/ 240032 h 8030691"/>
              <a:gd name="connsiteX37" fmla="*/ 4539997 w 6858001"/>
              <a:gd name="connsiteY37" fmla="*/ 235157 h 8030691"/>
              <a:gd name="connsiteX38" fmla="*/ 4690873 w 6858001"/>
              <a:gd name="connsiteY38" fmla="*/ 228266 h 8030691"/>
              <a:gd name="connsiteX39" fmla="*/ 4843120 w 6858001"/>
              <a:gd name="connsiteY39" fmla="*/ 220029 h 8030691"/>
              <a:gd name="connsiteX40" fmla="*/ 4996054 w 6858001"/>
              <a:gd name="connsiteY40" fmla="*/ 212129 h 8030691"/>
              <a:gd name="connsiteX41" fmla="*/ 5148987 w 6858001"/>
              <a:gd name="connsiteY41" fmla="*/ 202044 h 8030691"/>
              <a:gd name="connsiteX42" fmla="*/ 5303978 w 6858001"/>
              <a:gd name="connsiteY42" fmla="*/ 189941 h 8030691"/>
              <a:gd name="connsiteX43" fmla="*/ 5456911 w 6858001"/>
              <a:gd name="connsiteY43" fmla="*/ 177839 h 8030691"/>
              <a:gd name="connsiteX44" fmla="*/ 5612588 w 6858001"/>
              <a:gd name="connsiteY44" fmla="*/ 163887 h 8030691"/>
              <a:gd name="connsiteX45" fmla="*/ 5768950 w 6858001"/>
              <a:gd name="connsiteY45" fmla="*/ 148591 h 8030691"/>
              <a:gd name="connsiteX46" fmla="*/ 5923255 w 6858001"/>
              <a:gd name="connsiteY46" fmla="*/ 132455 h 8030691"/>
              <a:gd name="connsiteX47" fmla="*/ 6079618 w 6858001"/>
              <a:gd name="connsiteY47" fmla="*/ 113629 h 8030691"/>
              <a:gd name="connsiteX48" fmla="*/ 6235294 w 6858001"/>
              <a:gd name="connsiteY48" fmla="*/ 93458 h 8030691"/>
              <a:gd name="connsiteX49" fmla="*/ 6391657 w 6858001"/>
              <a:gd name="connsiteY49" fmla="*/ 73455 h 8030691"/>
              <a:gd name="connsiteX50" fmla="*/ 6547333 w 6858001"/>
              <a:gd name="connsiteY50" fmla="*/ 50091 h 8030691"/>
              <a:gd name="connsiteX51" fmla="*/ 6702324 w 6858001"/>
              <a:gd name="connsiteY51" fmla="*/ 26222 h 8030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8030691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8030691"/>
                </a:lnTo>
                <a:lnTo>
                  <a:pt x="0" y="8030690"/>
                </a:lnTo>
                <a:lnTo>
                  <a:pt x="0" y="477747"/>
                </a:lnTo>
                <a:lnTo>
                  <a:pt x="1" y="47774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4"/>
                </a:lnTo>
                <a:lnTo>
                  <a:pt x="470460" y="63370"/>
                </a:lnTo>
                <a:lnTo>
                  <a:pt x="605563" y="79507"/>
                </a:lnTo>
                <a:lnTo>
                  <a:pt x="757810" y="96484"/>
                </a:lnTo>
                <a:lnTo>
                  <a:pt x="923774" y="114469"/>
                </a:lnTo>
                <a:lnTo>
                  <a:pt x="1104139" y="132455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50"/>
                </a:lnTo>
                <a:lnTo>
                  <a:pt x="2187703" y="212969"/>
                </a:lnTo>
                <a:lnTo>
                  <a:pt x="2436649" y="226249"/>
                </a:lnTo>
                <a:lnTo>
                  <a:pt x="2564208" y="230955"/>
                </a:lnTo>
                <a:lnTo>
                  <a:pt x="2694509" y="236166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2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3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B31EAA-7423-46F7-9B90-4AB2B09C3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41369A-01D8-50FE-8A9B-A0DC1D890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818" y="2120481"/>
            <a:ext cx="3108057" cy="2617038"/>
          </a:xfrm>
        </p:spPr>
        <p:txBody>
          <a:bodyPr>
            <a:normAutofit/>
          </a:bodyPr>
          <a:lstStyle/>
          <a:p>
            <a:pPr marL="457200" lvl="0" indent="-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AutoNum type="alphaUcPeriod"/>
            </a:pPr>
            <a:r>
              <a:rPr lang="fr-FR" altLang="fr-FR" sz="24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POLYSÉMIE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altLang="fr-FR" sz="24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Définition</a:t>
            </a:r>
            <a:r>
              <a:rPr lang="fr-FR" altLang="fr-FR" sz="240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: Un mot = plusieurs sens selon le contexte</a:t>
            </a:r>
            <a:endParaRPr lang="fr-FR" altLang="fr-FR" sz="2400" dirty="0">
              <a:solidFill>
                <a:srgbClr val="FFFFFF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altLang="fr-FR" sz="24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Exemple 1 : </a:t>
            </a:r>
            <a:r>
              <a:rPr lang="fr-FR" altLang="fr-FR" sz="2400" b="1" i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charge</a:t>
            </a:r>
            <a:endParaRPr lang="fr-FR" altLang="fr-FR" sz="2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sz="1400" dirty="0">
              <a:solidFill>
                <a:srgbClr val="FFFFFF"/>
              </a:solidFill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1DA00C6-FCDF-9039-9C74-E12B6647E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578086"/>
              </p:ext>
            </p:extLst>
          </p:nvPr>
        </p:nvGraphicFramePr>
        <p:xfrm>
          <a:off x="5048451" y="1925465"/>
          <a:ext cx="6495848" cy="3616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564">
                  <a:extLst>
                    <a:ext uri="{9D8B030D-6E8A-4147-A177-3AD203B41FA5}">
                      <a16:colId xmlns:a16="http://schemas.microsoft.com/office/drawing/2014/main" val="882931595"/>
                    </a:ext>
                  </a:extLst>
                </a:gridCol>
                <a:gridCol w="1675417">
                  <a:extLst>
                    <a:ext uri="{9D8B030D-6E8A-4147-A177-3AD203B41FA5}">
                      <a16:colId xmlns:a16="http://schemas.microsoft.com/office/drawing/2014/main" val="2054039168"/>
                    </a:ext>
                  </a:extLst>
                </a:gridCol>
                <a:gridCol w="1730421">
                  <a:extLst>
                    <a:ext uri="{9D8B030D-6E8A-4147-A177-3AD203B41FA5}">
                      <a16:colId xmlns:a16="http://schemas.microsoft.com/office/drawing/2014/main" val="3700953592"/>
                    </a:ext>
                  </a:extLst>
                </a:gridCol>
                <a:gridCol w="1148446">
                  <a:extLst>
                    <a:ext uri="{9D8B030D-6E8A-4147-A177-3AD203B41FA5}">
                      <a16:colId xmlns:a16="http://schemas.microsoft.com/office/drawing/2014/main" val="2990784918"/>
                    </a:ext>
                  </a:extLst>
                </a:gridCol>
              </a:tblGrid>
              <a:tr h="425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Contexte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FR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EN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AR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extLst>
                  <a:ext uri="{0D108BD9-81ED-4DB2-BD59-A6C34878D82A}">
                    <a16:rowId xmlns:a16="http://schemas.microsoft.com/office/drawing/2014/main" val="3076740747"/>
                  </a:ext>
                </a:extLst>
              </a:tr>
              <a:tr h="797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Juridique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charge de fraude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fraud charge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</a:rPr>
                        <a:t>تهمة احتيال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extLst>
                  <a:ext uri="{0D108BD9-81ED-4DB2-BD59-A6C34878D82A}">
                    <a16:rowId xmlns:a16="http://schemas.microsoft.com/office/drawing/2014/main" val="1508129179"/>
                  </a:ext>
                </a:extLst>
              </a:tr>
              <a:tr h="797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Financier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charge fiscale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tax burden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</a:rPr>
                        <a:t>عبء ضريبي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extLst>
                  <a:ext uri="{0D108BD9-81ED-4DB2-BD59-A6C34878D82A}">
                    <a16:rowId xmlns:a16="http://schemas.microsoft.com/office/drawing/2014/main" val="3139199043"/>
                  </a:ext>
                </a:extLst>
              </a:tr>
              <a:tr h="797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Électrique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>
                          <a:effectLst/>
                        </a:rPr>
                        <a:t>charge de la batterie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battery</a:t>
                      </a:r>
                      <a:r>
                        <a:rPr lang="fr-FR" sz="1800" kern="100" dirty="0">
                          <a:effectLst/>
                        </a:rPr>
                        <a:t> charge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</a:rPr>
                        <a:t>شحن البطارية</a:t>
                      </a:r>
                      <a:endParaRPr lang="fr-F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extLst>
                  <a:ext uri="{0D108BD9-81ED-4DB2-BD59-A6C34878D82A}">
                    <a16:rowId xmlns:a16="http://schemas.microsoft.com/office/drawing/2014/main" val="2549503413"/>
                  </a:ext>
                </a:extLst>
              </a:tr>
              <a:tr h="797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Responsabilité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>
                          <a:effectLst/>
                        </a:rPr>
                        <a:t>prendre en charge</a:t>
                      </a:r>
                      <a:endParaRPr lang="fr-FR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800" kern="100" dirty="0" err="1">
                          <a:effectLst/>
                        </a:rPr>
                        <a:t>take</a:t>
                      </a:r>
                      <a:r>
                        <a:rPr lang="fr-FR" sz="1800" kern="100" dirty="0">
                          <a:effectLst/>
                        </a:rPr>
                        <a:t> </a:t>
                      </a:r>
                      <a:r>
                        <a:rPr lang="fr-FR" sz="1800" kern="100" dirty="0" err="1">
                          <a:effectLst/>
                        </a:rPr>
                        <a:t>responsibility</a:t>
                      </a:r>
                      <a:endParaRPr lang="fr-F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 dirty="0">
                          <a:effectLst/>
                        </a:rPr>
                        <a:t>يتكفل بـ</a:t>
                      </a:r>
                      <a:endParaRPr lang="fr-FR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6910" marR="16910" marT="16910" marB="16910" anchor="ctr"/>
                </a:tc>
                <a:extLst>
                  <a:ext uri="{0D108BD9-81ED-4DB2-BD59-A6C34878D82A}">
                    <a16:rowId xmlns:a16="http://schemas.microsoft.com/office/drawing/2014/main" val="336099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491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379</TotalTime>
  <Words>1485</Words>
  <Application>Microsoft Office PowerPoint</Application>
  <PresentationFormat>Grand écran</PresentationFormat>
  <Paragraphs>326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5" baseType="lpstr">
      <vt:lpstr>Aptos</vt:lpstr>
      <vt:lpstr>Arial</vt:lpstr>
      <vt:lpstr>Century Gothic</vt:lpstr>
      <vt:lpstr>Wingdings 3</vt:lpstr>
      <vt:lpstr>Ion</vt:lpstr>
      <vt:lpstr>Segmentation et annotation des défis</vt:lpstr>
      <vt:lpstr>Objectifs </vt:lpstr>
      <vt:lpstr>Rappel du processus :</vt:lpstr>
      <vt:lpstr>1. Segmentation du texte</vt:lpstr>
      <vt:lpstr>Principe</vt:lpstr>
      <vt:lpstr>Types d'unités</vt:lpstr>
      <vt:lpstr>2. Repérage des difficultés</vt:lpstr>
      <vt:lpstr>Présentation PowerPoint</vt:lpstr>
      <vt:lpstr>Présentation PowerPoint</vt:lpstr>
      <vt:lpstr>Méthode de résolution :</vt:lpstr>
      <vt:lpstr>Présentation PowerPoint</vt:lpstr>
      <vt:lpstr>Méthode de résolution :</vt:lpstr>
      <vt:lpstr>Présentation PowerPoint</vt:lpstr>
      <vt:lpstr>Collocations</vt:lpstr>
      <vt:lpstr>D. RÉFÉRENCES CULTURELLES</vt:lpstr>
      <vt:lpstr>Exemple 2 : Expressions idiomatiques</vt:lpstr>
      <vt:lpstr>Exemple 3 : Équivalents fonctionnels</vt:lpstr>
      <vt:lpstr>E. ABRÉVIATIONS ET ACRONYMES  Formes raccourcies de mots ou groupes de mots utilisées pour économiser l'espace et le temps. </vt:lpstr>
      <vt:lpstr>F. NOMS PROPRES  Noms désignant de manière unique une personne, un lieu, une institution, une marque ou une œuvre. </vt:lpstr>
      <vt:lpstr>Cas 1 : Noms de personnes</vt:lpstr>
      <vt:lpstr>Cas 2 : Noms de lieux</vt:lpstr>
      <vt:lpstr>Exemples de formes établies :</vt:lpstr>
      <vt:lpstr>Cas 3 : Institutions et organisations</vt:lpstr>
      <vt:lpstr>Cas 4 : Titres d'œuvres</vt:lpstr>
      <vt:lpstr>Cas 5 : Marques commerciales</vt:lpstr>
      <vt:lpstr>Méthode de résolution</vt:lpstr>
      <vt:lpstr>Règle d'or</vt:lpstr>
      <vt:lpstr>Outils recommandés</vt:lpstr>
      <vt:lpstr>OUTILS RECOMMANDÉS</vt:lpstr>
      <vt:lpstr>3. MÉTHODE DE TRAVAIL PRATIQUE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41</cp:revision>
  <dcterms:created xsi:type="dcterms:W3CDTF">2025-11-24T20:56:25Z</dcterms:created>
  <dcterms:modified xsi:type="dcterms:W3CDTF">2025-12-15T19:50:20Z</dcterms:modified>
</cp:coreProperties>
</file>