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83" r:id="rId5"/>
    <p:sldId id="276" r:id="rId6"/>
    <p:sldId id="274" r:id="rId7"/>
    <p:sldId id="275" r:id="rId8"/>
    <p:sldId id="259" r:id="rId9"/>
    <p:sldId id="284" r:id="rId10"/>
    <p:sldId id="260" r:id="rId11"/>
    <p:sldId id="261" r:id="rId12"/>
    <p:sldId id="262" r:id="rId13"/>
    <p:sldId id="279" r:id="rId14"/>
    <p:sldId id="266" r:id="rId15"/>
    <p:sldId id="285" r:id="rId16"/>
    <p:sldId id="280" r:id="rId17"/>
    <p:sldId id="281" r:id="rId18"/>
    <p:sldId id="268" r:id="rId19"/>
    <p:sldId id="269" r:id="rId20"/>
    <p:sldId id="286" r:id="rId21"/>
    <p:sldId id="270" r:id="rId22"/>
    <p:sldId id="271" r:id="rId23"/>
    <p:sldId id="272" r:id="rId24"/>
    <p:sldId id="27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snapToGrid="0">
      <p:cViewPr>
        <p:scale>
          <a:sx n="60" d="100"/>
          <a:sy n="60" d="100"/>
        </p:scale>
        <p:origin x="115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1160EA64-D806-43AC-9DF2-F8C432F32B4C}" type="datetimeFigureOut">
              <a:rPr lang="en-US" dirty="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12/27/2025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4F7D4976-E339-4826-83B7-FBD03F55ECF8}" type="datetimeFigureOut">
              <a:rPr lang="en-US" dirty="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D1BE4249-C0D0-4B06-8692-E8BB871AF643}" type="datetimeFigureOut">
              <a:rPr lang="en-US" dirty="0"/>
              <a:t>12/27/2025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12/27/2025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12/27/2025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0886E-80F7-2157-5071-6C4D2E8D137C}"/>
              </a:ext>
            </a:extLst>
          </p:cNvPr>
          <p:cNvSpPr>
            <a:spLocks noGrp="1"/>
          </p:cNvSpPr>
          <p:nvPr>
            <p:ph type="ctrTitle"/>
          </p:nvPr>
        </p:nvSpPr>
        <p:spPr/>
        <p:txBody>
          <a:bodyPr/>
          <a:lstStyle/>
          <a:p>
            <a:r>
              <a:rPr lang="fr-FR" b="1" dirty="0" err="1"/>
              <a:t>Concordancers</a:t>
            </a:r>
            <a:r>
              <a:rPr lang="fr-FR" b="1" dirty="0"/>
              <a:t> </a:t>
            </a:r>
          </a:p>
        </p:txBody>
      </p:sp>
    </p:spTree>
    <p:extLst>
      <p:ext uri="{BB962C8B-B14F-4D97-AF65-F5344CB8AC3E}">
        <p14:creationId xmlns:p14="http://schemas.microsoft.com/office/powerpoint/2010/main" val="920973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2C0C444-AEDA-1153-DC69-8F3C4D25ABEE}"/>
              </a:ext>
            </a:extLst>
          </p:cNvPr>
          <p:cNvSpPr>
            <a:spLocks noGrp="1"/>
          </p:cNvSpPr>
          <p:nvPr>
            <p:ph type="title"/>
          </p:nvPr>
        </p:nvSpPr>
        <p:spPr>
          <a:xfrm>
            <a:off x="0" y="2681102"/>
            <a:ext cx="4654296" cy="2318601"/>
          </a:xfrm>
          <a:noFill/>
          <a:ln>
            <a:solidFill>
              <a:schemeClr val="bg1"/>
            </a:solidFill>
          </a:ln>
        </p:spPr>
        <p:txBody>
          <a:bodyPr wrap="square">
            <a:normAutofit fontScale="90000"/>
          </a:bodyPr>
          <a:lstStyle/>
          <a:p>
            <a:r>
              <a:rPr lang="fr-FR" dirty="0" err="1">
                <a:solidFill>
                  <a:schemeClr val="bg1"/>
                </a:solidFill>
              </a:rPr>
              <a:t>Examples</a:t>
            </a:r>
            <a:br>
              <a:rPr lang="fr-FR" dirty="0">
                <a:solidFill>
                  <a:schemeClr val="bg1"/>
                </a:solidFill>
              </a:rPr>
            </a:br>
            <a:r>
              <a:rPr lang="fr-FR" dirty="0">
                <a:solidFill>
                  <a:schemeClr val="bg1"/>
                </a:solidFill>
              </a:rPr>
              <a:t> </a:t>
            </a:r>
            <a:br>
              <a:rPr lang="fr-FR" dirty="0">
                <a:solidFill>
                  <a:schemeClr val="bg1"/>
                </a:solidFill>
              </a:rPr>
            </a:br>
            <a:r>
              <a:rPr lang="en-US" cap="none" dirty="0">
                <a:solidFill>
                  <a:schemeClr val="bg1"/>
                </a:solidFill>
              </a:rPr>
              <a:t>You see the word "review" translated in different ways depending on the context</a:t>
            </a:r>
            <a:br>
              <a:rPr lang="fr-FR" cap="none" dirty="0">
                <a:solidFill>
                  <a:schemeClr val="bg1"/>
                </a:solidFill>
              </a:rPr>
            </a:br>
            <a:endParaRPr lang="fr-FR" dirty="0">
              <a:solidFill>
                <a:schemeClr val="bg1"/>
              </a:solidFill>
            </a:endParaRPr>
          </a:p>
        </p:txBody>
      </p:sp>
      <p:graphicFrame>
        <p:nvGraphicFramePr>
          <p:cNvPr id="4" name="Espace réservé du contenu 3">
            <a:extLst>
              <a:ext uri="{FF2B5EF4-FFF2-40B4-BE49-F238E27FC236}">
                <a16:creationId xmlns:a16="http://schemas.microsoft.com/office/drawing/2014/main" id="{C4B58601-14B7-5888-D10C-5A1C726C22D0}"/>
              </a:ext>
            </a:extLst>
          </p:cNvPr>
          <p:cNvGraphicFramePr>
            <a:graphicFrameLocks noGrp="1"/>
          </p:cNvGraphicFramePr>
          <p:nvPr>
            <p:ph idx="1"/>
            <p:extLst>
              <p:ext uri="{D42A27DB-BD31-4B8C-83A1-F6EECF244321}">
                <p14:modId xmlns:p14="http://schemas.microsoft.com/office/powerpoint/2010/main" val="2580922830"/>
              </p:ext>
            </p:extLst>
          </p:nvPr>
        </p:nvGraphicFramePr>
        <p:xfrm>
          <a:off x="5619750" y="2072551"/>
          <a:ext cx="5607051" cy="2712900"/>
        </p:xfrm>
        <a:graphic>
          <a:graphicData uri="http://schemas.openxmlformats.org/drawingml/2006/table">
            <a:tbl>
              <a:tblPr firstRow="1" firstCol="1" bandRow="1"/>
              <a:tblGrid>
                <a:gridCol w="2753767">
                  <a:extLst>
                    <a:ext uri="{9D8B030D-6E8A-4147-A177-3AD203B41FA5}">
                      <a16:colId xmlns:a16="http://schemas.microsoft.com/office/drawing/2014/main" val="493183415"/>
                    </a:ext>
                  </a:extLst>
                </a:gridCol>
                <a:gridCol w="2853284">
                  <a:extLst>
                    <a:ext uri="{9D8B030D-6E8A-4147-A177-3AD203B41FA5}">
                      <a16:colId xmlns:a16="http://schemas.microsoft.com/office/drawing/2014/main" val="2544809323"/>
                    </a:ext>
                  </a:extLst>
                </a:gridCol>
              </a:tblGrid>
              <a:tr h="419913">
                <a:tc>
                  <a:txBody>
                    <a:bodyPr/>
                    <a:lstStyle/>
                    <a:p>
                      <a:pPr algn="ctr" fontAlgn="t">
                        <a:lnSpc>
                          <a:spcPct val="115000"/>
                        </a:lnSpc>
                        <a:spcAft>
                          <a:spcPts val="800"/>
                        </a:spcAft>
                        <a:buNone/>
                      </a:pPr>
                      <a:r>
                        <a:rPr lang="en-US" sz="2000" b="1" i="0" u="none" strike="noStrike" kern="100" dirty="0">
                          <a:effectLst/>
                          <a:latin typeface="Aptos" panose="020B0004020202020204" pitchFamily="34" charset="0"/>
                          <a:ea typeface="Aptos" panose="020B0004020202020204" pitchFamily="34" charset="0"/>
                          <a:cs typeface="Arial" panose="020B0604020202020204" pitchFamily="34" charset="0"/>
                        </a:rPr>
                        <a:t>ENGLISH (Source)</a:t>
                      </a:r>
                      <a:endParaRPr lang="en-US"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t">
                        <a:lnSpc>
                          <a:spcPct val="115000"/>
                        </a:lnSpc>
                        <a:spcAft>
                          <a:spcPts val="800"/>
                        </a:spcAft>
                        <a:buNone/>
                      </a:pPr>
                      <a:r>
                        <a:rPr lang="en-US" sz="2000" b="1" i="0" u="none" strike="noStrike" kern="100" dirty="0">
                          <a:effectLst/>
                          <a:latin typeface="Aptos" panose="020B0004020202020204" pitchFamily="34" charset="0"/>
                          <a:ea typeface="Aptos" panose="020B0004020202020204" pitchFamily="34" charset="0"/>
                          <a:cs typeface="Arial" panose="020B0604020202020204" pitchFamily="34" charset="0"/>
                        </a:rPr>
                        <a:t>FRENCH (Target)</a:t>
                      </a:r>
                      <a:endParaRPr lang="en-US"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84249951"/>
                  </a:ext>
                </a:extLst>
              </a:tr>
              <a:tr h="764329">
                <a:tc>
                  <a:txBody>
                    <a:bodyPr/>
                    <a:lstStyle/>
                    <a:p>
                      <a:pPr algn="l" fontAlgn="t">
                        <a:lnSpc>
                          <a:spcPct val="115000"/>
                        </a:lnSpc>
                        <a:spcAft>
                          <a:spcPts val="800"/>
                        </a:spcAft>
                        <a:buNone/>
                      </a:pPr>
                      <a:r>
                        <a:rPr lang="en-US" sz="2000" b="0" i="0" u="none" strike="noStrike" kern="100" dirty="0">
                          <a:effectLst/>
                          <a:latin typeface="Aptos" panose="020B0004020202020204" pitchFamily="34" charset="0"/>
                          <a:ea typeface="Aptos" panose="020B0004020202020204" pitchFamily="34" charset="0"/>
                          <a:cs typeface="Arial" panose="020B0604020202020204" pitchFamily="34" charset="0"/>
                        </a:rPr>
                        <a:t>The committee will review...    </a:t>
                      </a:r>
                      <a:endParaRPr lang="en-US"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US" sz="2000" b="0" i="0" u="none" strike="noStrike" kern="100">
                          <a:effectLst/>
                          <a:latin typeface="Aptos" panose="020B0004020202020204" pitchFamily="34" charset="0"/>
                          <a:ea typeface="Aptos" panose="020B0004020202020204" pitchFamily="34" charset="0"/>
                          <a:cs typeface="Arial" panose="020B0604020202020204" pitchFamily="34" charset="0"/>
                        </a:rPr>
                        <a:t>Le comité examinera...</a:t>
                      </a:r>
                      <a:endParaRPr lang="en-US" sz="2900" b="0" i="0" u="none" strike="noStrike">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3460658"/>
                  </a:ext>
                </a:extLst>
              </a:tr>
              <a:tr h="764329">
                <a:tc>
                  <a:txBody>
                    <a:bodyPr/>
                    <a:lstStyle/>
                    <a:p>
                      <a:pPr algn="l" fontAlgn="t">
                        <a:lnSpc>
                          <a:spcPct val="115000"/>
                        </a:lnSpc>
                        <a:spcAft>
                          <a:spcPts val="800"/>
                        </a:spcAft>
                        <a:buNone/>
                      </a:pPr>
                      <a:r>
                        <a:rPr lang="en-US" sz="2000" b="0" i="0" u="none" strike="noStrike" kern="100" dirty="0">
                          <a:effectLst/>
                          <a:latin typeface="Aptos" panose="020B0004020202020204" pitchFamily="34" charset="0"/>
                          <a:ea typeface="Aptos" panose="020B0004020202020204" pitchFamily="34" charset="0"/>
                          <a:cs typeface="Arial" panose="020B0604020202020204" pitchFamily="34" charset="0"/>
                        </a:rPr>
                        <a:t>After careful review of...      </a:t>
                      </a:r>
                      <a:endParaRPr lang="en-US"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fr-FR" sz="2000" b="0" i="0" u="none" strike="noStrike" kern="100">
                          <a:effectLst/>
                          <a:latin typeface="Aptos" panose="020B0004020202020204" pitchFamily="34" charset="0"/>
                          <a:ea typeface="Aptos" panose="020B0004020202020204" pitchFamily="34" charset="0"/>
                          <a:cs typeface="Arial" panose="020B0604020202020204" pitchFamily="34" charset="0"/>
                        </a:rPr>
                        <a:t>Après un examen attentif de...</a:t>
                      </a:r>
                      <a:endParaRPr lang="fr-FR" sz="2900" b="0" i="0" u="none" strike="noStrike">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3165062"/>
                  </a:ext>
                </a:extLst>
              </a:tr>
              <a:tr h="764329">
                <a:tc>
                  <a:txBody>
                    <a:bodyPr/>
                    <a:lstStyle/>
                    <a:p>
                      <a:pPr algn="l" fontAlgn="t">
                        <a:lnSpc>
                          <a:spcPct val="115000"/>
                        </a:lnSpc>
                        <a:spcAft>
                          <a:spcPts val="800"/>
                        </a:spcAft>
                        <a:buNone/>
                      </a:pPr>
                      <a:r>
                        <a:rPr lang="en-US" sz="2000" b="0" i="0" u="none" strike="noStrike" kern="100" dirty="0">
                          <a:effectLst/>
                          <a:latin typeface="Aptos" panose="020B0004020202020204" pitchFamily="34" charset="0"/>
                          <a:ea typeface="Aptos" panose="020B0004020202020204" pitchFamily="34" charset="0"/>
                          <a:cs typeface="Arial" panose="020B0604020202020204" pitchFamily="34" charset="0"/>
                        </a:rPr>
                        <a:t>We need to review the data...   </a:t>
                      </a:r>
                      <a:endParaRPr lang="en-US"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fr-FR" sz="2000" b="0" i="0" u="none" strike="noStrike" kern="100" dirty="0">
                          <a:effectLst/>
                          <a:latin typeface="Aptos" panose="020B0004020202020204" pitchFamily="34" charset="0"/>
                          <a:ea typeface="Aptos" panose="020B0004020202020204" pitchFamily="34" charset="0"/>
                          <a:cs typeface="Arial" panose="020B0604020202020204" pitchFamily="34" charset="0"/>
                        </a:rPr>
                        <a:t>Nous devons examiner les données...</a:t>
                      </a:r>
                      <a:endParaRPr lang="fr-FR" sz="2900" b="0" i="0" u="none" strike="noStrike" dirty="0">
                        <a:effectLst/>
                        <a:latin typeface="Arial" panose="020B0604020202020204" pitchFamily="34" charset="0"/>
                      </a:endParaRPr>
                    </a:p>
                  </a:txBody>
                  <a:tcPr marL="112309" marR="112309" marT="155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2948900"/>
                  </a:ext>
                </a:extLst>
              </a:tr>
            </a:tbl>
          </a:graphicData>
        </a:graphic>
      </p:graphicFrame>
    </p:spTree>
    <p:extLst>
      <p:ext uri="{BB962C8B-B14F-4D97-AF65-F5344CB8AC3E}">
        <p14:creationId xmlns:p14="http://schemas.microsoft.com/office/powerpoint/2010/main" val="648779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1920C1-AD32-4E5C-C270-1B76B76C5D71}"/>
              </a:ext>
            </a:extLst>
          </p:cNvPr>
          <p:cNvSpPr>
            <a:spLocks noGrp="1"/>
          </p:cNvSpPr>
          <p:nvPr>
            <p:ph type="title"/>
          </p:nvPr>
        </p:nvSpPr>
        <p:spPr/>
        <p:txBody>
          <a:bodyPr/>
          <a:lstStyle/>
          <a:p>
            <a:r>
              <a:rPr lang="en-US" b="1" dirty="0"/>
              <a:t>1.3 Why Use a </a:t>
            </a:r>
            <a:r>
              <a:rPr lang="en-US" b="1" dirty="0" err="1"/>
              <a:t>Concordancer</a:t>
            </a:r>
            <a:r>
              <a:rPr lang="en-US" b="1" dirty="0"/>
              <a:t>?</a:t>
            </a:r>
            <a:endParaRPr lang="fr-FR" dirty="0"/>
          </a:p>
        </p:txBody>
      </p:sp>
      <p:sp>
        <p:nvSpPr>
          <p:cNvPr id="3" name="Espace réservé du contenu 2">
            <a:extLst>
              <a:ext uri="{FF2B5EF4-FFF2-40B4-BE49-F238E27FC236}">
                <a16:creationId xmlns:a16="http://schemas.microsoft.com/office/drawing/2014/main" id="{F903AF2F-FC9A-7C8E-C7A3-AFC7AB0EB986}"/>
              </a:ext>
            </a:extLst>
          </p:cNvPr>
          <p:cNvSpPr>
            <a:spLocks noGrp="1"/>
          </p:cNvSpPr>
          <p:nvPr>
            <p:ph idx="1"/>
          </p:nvPr>
        </p:nvSpPr>
        <p:spPr>
          <a:xfrm>
            <a:off x="2231136" y="2638044"/>
            <a:ext cx="7729728" cy="3255264"/>
          </a:xfrm>
        </p:spPr>
        <p:txBody>
          <a:bodyPr>
            <a:normAutofit/>
          </a:bodyPr>
          <a:lstStyle/>
          <a:p>
            <a:pPr algn="just"/>
            <a:r>
              <a:rPr lang="en-US" b="1" dirty="0"/>
              <a:t>Problem 1:</a:t>
            </a:r>
            <a:r>
              <a:rPr lang="en-US" dirty="0"/>
              <a:t> You find a word in a dictionary, but you're not sure how to use it correctly.</a:t>
            </a:r>
            <a:endParaRPr lang="fr-FR" dirty="0"/>
          </a:p>
          <a:p>
            <a:pPr marL="360000" lvl="0" algn="just">
              <a:buFont typeface="Wingdings" panose="05000000000000000000" pitchFamily="2" charset="2"/>
              <a:buChar char="Ø"/>
            </a:pPr>
            <a:r>
              <a:rPr lang="en-US" b="1" dirty="0"/>
              <a:t>Solution:</a:t>
            </a:r>
            <a:r>
              <a:rPr lang="en-US" dirty="0"/>
              <a:t> The </a:t>
            </a:r>
            <a:r>
              <a:rPr lang="en-US" dirty="0" err="1"/>
              <a:t>concordancer</a:t>
            </a:r>
            <a:r>
              <a:rPr lang="en-US" dirty="0"/>
              <a:t> shows you real examples in context.</a:t>
            </a:r>
            <a:endParaRPr lang="fr-FR" dirty="0"/>
          </a:p>
          <a:p>
            <a:pPr algn="just"/>
            <a:r>
              <a:rPr lang="en-US" b="1" dirty="0"/>
              <a:t>Problem 2:</a:t>
            </a:r>
            <a:r>
              <a:rPr lang="en-US" dirty="0"/>
              <a:t> You need to translate an expression that's not in your dictionary.</a:t>
            </a:r>
            <a:endParaRPr lang="fr-FR" dirty="0"/>
          </a:p>
          <a:p>
            <a:pPr marL="360000" lvl="0" algn="just">
              <a:buFont typeface="Wingdings" panose="05000000000000000000" pitchFamily="2" charset="2"/>
              <a:buChar char="Ø"/>
            </a:pPr>
            <a:r>
              <a:rPr lang="en-US" b="1" dirty="0"/>
              <a:t>Solution:</a:t>
            </a:r>
            <a:r>
              <a:rPr lang="en-US" dirty="0"/>
              <a:t> The </a:t>
            </a:r>
            <a:r>
              <a:rPr lang="en-US" dirty="0" err="1"/>
              <a:t>concordancer</a:t>
            </a:r>
            <a:r>
              <a:rPr lang="en-US" dirty="0"/>
              <a:t> finds how others have translated it.</a:t>
            </a:r>
            <a:endParaRPr lang="fr-FR" dirty="0"/>
          </a:p>
          <a:p>
            <a:pPr algn="just"/>
            <a:r>
              <a:rPr lang="en-US" b="1" dirty="0"/>
              <a:t>Problem 3:</a:t>
            </a:r>
            <a:r>
              <a:rPr lang="en-US" dirty="0"/>
              <a:t> You see a word can be translated in multiple ways, but which one is correct?</a:t>
            </a:r>
            <a:endParaRPr lang="fr-FR" dirty="0"/>
          </a:p>
          <a:p>
            <a:pPr marL="360000" lvl="0" algn="just">
              <a:buFont typeface="Wingdings" panose="05000000000000000000" pitchFamily="2" charset="2"/>
              <a:buChar char="Ø"/>
            </a:pPr>
            <a:r>
              <a:rPr lang="en-US" b="1" dirty="0"/>
              <a:t>Solution:</a:t>
            </a:r>
            <a:r>
              <a:rPr lang="en-US" dirty="0"/>
              <a:t> The </a:t>
            </a:r>
            <a:r>
              <a:rPr lang="en-US" dirty="0" err="1"/>
              <a:t>concordancer</a:t>
            </a:r>
            <a:r>
              <a:rPr lang="en-US" dirty="0"/>
              <a:t> shows you which translation is most common in your field.</a:t>
            </a:r>
            <a:endParaRPr lang="fr-FR" dirty="0"/>
          </a:p>
          <a:p>
            <a:endParaRPr lang="fr-FR" dirty="0"/>
          </a:p>
        </p:txBody>
      </p:sp>
    </p:spTree>
    <p:extLst>
      <p:ext uri="{BB962C8B-B14F-4D97-AF65-F5344CB8AC3E}">
        <p14:creationId xmlns:p14="http://schemas.microsoft.com/office/powerpoint/2010/main" val="94088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2A7A7B-B16B-51DB-083B-A1ACB4AF544D}"/>
              </a:ext>
            </a:extLst>
          </p:cNvPr>
          <p:cNvSpPr>
            <a:spLocks noGrp="1"/>
          </p:cNvSpPr>
          <p:nvPr>
            <p:ph type="title"/>
          </p:nvPr>
        </p:nvSpPr>
        <p:spPr>
          <a:xfrm>
            <a:off x="2231136" y="2834640"/>
            <a:ext cx="7729728" cy="1188720"/>
          </a:xfrm>
        </p:spPr>
        <p:txBody>
          <a:bodyPr/>
          <a:lstStyle/>
          <a:p>
            <a:r>
              <a:rPr lang="en-US" b="1" dirty="0"/>
              <a:t>Difference from Other Translation Tools </a:t>
            </a:r>
            <a:endParaRPr lang="fr-FR" dirty="0"/>
          </a:p>
        </p:txBody>
      </p:sp>
    </p:spTree>
    <p:extLst>
      <p:ext uri="{BB962C8B-B14F-4D97-AF65-F5344CB8AC3E}">
        <p14:creationId xmlns:p14="http://schemas.microsoft.com/office/powerpoint/2010/main" val="1787211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772E50C4-D69D-22B3-C471-13E5B2C5C739}"/>
            </a:ext>
          </a:extLst>
        </p:cNvPr>
        <p:cNvGrpSpPr/>
        <p:nvPr/>
      </p:nvGrpSpPr>
      <p:grpSpPr>
        <a:xfrm>
          <a:off x="0" y="0"/>
          <a:ext cx="0" cy="0"/>
          <a:chOff x="0" y="0"/>
          <a:chExt cx="0" cy="0"/>
        </a:xfrm>
      </p:grpSpPr>
      <p:graphicFrame>
        <p:nvGraphicFramePr>
          <p:cNvPr id="6" name="Espace réservé du contenu 5">
            <a:extLst>
              <a:ext uri="{FF2B5EF4-FFF2-40B4-BE49-F238E27FC236}">
                <a16:creationId xmlns:a16="http://schemas.microsoft.com/office/drawing/2014/main" id="{D15B0A87-94A7-8142-F1A8-3B736D76C32A}"/>
              </a:ext>
            </a:extLst>
          </p:cNvPr>
          <p:cNvGraphicFramePr>
            <a:graphicFrameLocks noGrp="1"/>
          </p:cNvGraphicFramePr>
          <p:nvPr>
            <p:ph idx="1"/>
            <p:extLst>
              <p:ext uri="{D42A27DB-BD31-4B8C-83A1-F6EECF244321}">
                <p14:modId xmlns:p14="http://schemas.microsoft.com/office/powerpoint/2010/main" val="2865323013"/>
              </p:ext>
            </p:extLst>
          </p:nvPr>
        </p:nvGraphicFramePr>
        <p:xfrm>
          <a:off x="0" y="0"/>
          <a:ext cx="12191999" cy="6933962"/>
        </p:xfrm>
        <a:graphic>
          <a:graphicData uri="http://schemas.openxmlformats.org/drawingml/2006/table">
            <a:tbl>
              <a:tblPr firstRow="1" bandRow="1"/>
              <a:tblGrid>
                <a:gridCol w="1427747">
                  <a:extLst>
                    <a:ext uri="{9D8B030D-6E8A-4147-A177-3AD203B41FA5}">
                      <a16:colId xmlns:a16="http://schemas.microsoft.com/office/drawing/2014/main" val="2128914885"/>
                    </a:ext>
                  </a:extLst>
                </a:gridCol>
                <a:gridCol w="2216436">
                  <a:extLst>
                    <a:ext uri="{9D8B030D-6E8A-4147-A177-3AD203B41FA5}">
                      <a16:colId xmlns:a16="http://schemas.microsoft.com/office/drawing/2014/main" val="3123055351"/>
                    </a:ext>
                  </a:extLst>
                </a:gridCol>
                <a:gridCol w="2902913">
                  <a:extLst>
                    <a:ext uri="{9D8B030D-6E8A-4147-A177-3AD203B41FA5}">
                      <a16:colId xmlns:a16="http://schemas.microsoft.com/office/drawing/2014/main" val="454710391"/>
                    </a:ext>
                  </a:extLst>
                </a:gridCol>
                <a:gridCol w="2509013">
                  <a:extLst>
                    <a:ext uri="{9D8B030D-6E8A-4147-A177-3AD203B41FA5}">
                      <a16:colId xmlns:a16="http://schemas.microsoft.com/office/drawing/2014/main" val="2179395127"/>
                    </a:ext>
                  </a:extLst>
                </a:gridCol>
                <a:gridCol w="3135890">
                  <a:extLst>
                    <a:ext uri="{9D8B030D-6E8A-4147-A177-3AD203B41FA5}">
                      <a16:colId xmlns:a16="http://schemas.microsoft.com/office/drawing/2014/main" val="2124921347"/>
                    </a:ext>
                  </a:extLst>
                </a:gridCol>
              </a:tblGrid>
              <a:tr h="594990">
                <a:tc>
                  <a:txBody>
                    <a:bodyPr/>
                    <a:lstStyle/>
                    <a:p>
                      <a:pPr algn="l">
                        <a:buNone/>
                      </a:pPr>
                      <a:r>
                        <a:rPr lang="fr-FR" sz="2000" b="1" dirty="0" err="1">
                          <a:effectLst/>
                        </a:rPr>
                        <a:t>Feature</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b="1" dirty="0" err="1">
                          <a:effectLst/>
                        </a:rPr>
                        <a:t>Dictionary</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b="1" dirty="0" err="1">
                          <a:effectLst/>
                        </a:rPr>
                        <a:t>Termbase</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b="1" dirty="0">
                          <a:effectLst/>
                        </a:rPr>
                        <a:t>Translation Memory (TM)</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b="1" dirty="0" err="1">
                          <a:effectLst/>
                        </a:rPr>
                        <a:t>Concordancer</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17873208"/>
                  </a:ext>
                </a:extLst>
              </a:tr>
              <a:tr h="1364438">
                <a:tc>
                  <a:txBody>
                    <a:bodyPr/>
                    <a:lstStyle/>
                    <a:p>
                      <a:pPr algn="l">
                        <a:buNone/>
                      </a:pPr>
                      <a:r>
                        <a:rPr lang="fr-FR" sz="2000" b="1" dirty="0" err="1">
                          <a:effectLst/>
                        </a:rPr>
                        <a:t>Purpose</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en-US" sz="2000" dirty="0">
                          <a:effectLst/>
                        </a:rPr>
                        <a:t>Provide word meanings, definitions, translations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Manage approved terminology with definitions, contexts, notes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Store and reuse previously translated sentence segments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Search occurrences of words/phrases in corpora with context</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2547279060"/>
                  </a:ext>
                </a:extLst>
              </a:tr>
              <a:tr h="979714">
                <a:tc>
                  <a:txBody>
                    <a:bodyPr/>
                    <a:lstStyle/>
                    <a:p>
                      <a:pPr algn="l">
                        <a:buNone/>
                      </a:pPr>
                      <a:r>
                        <a:rPr lang="fr-FR" sz="2000" b="1" dirty="0">
                          <a:effectLst/>
                        </a:rPr>
                        <a:t>Content</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en-US" sz="2000" dirty="0">
                          <a:effectLst/>
                        </a:rPr>
                        <a:t>Words with meanings and translations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Standardized terms, definitions, usage notes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Segments of source and target texts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Sentences or segments displaying keyword in context (KWIC)</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3289345081"/>
                  </a:ext>
                </a:extLst>
              </a:tr>
              <a:tr h="979714">
                <a:tc>
                  <a:txBody>
                    <a:bodyPr/>
                    <a:lstStyle/>
                    <a:p>
                      <a:pPr algn="l">
                        <a:buNone/>
                      </a:pPr>
                      <a:r>
                        <a:rPr lang="fr-FR" sz="2000" b="1" dirty="0" err="1">
                          <a:effectLst/>
                        </a:rPr>
                        <a:t>Creation</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a:effectLst/>
                        </a:rPr>
                        <a:t>Created by lexicographers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Built and managed by terminologists manually</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fr-FR" sz="2000" dirty="0" err="1">
                          <a:effectLst/>
                        </a:rPr>
                        <a:t>Automatically</a:t>
                      </a:r>
                      <a:r>
                        <a:rPr lang="fr-FR" sz="2000" dirty="0">
                          <a:effectLst/>
                        </a:rPr>
                        <a:t> </a:t>
                      </a:r>
                      <a:r>
                        <a:rPr lang="fr-FR" sz="2000" dirty="0" err="1">
                          <a:effectLst/>
                        </a:rPr>
                        <a:t>created</a:t>
                      </a:r>
                      <a:r>
                        <a:rPr lang="fr-FR" sz="2000" dirty="0">
                          <a:effectLst/>
                        </a:rPr>
                        <a:t> </a:t>
                      </a:r>
                      <a:r>
                        <a:rPr lang="fr-FR" sz="2000" dirty="0" err="1">
                          <a:effectLst/>
                        </a:rPr>
                        <a:t>during</a:t>
                      </a:r>
                      <a:r>
                        <a:rPr lang="fr-FR" sz="2000" dirty="0">
                          <a:effectLst/>
                        </a:rPr>
                        <a:t> translation</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Created by automatic alignment of bilingual texts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1855185364"/>
                  </a:ext>
                </a:extLst>
              </a:tr>
              <a:tr h="979714">
                <a:tc>
                  <a:txBody>
                    <a:bodyPr/>
                    <a:lstStyle/>
                    <a:p>
                      <a:pPr algn="l">
                        <a:buNone/>
                      </a:pPr>
                      <a:r>
                        <a:rPr lang="fr-FR" sz="2000" b="1" dirty="0" err="1">
                          <a:effectLst/>
                        </a:rPr>
                        <a:t>Function</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en-US" sz="2000">
                          <a:effectLst/>
                        </a:rPr>
                        <a:t>Reference for meanings and lexical info</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fr-FR" sz="2000" dirty="0">
                          <a:effectLst/>
                        </a:rPr>
                        <a:t>Enforce </a:t>
                      </a:r>
                      <a:r>
                        <a:rPr lang="fr-FR" sz="2000" dirty="0" err="1">
                          <a:effectLst/>
                        </a:rPr>
                        <a:t>terminological</a:t>
                      </a:r>
                      <a:r>
                        <a:rPr lang="fr-FR" sz="2000" dirty="0">
                          <a:effectLst/>
                        </a:rPr>
                        <a:t> </a:t>
                      </a:r>
                      <a:r>
                        <a:rPr lang="fr-FR" sz="2000" dirty="0" err="1">
                          <a:effectLst/>
                        </a:rPr>
                        <a:t>consistency</a:t>
                      </a:r>
                      <a:endParaRPr lang="fr-FR" sz="2000"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Accelerate translation by reusing previous work</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Help understand usage contexts and verify translations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1276054717"/>
                  </a:ext>
                </a:extLst>
              </a:tr>
              <a:tr h="979714">
                <a:tc>
                  <a:txBody>
                    <a:bodyPr/>
                    <a:lstStyle/>
                    <a:p>
                      <a:pPr algn="l">
                        <a:buNone/>
                      </a:pPr>
                      <a:r>
                        <a:rPr lang="fr-FR" sz="2000" b="1" dirty="0" err="1">
                          <a:effectLst/>
                        </a:rPr>
                        <a:t>Integration</a:t>
                      </a:r>
                      <a:endParaRPr lang="fr-FR" sz="2000" b="1"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en-US" sz="2000">
                          <a:effectLst/>
                        </a:rPr>
                        <a:t>Standalone or integrated in CAT tools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a:effectLst/>
                        </a:rPr>
                        <a:t>Integrated in CAT tools for term recognition</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Integrated in CAT tools to suggest matches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Standalone or integrated for contextual searches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1272772859"/>
                  </a:ext>
                </a:extLst>
              </a:tr>
              <a:tr h="979714">
                <a:tc>
                  <a:txBody>
                    <a:bodyPr/>
                    <a:lstStyle/>
                    <a:p>
                      <a:pPr algn="l">
                        <a:buNone/>
                      </a:pPr>
                      <a:r>
                        <a:rPr lang="fr-FR" sz="2000" b="1" dirty="0">
                          <a:effectLst/>
                        </a:rPr>
                        <a:t>Main use</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1">
                        <a:lumMod val="85000"/>
                      </a:schemeClr>
                    </a:solidFill>
                  </a:tcPr>
                </a:tc>
                <a:tc>
                  <a:txBody>
                    <a:bodyPr/>
                    <a:lstStyle/>
                    <a:p>
                      <a:pPr algn="l">
                        <a:buNone/>
                      </a:pPr>
                      <a:r>
                        <a:rPr lang="fr-FR" sz="2000">
                          <a:effectLst/>
                        </a:rPr>
                        <a:t>Learn vocabulary, find definitions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Ensure terminology accuracy and consistency</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fr-FR" sz="2000" dirty="0" err="1">
                          <a:effectLst/>
                        </a:rPr>
                        <a:t>Improve</a:t>
                      </a:r>
                      <a:r>
                        <a:rPr lang="fr-FR" sz="2000" dirty="0">
                          <a:effectLst/>
                        </a:rPr>
                        <a:t> </a:t>
                      </a:r>
                      <a:r>
                        <a:rPr lang="fr-FR" sz="2000" dirty="0" err="1">
                          <a:effectLst/>
                        </a:rPr>
                        <a:t>productivity</a:t>
                      </a:r>
                      <a:r>
                        <a:rPr lang="fr-FR" sz="2000" dirty="0">
                          <a:effectLst/>
                        </a:rPr>
                        <a:t>, </a:t>
                      </a:r>
                      <a:r>
                        <a:rPr lang="fr-FR" sz="2000" dirty="0" err="1">
                          <a:effectLst/>
                        </a:rPr>
                        <a:t>avoid</a:t>
                      </a:r>
                      <a:r>
                        <a:rPr lang="fr-FR" sz="2000" dirty="0">
                          <a:effectLst/>
                        </a:rPr>
                        <a:t> </a:t>
                      </a:r>
                      <a:r>
                        <a:rPr lang="fr-FR" sz="2000" dirty="0" err="1">
                          <a:effectLst/>
                        </a:rPr>
                        <a:t>retranslation</a:t>
                      </a:r>
                      <a:endParaRPr lang="fr-FR" sz="2000" dirty="0">
                        <a:effectLst/>
                      </a:endParaRP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a:buNone/>
                      </a:pPr>
                      <a:r>
                        <a:rPr lang="en-US" sz="2000" dirty="0">
                          <a:effectLst/>
                        </a:rPr>
                        <a:t>Assist in research, verify usage and translations</a:t>
                      </a:r>
                    </a:p>
                  </a:txBody>
                  <a:tcPr marL="30677" marR="30677" marT="30677" marB="3067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3548947525"/>
                  </a:ext>
                </a:extLst>
              </a:tr>
            </a:tbl>
          </a:graphicData>
        </a:graphic>
      </p:graphicFrame>
    </p:spTree>
    <p:extLst>
      <p:ext uri="{BB962C8B-B14F-4D97-AF65-F5344CB8AC3E}">
        <p14:creationId xmlns:p14="http://schemas.microsoft.com/office/powerpoint/2010/main" val="3129476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487FC9-BE57-1C53-322B-1C9AD92046CD}"/>
              </a:ext>
            </a:extLst>
          </p:cNvPr>
          <p:cNvSpPr>
            <a:spLocks noGrp="1"/>
          </p:cNvSpPr>
          <p:nvPr>
            <p:ph type="title"/>
          </p:nvPr>
        </p:nvSpPr>
        <p:spPr>
          <a:xfrm>
            <a:off x="2231136" y="2834640"/>
            <a:ext cx="7729728" cy="1188720"/>
          </a:xfrm>
        </p:spPr>
        <p:txBody>
          <a:bodyPr/>
          <a:lstStyle/>
          <a:p>
            <a:r>
              <a:rPr lang="en-US" b="1" dirty="0"/>
              <a:t>2.2 When to Use Each Tool?</a:t>
            </a:r>
            <a:endParaRPr lang="fr-FR" dirty="0"/>
          </a:p>
        </p:txBody>
      </p:sp>
    </p:spTree>
    <p:extLst>
      <p:ext uri="{BB962C8B-B14F-4D97-AF65-F5344CB8AC3E}">
        <p14:creationId xmlns:p14="http://schemas.microsoft.com/office/powerpoint/2010/main" val="2485055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A34D6-D630-F7E7-DB03-557525AB524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387F2A1-77FA-79E8-A8CC-F12E53F3D80A}"/>
              </a:ext>
            </a:extLst>
          </p:cNvPr>
          <p:cNvSpPr>
            <a:spLocks noGrp="1"/>
          </p:cNvSpPr>
          <p:nvPr>
            <p:ph type="title"/>
          </p:nvPr>
        </p:nvSpPr>
        <p:spPr/>
        <p:txBody>
          <a:bodyPr/>
          <a:lstStyle/>
          <a:p>
            <a:r>
              <a:rPr lang="en-US" b="1" dirty="0"/>
              <a:t>Dictionary:</a:t>
            </a:r>
            <a:endParaRPr lang="fr-FR" dirty="0"/>
          </a:p>
        </p:txBody>
      </p:sp>
      <p:sp>
        <p:nvSpPr>
          <p:cNvPr id="3" name="Espace réservé du contenu 2">
            <a:extLst>
              <a:ext uri="{FF2B5EF4-FFF2-40B4-BE49-F238E27FC236}">
                <a16:creationId xmlns:a16="http://schemas.microsoft.com/office/drawing/2014/main" id="{2561FA7B-B117-987A-4D50-771B836AFE4F}"/>
              </a:ext>
            </a:extLst>
          </p:cNvPr>
          <p:cNvSpPr>
            <a:spLocks noGrp="1"/>
          </p:cNvSpPr>
          <p:nvPr>
            <p:ph idx="1"/>
          </p:nvPr>
        </p:nvSpPr>
        <p:spPr/>
        <p:txBody>
          <a:bodyPr>
            <a:normAutofit/>
          </a:bodyPr>
          <a:lstStyle/>
          <a:p>
            <a:pPr algn="just"/>
            <a:r>
              <a:rPr lang="en-US" sz="2400" dirty="0"/>
              <a:t>Use when you need word meanings, definitions, and translations. </a:t>
            </a:r>
          </a:p>
          <a:p>
            <a:pPr algn="just"/>
            <a:r>
              <a:rPr lang="en-US" sz="2400" dirty="0"/>
              <a:t>Ideal for understanding semantic nuances and ensuring accurate vocabulary choices.</a:t>
            </a:r>
          </a:p>
          <a:p>
            <a:pPr marL="0" indent="0">
              <a:buNone/>
            </a:pPr>
            <a:endParaRPr lang="fr-FR" dirty="0"/>
          </a:p>
        </p:txBody>
      </p:sp>
    </p:spTree>
    <p:extLst>
      <p:ext uri="{BB962C8B-B14F-4D97-AF65-F5344CB8AC3E}">
        <p14:creationId xmlns:p14="http://schemas.microsoft.com/office/powerpoint/2010/main" val="1859007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74CD0-5C9B-1539-B6C9-994FEA1520B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39A33F-F855-9316-DBB8-9FF4CDC0E5B2}"/>
              </a:ext>
            </a:extLst>
          </p:cNvPr>
          <p:cNvSpPr>
            <a:spLocks noGrp="1"/>
          </p:cNvSpPr>
          <p:nvPr>
            <p:ph type="title"/>
          </p:nvPr>
        </p:nvSpPr>
        <p:spPr/>
        <p:txBody>
          <a:bodyPr/>
          <a:lstStyle/>
          <a:p>
            <a:r>
              <a:rPr lang="en-US" b="1" dirty="0" err="1"/>
              <a:t>Termbase</a:t>
            </a:r>
            <a:r>
              <a:rPr lang="en-US" b="1" dirty="0"/>
              <a:t>:</a:t>
            </a:r>
            <a:endParaRPr lang="fr-FR" b="1" dirty="0"/>
          </a:p>
        </p:txBody>
      </p:sp>
      <p:sp>
        <p:nvSpPr>
          <p:cNvPr id="3" name="Espace réservé du contenu 2">
            <a:extLst>
              <a:ext uri="{FF2B5EF4-FFF2-40B4-BE49-F238E27FC236}">
                <a16:creationId xmlns:a16="http://schemas.microsoft.com/office/drawing/2014/main" id="{20906E2C-8459-230F-FCF1-ED44CC98C54C}"/>
              </a:ext>
            </a:extLst>
          </p:cNvPr>
          <p:cNvSpPr>
            <a:spLocks noGrp="1"/>
          </p:cNvSpPr>
          <p:nvPr>
            <p:ph idx="1"/>
          </p:nvPr>
        </p:nvSpPr>
        <p:spPr/>
        <p:txBody>
          <a:bodyPr>
            <a:normAutofit/>
          </a:bodyPr>
          <a:lstStyle/>
          <a:p>
            <a:pPr algn="just"/>
            <a:r>
              <a:rPr lang="en-US" sz="2400" dirty="0"/>
              <a:t>Use to maintain consistency in terminology within a project or domain. </a:t>
            </a:r>
          </a:p>
          <a:p>
            <a:pPr algn="just"/>
            <a:r>
              <a:rPr lang="en-US" sz="2400" dirty="0"/>
              <a:t>Essential when working on specialized texts where approved terms and their exact translations must be enforced.</a:t>
            </a:r>
          </a:p>
          <a:p>
            <a:pPr marL="0" indent="0">
              <a:buNone/>
            </a:pPr>
            <a:endParaRPr lang="fr-FR" dirty="0"/>
          </a:p>
        </p:txBody>
      </p:sp>
    </p:spTree>
    <p:extLst>
      <p:ext uri="{BB962C8B-B14F-4D97-AF65-F5344CB8AC3E}">
        <p14:creationId xmlns:p14="http://schemas.microsoft.com/office/powerpoint/2010/main" val="2385336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8F04F-766C-7630-0F0E-87F53D2A782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E5FB98C-4B7E-6344-C891-00182FA32D3B}"/>
              </a:ext>
            </a:extLst>
          </p:cNvPr>
          <p:cNvSpPr>
            <a:spLocks noGrp="1"/>
          </p:cNvSpPr>
          <p:nvPr>
            <p:ph type="title"/>
          </p:nvPr>
        </p:nvSpPr>
        <p:spPr/>
        <p:txBody>
          <a:bodyPr/>
          <a:lstStyle/>
          <a:p>
            <a:r>
              <a:rPr lang="en-US" b="1" dirty="0"/>
              <a:t>Translation Memory (TM):</a:t>
            </a:r>
            <a:endParaRPr lang="fr-FR" b="1" dirty="0"/>
          </a:p>
        </p:txBody>
      </p:sp>
      <p:sp>
        <p:nvSpPr>
          <p:cNvPr id="3" name="Espace réservé du contenu 2">
            <a:extLst>
              <a:ext uri="{FF2B5EF4-FFF2-40B4-BE49-F238E27FC236}">
                <a16:creationId xmlns:a16="http://schemas.microsoft.com/office/drawing/2014/main" id="{B5634E8A-E4DE-C620-E28D-45504AF80178}"/>
              </a:ext>
            </a:extLst>
          </p:cNvPr>
          <p:cNvSpPr>
            <a:spLocks noGrp="1"/>
          </p:cNvSpPr>
          <p:nvPr>
            <p:ph idx="1"/>
          </p:nvPr>
        </p:nvSpPr>
        <p:spPr/>
        <p:txBody>
          <a:bodyPr>
            <a:normAutofit/>
          </a:bodyPr>
          <a:lstStyle/>
          <a:p>
            <a:pPr algn="just"/>
            <a:r>
              <a:rPr lang="en-US" sz="2400" dirty="0"/>
              <a:t>Use when you want to reuse previously translated sentences or segments to improve speed and consistency across large or repetitive projects.</a:t>
            </a:r>
          </a:p>
          <a:p>
            <a:pPr marL="0" indent="0">
              <a:buNone/>
            </a:pPr>
            <a:endParaRPr lang="fr-FR" dirty="0"/>
          </a:p>
        </p:txBody>
      </p:sp>
    </p:spTree>
    <p:extLst>
      <p:ext uri="{BB962C8B-B14F-4D97-AF65-F5344CB8AC3E}">
        <p14:creationId xmlns:p14="http://schemas.microsoft.com/office/powerpoint/2010/main" val="3387276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93D3D-D1B4-3AAA-853A-9C3AAF511D3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58A9768-2272-BAD7-1447-D701AE987CCF}"/>
              </a:ext>
            </a:extLst>
          </p:cNvPr>
          <p:cNvSpPr>
            <a:spLocks noGrp="1"/>
          </p:cNvSpPr>
          <p:nvPr>
            <p:ph type="title"/>
          </p:nvPr>
        </p:nvSpPr>
        <p:spPr/>
        <p:txBody>
          <a:bodyPr/>
          <a:lstStyle/>
          <a:p>
            <a:r>
              <a:rPr lang="fr-FR" b="1" dirty="0"/>
              <a:t>CONCORDANCER</a:t>
            </a:r>
            <a:endParaRPr lang="fr-FR" dirty="0"/>
          </a:p>
        </p:txBody>
      </p:sp>
      <p:sp>
        <p:nvSpPr>
          <p:cNvPr id="3" name="Espace réservé du contenu 2">
            <a:extLst>
              <a:ext uri="{FF2B5EF4-FFF2-40B4-BE49-F238E27FC236}">
                <a16:creationId xmlns:a16="http://schemas.microsoft.com/office/drawing/2014/main" id="{2D6997D1-0318-807D-C624-7964B1ABDA38}"/>
              </a:ext>
            </a:extLst>
          </p:cNvPr>
          <p:cNvSpPr>
            <a:spLocks noGrp="1"/>
          </p:cNvSpPr>
          <p:nvPr>
            <p:ph idx="1"/>
          </p:nvPr>
        </p:nvSpPr>
        <p:spPr/>
        <p:txBody>
          <a:bodyPr>
            <a:normAutofit/>
          </a:bodyPr>
          <a:lstStyle/>
          <a:p>
            <a:pPr marL="0" lvl="0" indent="0">
              <a:buNone/>
            </a:pPr>
            <a:r>
              <a:rPr lang="en-US" sz="2400" dirty="0"/>
              <a:t>When</a:t>
            </a:r>
          </a:p>
          <a:p>
            <a:pPr lvl="0"/>
            <a:r>
              <a:rPr lang="en-US" sz="2400" dirty="0"/>
              <a:t>The dictionary gives you 5 possible translations, and you don't know which one to choose</a:t>
            </a:r>
            <a:endParaRPr lang="fr-FR" sz="2400" dirty="0"/>
          </a:p>
          <a:p>
            <a:pPr lvl="0"/>
            <a:r>
              <a:rPr lang="en-US" sz="2400" dirty="0"/>
              <a:t>You need to translate an expression or idiom</a:t>
            </a:r>
            <a:endParaRPr lang="fr-FR" sz="2400" dirty="0"/>
          </a:p>
          <a:p>
            <a:pPr lvl="0"/>
            <a:r>
              <a:rPr lang="en-US" sz="2400" dirty="0"/>
              <a:t>You want to see how a word is used in real texts</a:t>
            </a:r>
            <a:endParaRPr lang="fr-FR" sz="2400" dirty="0"/>
          </a:p>
          <a:p>
            <a:r>
              <a:rPr lang="en-US" sz="2400" dirty="0"/>
              <a:t>You need to check if a collocation sounds natural</a:t>
            </a:r>
            <a:endParaRPr lang="fr-FR" sz="2400" dirty="0"/>
          </a:p>
        </p:txBody>
      </p:sp>
    </p:spTree>
    <p:extLst>
      <p:ext uri="{BB962C8B-B14F-4D97-AF65-F5344CB8AC3E}">
        <p14:creationId xmlns:p14="http://schemas.microsoft.com/office/powerpoint/2010/main" val="1488585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8AA340-8011-B8D1-43EE-E13FEFE37DB0}"/>
              </a:ext>
            </a:extLst>
          </p:cNvPr>
          <p:cNvSpPr>
            <a:spLocks noGrp="1"/>
          </p:cNvSpPr>
          <p:nvPr>
            <p:ph type="title"/>
          </p:nvPr>
        </p:nvSpPr>
        <p:spPr>
          <a:xfrm>
            <a:off x="2231136" y="2240280"/>
            <a:ext cx="7729728" cy="1188720"/>
          </a:xfrm>
        </p:spPr>
        <p:txBody>
          <a:bodyPr/>
          <a:lstStyle/>
          <a:p>
            <a:r>
              <a:rPr lang="en-US" b="1" dirty="0"/>
              <a:t>Popular Bilingual </a:t>
            </a:r>
            <a:r>
              <a:rPr lang="en-US" b="1" dirty="0" err="1"/>
              <a:t>Concordancers</a:t>
            </a:r>
            <a:endParaRPr lang="fr-FR" dirty="0"/>
          </a:p>
        </p:txBody>
      </p:sp>
    </p:spTree>
    <p:extLst>
      <p:ext uri="{BB962C8B-B14F-4D97-AF65-F5344CB8AC3E}">
        <p14:creationId xmlns:p14="http://schemas.microsoft.com/office/powerpoint/2010/main" val="62644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AE55EE-CF1D-4039-F792-E85C9F1BCFD7}"/>
              </a:ext>
            </a:extLst>
          </p:cNvPr>
          <p:cNvSpPr>
            <a:spLocks noGrp="1"/>
          </p:cNvSpPr>
          <p:nvPr>
            <p:ph type="title"/>
          </p:nvPr>
        </p:nvSpPr>
        <p:spPr/>
        <p:txBody>
          <a:bodyPr/>
          <a:lstStyle/>
          <a:p>
            <a:r>
              <a:rPr lang="en-US" b="1" dirty="0"/>
              <a:t>Learning Objectives</a:t>
            </a:r>
            <a:endParaRPr lang="fr-FR" dirty="0"/>
          </a:p>
        </p:txBody>
      </p:sp>
      <p:sp>
        <p:nvSpPr>
          <p:cNvPr id="3" name="Espace réservé du contenu 2">
            <a:extLst>
              <a:ext uri="{FF2B5EF4-FFF2-40B4-BE49-F238E27FC236}">
                <a16:creationId xmlns:a16="http://schemas.microsoft.com/office/drawing/2014/main" id="{49205227-3055-89F3-6A70-8273678AAF2B}"/>
              </a:ext>
            </a:extLst>
          </p:cNvPr>
          <p:cNvSpPr>
            <a:spLocks noGrp="1"/>
          </p:cNvSpPr>
          <p:nvPr>
            <p:ph idx="1"/>
          </p:nvPr>
        </p:nvSpPr>
        <p:spPr/>
        <p:txBody>
          <a:bodyPr/>
          <a:lstStyle/>
          <a:p>
            <a:pPr marL="0" indent="0">
              <a:buNone/>
            </a:pPr>
            <a:r>
              <a:rPr lang="en-US" sz="2400" b="1" dirty="0"/>
              <a:t>By the end of this lesson, you will be able to:</a:t>
            </a:r>
            <a:endParaRPr lang="fr-FR" sz="2400" b="1" dirty="0"/>
          </a:p>
          <a:p>
            <a:pPr lvl="0" algn="just"/>
            <a:r>
              <a:rPr lang="en-US" sz="2400" dirty="0"/>
              <a:t>Understand what a bilingual </a:t>
            </a:r>
            <a:r>
              <a:rPr lang="en-US" sz="2400" dirty="0" err="1"/>
              <a:t>concordancer</a:t>
            </a:r>
            <a:r>
              <a:rPr lang="en-US" sz="2400" dirty="0"/>
              <a:t> is</a:t>
            </a:r>
            <a:endParaRPr lang="fr-FR" sz="2400" dirty="0"/>
          </a:p>
          <a:p>
            <a:pPr lvl="0" algn="just"/>
            <a:r>
              <a:rPr lang="en-US" sz="2400" dirty="0"/>
              <a:t>Use a bilingual </a:t>
            </a:r>
            <a:r>
              <a:rPr lang="en-US" sz="2400" dirty="0" err="1"/>
              <a:t>concordancer</a:t>
            </a:r>
            <a:r>
              <a:rPr lang="en-US" sz="2400" dirty="0"/>
              <a:t> to solve translation problems</a:t>
            </a:r>
            <a:endParaRPr lang="fr-FR" sz="2400" dirty="0"/>
          </a:p>
          <a:p>
            <a:pPr lvl="0" algn="just"/>
            <a:r>
              <a:rPr lang="en-US" sz="2400" dirty="0"/>
              <a:t>Evaluate the quality of </a:t>
            </a:r>
            <a:r>
              <a:rPr lang="en-US" sz="2400" dirty="0" err="1"/>
              <a:t>concordancer</a:t>
            </a:r>
            <a:r>
              <a:rPr lang="en-US" sz="2400" dirty="0"/>
              <a:t> results</a:t>
            </a:r>
            <a:endParaRPr lang="fr-FR" sz="2400" dirty="0"/>
          </a:p>
          <a:p>
            <a:pPr lvl="0" algn="just"/>
            <a:r>
              <a:rPr lang="en-US" sz="2400" dirty="0"/>
              <a:t>Know when to use a </a:t>
            </a:r>
            <a:r>
              <a:rPr lang="en-US" sz="2400" dirty="0" err="1"/>
              <a:t>concordancer</a:t>
            </a:r>
            <a:r>
              <a:rPr lang="en-US" sz="2400" dirty="0"/>
              <a:t> vs. other translation tools</a:t>
            </a:r>
            <a:endParaRPr lang="fr-FR" sz="2400" dirty="0"/>
          </a:p>
          <a:p>
            <a:endParaRPr lang="fr-FR" dirty="0"/>
          </a:p>
        </p:txBody>
      </p:sp>
    </p:spTree>
    <p:extLst>
      <p:ext uri="{BB962C8B-B14F-4D97-AF65-F5344CB8AC3E}">
        <p14:creationId xmlns:p14="http://schemas.microsoft.com/office/powerpoint/2010/main" val="3201903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06AFF-7294-477B-C7B4-C8D99D090C6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DC4D97E-9167-17B9-11D4-F069C2CAD066}"/>
              </a:ext>
            </a:extLst>
          </p:cNvPr>
          <p:cNvSpPr>
            <a:spLocks noGrp="1"/>
          </p:cNvSpPr>
          <p:nvPr>
            <p:ph type="title"/>
          </p:nvPr>
        </p:nvSpPr>
        <p:spPr/>
        <p:txBody>
          <a:bodyPr/>
          <a:lstStyle/>
          <a:p>
            <a:r>
              <a:rPr lang="en-US" b="1" dirty="0"/>
              <a:t>3.1 </a:t>
            </a:r>
            <a:r>
              <a:rPr lang="en-US" b="1" dirty="0" err="1"/>
              <a:t>TradooIT</a:t>
            </a:r>
            <a:r>
              <a:rPr lang="en-US" b="1" dirty="0"/>
              <a:t> (Free Online Tool)</a:t>
            </a:r>
            <a:endParaRPr lang="fr-FR" dirty="0"/>
          </a:p>
        </p:txBody>
      </p:sp>
      <p:sp>
        <p:nvSpPr>
          <p:cNvPr id="3" name="Espace réservé du contenu 2">
            <a:extLst>
              <a:ext uri="{FF2B5EF4-FFF2-40B4-BE49-F238E27FC236}">
                <a16:creationId xmlns:a16="http://schemas.microsoft.com/office/drawing/2014/main" id="{2F7BA2FE-763D-1C04-9DAF-063D1AA5DDBC}"/>
              </a:ext>
            </a:extLst>
          </p:cNvPr>
          <p:cNvSpPr>
            <a:spLocks noGrp="1"/>
          </p:cNvSpPr>
          <p:nvPr>
            <p:ph idx="1"/>
          </p:nvPr>
        </p:nvSpPr>
        <p:spPr/>
        <p:txBody>
          <a:bodyPr/>
          <a:lstStyle/>
          <a:p>
            <a:pPr marL="0" indent="0">
              <a:buNone/>
            </a:pPr>
            <a:r>
              <a:rPr lang="en-US" sz="2400" b="1" dirty="0"/>
              <a:t>Website:</a:t>
            </a:r>
            <a:r>
              <a:rPr lang="en-US" sz="2400" dirty="0"/>
              <a:t> www.tradooit.com</a:t>
            </a:r>
            <a:endParaRPr lang="fr-FR" sz="2400" dirty="0"/>
          </a:p>
          <a:p>
            <a:pPr marL="0" indent="0">
              <a:buNone/>
            </a:pPr>
            <a:r>
              <a:rPr lang="fr-FR" sz="2400" b="1" dirty="0" err="1"/>
              <a:t>What</a:t>
            </a:r>
            <a:r>
              <a:rPr lang="fr-FR" sz="2400" b="1" dirty="0"/>
              <a:t> </a:t>
            </a:r>
            <a:r>
              <a:rPr lang="fr-FR" sz="2400" b="1" dirty="0" err="1"/>
              <a:t>makes</a:t>
            </a:r>
            <a:r>
              <a:rPr lang="fr-FR" sz="2400" b="1" dirty="0"/>
              <a:t> </a:t>
            </a:r>
            <a:r>
              <a:rPr lang="fr-FR" sz="2400" b="1" dirty="0" err="1"/>
              <a:t>it</a:t>
            </a:r>
            <a:r>
              <a:rPr lang="fr-FR" sz="2400" b="1" dirty="0"/>
              <a:t> </a:t>
            </a:r>
            <a:r>
              <a:rPr lang="fr-FR" sz="2400" b="1" dirty="0" err="1"/>
              <a:t>special</a:t>
            </a:r>
            <a:r>
              <a:rPr lang="fr-FR" sz="2400" b="1" dirty="0"/>
              <a:t>:</a:t>
            </a:r>
            <a:endParaRPr lang="fr-FR" sz="2400" dirty="0"/>
          </a:p>
          <a:p>
            <a:pPr lvl="0"/>
            <a:r>
              <a:rPr lang="fr-FR" sz="2400" dirty="0" err="1"/>
              <a:t>Contains</a:t>
            </a:r>
            <a:r>
              <a:rPr lang="fr-FR" sz="2400" dirty="0"/>
              <a:t> over 850 million </a:t>
            </a:r>
            <a:r>
              <a:rPr lang="fr-FR" sz="2400" dirty="0" err="1"/>
              <a:t>words</a:t>
            </a:r>
            <a:endParaRPr lang="fr-FR" sz="2400" dirty="0"/>
          </a:p>
          <a:p>
            <a:pPr lvl="0"/>
            <a:r>
              <a:rPr lang="en-US" sz="2400" dirty="0"/>
              <a:t>Uses Canadian government documents (high quality!)</a:t>
            </a:r>
            <a:endParaRPr lang="fr-FR" sz="2400" dirty="0"/>
          </a:p>
          <a:p>
            <a:pPr lvl="0"/>
            <a:r>
              <a:rPr lang="en-US" sz="2400" dirty="0"/>
              <a:t>Shows you where each translation comes from</a:t>
            </a:r>
            <a:endParaRPr lang="fr-FR" sz="2400" dirty="0"/>
          </a:p>
          <a:p>
            <a:pPr lvl="0"/>
            <a:r>
              <a:rPr lang="fr-FR" sz="2400" dirty="0"/>
              <a:t>Free to use</a:t>
            </a:r>
          </a:p>
          <a:p>
            <a:pPr marL="0" indent="0">
              <a:buNone/>
            </a:pPr>
            <a:endParaRPr lang="fr-FR" dirty="0"/>
          </a:p>
        </p:txBody>
      </p:sp>
    </p:spTree>
    <p:extLst>
      <p:ext uri="{BB962C8B-B14F-4D97-AF65-F5344CB8AC3E}">
        <p14:creationId xmlns:p14="http://schemas.microsoft.com/office/powerpoint/2010/main" val="25917732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CF3A2-250A-E0A2-8C74-0ADE1E4F41E6}"/>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D757F34-E2B4-5B05-1BBB-BD8B234DC772}"/>
              </a:ext>
            </a:extLst>
          </p:cNvPr>
          <p:cNvSpPr>
            <a:spLocks noGrp="1"/>
          </p:cNvSpPr>
          <p:nvPr>
            <p:ph idx="1"/>
          </p:nvPr>
        </p:nvSpPr>
        <p:spPr/>
        <p:txBody>
          <a:bodyPr/>
          <a:lstStyle/>
          <a:p>
            <a:pPr marL="0" indent="0">
              <a:buNone/>
            </a:pPr>
            <a:r>
              <a:rPr lang="fr-FR" sz="2400" b="1" dirty="0"/>
              <a:t>Best for:</a:t>
            </a:r>
            <a:endParaRPr lang="fr-FR" sz="2400" dirty="0"/>
          </a:p>
          <a:p>
            <a:pPr lvl="0"/>
            <a:r>
              <a:rPr lang="fr-FR" sz="2400" dirty="0"/>
              <a:t>English ↔ French translation</a:t>
            </a:r>
          </a:p>
          <a:p>
            <a:pPr lvl="0"/>
            <a:r>
              <a:rPr lang="fr-FR" sz="2400" dirty="0"/>
              <a:t>Canadian French</a:t>
            </a:r>
          </a:p>
          <a:p>
            <a:pPr lvl="0"/>
            <a:r>
              <a:rPr lang="fr-FR" sz="2400" dirty="0" err="1"/>
              <a:t>Government</a:t>
            </a:r>
            <a:r>
              <a:rPr lang="fr-FR" sz="2400" dirty="0"/>
              <a:t> and official documents</a:t>
            </a:r>
          </a:p>
          <a:p>
            <a:pPr marL="0" indent="0">
              <a:buNone/>
            </a:pPr>
            <a:endParaRPr lang="fr-FR" dirty="0"/>
          </a:p>
        </p:txBody>
      </p:sp>
    </p:spTree>
    <p:extLst>
      <p:ext uri="{BB962C8B-B14F-4D97-AF65-F5344CB8AC3E}">
        <p14:creationId xmlns:p14="http://schemas.microsoft.com/office/powerpoint/2010/main" val="3859164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40D60-9F49-01E0-9DB2-92931EDEF44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13B2721-C1C8-7BBA-029F-E173B12BFA3A}"/>
              </a:ext>
            </a:extLst>
          </p:cNvPr>
          <p:cNvSpPr>
            <a:spLocks noGrp="1"/>
          </p:cNvSpPr>
          <p:nvPr>
            <p:ph type="title"/>
          </p:nvPr>
        </p:nvSpPr>
        <p:spPr/>
        <p:txBody>
          <a:bodyPr/>
          <a:lstStyle/>
          <a:p>
            <a:r>
              <a:rPr lang="fr-FR" b="1" dirty="0"/>
              <a:t>3.2 </a:t>
            </a:r>
            <a:r>
              <a:rPr lang="fr-FR" b="1" dirty="0" err="1"/>
              <a:t>Linguee</a:t>
            </a:r>
            <a:r>
              <a:rPr lang="fr-FR" b="1" dirty="0"/>
              <a:t> (Free Online Tool)</a:t>
            </a:r>
            <a:endParaRPr lang="fr-FR" dirty="0"/>
          </a:p>
        </p:txBody>
      </p:sp>
      <p:sp>
        <p:nvSpPr>
          <p:cNvPr id="3" name="Espace réservé du contenu 2">
            <a:extLst>
              <a:ext uri="{FF2B5EF4-FFF2-40B4-BE49-F238E27FC236}">
                <a16:creationId xmlns:a16="http://schemas.microsoft.com/office/drawing/2014/main" id="{748EAB54-01D1-398A-5969-69D91EF01E19}"/>
              </a:ext>
            </a:extLst>
          </p:cNvPr>
          <p:cNvSpPr>
            <a:spLocks noGrp="1"/>
          </p:cNvSpPr>
          <p:nvPr>
            <p:ph idx="1"/>
          </p:nvPr>
        </p:nvSpPr>
        <p:spPr/>
        <p:txBody>
          <a:bodyPr/>
          <a:lstStyle/>
          <a:p>
            <a:pPr marL="0" indent="0">
              <a:buNone/>
            </a:pPr>
            <a:r>
              <a:rPr lang="fr-FR" sz="2400" b="1" dirty="0" err="1"/>
              <a:t>Website</a:t>
            </a:r>
            <a:r>
              <a:rPr lang="fr-FR" sz="2400" b="1" dirty="0"/>
              <a:t>:</a:t>
            </a:r>
            <a:r>
              <a:rPr lang="fr-FR" sz="2400" dirty="0"/>
              <a:t> www.linguee.com</a:t>
            </a:r>
          </a:p>
          <a:p>
            <a:pPr marL="0" indent="0">
              <a:buNone/>
            </a:pPr>
            <a:r>
              <a:rPr lang="fr-FR" sz="2400" b="1" dirty="0" err="1"/>
              <a:t>What</a:t>
            </a:r>
            <a:r>
              <a:rPr lang="fr-FR" sz="2400" b="1" dirty="0"/>
              <a:t> </a:t>
            </a:r>
            <a:r>
              <a:rPr lang="fr-FR" sz="2400" b="1" dirty="0" err="1"/>
              <a:t>makes</a:t>
            </a:r>
            <a:r>
              <a:rPr lang="fr-FR" sz="2400" b="1" dirty="0"/>
              <a:t> </a:t>
            </a:r>
            <a:r>
              <a:rPr lang="fr-FR" sz="2400" b="1" dirty="0" err="1"/>
              <a:t>it</a:t>
            </a:r>
            <a:r>
              <a:rPr lang="fr-FR" sz="2400" b="1" dirty="0"/>
              <a:t> </a:t>
            </a:r>
            <a:r>
              <a:rPr lang="fr-FR" sz="2400" b="1" dirty="0" err="1"/>
              <a:t>special</a:t>
            </a:r>
            <a:r>
              <a:rPr lang="fr-FR" sz="2400" b="1" dirty="0"/>
              <a:t>:</a:t>
            </a:r>
            <a:endParaRPr lang="fr-FR" sz="2400" dirty="0"/>
          </a:p>
          <a:p>
            <a:pPr lvl="0"/>
            <a:r>
              <a:rPr lang="fr-FR" sz="2400" dirty="0"/>
              <a:t>Very </a:t>
            </a:r>
            <a:r>
              <a:rPr lang="fr-FR" sz="2400" dirty="0" err="1"/>
              <a:t>easy</a:t>
            </a:r>
            <a:r>
              <a:rPr lang="fr-FR" sz="2400" dirty="0"/>
              <a:t> to use</a:t>
            </a:r>
          </a:p>
          <a:p>
            <a:pPr lvl="0"/>
            <a:r>
              <a:rPr lang="en-US" sz="2400" dirty="0"/>
              <a:t>Many language pairs (English-Spanish, English-German, etc.)</a:t>
            </a:r>
            <a:endParaRPr lang="fr-FR" sz="2400" dirty="0"/>
          </a:p>
          <a:p>
            <a:pPr lvl="0"/>
            <a:r>
              <a:rPr lang="en-US" sz="2400" dirty="0"/>
              <a:t>Shows you how often each translation appears</a:t>
            </a:r>
            <a:endParaRPr lang="fr-FR" sz="2400" dirty="0"/>
          </a:p>
          <a:p>
            <a:pPr lvl="0"/>
            <a:r>
              <a:rPr lang="fr-FR" sz="2400" dirty="0" err="1"/>
              <a:t>Also</a:t>
            </a:r>
            <a:r>
              <a:rPr lang="fr-FR" sz="2400" dirty="0"/>
              <a:t> </a:t>
            </a:r>
            <a:r>
              <a:rPr lang="fr-FR" sz="2400" dirty="0" err="1"/>
              <a:t>includes</a:t>
            </a:r>
            <a:r>
              <a:rPr lang="fr-FR" sz="2400" dirty="0"/>
              <a:t> </a:t>
            </a:r>
            <a:r>
              <a:rPr lang="fr-FR" sz="2400" dirty="0" err="1"/>
              <a:t>dictionary</a:t>
            </a:r>
            <a:r>
              <a:rPr lang="fr-FR" sz="2400" dirty="0"/>
              <a:t> </a:t>
            </a:r>
            <a:r>
              <a:rPr lang="fr-FR" sz="2400" dirty="0" err="1"/>
              <a:t>definitions</a:t>
            </a:r>
            <a:endParaRPr lang="fr-FR" sz="2400" dirty="0"/>
          </a:p>
          <a:p>
            <a:pPr marL="0" indent="0">
              <a:buNone/>
            </a:pPr>
            <a:endParaRPr lang="fr-FR" dirty="0"/>
          </a:p>
        </p:txBody>
      </p:sp>
    </p:spTree>
    <p:extLst>
      <p:ext uri="{BB962C8B-B14F-4D97-AF65-F5344CB8AC3E}">
        <p14:creationId xmlns:p14="http://schemas.microsoft.com/office/powerpoint/2010/main" val="801640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CCB4F-417D-5A95-F631-4658D6547A4F}"/>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2BB66D-40CF-347E-081F-CF8DF82619F3}"/>
              </a:ext>
            </a:extLst>
          </p:cNvPr>
          <p:cNvSpPr>
            <a:spLocks noGrp="1"/>
          </p:cNvSpPr>
          <p:nvPr>
            <p:ph idx="1"/>
          </p:nvPr>
        </p:nvSpPr>
        <p:spPr/>
        <p:txBody>
          <a:bodyPr/>
          <a:lstStyle/>
          <a:p>
            <a:pPr marL="0" indent="0">
              <a:buNone/>
            </a:pPr>
            <a:r>
              <a:rPr lang="fr-FR" sz="2400" b="1" dirty="0"/>
              <a:t>Best for:</a:t>
            </a:r>
            <a:endParaRPr lang="fr-FR" sz="2400" dirty="0"/>
          </a:p>
          <a:p>
            <a:pPr lvl="0"/>
            <a:r>
              <a:rPr lang="fr-FR" sz="2400" dirty="0"/>
              <a:t>Quick </a:t>
            </a:r>
            <a:r>
              <a:rPr lang="fr-FR" sz="2400" dirty="0" err="1"/>
              <a:t>searches</a:t>
            </a:r>
            <a:endParaRPr lang="fr-FR" sz="2400" dirty="0"/>
          </a:p>
          <a:p>
            <a:pPr lvl="0"/>
            <a:r>
              <a:rPr lang="fr-FR" sz="2400" dirty="0"/>
              <a:t>Multiple </a:t>
            </a:r>
            <a:r>
              <a:rPr lang="fr-FR" sz="2400" dirty="0" err="1"/>
              <a:t>language</a:t>
            </a:r>
            <a:r>
              <a:rPr lang="fr-FR" sz="2400" dirty="0"/>
              <a:t> pairs</a:t>
            </a:r>
          </a:p>
          <a:p>
            <a:pPr lvl="0"/>
            <a:r>
              <a:rPr lang="fr-FR" sz="2400" dirty="0"/>
              <a:t>Common expressions</a:t>
            </a:r>
          </a:p>
          <a:p>
            <a:pPr marL="0" indent="0">
              <a:buNone/>
            </a:pPr>
            <a:endParaRPr lang="fr-FR" dirty="0"/>
          </a:p>
        </p:txBody>
      </p:sp>
    </p:spTree>
    <p:extLst>
      <p:ext uri="{BB962C8B-B14F-4D97-AF65-F5344CB8AC3E}">
        <p14:creationId xmlns:p14="http://schemas.microsoft.com/office/powerpoint/2010/main" val="1244833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C09839-5AE0-7392-A76B-767A2D515E31}"/>
              </a:ext>
            </a:extLst>
          </p:cNvPr>
          <p:cNvSpPr>
            <a:spLocks noGrp="1"/>
          </p:cNvSpPr>
          <p:nvPr>
            <p:ph type="title"/>
          </p:nvPr>
        </p:nvSpPr>
        <p:spPr/>
        <p:txBody>
          <a:bodyPr/>
          <a:lstStyle/>
          <a:p>
            <a:r>
              <a:rPr lang="fr-FR" b="1" dirty="0"/>
              <a:t>3.3 How to </a:t>
            </a:r>
            <a:r>
              <a:rPr lang="fr-FR" b="1" dirty="0" err="1"/>
              <a:t>Choose</a:t>
            </a:r>
            <a:r>
              <a:rPr lang="fr-FR" b="1" dirty="0"/>
              <a:t>?</a:t>
            </a:r>
            <a:endParaRPr lang="fr-FR" dirty="0"/>
          </a:p>
        </p:txBody>
      </p:sp>
      <p:sp>
        <p:nvSpPr>
          <p:cNvPr id="3" name="Espace réservé du contenu 2">
            <a:extLst>
              <a:ext uri="{FF2B5EF4-FFF2-40B4-BE49-F238E27FC236}">
                <a16:creationId xmlns:a16="http://schemas.microsoft.com/office/drawing/2014/main" id="{49F0831D-639A-416F-FF2A-5EE0BEB007DF}"/>
              </a:ext>
            </a:extLst>
          </p:cNvPr>
          <p:cNvSpPr>
            <a:spLocks noGrp="1"/>
          </p:cNvSpPr>
          <p:nvPr>
            <p:ph idx="1"/>
          </p:nvPr>
        </p:nvSpPr>
        <p:spPr/>
        <p:txBody>
          <a:bodyPr/>
          <a:lstStyle/>
          <a:p>
            <a:pPr lvl="0"/>
            <a:r>
              <a:rPr lang="en-US" sz="2400" b="1" dirty="0"/>
              <a:t>For French-English in Canada:</a:t>
            </a:r>
            <a:r>
              <a:rPr lang="en-US" sz="2400" dirty="0"/>
              <a:t> Use </a:t>
            </a:r>
            <a:r>
              <a:rPr lang="en-US" sz="2400" dirty="0" err="1"/>
              <a:t>TradooIT</a:t>
            </a:r>
            <a:endParaRPr lang="fr-FR" sz="2400" dirty="0"/>
          </a:p>
          <a:p>
            <a:pPr lvl="0"/>
            <a:r>
              <a:rPr lang="fr-FR" sz="2400" b="1" dirty="0"/>
              <a:t>For </a:t>
            </a:r>
            <a:r>
              <a:rPr lang="fr-FR" sz="2400" b="1" dirty="0" err="1"/>
              <a:t>other</a:t>
            </a:r>
            <a:r>
              <a:rPr lang="fr-FR" sz="2400" b="1" dirty="0"/>
              <a:t> </a:t>
            </a:r>
            <a:r>
              <a:rPr lang="fr-FR" sz="2400" b="1" dirty="0" err="1"/>
              <a:t>languages</a:t>
            </a:r>
            <a:r>
              <a:rPr lang="fr-FR" sz="2400" b="1" dirty="0"/>
              <a:t>:</a:t>
            </a:r>
            <a:r>
              <a:rPr lang="fr-FR" sz="2400" dirty="0"/>
              <a:t> Use </a:t>
            </a:r>
            <a:r>
              <a:rPr lang="fr-FR" sz="2400" dirty="0" err="1"/>
              <a:t>Linguee</a:t>
            </a:r>
            <a:endParaRPr lang="fr-FR" sz="2400" dirty="0"/>
          </a:p>
          <a:p>
            <a:pPr lvl="0"/>
            <a:r>
              <a:rPr lang="en-US" sz="2400" b="1" dirty="0"/>
              <a:t>For specialized terms:</a:t>
            </a:r>
            <a:r>
              <a:rPr lang="en-US" sz="2400" dirty="0"/>
              <a:t> Use both and compare!</a:t>
            </a:r>
            <a:endParaRPr lang="fr-FR" sz="2400" dirty="0"/>
          </a:p>
          <a:p>
            <a:pPr marL="0" indent="0">
              <a:buNone/>
            </a:pPr>
            <a:endParaRPr lang="fr-FR" dirty="0"/>
          </a:p>
        </p:txBody>
      </p:sp>
    </p:spTree>
    <p:extLst>
      <p:ext uri="{BB962C8B-B14F-4D97-AF65-F5344CB8AC3E}">
        <p14:creationId xmlns:p14="http://schemas.microsoft.com/office/powerpoint/2010/main" val="1318336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654997-864B-F293-3792-3FB61260CF61}"/>
              </a:ext>
            </a:extLst>
          </p:cNvPr>
          <p:cNvSpPr>
            <a:spLocks noGrp="1"/>
          </p:cNvSpPr>
          <p:nvPr>
            <p:ph type="title"/>
          </p:nvPr>
        </p:nvSpPr>
        <p:spPr>
          <a:xfrm>
            <a:off x="2231136" y="2246327"/>
            <a:ext cx="7729728" cy="1188720"/>
          </a:xfrm>
        </p:spPr>
        <p:txBody>
          <a:bodyPr/>
          <a:lstStyle/>
          <a:p>
            <a:r>
              <a:rPr lang="en-US" b="1" dirty="0"/>
              <a:t>What is a Bilingual </a:t>
            </a:r>
            <a:r>
              <a:rPr lang="en-US" b="1" dirty="0" err="1"/>
              <a:t>Concordancer</a:t>
            </a:r>
            <a:r>
              <a:rPr lang="en-US" b="1" dirty="0"/>
              <a:t>? </a:t>
            </a:r>
            <a:endParaRPr lang="fr-FR" dirty="0"/>
          </a:p>
        </p:txBody>
      </p:sp>
    </p:spTree>
    <p:extLst>
      <p:ext uri="{BB962C8B-B14F-4D97-AF65-F5344CB8AC3E}">
        <p14:creationId xmlns:p14="http://schemas.microsoft.com/office/powerpoint/2010/main" val="1308018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B1B43-C66B-D2FB-52F8-20CD971E784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DCE5001-57FA-764F-AC16-8562DDE1232C}"/>
              </a:ext>
            </a:extLst>
          </p:cNvPr>
          <p:cNvSpPr>
            <a:spLocks noGrp="1"/>
          </p:cNvSpPr>
          <p:nvPr>
            <p:ph type="title"/>
          </p:nvPr>
        </p:nvSpPr>
        <p:spPr/>
        <p:txBody>
          <a:bodyPr/>
          <a:lstStyle/>
          <a:p>
            <a:r>
              <a:rPr lang="en-US" b="1" dirty="0"/>
              <a:t>1.1 Definition</a:t>
            </a:r>
            <a:endParaRPr lang="fr-FR" dirty="0"/>
          </a:p>
        </p:txBody>
      </p:sp>
      <p:sp>
        <p:nvSpPr>
          <p:cNvPr id="3" name="Espace réservé du contenu 2">
            <a:extLst>
              <a:ext uri="{FF2B5EF4-FFF2-40B4-BE49-F238E27FC236}">
                <a16:creationId xmlns:a16="http://schemas.microsoft.com/office/drawing/2014/main" id="{0DC6DF26-4CBF-A9C4-3572-DBD918298726}"/>
              </a:ext>
            </a:extLst>
          </p:cNvPr>
          <p:cNvSpPr>
            <a:spLocks noGrp="1"/>
          </p:cNvSpPr>
          <p:nvPr>
            <p:ph idx="1"/>
          </p:nvPr>
        </p:nvSpPr>
        <p:spPr/>
        <p:txBody>
          <a:bodyPr>
            <a:normAutofit/>
          </a:bodyPr>
          <a:lstStyle/>
          <a:p>
            <a:pPr algn="just"/>
            <a:r>
              <a:rPr lang="en-US" sz="2000" dirty="0">
                <a:solidFill>
                  <a:schemeClr val="tx1"/>
                </a:solidFill>
              </a:rPr>
              <a:t>Bilingual </a:t>
            </a:r>
            <a:r>
              <a:rPr lang="en-US" sz="2000" dirty="0" err="1">
                <a:solidFill>
                  <a:schemeClr val="tx1"/>
                </a:solidFill>
              </a:rPr>
              <a:t>concordancers</a:t>
            </a:r>
            <a:r>
              <a:rPr lang="en-US" sz="2000" dirty="0">
                <a:solidFill>
                  <a:schemeClr val="tx1"/>
                </a:solidFill>
              </a:rPr>
              <a:t> are resources more and more used to assist translators in terminological translation tasks. </a:t>
            </a:r>
          </a:p>
          <a:p>
            <a:pPr algn="just"/>
            <a:r>
              <a:rPr lang="en-US" sz="2000" dirty="0">
                <a:solidFill>
                  <a:schemeClr val="tx1"/>
                </a:solidFill>
              </a:rPr>
              <a:t>They often rely on </a:t>
            </a:r>
            <a:r>
              <a:rPr lang="en-US" sz="2000" b="1" dirty="0">
                <a:solidFill>
                  <a:schemeClr val="tx1"/>
                </a:solidFill>
              </a:rPr>
              <a:t>parallel corpora</a:t>
            </a:r>
            <a:r>
              <a:rPr lang="en-US" sz="2000" dirty="0">
                <a:solidFill>
                  <a:schemeClr val="tx1"/>
                </a:solidFill>
              </a:rPr>
              <a:t>. </a:t>
            </a:r>
          </a:p>
          <a:p>
            <a:pPr algn="just"/>
            <a:r>
              <a:rPr lang="en-US" sz="2000" dirty="0">
                <a:solidFill>
                  <a:schemeClr val="tx1"/>
                </a:solidFill>
              </a:rPr>
              <a:t>These tools allow translators to enter one term and, if this term occurs in the bilingual parallel corpus, to look how it was dealt with across the different contexts the tool returns. </a:t>
            </a:r>
          </a:p>
          <a:p>
            <a:pPr algn="just"/>
            <a:r>
              <a:rPr lang="en-US" sz="2000" dirty="0">
                <a:solidFill>
                  <a:schemeClr val="tx1"/>
                </a:solidFill>
              </a:rPr>
              <a:t>Perhaps one of the more popular </a:t>
            </a:r>
            <a:r>
              <a:rPr lang="en-US" sz="2000" dirty="0" err="1">
                <a:solidFill>
                  <a:schemeClr val="tx1"/>
                </a:solidFill>
              </a:rPr>
              <a:t>concordancer</a:t>
            </a:r>
            <a:r>
              <a:rPr lang="en-US" sz="2000" dirty="0">
                <a:solidFill>
                  <a:schemeClr val="tx1"/>
                </a:solidFill>
              </a:rPr>
              <a:t> among translators is the online service </a:t>
            </a:r>
            <a:r>
              <a:rPr lang="en-US" sz="2000" dirty="0" err="1">
                <a:solidFill>
                  <a:schemeClr val="tx1"/>
                </a:solidFill>
              </a:rPr>
              <a:t>Linguee</a:t>
            </a:r>
            <a:r>
              <a:rPr lang="en-US" sz="2000" dirty="0">
                <a:solidFill>
                  <a:schemeClr val="tx1"/>
                </a:solidFill>
              </a:rPr>
              <a:t>, actually built from aligned parallel corpora.</a:t>
            </a:r>
          </a:p>
        </p:txBody>
      </p:sp>
    </p:spTree>
    <p:extLst>
      <p:ext uri="{BB962C8B-B14F-4D97-AF65-F5344CB8AC3E}">
        <p14:creationId xmlns:p14="http://schemas.microsoft.com/office/powerpoint/2010/main" val="3517731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DFCC7-C613-F5E9-DF4F-8B45D848E08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DA1F89A-7FE6-3F15-5221-3DC139EE59AC}"/>
              </a:ext>
            </a:extLst>
          </p:cNvPr>
          <p:cNvSpPr>
            <a:spLocks noGrp="1"/>
          </p:cNvSpPr>
          <p:nvPr>
            <p:ph type="title"/>
          </p:nvPr>
        </p:nvSpPr>
        <p:spPr/>
        <p:txBody>
          <a:bodyPr/>
          <a:lstStyle/>
          <a:p>
            <a:r>
              <a:rPr lang="en-US" dirty="0">
                <a:solidFill>
                  <a:schemeClr val="tx1"/>
                </a:solidFill>
              </a:rPr>
              <a:t>Source:</a:t>
            </a:r>
            <a:endParaRPr lang="fr-FR" dirty="0"/>
          </a:p>
        </p:txBody>
      </p:sp>
      <p:sp>
        <p:nvSpPr>
          <p:cNvPr id="3" name="Espace réservé du contenu 2">
            <a:extLst>
              <a:ext uri="{FF2B5EF4-FFF2-40B4-BE49-F238E27FC236}">
                <a16:creationId xmlns:a16="http://schemas.microsoft.com/office/drawing/2014/main" id="{B5089C1B-3916-EFB5-A4A4-3C34DD037770}"/>
              </a:ext>
            </a:extLst>
          </p:cNvPr>
          <p:cNvSpPr>
            <a:spLocks noGrp="1"/>
          </p:cNvSpPr>
          <p:nvPr>
            <p:ph idx="1"/>
          </p:nvPr>
        </p:nvSpPr>
        <p:spPr/>
        <p:txBody>
          <a:bodyPr>
            <a:normAutofit/>
          </a:bodyPr>
          <a:lstStyle/>
          <a:p>
            <a:pPr algn="just"/>
            <a:r>
              <a:rPr lang="en-US" sz="1600" dirty="0">
                <a:solidFill>
                  <a:schemeClr val="tx1"/>
                </a:solidFill>
              </a:rPr>
              <a:t>A Bilingual KRC </a:t>
            </a:r>
            <a:r>
              <a:rPr lang="en-US" sz="1600" dirty="0" err="1">
                <a:solidFill>
                  <a:schemeClr val="tx1"/>
                </a:solidFill>
              </a:rPr>
              <a:t>Concordancer</a:t>
            </a:r>
            <a:r>
              <a:rPr lang="en-US" sz="1600" dirty="0">
                <a:solidFill>
                  <a:schemeClr val="tx1"/>
                </a:solidFill>
              </a:rPr>
              <a:t> for Assisted Translation Revision based on Specialized Comparable Corpora Firas </a:t>
            </a:r>
            <a:r>
              <a:rPr lang="en-US" sz="1600" dirty="0" err="1">
                <a:solidFill>
                  <a:schemeClr val="tx1"/>
                </a:solidFill>
              </a:rPr>
              <a:t>Hmida</a:t>
            </a:r>
            <a:r>
              <a:rPr lang="en-US" sz="1600" dirty="0">
                <a:solidFill>
                  <a:schemeClr val="tx1"/>
                </a:solidFill>
              </a:rPr>
              <a:t>, Emmanuel Morin, Beatrice </a:t>
            </a:r>
            <a:r>
              <a:rPr lang="en-US" sz="1600" dirty="0" err="1">
                <a:solidFill>
                  <a:schemeClr val="tx1"/>
                </a:solidFill>
              </a:rPr>
              <a:t>Daille</a:t>
            </a:r>
            <a:r>
              <a:rPr lang="en-US" sz="1600" dirty="0">
                <a:solidFill>
                  <a:schemeClr val="tx1"/>
                </a:solidFill>
              </a:rPr>
              <a:t>, and Emmanuel Planas LINA-UMR CNRS 6241 University of Nantes, France</a:t>
            </a:r>
            <a:endParaRPr lang="fr-FR" sz="1600" dirty="0">
              <a:solidFill>
                <a:schemeClr val="tx1"/>
              </a:solidFill>
            </a:endParaRPr>
          </a:p>
        </p:txBody>
      </p:sp>
    </p:spTree>
    <p:extLst>
      <p:ext uri="{BB962C8B-B14F-4D97-AF65-F5344CB8AC3E}">
        <p14:creationId xmlns:p14="http://schemas.microsoft.com/office/powerpoint/2010/main" val="305513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42B05D-92B2-A1A3-24AA-533ABF7A57A9}"/>
              </a:ext>
            </a:extLst>
          </p:cNvPr>
          <p:cNvSpPr>
            <a:spLocks noGrp="1"/>
          </p:cNvSpPr>
          <p:nvPr>
            <p:ph type="title"/>
          </p:nvPr>
        </p:nvSpPr>
        <p:spPr/>
        <p:txBody>
          <a:bodyPr>
            <a:normAutofit/>
          </a:bodyPr>
          <a:lstStyle/>
          <a:p>
            <a:r>
              <a:rPr lang="fr-FR" b="1" dirty="0" err="1"/>
              <a:t>Bilingual</a:t>
            </a:r>
            <a:r>
              <a:rPr lang="fr-FR" b="1" dirty="0"/>
              <a:t> </a:t>
            </a:r>
            <a:r>
              <a:rPr lang="fr-FR" b="1" dirty="0" err="1"/>
              <a:t>corpora</a:t>
            </a:r>
            <a:endParaRPr lang="fr-FR" dirty="0"/>
          </a:p>
        </p:txBody>
      </p:sp>
      <p:sp>
        <p:nvSpPr>
          <p:cNvPr id="3" name="Espace réservé du contenu 2">
            <a:extLst>
              <a:ext uri="{FF2B5EF4-FFF2-40B4-BE49-F238E27FC236}">
                <a16:creationId xmlns:a16="http://schemas.microsoft.com/office/drawing/2014/main" id="{42F1F6B4-4DAF-6BE4-C439-AE79518606DD}"/>
              </a:ext>
            </a:extLst>
          </p:cNvPr>
          <p:cNvSpPr>
            <a:spLocks noGrp="1"/>
          </p:cNvSpPr>
          <p:nvPr>
            <p:ph idx="1"/>
          </p:nvPr>
        </p:nvSpPr>
        <p:spPr>
          <a:xfrm>
            <a:off x="2231136" y="2638044"/>
            <a:ext cx="7729728" cy="3364550"/>
          </a:xfrm>
        </p:spPr>
        <p:txBody>
          <a:bodyPr>
            <a:normAutofit fontScale="77500" lnSpcReduction="20000"/>
          </a:bodyPr>
          <a:lstStyle/>
          <a:p>
            <a:pPr algn="just"/>
            <a:r>
              <a:rPr lang="en-US" sz="2600" dirty="0"/>
              <a:t>Most (if not all) translation firms keep archives of their completed translations. </a:t>
            </a:r>
          </a:p>
          <a:p>
            <a:pPr algn="just"/>
            <a:r>
              <a:rPr lang="en-US" sz="2600" dirty="0"/>
              <a:t>Compiled, these archived documents form bilingual corpora (also called </a:t>
            </a:r>
            <a:r>
              <a:rPr lang="en-US" sz="2600" b="1" dirty="0"/>
              <a:t>parallel corpora</a:t>
            </a:r>
            <a:r>
              <a:rPr lang="en-US" sz="2600" dirty="0"/>
              <a:t>) that translators can use for reference, or to see how something was translated in the past, for example. </a:t>
            </a:r>
          </a:p>
          <a:p>
            <a:pPr algn="just"/>
            <a:r>
              <a:rPr lang="en-US" sz="2600" dirty="0"/>
              <a:t>For more effective searching, bilingual </a:t>
            </a:r>
            <a:r>
              <a:rPr lang="en-US" sz="2600" dirty="0" err="1"/>
              <a:t>concordancers</a:t>
            </a:r>
            <a:r>
              <a:rPr lang="en-US" sz="2600" dirty="0"/>
              <a:t> align the pairs of English and French documents section by section. </a:t>
            </a:r>
          </a:p>
          <a:p>
            <a:pPr algn="just"/>
            <a:r>
              <a:rPr lang="en-US" sz="2600" dirty="0"/>
              <a:t>Using a </a:t>
            </a:r>
            <a:r>
              <a:rPr lang="en-US" sz="2600" dirty="0" err="1"/>
              <a:t>concordancer</a:t>
            </a:r>
            <a:r>
              <a:rPr lang="en-US" sz="2600" dirty="0"/>
              <a:t> means that when search results are presented, you can see the corresponding translated section immediately.</a:t>
            </a:r>
          </a:p>
          <a:p>
            <a:pPr marL="0" indent="0">
              <a:buNone/>
            </a:pPr>
            <a:endParaRPr lang="fr-FR" dirty="0"/>
          </a:p>
        </p:txBody>
      </p:sp>
    </p:spTree>
    <p:extLst>
      <p:ext uri="{BB962C8B-B14F-4D97-AF65-F5344CB8AC3E}">
        <p14:creationId xmlns:p14="http://schemas.microsoft.com/office/powerpoint/2010/main" val="4044852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82A84-4FC5-0A86-C8E5-B17C1E66DE2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6C485D-2655-B059-A87E-D43002697472}"/>
              </a:ext>
            </a:extLst>
          </p:cNvPr>
          <p:cNvSpPr>
            <a:spLocks noGrp="1"/>
          </p:cNvSpPr>
          <p:nvPr>
            <p:ph type="title"/>
          </p:nvPr>
        </p:nvSpPr>
        <p:spPr/>
        <p:txBody>
          <a:bodyPr>
            <a:normAutofit/>
          </a:bodyPr>
          <a:lstStyle/>
          <a:p>
            <a:r>
              <a:rPr lang="fr-FR" b="1" dirty="0" err="1"/>
              <a:t>Bilingual</a:t>
            </a:r>
            <a:r>
              <a:rPr lang="fr-FR" b="1" dirty="0"/>
              <a:t> </a:t>
            </a:r>
            <a:r>
              <a:rPr lang="fr-FR" b="1" dirty="0" err="1"/>
              <a:t>corpora</a:t>
            </a:r>
            <a:endParaRPr lang="fr-FR" dirty="0"/>
          </a:p>
        </p:txBody>
      </p:sp>
      <p:sp>
        <p:nvSpPr>
          <p:cNvPr id="3" name="Espace réservé du contenu 2">
            <a:extLst>
              <a:ext uri="{FF2B5EF4-FFF2-40B4-BE49-F238E27FC236}">
                <a16:creationId xmlns:a16="http://schemas.microsoft.com/office/drawing/2014/main" id="{D6EEA33A-6CA3-49EC-CCFC-55F30957A041}"/>
              </a:ext>
            </a:extLst>
          </p:cNvPr>
          <p:cNvSpPr>
            <a:spLocks noGrp="1"/>
          </p:cNvSpPr>
          <p:nvPr>
            <p:ph idx="1"/>
          </p:nvPr>
        </p:nvSpPr>
        <p:spPr>
          <a:xfrm>
            <a:off x="2231136" y="2638044"/>
            <a:ext cx="7729728" cy="3255264"/>
          </a:xfrm>
        </p:spPr>
        <p:txBody>
          <a:bodyPr>
            <a:normAutofit lnSpcReduction="10000"/>
          </a:bodyPr>
          <a:lstStyle/>
          <a:p>
            <a:pPr algn="just"/>
            <a:r>
              <a:rPr lang="en-US" sz="2000" dirty="0"/>
              <a:t>In addition to local corpora that you compile with your own translations, you can find online corpora powered by bilingual </a:t>
            </a:r>
            <a:r>
              <a:rPr lang="en-US" sz="2000" dirty="0" err="1"/>
              <a:t>concordancers</a:t>
            </a:r>
            <a:r>
              <a:rPr lang="en-US" sz="2000" dirty="0"/>
              <a:t> that also give you aligned results. </a:t>
            </a:r>
          </a:p>
          <a:p>
            <a:pPr algn="just"/>
            <a:r>
              <a:rPr lang="en-US" sz="2000" dirty="0"/>
              <a:t>These are corpora that have been compiled by humans, usually with public documents, and made freely available for use by anyone. </a:t>
            </a:r>
          </a:p>
          <a:p>
            <a:pPr algn="just"/>
            <a:r>
              <a:rPr lang="en-US" sz="2000" dirty="0"/>
              <a:t>Knowing that the content of the corpus is monitored by humans means that the results are usually reliable examples of English and French usage and can inspire your own translations.</a:t>
            </a:r>
          </a:p>
          <a:p>
            <a:r>
              <a:rPr lang="en-US" sz="1400" dirty="0"/>
              <a:t>Source : https://www.noslangues-ourlanguages.gc.ca/fr/favourite-articles/corpus-use-and-translating</a:t>
            </a:r>
            <a:br>
              <a:rPr lang="en-US" sz="1400" dirty="0"/>
            </a:br>
            <a:br>
              <a:rPr lang="en-US" sz="1400" dirty="0"/>
            </a:br>
            <a:endParaRPr lang="fr-FR" sz="1400" dirty="0"/>
          </a:p>
        </p:txBody>
      </p:sp>
    </p:spTree>
    <p:extLst>
      <p:ext uri="{BB962C8B-B14F-4D97-AF65-F5344CB8AC3E}">
        <p14:creationId xmlns:p14="http://schemas.microsoft.com/office/powerpoint/2010/main" val="3939325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A62DE-45DD-6CAB-7471-C25F65C9A08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1C0C67-A095-B9E0-A20D-26129D005B8B}"/>
              </a:ext>
            </a:extLst>
          </p:cNvPr>
          <p:cNvSpPr>
            <a:spLocks noGrp="1"/>
          </p:cNvSpPr>
          <p:nvPr>
            <p:ph type="title"/>
          </p:nvPr>
        </p:nvSpPr>
        <p:spPr>
          <a:xfrm>
            <a:off x="2231136" y="2240280"/>
            <a:ext cx="7729728" cy="1188720"/>
          </a:xfrm>
        </p:spPr>
        <p:txBody>
          <a:bodyPr/>
          <a:lstStyle/>
          <a:p>
            <a:r>
              <a:rPr lang="en-US" b="1" dirty="0"/>
              <a:t>What is a Bilingual </a:t>
            </a:r>
            <a:r>
              <a:rPr lang="en-US" b="1" dirty="0" err="1"/>
              <a:t>Concordancer</a:t>
            </a:r>
            <a:r>
              <a:rPr lang="en-US" b="1" dirty="0"/>
              <a:t>? </a:t>
            </a:r>
            <a:endParaRPr lang="fr-FR" dirty="0"/>
          </a:p>
        </p:txBody>
      </p:sp>
    </p:spTree>
    <p:extLst>
      <p:ext uri="{BB962C8B-B14F-4D97-AF65-F5344CB8AC3E}">
        <p14:creationId xmlns:p14="http://schemas.microsoft.com/office/powerpoint/2010/main" val="301296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AE3CB-EC8B-FF6E-F5CC-20D37AB9770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0707798-F172-8B25-0C82-C3A04B0A4E43}"/>
              </a:ext>
            </a:extLst>
          </p:cNvPr>
          <p:cNvSpPr>
            <a:spLocks noGrp="1"/>
          </p:cNvSpPr>
          <p:nvPr>
            <p:ph type="title"/>
          </p:nvPr>
        </p:nvSpPr>
        <p:spPr/>
        <p:txBody>
          <a:bodyPr/>
          <a:lstStyle/>
          <a:p>
            <a:r>
              <a:rPr lang="en-US" b="1" dirty="0"/>
              <a:t>1.2 How Does It Work?</a:t>
            </a:r>
            <a:endParaRPr lang="fr-FR" dirty="0"/>
          </a:p>
        </p:txBody>
      </p:sp>
      <p:sp>
        <p:nvSpPr>
          <p:cNvPr id="3" name="Espace réservé du contenu 2">
            <a:extLst>
              <a:ext uri="{FF2B5EF4-FFF2-40B4-BE49-F238E27FC236}">
                <a16:creationId xmlns:a16="http://schemas.microsoft.com/office/drawing/2014/main" id="{A6896ED7-C538-9379-0683-38A9C0488609}"/>
              </a:ext>
            </a:extLst>
          </p:cNvPr>
          <p:cNvSpPr>
            <a:spLocks noGrp="1"/>
          </p:cNvSpPr>
          <p:nvPr>
            <p:ph idx="1"/>
          </p:nvPr>
        </p:nvSpPr>
        <p:spPr/>
        <p:txBody>
          <a:bodyPr/>
          <a:lstStyle/>
          <a:p>
            <a:r>
              <a:rPr lang="en-US" sz="2000" b="1" dirty="0"/>
              <a:t>Step 1:</a:t>
            </a:r>
            <a:r>
              <a:rPr lang="en-US" sz="2000" dirty="0"/>
              <a:t> You type a word or phrase you want to translate</a:t>
            </a:r>
            <a:endParaRPr lang="fr-FR" sz="2000" dirty="0"/>
          </a:p>
          <a:p>
            <a:pPr algn="just"/>
            <a:r>
              <a:rPr lang="en-US" sz="2000" b="1" dirty="0"/>
              <a:t>Step 2:</a:t>
            </a:r>
            <a:r>
              <a:rPr lang="en-US" sz="2000" dirty="0"/>
              <a:t> The tool searches through thousands of already-translated documents</a:t>
            </a:r>
            <a:endParaRPr lang="fr-FR" sz="2000" dirty="0"/>
          </a:p>
          <a:p>
            <a:r>
              <a:rPr lang="en-US" sz="2000" b="1" dirty="0"/>
              <a:t>Step 3:</a:t>
            </a:r>
            <a:r>
              <a:rPr lang="en-US" sz="2000" dirty="0"/>
              <a:t> It shows you examples of:</a:t>
            </a:r>
            <a:endParaRPr lang="fr-FR" sz="2000" dirty="0"/>
          </a:p>
          <a:p>
            <a:pPr marL="540000" lvl="0">
              <a:buFont typeface="Wingdings" panose="05000000000000000000" pitchFamily="2" charset="2"/>
              <a:buChar char="Ø"/>
            </a:pPr>
            <a:r>
              <a:rPr lang="fr-FR" sz="2000" dirty="0"/>
              <a:t>The original sentence (source </a:t>
            </a:r>
            <a:r>
              <a:rPr lang="fr-FR" sz="2000" dirty="0" err="1"/>
              <a:t>language</a:t>
            </a:r>
            <a:r>
              <a:rPr lang="fr-FR" sz="2000" dirty="0"/>
              <a:t>)</a:t>
            </a:r>
          </a:p>
          <a:p>
            <a:pPr marL="540000" lvl="0">
              <a:buFont typeface="Wingdings" panose="05000000000000000000" pitchFamily="2" charset="2"/>
              <a:buChar char="Ø"/>
            </a:pPr>
            <a:r>
              <a:rPr lang="en-US" sz="2000" dirty="0"/>
              <a:t>The translated sentence (target language)</a:t>
            </a:r>
            <a:endParaRPr lang="fr-FR" sz="2000" dirty="0"/>
          </a:p>
          <a:p>
            <a:pPr marL="0" indent="0">
              <a:buNone/>
            </a:pPr>
            <a:endParaRPr lang="fr-FR" dirty="0"/>
          </a:p>
        </p:txBody>
      </p:sp>
    </p:spTree>
    <p:extLst>
      <p:ext uri="{BB962C8B-B14F-4D97-AF65-F5344CB8AC3E}">
        <p14:creationId xmlns:p14="http://schemas.microsoft.com/office/powerpoint/2010/main" val="370185959"/>
      </p:ext>
    </p:extLst>
  </p:cSld>
  <p:clrMapOvr>
    <a:masterClrMapping/>
  </p:clrMapOvr>
</p:sld>
</file>

<file path=ppt/theme/theme1.xml><?xml version="1.0" encoding="utf-8"?>
<a:theme xmlns:a="http://schemas.openxmlformats.org/drawingml/2006/main" name="Coli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{940EF0E9-7863-4DE4-A4DF-CF5FE032B840}TFfb9a325e-b4a8-473d-b025-df086f5ae493fbb83c55-427449146322</Template>
  <TotalTime>166</TotalTime>
  <Words>1034</Words>
  <Application>Microsoft Office PowerPoint</Application>
  <PresentationFormat>Grand écran</PresentationFormat>
  <Paragraphs>126</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Aptos</vt:lpstr>
      <vt:lpstr>Arial</vt:lpstr>
      <vt:lpstr>Gill Sans MT</vt:lpstr>
      <vt:lpstr>Wingdings</vt:lpstr>
      <vt:lpstr>Colis</vt:lpstr>
      <vt:lpstr>Concordancers </vt:lpstr>
      <vt:lpstr>Learning Objectives</vt:lpstr>
      <vt:lpstr>What is a Bilingual Concordancer? </vt:lpstr>
      <vt:lpstr>1.1 Definition</vt:lpstr>
      <vt:lpstr>Source:</vt:lpstr>
      <vt:lpstr>Bilingual corpora</vt:lpstr>
      <vt:lpstr>Bilingual corpora</vt:lpstr>
      <vt:lpstr>What is a Bilingual Concordancer? </vt:lpstr>
      <vt:lpstr>1.2 How Does It Work?</vt:lpstr>
      <vt:lpstr>Examples   You see the word "review" translated in different ways depending on the context </vt:lpstr>
      <vt:lpstr>1.3 Why Use a Concordancer?</vt:lpstr>
      <vt:lpstr>Difference from Other Translation Tools </vt:lpstr>
      <vt:lpstr>Présentation PowerPoint</vt:lpstr>
      <vt:lpstr>2.2 When to Use Each Tool?</vt:lpstr>
      <vt:lpstr>Dictionary:</vt:lpstr>
      <vt:lpstr>Termbase:</vt:lpstr>
      <vt:lpstr>Translation Memory (TM):</vt:lpstr>
      <vt:lpstr>CONCORDANCER</vt:lpstr>
      <vt:lpstr>Popular Bilingual Concordancers</vt:lpstr>
      <vt:lpstr>3.1 TradooIT (Free Online Tool)</vt:lpstr>
      <vt:lpstr>Présentation PowerPoint</vt:lpstr>
      <vt:lpstr>3.2 Linguee (Free Online Tool)</vt:lpstr>
      <vt:lpstr>Présentation PowerPoint</vt:lpstr>
      <vt:lpstr>3.3 How to Choose?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Amina TLB</dc:creator>
  <cp:lastModifiedBy>Amina TLB</cp:lastModifiedBy>
  <cp:revision>18</cp:revision>
  <dcterms:created xsi:type="dcterms:W3CDTF">2025-11-24T19:03:29Z</dcterms:created>
  <dcterms:modified xsi:type="dcterms:W3CDTF">2025-12-27T17:22:00Z</dcterms:modified>
</cp:coreProperties>
</file>