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05/03/2024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1196752"/>
            <a:ext cx="7851648" cy="892696"/>
          </a:xfrm>
          <a:ln w="76200">
            <a:solidFill>
              <a:srgbClr val="FFFF00"/>
            </a:solidFill>
          </a:ln>
        </p:spPr>
        <p:txBody>
          <a:bodyPr/>
          <a:lstStyle/>
          <a:p>
            <a:pPr algn="ctr"/>
            <a:r>
              <a:rPr lang="ar-DZ" dirty="0" smtClean="0"/>
              <a:t>شروط قيام المسؤولية المهنية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742950" indent="-742950" rtl="1">
              <a:buFont typeface="+mj-lt"/>
              <a:buAutoNum type="arabicPeriod"/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الخطأ المهني </a:t>
            </a:r>
          </a:p>
          <a:p>
            <a:pPr marL="742950" indent="-742950" rtl="1">
              <a:buFont typeface="+mj-lt"/>
              <a:buAutoNum type="arabicPeriod"/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الضرر</a:t>
            </a:r>
          </a:p>
          <a:p>
            <a:pPr marL="742950" indent="-742950" rtl="1">
              <a:buFont typeface="+mj-lt"/>
              <a:buAutoNum type="arabicPeriod"/>
            </a:pPr>
            <a:r>
              <a:rPr lang="ar-DZ" sz="4000" dirty="0" smtClean="0">
                <a:latin typeface="Arabic Typesetting" pitchFamily="66" charset="-78"/>
                <a:cs typeface="Arabic Typesetting" pitchFamily="66" charset="-78"/>
              </a:rPr>
              <a:t>العلاقة السببية</a:t>
            </a:r>
            <a:endParaRPr lang="fr-FR" sz="40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b="1" u="sng" dirty="0" smtClean="0"/>
              <a:t> </a:t>
            </a:r>
            <a:r>
              <a:rPr lang="ar-DZ" b="1" u="sng" dirty="0" smtClean="0"/>
              <a:t>أولا: الخطأ </a:t>
            </a:r>
            <a:r>
              <a:rPr lang="ar-DZ" b="1" u="sng" dirty="0" err="1" smtClean="0"/>
              <a:t>المهني:</a:t>
            </a:r>
            <a:r>
              <a:rPr lang="ar-DZ" b="1" u="sng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89120"/>
          </a:xfrm>
        </p:spPr>
        <p:txBody>
          <a:bodyPr/>
          <a:lstStyle/>
          <a:p>
            <a:pPr algn="ctr" rtl="1">
              <a:buNone/>
            </a:pPr>
            <a:r>
              <a:rPr lang="ar-DZ" sz="4800" b="1" u="sng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المسؤولية المهنية للطبيب </a:t>
            </a:r>
            <a:endParaRPr lang="ar-DZ" b="1" u="sng" dirty="0" smtClean="0">
              <a:solidFill>
                <a:srgbClr val="FF0000"/>
              </a:solidFill>
            </a:endParaRPr>
          </a:p>
          <a:p>
            <a:pPr algn="just" rtl="1"/>
            <a:r>
              <a:rPr lang="ar-SA" sz="1800" b="1" u="sng" dirty="0" smtClean="0"/>
              <a:t>نصت </a:t>
            </a:r>
            <a:r>
              <a:rPr lang="ar-SA" sz="1800" b="1" u="sng" dirty="0" smtClean="0"/>
              <a:t>عليه المادّة  413</a:t>
            </a:r>
            <a:r>
              <a:rPr lang="fr-FR" sz="1800" b="1" u="sng" dirty="0" smtClean="0"/>
              <a:t> </a:t>
            </a:r>
            <a:r>
              <a:rPr lang="ar-DZ" sz="1800" b="1" u="sng" dirty="0" smtClean="0"/>
              <a:t>من قانون الصحة 18-11</a:t>
            </a:r>
            <a:r>
              <a:rPr lang="fr-FR" sz="1800" b="1" u="sng" dirty="0" smtClean="0"/>
              <a:t> </a:t>
            </a:r>
            <a:r>
              <a:rPr lang="ar-DZ" sz="1800" b="1" u="sng" dirty="0" err="1" smtClean="0"/>
              <a:t>:</a:t>
            </a:r>
            <a:endParaRPr lang="ar-DZ" sz="1800" b="1" u="sng" dirty="0" smtClean="0"/>
          </a:p>
          <a:p>
            <a:pPr algn="just" rtl="1">
              <a:buNone/>
            </a:pPr>
            <a:r>
              <a:rPr lang="ar-SA" sz="1800" dirty="0" smtClean="0"/>
              <a:t>تنص </a:t>
            </a:r>
            <a:r>
              <a:rPr lang="ar-SA" sz="1800" dirty="0" err="1" smtClean="0"/>
              <a:t>على </a:t>
            </a:r>
            <a:r>
              <a:rPr lang="ar-SA" sz="1800" dirty="0" smtClean="0"/>
              <a:t>"باستثناء الضرورة الطبية المبررة، يعاقب طبقا لأحكام المواد</a:t>
            </a:r>
            <a:r>
              <a:rPr lang="fr-FR" sz="1800" dirty="0" smtClean="0"/>
              <a:t> 288 </a:t>
            </a:r>
            <a:r>
              <a:rPr lang="ar-SA" sz="1800" dirty="0" err="1" smtClean="0"/>
              <a:t>و289</a:t>
            </a:r>
            <a:r>
              <a:rPr lang="ar-SA" sz="1800" dirty="0" smtClean="0"/>
              <a:t> </a:t>
            </a:r>
            <a:r>
              <a:rPr lang="ar-SA" sz="1800" dirty="0" err="1" smtClean="0"/>
              <a:t>و422</a:t>
            </a:r>
            <a:r>
              <a:rPr lang="ar-SA" sz="1800" dirty="0" smtClean="0"/>
              <a:t> ف 2 من قانون العقوبات، كل مهني الصحّة، عن كل تقصير أو </a:t>
            </a:r>
            <a:r>
              <a:rPr lang="ar-SA" sz="1800" b="1" u="sng" dirty="0" smtClean="0"/>
              <a:t>خطأ مهني</a:t>
            </a:r>
            <a:r>
              <a:rPr lang="ar-SA" sz="1800" dirty="0" smtClean="0"/>
              <a:t> </a:t>
            </a:r>
            <a:r>
              <a:rPr lang="ar-SA" sz="1800" b="1" dirty="0" smtClean="0"/>
              <a:t>تم </a:t>
            </a:r>
            <a:r>
              <a:rPr lang="ar-SA" sz="1800" b="1" dirty="0" err="1" smtClean="0"/>
              <a:t>إثباته</a:t>
            </a:r>
            <a:r>
              <a:rPr lang="ar-SA" sz="1800" dirty="0" err="1" smtClean="0"/>
              <a:t>.......”</a:t>
            </a:r>
            <a:endParaRPr lang="ar-DZ" sz="1800" dirty="0" smtClean="0"/>
          </a:p>
          <a:p>
            <a:pPr algn="just" rtl="1"/>
            <a:r>
              <a:rPr lang="ar-SA" sz="1800" b="1" u="sng" dirty="0" smtClean="0"/>
              <a:t>المادة </a:t>
            </a:r>
            <a:r>
              <a:rPr lang="ar-SA" sz="1800" b="1" u="sng" dirty="0" smtClean="0"/>
              <a:t>13 من مدونة اخلاقيات </a:t>
            </a:r>
            <a:r>
              <a:rPr lang="ar-SA" sz="1800" b="1" u="sng" dirty="0" smtClean="0"/>
              <a:t>مهنة </a:t>
            </a:r>
            <a:r>
              <a:rPr lang="ar-SA" sz="1800" b="1" u="sng" dirty="0" smtClean="0"/>
              <a:t>الطب</a:t>
            </a:r>
            <a:r>
              <a:rPr lang="ar-SA" sz="1800" dirty="0" smtClean="0"/>
              <a:t>:</a:t>
            </a:r>
            <a:endParaRPr lang="ar-DZ" sz="1800" dirty="0" smtClean="0"/>
          </a:p>
          <a:p>
            <a:pPr algn="just" rtl="1">
              <a:buNone/>
            </a:pPr>
            <a:r>
              <a:rPr lang="ar-SA" sz="1800" dirty="0" smtClean="0"/>
              <a:t> </a:t>
            </a:r>
            <a:r>
              <a:rPr lang="ar-DZ" sz="1800" dirty="0" err="1" smtClean="0"/>
              <a:t>”</a:t>
            </a:r>
            <a:r>
              <a:rPr lang="ar-DZ" sz="1800" dirty="0" smtClean="0"/>
              <a:t> </a:t>
            </a:r>
            <a:r>
              <a:rPr lang="ar-SA" sz="1800" dirty="0" smtClean="0"/>
              <a:t>الطبيب </a:t>
            </a:r>
            <a:r>
              <a:rPr lang="ar-SA" sz="1800" dirty="0" smtClean="0"/>
              <a:t>و جراح الاسنان </a:t>
            </a:r>
            <a:r>
              <a:rPr lang="ar-SA" sz="1800" dirty="0" err="1" smtClean="0"/>
              <a:t>مسؤول</a:t>
            </a:r>
            <a:r>
              <a:rPr lang="ar-SA" sz="1800" dirty="0" smtClean="0"/>
              <a:t> عن كل </a:t>
            </a:r>
            <a:r>
              <a:rPr lang="ar-SA" sz="1800" b="1" u="sng" dirty="0" smtClean="0"/>
              <a:t>عمل مهني</a:t>
            </a:r>
            <a:r>
              <a:rPr lang="ar-SA" sz="1800" dirty="0" smtClean="0"/>
              <a:t> يقوم </a:t>
            </a:r>
            <a:r>
              <a:rPr lang="ar-SA" sz="1800" dirty="0" err="1" smtClean="0"/>
              <a:t>به</a:t>
            </a:r>
            <a:r>
              <a:rPr lang="ar-SA" sz="1800" dirty="0" smtClean="0"/>
              <a:t>......و </a:t>
            </a:r>
            <a:r>
              <a:rPr lang="ar-SA" sz="1800" dirty="0" err="1" smtClean="0"/>
              <a:t>توقيعه</a:t>
            </a:r>
            <a:r>
              <a:rPr lang="ar-SA" sz="1800" dirty="0" err="1" smtClean="0"/>
              <a:t>".</a:t>
            </a:r>
            <a:endParaRPr lang="ar-DZ" sz="1800" dirty="0" smtClean="0"/>
          </a:p>
          <a:p>
            <a:pPr algn="r" rtl="1"/>
            <a:r>
              <a:rPr lang="ar-SA" sz="1800" b="1" u="sng" dirty="0" smtClean="0"/>
              <a:t>المادّة 353 </a:t>
            </a:r>
            <a:r>
              <a:rPr lang="fr-FR" sz="1800" b="1" u="sng" dirty="0" smtClean="0"/>
              <a:t>: </a:t>
            </a:r>
            <a:r>
              <a:rPr lang="ar-DZ" sz="1800" b="1" u="sng" dirty="0" smtClean="0"/>
              <a:t>من قانون الصحة 18-11</a:t>
            </a:r>
            <a:r>
              <a:rPr lang="fr-FR" sz="1800" b="1" u="sng" dirty="0" smtClean="0"/>
              <a:t> </a:t>
            </a:r>
            <a:r>
              <a:rPr lang="ar-DZ" sz="1800" b="1" u="sng" dirty="0" err="1" smtClean="0"/>
              <a:t>:</a:t>
            </a:r>
            <a:r>
              <a:rPr lang="fr-FR" sz="1800" b="1" u="sng" dirty="0" smtClean="0"/>
              <a:t> </a:t>
            </a:r>
          </a:p>
          <a:p>
            <a:pPr algn="r"/>
            <a:r>
              <a:rPr lang="ar-SA" sz="1800" dirty="0" smtClean="0"/>
              <a:t>يؤدي كل خطأ أو غلط طبي مثبت بعد خبرة، من شأنه أن يقحم مسؤولية المؤسسة و</a:t>
            </a:r>
            <a:r>
              <a:rPr lang="fr-FR" sz="1800" dirty="0" smtClean="0"/>
              <a:t>/</a:t>
            </a:r>
            <a:r>
              <a:rPr lang="ar-SA" sz="1800" dirty="0" smtClean="0"/>
              <a:t>أو الممارس الطبي أو مهني الصحة، يرتكب خلال ممارسة مهامهم أو </a:t>
            </a:r>
            <a:r>
              <a:rPr lang="ar-SA" sz="1800" dirty="0" err="1" smtClean="0"/>
              <a:t>بمناسبها</a:t>
            </a:r>
            <a:r>
              <a:rPr lang="ar-SA" sz="1800" dirty="0" smtClean="0"/>
              <a:t> والذي يمس السلامة الجسدية أو الصحية للمريض، ويسبب عجزا دائما ويعرّض الحياة للخطر أو يتسبب في وفاة شخص، إلى تطبيق العقوبات المنصوص عليها في التشريع والتنظيم المعمول </a:t>
            </a:r>
            <a:r>
              <a:rPr lang="ar-SA" sz="1800" dirty="0" err="1" smtClean="0"/>
              <a:t>بهما</a:t>
            </a:r>
            <a:endParaRPr lang="fr-FR" sz="1800" dirty="0" smtClean="0"/>
          </a:p>
          <a:p>
            <a:pPr algn="r" rtl="1"/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688632"/>
          </a:xfrm>
        </p:spPr>
        <p:txBody>
          <a:bodyPr>
            <a:noAutofit/>
          </a:bodyPr>
          <a:lstStyle/>
          <a:p>
            <a:pPr algn="ctr" rtl="1">
              <a:buNone/>
            </a:pPr>
            <a:r>
              <a:rPr lang="ar-DZ" sz="3200" b="1" u="sng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المسؤولية المهنية للمحامي</a:t>
            </a:r>
          </a:p>
          <a:p>
            <a:pPr algn="ctr" rtl="1">
              <a:buNone/>
            </a:pPr>
            <a:r>
              <a:rPr lang="ar-DZ" sz="3200" b="1" u="sng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القرار المؤرخ في 19 ديسمبر سنة 2015 المتضمن المصادقة على النظام الداخلي لمهنة المحاماة.</a:t>
            </a:r>
            <a:endParaRPr lang="ar-DZ" sz="3200" b="1" u="sng" dirty="0" smtClean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ctr" rtl="1">
              <a:buNone/>
            </a:pPr>
            <a:endParaRPr lang="ar-DZ" sz="3200" b="1" u="sng" dirty="0" smtClean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DZ" sz="2800" b="1" dirty="0" err="1" smtClean="0">
                <a:latin typeface="Arabic Typesetting" pitchFamily="66" charset="-78"/>
                <a:cs typeface="Arabic Typesetting" pitchFamily="66" charset="-78"/>
              </a:rPr>
              <a:t>المادة </a:t>
            </a:r>
            <a:r>
              <a:rPr lang="ar-DZ" sz="2800" b="1" dirty="0" smtClean="0">
                <a:latin typeface="Arabic Typesetting" pitchFamily="66" charset="-78"/>
                <a:cs typeface="Arabic Typesetting" pitchFamily="66" charset="-78"/>
              </a:rPr>
              <a:t>(177</a:t>
            </a:r>
            <a:r>
              <a:rPr lang="ar-DZ" sz="2800" b="1" dirty="0" err="1" smtClean="0">
                <a:latin typeface="Arabic Typesetting" pitchFamily="66" charset="-78"/>
                <a:cs typeface="Arabic Typesetting" pitchFamily="66" charset="-78"/>
              </a:rPr>
              <a:t>) </a:t>
            </a:r>
            <a:r>
              <a:rPr lang="ar-DZ" sz="2800" b="1" dirty="0" smtClean="0">
                <a:latin typeface="Arabic Typesetting" pitchFamily="66" charset="-78"/>
                <a:cs typeface="Arabic Typesetting" pitchFamily="66" charset="-78"/>
              </a:rPr>
              <a:t>: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 الأخطاء المهنية هي كل الأقوال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والأفعال والممارسات التي يرتكبها المحامي المسجل بالجدول أو بقائمة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الم ...</a:t>
            </a:r>
            <a:endParaRPr lang="ar-DZ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DZ" sz="2800" b="1" dirty="0" err="1" smtClean="0">
                <a:latin typeface="Arabic Typesetting" pitchFamily="66" charset="-78"/>
                <a:cs typeface="Arabic Typesetting" pitchFamily="66" charset="-78"/>
              </a:rPr>
              <a:t>المادة </a:t>
            </a:r>
            <a:r>
              <a:rPr lang="ar-DZ" sz="2800" b="1" dirty="0" smtClean="0">
                <a:latin typeface="Arabic Typesetting" pitchFamily="66" charset="-78"/>
                <a:cs typeface="Arabic Typesetting" pitchFamily="66" charset="-78"/>
              </a:rPr>
              <a:t>(178</a:t>
            </a:r>
            <a:r>
              <a:rPr lang="ar-DZ" sz="2800" b="1" dirty="0" err="1" smtClean="0">
                <a:latin typeface="Arabic Typesetting" pitchFamily="66" charset="-78"/>
                <a:cs typeface="Arabic Typesetting" pitchFamily="66" charset="-78"/>
              </a:rPr>
              <a:t>)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 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: تحدد الأخطاء المهنية وتصنف حسب درجة خطورتها،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كالآت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...</a:t>
            </a:r>
            <a:endParaRPr lang="ar-DZ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DZ" sz="2800" b="1" dirty="0" err="1" smtClean="0">
                <a:latin typeface="Arabic Typesetting" pitchFamily="66" charset="-78"/>
                <a:cs typeface="Arabic Typesetting" pitchFamily="66" charset="-78"/>
              </a:rPr>
              <a:t>المادة </a:t>
            </a:r>
            <a:r>
              <a:rPr lang="ar-DZ" sz="2800" b="1" dirty="0" smtClean="0">
                <a:latin typeface="Arabic Typesetting" pitchFamily="66" charset="-78"/>
                <a:cs typeface="Arabic Typesetting" pitchFamily="66" charset="-78"/>
              </a:rPr>
              <a:t>(179</a:t>
            </a:r>
            <a:r>
              <a:rPr lang="ar-DZ" sz="2800" b="1" dirty="0" err="1" smtClean="0">
                <a:latin typeface="Arabic Typesetting" pitchFamily="66" charset="-78"/>
                <a:cs typeface="Arabic Typesetting" pitchFamily="66" charset="-78"/>
              </a:rPr>
              <a:t>)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 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: تعد أخطاء مهنية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جسيمة: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- العنف الجسدي العمدي أو التهديد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به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 كتابة أو شفاهة وذلك بغرض منع أو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عرقلة ...</a:t>
            </a:r>
            <a:endParaRPr lang="ar-DZ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r>
              <a:rPr lang="ar-DZ" sz="2800" b="1" dirty="0" err="1" smtClean="0">
                <a:latin typeface="Arabic Typesetting" pitchFamily="66" charset="-78"/>
                <a:cs typeface="Arabic Typesetting" pitchFamily="66" charset="-78"/>
              </a:rPr>
              <a:t>المادة </a:t>
            </a:r>
            <a:r>
              <a:rPr lang="ar-DZ" sz="2800" b="1" dirty="0" smtClean="0">
                <a:latin typeface="Arabic Typesetting" pitchFamily="66" charset="-78"/>
                <a:cs typeface="Arabic Typesetting" pitchFamily="66" charset="-78"/>
              </a:rPr>
              <a:t>(180</a:t>
            </a:r>
            <a:r>
              <a:rPr lang="ar-DZ" sz="2800" b="1" dirty="0" err="1" smtClean="0">
                <a:latin typeface="Arabic Typesetting" pitchFamily="66" charset="-78"/>
                <a:cs typeface="Arabic Typesetting" pitchFamily="66" charset="-78"/>
              </a:rPr>
              <a:t>)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 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: تعتبر أخطاء مهنية غير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جسيمة: 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- التوكيل خارج المكتب باستثناء الاستشارات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والتأسيسات</a:t>
            </a:r>
            <a:r>
              <a:rPr lang="ar-DZ" sz="2800" dirty="0" smtClean="0">
                <a:latin typeface="Arabic Typesetting" pitchFamily="66" charset="-78"/>
                <a:cs typeface="Arabic Typesetting" pitchFamily="66" charset="-78"/>
              </a:rPr>
              <a:t> التي تتم في </a:t>
            </a:r>
            <a:r>
              <a:rPr lang="ar-DZ" sz="2800" dirty="0" err="1" smtClean="0">
                <a:latin typeface="Arabic Typesetting" pitchFamily="66" charset="-78"/>
                <a:cs typeface="Arabic Typesetting" pitchFamily="66" charset="-78"/>
              </a:rPr>
              <a:t>مقرا ...</a:t>
            </a:r>
            <a:endParaRPr lang="ar-DZ" sz="2800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r" rtl="1">
              <a:buNone/>
            </a:pPr>
            <a:r>
              <a:rPr lang="ar-DZ" sz="3200" b="1" u="sng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 </a:t>
            </a:r>
            <a:endParaRPr lang="ar-DZ" sz="3200" b="1" u="sng" dirty="0" smtClean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r" rtl="1"/>
            <a:endParaRPr lang="fr-FR" sz="1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174</Words>
  <Application>Microsoft Office PowerPoint</Application>
  <PresentationFormat>Affichage à l'écran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Débit</vt:lpstr>
      <vt:lpstr>شروط قيام المسؤولية المهنية</vt:lpstr>
      <vt:lpstr> أولا: الخطأ المهني:  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شروط قيام المسؤولية المهنية</dc:title>
  <dc:creator>Client</dc:creator>
  <cp:lastModifiedBy>Client</cp:lastModifiedBy>
  <cp:revision>5</cp:revision>
  <dcterms:created xsi:type="dcterms:W3CDTF">2024-03-05T06:28:41Z</dcterms:created>
  <dcterms:modified xsi:type="dcterms:W3CDTF">2024-03-05T06:49:52Z</dcterms:modified>
</cp:coreProperties>
</file>