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F8BF0-D4DE-4AA6-A60F-04E0C5606D1D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19464-26EC-4AB4-81CE-153C9787F376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F8BF0-D4DE-4AA6-A60F-04E0C5606D1D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19464-26EC-4AB4-81CE-153C9787F376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F8BF0-D4DE-4AA6-A60F-04E0C5606D1D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19464-26EC-4AB4-81CE-153C9787F376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F8BF0-D4DE-4AA6-A60F-04E0C5606D1D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19464-26EC-4AB4-81CE-153C9787F376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F8BF0-D4DE-4AA6-A60F-04E0C5606D1D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19464-26EC-4AB4-81CE-153C9787F376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F8BF0-D4DE-4AA6-A60F-04E0C5606D1D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19464-26EC-4AB4-81CE-153C9787F376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F8BF0-D4DE-4AA6-A60F-04E0C5606D1D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19464-26EC-4AB4-81CE-153C9787F376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F8BF0-D4DE-4AA6-A60F-04E0C5606D1D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19464-26EC-4AB4-81CE-153C9787F376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F8BF0-D4DE-4AA6-A60F-04E0C5606D1D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19464-26EC-4AB4-81CE-153C9787F376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F8BF0-D4DE-4AA6-A60F-04E0C5606D1D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19464-26EC-4AB4-81CE-153C9787F376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F8BF0-D4DE-4AA6-A60F-04E0C5606D1D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19464-26EC-4AB4-81CE-153C9787F376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1F8BF0-D4DE-4AA6-A60F-04E0C5606D1D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319464-26EC-4AB4-81CE-153C9787F376}" type="slidenum">
              <a:rPr lang="en-US" smtClean="0"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DZ" dirty="0" smtClean="0"/>
              <a:t>الانفجار </a:t>
            </a:r>
            <a:r>
              <a:rPr lang="ar-DZ" dirty="0" err="1" smtClean="0"/>
              <a:t>المعلوماتي</a:t>
            </a:r>
            <a:endParaRPr lang="en-US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09600" y="685800"/>
            <a:ext cx="7772400" cy="1470025"/>
          </a:xfrm>
        </p:spPr>
        <p:txBody>
          <a:bodyPr/>
          <a:lstStyle/>
          <a:p>
            <a:r>
              <a:rPr lang="ar-DZ" dirty="0" smtClean="0"/>
              <a:t>تكنولوجيا المعلومات</a:t>
            </a:r>
            <a:endParaRPr lang="en-US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2057400"/>
            <a:ext cx="6400800" cy="3581400"/>
          </a:xfrm>
        </p:spPr>
        <p:txBody>
          <a:bodyPr>
            <a:normAutofit fontScale="85000" lnSpcReduction="20000"/>
          </a:bodyPr>
          <a:lstStyle/>
          <a:p>
            <a:pPr rtl="1"/>
            <a:r>
              <a:rPr lang="ar-DZ" dirty="0" smtClean="0"/>
              <a:t>تتمثل في الاعتماد على الوسائل التكنولوجية الحديثة في  الحصول على المعلومات ومعالجتها وحفظها أو </a:t>
            </a:r>
            <a:r>
              <a:rPr lang="ar-DZ" dirty="0" err="1" smtClean="0"/>
              <a:t>ارسالها</a:t>
            </a:r>
            <a:r>
              <a:rPr lang="ar-DZ" dirty="0" smtClean="0"/>
              <a:t>،.....</a:t>
            </a:r>
          </a:p>
          <a:p>
            <a:pPr rtl="1"/>
            <a:r>
              <a:rPr lang="ar-DZ" dirty="0" smtClean="0"/>
              <a:t>التكنولوجيا متعلقة بتخزين واسترجاع ومعالجة وتداول المعلومات </a:t>
            </a:r>
            <a:r>
              <a:rPr lang="ar-DZ" dirty="0" err="1" smtClean="0"/>
              <a:t>وانتاج</a:t>
            </a:r>
            <a:r>
              <a:rPr lang="ar-DZ" dirty="0" smtClean="0"/>
              <a:t> البيانات بالوسائل الالكترونية والتي يمكن أن تكون شفوية أو مصورة أو نصية أو مرقمة.</a:t>
            </a:r>
          </a:p>
          <a:p>
            <a:pPr rtl="1"/>
            <a:r>
              <a:rPr lang="ar-DZ" dirty="0" smtClean="0"/>
              <a:t>كما تعرف بأنها كافة أنواع الأجهزة والبرامج المستخدمة في تجهيز وخزن واسترجاع المعلومات مثل وسائل الاتصال وأجهزة الحاسوب.</a:t>
            </a:r>
          </a:p>
          <a:p>
            <a:pPr rtl="1"/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33400" y="457200"/>
            <a:ext cx="7772400" cy="1470025"/>
          </a:xfrm>
        </p:spPr>
        <p:txBody>
          <a:bodyPr/>
          <a:lstStyle/>
          <a:p>
            <a:r>
              <a:rPr lang="ar-DZ" dirty="0" smtClean="0"/>
              <a:t>ظاهرة انفجار المعلومات</a:t>
            </a:r>
            <a:endParaRPr lang="en-US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1524000"/>
            <a:ext cx="6400800" cy="4114800"/>
          </a:xfrm>
        </p:spPr>
        <p:txBody>
          <a:bodyPr/>
          <a:lstStyle/>
          <a:p>
            <a:r>
              <a:rPr lang="ar-DZ" dirty="0" smtClean="0"/>
              <a:t>المعلومات : تتعلق بالآراء التي تتداول في الحياة اليومية ، وقد يتم الحصول عليها مباشرة من غيرنا، ومن وسائل الاتصال الجماهيرية، من قواعد البيانات الالكترونية، ومن جميع أنواع الظواهر المحيطة بنا.</a:t>
            </a:r>
          </a:p>
          <a:p>
            <a:r>
              <a:rPr lang="ar-DZ" dirty="0" smtClean="0"/>
              <a:t>*إلى جانب ما يكتسب أثناء التفاعل الاجتماعي مع الآخرين والإضافات التي تطرأ عليها.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33400" y="838200"/>
            <a:ext cx="7772400" cy="1470025"/>
          </a:xfrm>
        </p:spPr>
        <p:txBody>
          <a:bodyPr/>
          <a:lstStyle/>
          <a:p>
            <a:r>
              <a:rPr lang="ar-DZ" dirty="0" smtClean="0"/>
              <a:t>الانفجار </a:t>
            </a:r>
            <a:r>
              <a:rPr lang="ar-DZ" dirty="0" err="1" smtClean="0"/>
              <a:t>المعلوماتي</a:t>
            </a:r>
            <a:r>
              <a:rPr lang="ar-DZ" dirty="0" smtClean="0"/>
              <a:t> </a:t>
            </a:r>
            <a:endParaRPr lang="en-US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2286000"/>
            <a:ext cx="6400800" cy="3352800"/>
          </a:xfrm>
        </p:spPr>
        <p:txBody>
          <a:bodyPr>
            <a:normAutofit fontScale="92500" lnSpcReduction="10000"/>
          </a:bodyPr>
          <a:lstStyle/>
          <a:p>
            <a:r>
              <a:rPr lang="ar-DZ" dirty="0" smtClean="0"/>
              <a:t>يعني الزيادة السريعة في كمية المعلومات التي تنتج وتنتشر في كل المجالات وفي جميع التخصصات.</a:t>
            </a:r>
          </a:p>
          <a:p>
            <a:r>
              <a:rPr lang="ar-DZ" dirty="0" smtClean="0"/>
              <a:t>يرى </a:t>
            </a:r>
            <a:r>
              <a:rPr lang="ar-DZ" dirty="0" err="1" smtClean="0"/>
              <a:t>د</a:t>
            </a:r>
            <a:r>
              <a:rPr lang="ar-DZ" dirty="0" smtClean="0"/>
              <a:t>.</a:t>
            </a:r>
            <a:r>
              <a:rPr lang="ar-DZ" dirty="0" err="1" smtClean="0"/>
              <a:t>فضيل</a:t>
            </a:r>
            <a:r>
              <a:rPr lang="ar-DZ" dirty="0" smtClean="0"/>
              <a:t> </a:t>
            </a:r>
            <a:r>
              <a:rPr lang="ar-DZ" dirty="0" err="1" smtClean="0"/>
              <a:t>دليو</a:t>
            </a:r>
            <a:r>
              <a:rPr lang="ar-DZ" dirty="0" smtClean="0"/>
              <a:t>: أن كمية المعلومات تتضاعف كل 7إلى 8 سنوات بحيث أنتجت في السنوات </a:t>
            </a:r>
            <a:r>
              <a:rPr lang="ar-DZ" dirty="0" err="1" smtClean="0"/>
              <a:t>ال</a:t>
            </a:r>
            <a:r>
              <a:rPr lang="ar-DZ" dirty="0" smtClean="0"/>
              <a:t> 30 الماضية معلومات أكثر مما </a:t>
            </a:r>
            <a:r>
              <a:rPr lang="ar-DZ" dirty="0" err="1" smtClean="0"/>
              <a:t>انتج</a:t>
            </a:r>
            <a:r>
              <a:rPr lang="ar-DZ" dirty="0" smtClean="0"/>
              <a:t> في كل القرون السابقة وأن تدفقها الحالي في حياتنا اليومية لا يكاد يتصور.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مظاهر الانفجار </a:t>
            </a:r>
            <a:r>
              <a:rPr lang="ar-DZ" dirty="0" err="1" smtClean="0"/>
              <a:t>المعلوماتي</a:t>
            </a:r>
            <a:r>
              <a:rPr lang="ar-DZ" dirty="0" smtClean="0"/>
              <a:t>: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DZ" dirty="0" smtClean="0"/>
              <a:t>النمو الهائل في حجم </a:t>
            </a:r>
            <a:r>
              <a:rPr lang="ar-DZ" dirty="0" err="1" smtClean="0"/>
              <a:t>الانتاج</a:t>
            </a:r>
            <a:r>
              <a:rPr lang="ar-DZ" dirty="0" smtClean="0"/>
              <a:t> الفكري.</a:t>
            </a:r>
          </a:p>
          <a:p>
            <a:pPr algn="r" rtl="1"/>
            <a:r>
              <a:rPr lang="ar-DZ" dirty="0" smtClean="0"/>
              <a:t>تشتت </a:t>
            </a:r>
            <a:r>
              <a:rPr lang="ar-DZ" dirty="0" err="1" smtClean="0"/>
              <a:t>الانتاج</a:t>
            </a:r>
            <a:r>
              <a:rPr lang="ar-DZ" dirty="0" smtClean="0"/>
              <a:t> الفكري.</a:t>
            </a:r>
          </a:p>
          <a:p>
            <a:pPr algn="r" rtl="1"/>
            <a:r>
              <a:rPr lang="ar-DZ" dirty="0" smtClean="0"/>
              <a:t>تنوع مصادر المعلومات وكذا المتعاملين معها.</a:t>
            </a:r>
          </a:p>
          <a:p>
            <a:pPr algn="r" rtl="1"/>
            <a:r>
              <a:rPr lang="ar-DZ" dirty="0" smtClean="0"/>
              <a:t>تزايد حجم القوى العاملة في قطاع المعلومات.</a:t>
            </a:r>
          </a:p>
          <a:p>
            <a:pPr algn="r" rtl="1"/>
            <a:r>
              <a:rPr lang="ar-DZ" dirty="0" smtClean="0"/>
              <a:t>هيمنة وسوء استعمال المعلومات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أدى الانفجار </a:t>
            </a:r>
            <a:r>
              <a:rPr lang="ar-DZ" dirty="0" err="1" smtClean="0"/>
              <a:t>المعلوماتي</a:t>
            </a:r>
            <a:r>
              <a:rPr lang="ar-DZ" dirty="0" smtClean="0"/>
              <a:t> إلى: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r" rtl="1"/>
            <a:r>
              <a:rPr lang="ar-DZ" dirty="0" smtClean="0"/>
              <a:t>تكوين متاهة معرفية وتفجر معلوماتي يصعب أحيانا من الاختيار بين الغث والسمين، بين النافع والضار، بين الجدي والهزلي، بين الأصلي والمقلد.</a:t>
            </a:r>
          </a:p>
          <a:p>
            <a:pPr algn="r" rtl="1"/>
            <a:r>
              <a:rPr lang="ar-DZ" dirty="0" smtClean="0"/>
              <a:t>تحول المشكل من الكم </a:t>
            </a:r>
            <a:r>
              <a:rPr lang="ar-DZ" dirty="0" err="1" smtClean="0"/>
              <a:t>الى</a:t>
            </a:r>
            <a:r>
              <a:rPr lang="ar-DZ" dirty="0" smtClean="0"/>
              <a:t> الكيف.</a:t>
            </a:r>
          </a:p>
          <a:p>
            <a:pPr algn="r" rtl="1"/>
            <a:r>
              <a:rPr lang="ar-DZ" dirty="0" smtClean="0"/>
              <a:t>وقد أدت ظاهرة الانفجار </a:t>
            </a:r>
            <a:r>
              <a:rPr lang="ar-DZ" dirty="0" err="1" smtClean="0"/>
              <a:t>المعلوماتي</a:t>
            </a:r>
            <a:r>
              <a:rPr lang="ar-DZ" dirty="0" smtClean="0"/>
              <a:t> </a:t>
            </a:r>
            <a:r>
              <a:rPr lang="ar-DZ" dirty="0" err="1" smtClean="0"/>
              <a:t>الى</a:t>
            </a:r>
            <a:r>
              <a:rPr lang="ar-DZ" dirty="0" smtClean="0"/>
              <a:t> الانفجار المعرفي حيث أصبح يشهد هذا العصر ازديادا في معدلات صنع المعرفة وهو مستمر وبسرعة حيث يظهر كل يوم اختراعات ، </a:t>
            </a:r>
            <a:r>
              <a:rPr lang="ar-DZ" dirty="0" err="1" smtClean="0"/>
              <a:t>ابحاث</a:t>
            </a:r>
            <a:r>
              <a:rPr lang="ar-DZ" dirty="0" smtClean="0"/>
              <a:t>، اكتشافات جديدة، وأصبح للمعلومة أبعادا سياسية واجتماعية،....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rtl="1"/>
            <a:r>
              <a:rPr lang="ar-DZ" dirty="0" smtClean="0"/>
              <a:t>كيف نتعامل مع الانفجار </a:t>
            </a:r>
            <a:r>
              <a:rPr lang="ar-DZ" dirty="0" err="1" smtClean="0"/>
              <a:t>المعلوماتي</a:t>
            </a:r>
            <a:r>
              <a:rPr lang="ar-DZ" dirty="0" smtClean="0"/>
              <a:t> أثناء ممارسة البحث: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r" rtl="1"/>
            <a:r>
              <a:rPr lang="ar-DZ" dirty="0" smtClean="0"/>
              <a:t>تحديد أهداف البحث </a:t>
            </a:r>
            <a:r>
              <a:rPr lang="ar-DZ" dirty="0" err="1" smtClean="0"/>
              <a:t>المعلوماتي</a:t>
            </a:r>
            <a:r>
              <a:rPr lang="ar-DZ" dirty="0" smtClean="0"/>
              <a:t> .</a:t>
            </a:r>
          </a:p>
          <a:p>
            <a:pPr algn="r" rtl="1"/>
            <a:r>
              <a:rPr lang="ar-DZ" dirty="0" smtClean="0"/>
              <a:t>المسح </a:t>
            </a:r>
            <a:r>
              <a:rPr lang="ar-DZ" dirty="0" err="1" smtClean="0"/>
              <a:t>البيبليوغرافي</a:t>
            </a:r>
            <a:r>
              <a:rPr lang="ar-DZ" dirty="0" smtClean="0"/>
              <a:t> الأولي وفقها.</a:t>
            </a:r>
          </a:p>
          <a:p>
            <a:pPr algn="r" rtl="1"/>
            <a:r>
              <a:rPr lang="ar-DZ" dirty="0" smtClean="0"/>
              <a:t>تصنيف مصادر المعلومات حسب أهميتها </a:t>
            </a:r>
            <a:r>
              <a:rPr lang="ar-DZ" dirty="0" err="1" smtClean="0"/>
              <a:t>وموثوقيتها</a:t>
            </a:r>
            <a:r>
              <a:rPr lang="ar-DZ" dirty="0" smtClean="0"/>
              <a:t>.</a:t>
            </a:r>
          </a:p>
          <a:p>
            <a:pPr algn="r" rtl="1"/>
            <a:r>
              <a:rPr lang="ar-DZ" dirty="0" smtClean="0"/>
              <a:t>اليقظة والدقة في اختيار المعلومات التي تتسم بالموضوعية والدقة في كل خطوة من خطوات البحث العلمي.</a:t>
            </a:r>
          </a:p>
          <a:p>
            <a:pPr algn="r" rtl="1"/>
            <a:r>
              <a:rPr lang="ar-DZ" dirty="0" smtClean="0"/>
              <a:t>التدقيق في اختيار مصادر المعلومات: الرجوع </a:t>
            </a:r>
            <a:r>
              <a:rPr lang="ar-DZ" dirty="0" err="1" smtClean="0"/>
              <a:t>الى</a:t>
            </a:r>
            <a:r>
              <a:rPr lang="ar-DZ" dirty="0" smtClean="0"/>
              <a:t> المصدر الأصلي للتأكد من دقة المعلومات وصاحب المصدر والتأكد من مصداقية معلوماته والمؤسسة التي قامت بإعداد المعلومات.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 smtClean="0"/>
              <a:t>المكتبات والتكنولوجيا الجديدة: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DZ" dirty="0" smtClean="0"/>
              <a:t>المكتبة هي أول مؤسسة رسمية ينتقل إليها الباحث من أجل التوثيق، لما تحمله رفوفها من مراجع متباينة في </a:t>
            </a:r>
            <a:r>
              <a:rPr lang="ar-DZ" smtClean="0"/>
              <a:t>الشكل والمحتوى،.....</a:t>
            </a: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374</Words>
  <Application>Microsoft Office PowerPoint</Application>
  <PresentationFormat>Affichage à l'écran (4:3)</PresentationFormat>
  <Paragraphs>29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Thème Office</vt:lpstr>
      <vt:lpstr>الانفجار المعلوماتي</vt:lpstr>
      <vt:lpstr>تكنولوجيا المعلومات</vt:lpstr>
      <vt:lpstr>ظاهرة انفجار المعلومات</vt:lpstr>
      <vt:lpstr>الانفجار المعلوماتي </vt:lpstr>
      <vt:lpstr>مظاهر الانفجار المعلوماتي:</vt:lpstr>
      <vt:lpstr>أدى الانفجار المعلوماتي إلى:</vt:lpstr>
      <vt:lpstr>كيف نتعامل مع الانفجار المعلوماتي أثناء ممارسة البحث:</vt:lpstr>
      <vt:lpstr>المكتبات والتكنولوجيا الجديدة: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الانفجار المعلوماتي</dc:title>
  <dc:creator>nadjib</dc:creator>
  <cp:lastModifiedBy>nadjib</cp:lastModifiedBy>
  <cp:revision>3</cp:revision>
  <dcterms:created xsi:type="dcterms:W3CDTF">2025-12-30T10:19:51Z</dcterms:created>
  <dcterms:modified xsi:type="dcterms:W3CDTF">2025-12-30T10:48:16Z</dcterms:modified>
</cp:coreProperties>
</file>