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4630400" cy="8229600"/>
  <p:notesSz cx="8229600" cy="14630400"/>
  <p:embeddedFontLst>
    <p:embeddedFont>
      <p:font typeface="Calibri" panose="020F0502020204030204" pitchFamily="34" charset="0"/>
      <p:regular r:id="rId14"/>
      <p:bold r:id="rId15"/>
      <p:italic r:id="rId16"/>
      <p:boldItalic r:id="rId17"/>
    </p:embeddedFont>
    <p:embeddedFont>
      <p:font typeface="Quattrocento"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0" d="100"/>
          <a:sy n="60" d="100"/>
        </p:scale>
        <p:origin x="-424" y="-10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F6BE5D6-B907-4B58-BC16-CB148DB4FA99}" type="datetimeFigureOut">
              <a:rPr lang="en-US" smtClean="0"/>
              <a:t>4/4/2025</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7A202794-3087-4DF6-A0E7-4E6CD5C90FD4}" type="slidenum">
              <a:rPr lang="en-US" smtClean="0"/>
              <a:t>‹#›</a:t>
            </a:fld>
            <a:endParaRPr lang="en-US"/>
          </a:p>
        </p:txBody>
      </p:sp>
    </p:spTree>
    <p:extLst>
      <p:ext uri="{BB962C8B-B14F-4D97-AF65-F5344CB8AC3E}">
        <p14:creationId xmlns:p14="http://schemas.microsoft.com/office/powerpoint/2010/main" val="18891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714767" y="282038"/>
            <a:ext cx="7468553" cy="1408033"/>
          </a:xfrm>
          <a:prstGeom prst="rect">
            <a:avLst/>
          </a:prstGeom>
          <a:noFill/>
          <a:ln/>
        </p:spPr>
        <p:txBody>
          <a:bodyPr wrap="square" lIns="0" tIns="0" rIns="0" bIns="0" rtlCol="0" anchor="t"/>
          <a:lstStyle/>
          <a:p>
            <a:pPr marL="0" indent="0" algn="ctr" rtl="1">
              <a:lnSpc>
                <a:spcPts val="5500"/>
              </a:lnSpc>
              <a:buNone/>
            </a:pPr>
            <a:r>
              <a:rPr lang="en-US" sz="4400" dirty="0" err="1" smtClean="0">
                <a:solidFill>
                  <a:srgbClr val="FF0000"/>
                </a:solidFill>
                <a:latin typeface="Quattrocento" pitchFamily="34" charset="0"/>
                <a:ea typeface="Quattrocento" pitchFamily="34" charset="-122"/>
                <a:cs typeface="Quattrocento" pitchFamily="34" charset="-120"/>
              </a:rPr>
              <a:t>ال</a:t>
            </a:r>
            <a:r>
              <a:rPr lang="ar-DZ" sz="4400" dirty="0" smtClean="0">
                <a:solidFill>
                  <a:srgbClr val="FF0000"/>
                </a:solidFill>
                <a:latin typeface="Quattrocento" pitchFamily="34" charset="0"/>
                <a:ea typeface="Quattrocento" pitchFamily="34" charset="-122"/>
                <a:cs typeface="Quattrocento" pitchFamily="34" charset="-120"/>
              </a:rPr>
              <a:t>محاضرة </a:t>
            </a:r>
            <a:r>
              <a:rPr lang="en-US" sz="4400" dirty="0" err="1" smtClean="0">
                <a:solidFill>
                  <a:srgbClr val="FF0000"/>
                </a:solidFill>
                <a:latin typeface="Quattrocento" pitchFamily="34" charset="0"/>
                <a:ea typeface="Quattrocento" pitchFamily="34" charset="-122"/>
                <a:cs typeface="Quattrocento" pitchFamily="34" charset="-120"/>
              </a:rPr>
              <a:t>العاشر</a:t>
            </a:r>
            <a:r>
              <a:rPr lang="ar-DZ" sz="4400" dirty="0" smtClean="0">
                <a:solidFill>
                  <a:srgbClr val="FF0000"/>
                </a:solidFill>
                <a:latin typeface="Quattrocento" pitchFamily="34" charset="0"/>
                <a:ea typeface="Quattrocento" pitchFamily="34" charset="-122"/>
                <a:cs typeface="Quattrocento" pitchFamily="34" charset="-120"/>
              </a:rPr>
              <a:t>ة</a:t>
            </a:r>
          </a:p>
          <a:p>
            <a:pPr marL="0" indent="0" algn="ctr" rtl="1">
              <a:lnSpc>
                <a:spcPts val="5500"/>
              </a:lnSpc>
              <a:buNone/>
            </a:pPr>
            <a:r>
              <a:rPr lang="en-US" sz="4400" dirty="0" smtClean="0">
                <a:solidFill>
                  <a:srgbClr val="FFD9BE"/>
                </a:solidFill>
                <a:latin typeface="Quattrocento" pitchFamily="34" charset="0"/>
                <a:ea typeface="Quattrocento" pitchFamily="34" charset="-122"/>
                <a:cs typeface="Quattrocento" pitchFamily="34" charset="-120"/>
              </a:rPr>
              <a:t> : </a:t>
            </a:r>
            <a:r>
              <a:rPr lang="en-US" sz="4400" dirty="0" err="1" smtClean="0">
                <a:solidFill>
                  <a:srgbClr val="FFD9BE"/>
                </a:solidFill>
                <a:latin typeface="Quattrocento" pitchFamily="34" charset="0"/>
                <a:ea typeface="Quattrocento" pitchFamily="34" charset="-122"/>
                <a:cs typeface="Quattrocento" pitchFamily="34" charset="-120"/>
              </a:rPr>
              <a:t>مبادئ</a:t>
            </a:r>
            <a:r>
              <a:rPr lang="en-US" sz="4400" dirty="0" smtClean="0">
                <a:solidFill>
                  <a:srgbClr val="FFD9BE"/>
                </a:solidFill>
                <a:latin typeface="Quattrocento" pitchFamily="34" charset="0"/>
                <a:ea typeface="Quattrocento" pitchFamily="34" charset="-122"/>
                <a:cs typeface="Quattrocento" pitchFamily="34" charset="-120"/>
              </a:rPr>
              <a:t> </a:t>
            </a:r>
            <a:r>
              <a:rPr lang="en-US" sz="4400" dirty="0" err="1" smtClean="0">
                <a:solidFill>
                  <a:srgbClr val="FFD9BE"/>
                </a:solidFill>
                <a:latin typeface="Quattrocento" pitchFamily="34" charset="0"/>
                <a:ea typeface="Quattrocento" pitchFamily="34" charset="-122"/>
                <a:cs typeface="Quattrocento" pitchFamily="34" charset="-120"/>
              </a:rPr>
              <a:t>التدريب</a:t>
            </a:r>
            <a:r>
              <a:rPr lang="en-US" sz="4400" dirty="0" smtClean="0">
                <a:solidFill>
                  <a:srgbClr val="FFD9BE"/>
                </a:solidFill>
                <a:latin typeface="Quattrocento" pitchFamily="34" charset="0"/>
                <a:ea typeface="Quattrocento" pitchFamily="34" charset="-122"/>
                <a:cs typeface="Quattrocento" pitchFamily="34" charset="-120"/>
              </a:rPr>
              <a:t> </a:t>
            </a:r>
            <a:r>
              <a:rPr lang="en-US" sz="4400" dirty="0" err="1" smtClean="0">
                <a:solidFill>
                  <a:srgbClr val="FFD9BE"/>
                </a:solidFill>
                <a:latin typeface="Quattrocento" pitchFamily="34" charset="0"/>
                <a:ea typeface="Quattrocento" pitchFamily="34" charset="-122"/>
                <a:cs typeface="Quattrocento" pitchFamily="34" charset="-120"/>
              </a:rPr>
              <a:t>الرياضي</a:t>
            </a:r>
            <a:endParaRPr lang="en-US" sz="4400" dirty="0"/>
          </a:p>
        </p:txBody>
      </p:sp>
      <p:sp>
        <p:nvSpPr>
          <p:cNvPr id="4" name="Text 1"/>
          <p:cNvSpPr/>
          <p:nvPr/>
        </p:nvSpPr>
        <p:spPr>
          <a:xfrm>
            <a:off x="6324124" y="4271248"/>
            <a:ext cx="7468553" cy="766048"/>
          </a:xfrm>
          <a:prstGeom prst="rect">
            <a:avLst/>
          </a:prstGeom>
          <a:noFill/>
          <a:ln/>
        </p:spPr>
        <p:txBody>
          <a:bodyPr wrap="square" lIns="0" tIns="0" rIns="0" bIns="0" rtlCol="0" anchor="t"/>
          <a:lstStyle/>
          <a:p>
            <a:pPr marL="0" indent="0" algn="r" rtl="1">
              <a:lnSpc>
                <a:spcPts val="3000"/>
              </a:lnSpc>
              <a:buNone/>
            </a:pPr>
            <a:r>
              <a:rPr lang="en-US" sz="1850" dirty="0">
                <a:solidFill>
                  <a:srgbClr val="F9EEE7"/>
                </a:solidFill>
                <a:latin typeface="Quattrocento" pitchFamily="34" charset="0"/>
                <a:ea typeface="Quattrocento" pitchFamily="34" charset="-122"/>
                <a:cs typeface="Quattrocento" pitchFamily="34" charset="-120"/>
              </a:rPr>
              <a:t> تتلخص مبادئ التدريب الرياضي في عدة نقاط أساسية. هذه المبادئ تساعد على تحقيق أقصى استفادة من التدريب. كما تساعد على تجنب الإصابات والإرهاق.</a:t>
            </a:r>
            <a:endParaRPr lang="en-US" sz="1850" dirty="0"/>
          </a:p>
        </p:txBody>
      </p:sp>
      <p:sp>
        <p:nvSpPr>
          <p:cNvPr id="5" name="Shape 2"/>
          <p:cNvSpPr/>
          <p:nvPr/>
        </p:nvSpPr>
        <p:spPr>
          <a:xfrm>
            <a:off x="13409771" y="5324356"/>
            <a:ext cx="382905" cy="382905"/>
          </a:xfrm>
          <a:prstGeom prst="roundRect">
            <a:avLst>
              <a:gd name="adj" fmla="val 23878209"/>
            </a:avLst>
          </a:prstGeom>
          <a:noFill/>
          <a:ln w="7620">
            <a:solidFill>
              <a:srgbClr val="3C3838"/>
            </a:solidFill>
            <a:prstDash val="solid"/>
          </a:ln>
        </p:spPr>
      </p:sp>
      <p:pic>
        <p:nvPicPr>
          <p:cNvPr id="6" name="Image 1" descr="preencoded.png"/>
          <p:cNvPicPr>
            <a:picLocks noChangeAspect="1"/>
          </p:cNvPicPr>
          <p:nvPr/>
        </p:nvPicPr>
        <p:blipFill>
          <a:blip r:embed="rId3"/>
          <a:stretch>
            <a:fillRect/>
          </a:stretch>
        </p:blipFill>
        <p:spPr>
          <a:xfrm>
            <a:off x="13417391" y="5331976"/>
            <a:ext cx="367665" cy="367665"/>
          </a:xfrm>
          <a:prstGeom prst="rect">
            <a:avLst/>
          </a:prstGeom>
        </p:spPr>
      </p:pic>
      <p:sp>
        <p:nvSpPr>
          <p:cNvPr id="7" name="Text 3"/>
          <p:cNvSpPr/>
          <p:nvPr/>
        </p:nvSpPr>
        <p:spPr>
          <a:xfrm>
            <a:off x="10449044" y="5306497"/>
            <a:ext cx="2841069" cy="418862"/>
          </a:xfrm>
          <a:prstGeom prst="rect">
            <a:avLst/>
          </a:prstGeom>
          <a:noFill/>
          <a:ln/>
        </p:spPr>
        <p:txBody>
          <a:bodyPr wrap="none" lIns="0" tIns="0" rIns="0" bIns="0" rtlCol="0" anchor="t"/>
          <a:lstStyle/>
          <a:p>
            <a:pPr marL="0" indent="0" algn="r" rtl="1">
              <a:lnSpc>
                <a:spcPts val="3250"/>
              </a:lnSpc>
              <a:buNone/>
            </a:pPr>
            <a:r>
              <a:rPr lang="en-US" sz="2350" b="1" dirty="0">
                <a:solidFill>
                  <a:srgbClr val="F9EEE7"/>
                </a:solidFill>
                <a:latin typeface="Quattrocento Bold" pitchFamily="34" charset="0"/>
                <a:ea typeface="Quattrocento Bold" pitchFamily="34" charset="-122"/>
                <a:cs typeface="Quattrocento Bold" pitchFamily="34" charset="-120"/>
              </a:rPr>
              <a:t>par 1.2.3Licence 1.2.3</a:t>
            </a:r>
            <a:endParaRPr lang="en-US" sz="2350" dirty="0"/>
          </a:p>
        </p:txBody>
      </p:sp>
      <p:sp>
        <p:nvSpPr>
          <p:cNvPr id="8" name="AutoShape 4" descr="المباديء العامة للتدريب الرياضي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867327"/>
            <a:ext cx="6168549" cy="464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12781" y="353453"/>
            <a:ext cx="10547498" cy="4431983"/>
          </a:xfrm>
          <a:prstGeom prst="rect">
            <a:avLst/>
          </a:prstGeom>
        </p:spPr>
        <p:txBody>
          <a:bodyPr wrap="square">
            <a:spAutoFit/>
          </a:bodyPr>
          <a:lstStyle/>
          <a:p>
            <a:pPr algn="r" rtl="1"/>
            <a:r>
              <a:rPr lang="ar-DZ" dirty="0" smtClean="0"/>
              <a:t> </a:t>
            </a:r>
            <a:endParaRPr lang="ar-DZ" sz="2400" b="1" dirty="0" smtClean="0"/>
          </a:p>
          <a:p>
            <a:pPr algn="r" rtl="1"/>
            <a:r>
              <a:rPr lang="ar-DZ" sz="2400" b="1" dirty="0" smtClean="0">
                <a:solidFill>
                  <a:srgbClr val="FF0000"/>
                </a:solidFill>
              </a:rPr>
              <a:t>7. مبدأ التخطيط للوحدات التدريبية :</a:t>
            </a:r>
            <a:endParaRPr lang="ar-DZ" sz="2400" b="1" dirty="0" smtClean="0">
              <a:solidFill>
                <a:schemeClr val="bg1"/>
              </a:solidFill>
            </a:endParaRPr>
          </a:p>
          <a:p>
            <a:pPr algn="r" rtl="1"/>
            <a:r>
              <a:rPr lang="ar-DZ" sz="2400" b="1" dirty="0" smtClean="0">
                <a:solidFill>
                  <a:schemeClr val="bg1"/>
                </a:solidFill>
              </a:rPr>
              <a:t>البرنامج التدريبي يجب أن يحتوي على العديد من الخصائص مثل : لياقة الجهاز الدوري والتنفسي، القوة العامة ، اللياقة اللاهوائية  ، السرعة ، مقدار التطور المهارى ( العضلي – العصبي ) ، المرونة والإعداد النفسي.</a:t>
            </a:r>
          </a:p>
          <a:p>
            <a:pPr algn="r" rtl="1"/>
            <a:r>
              <a:rPr lang="ar-DZ" sz="2400" b="1" dirty="0" smtClean="0">
                <a:solidFill>
                  <a:schemeClr val="bg1"/>
                </a:solidFill>
              </a:rPr>
              <a:t>مقدار الجهد الواقع على الخصائص السابقة الذكر من البرنامج التدريبي يجب أن يختلف تبعاً لفترة وقوعها خلال السنة التدريبية ولكن أيضاً تعتمد على نوع فعالية اللاعب ودرجة خبرته.</a:t>
            </a:r>
          </a:p>
          <a:p>
            <a:pPr algn="r" rtl="1"/>
            <a:r>
              <a:rPr lang="ar-DZ" sz="2400" b="1" dirty="0" smtClean="0">
                <a:solidFill>
                  <a:schemeClr val="bg1"/>
                </a:solidFill>
              </a:rPr>
              <a:t>بشكل عام الاعداد الاساسي لجميع الفعاليات يجب أن يتركز على القوة العامة واللياقة الهوائية.</a:t>
            </a:r>
          </a:p>
          <a:p>
            <a:pPr algn="r" rtl="1"/>
            <a:r>
              <a:rPr lang="ar-DZ" sz="2400" b="1" dirty="0" smtClean="0">
                <a:solidFill>
                  <a:schemeClr val="bg1"/>
                </a:solidFill>
              </a:rPr>
              <a:t>  الدورات التدريبية تستمر عادة 3 أسابيع مع أخذ اسبوع ذو شدة منخفضة قبل البدء بالدورة التي تليها.</a:t>
            </a:r>
          </a:p>
          <a:p>
            <a:pPr algn="r" rtl="1"/>
            <a:r>
              <a:rPr lang="ar-DZ" sz="2400" b="1" dirty="0" smtClean="0">
                <a:solidFill>
                  <a:schemeClr val="bg1"/>
                </a:solidFill>
              </a:rPr>
              <a:t> التدريب </a:t>
            </a:r>
            <a:r>
              <a:rPr lang="ar-DZ" sz="2400" b="1" dirty="0" err="1" smtClean="0">
                <a:solidFill>
                  <a:schemeClr val="bg1"/>
                </a:solidFill>
              </a:rPr>
              <a:t>المهاري</a:t>
            </a:r>
            <a:r>
              <a:rPr lang="ar-DZ" sz="2400" b="1" dirty="0" smtClean="0">
                <a:solidFill>
                  <a:schemeClr val="bg1"/>
                </a:solidFill>
              </a:rPr>
              <a:t> يجب أن لا ينفذ خلال دورة الحمل الشديد ولكن يجب أن تطبق في دورات ذات الأحمال المنخفضة أو ذات الشدة المنخفضة.</a:t>
            </a:r>
          </a:p>
          <a:p>
            <a:pPr algn="r" rtl="1"/>
            <a:r>
              <a:rPr lang="ar-DZ" sz="2400" b="1" dirty="0" smtClean="0">
                <a:solidFill>
                  <a:schemeClr val="bg1"/>
                </a:solidFill>
              </a:rPr>
              <a:t>8</a:t>
            </a:r>
            <a:endParaRPr lang="ar-DZ" sz="2400"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220" y="4380614"/>
            <a:ext cx="6390629" cy="357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3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7599" y="1041992"/>
            <a:ext cx="10260419" cy="1692771"/>
          </a:xfrm>
          <a:prstGeom prst="rect">
            <a:avLst/>
          </a:prstGeom>
        </p:spPr>
        <p:txBody>
          <a:bodyPr wrap="square">
            <a:spAutoFit/>
          </a:bodyPr>
          <a:lstStyle/>
          <a:p>
            <a:pPr algn="r" rtl="1"/>
            <a:r>
              <a:rPr lang="ar-DZ" sz="3200" b="1" dirty="0" smtClean="0">
                <a:solidFill>
                  <a:srgbClr val="FF0000"/>
                </a:solidFill>
              </a:rPr>
              <a:t>.مبدأ الاستمرارية :</a:t>
            </a:r>
          </a:p>
          <a:p>
            <a:pPr algn="r" rtl="1"/>
            <a:r>
              <a:rPr lang="ar-DZ" sz="2400" b="1" dirty="0" smtClean="0">
                <a:solidFill>
                  <a:schemeClr val="bg1"/>
                </a:solidFill>
              </a:rPr>
              <a:t>اللياقة البدنية الحاصلة خلال فترات التدريب ذات الشدة العالية نستطيع أن نثبتها عن طريق العمل بجهد متوسط، لذلك من خلال التخطيط التدريبي فإن بعض المحددات تبقى مستمرة بنفس الكفاءة عن طريق استخدام أحمال قليلة بينما البعض الآخر يجب أن يبقى على حالته الطبيعية  .</a:t>
            </a:r>
            <a:endParaRPr lang="ar-DZ" sz="2400" b="1"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34" y="3544703"/>
            <a:ext cx="9134626" cy="366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67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160187" y="1198007"/>
            <a:ext cx="5632490" cy="704017"/>
          </a:xfrm>
          <a:prstGeom prst="rect">
            <a:avLst/>
          </a:prstGeom>
          <a:noFill/>
          <a:ln/>
        </p:spPr>
        <p:txBody>
          <a:bodyPr wrap="none" lIns="0" tIns="0" rIns="0" bIns="0" rtlCol="0" anchor="t"/>
          <a:lstStyle/>
          <a:p>
            <a:pPr marL="0" indent="0" algn="r" rtl="1">
              <a:lnSpc>
                <a:spcPts val="5500"/>
              </a:lnSpc>
              <a:buNone/>
            </a:pPr>
            <a:r>
              <a:rPr lang="en-US" sz="4400" dirty="0" smtClean="0">
                <a:solidFill>
                  <a:srgbClr val="FFD9BE"/>
                </a:solidFill>
                <a:latin typeface="Quattrocento" pitchFamily="34" charset="0"/>
                <a:ea typeface="Quattrocento" pitchFamily="34" charset="-122"/>
                <a:cs typeface="Quattrocento" pitchFamily="34" charset="-120"/>
              </a:rPr>
              <a:t>1 </a:t>
            </a:r>
            <a:r>
              <a:rPr lang="ar-DZ" sz="4400" dirty="0" smtClean="0">
                <a:solidFill>
                  <a:srgbClr val="FFD9BE"/>
                </a:solidFill>
                <a:latin typeface="Quattrocento" pitchFamily="34" charset="0"/>
                <a:ea typeface="Quattrocento" pitchFamily="34" charset="-122"/>
                <a:cs typeface="Quattrocento" pitchFamily="34" charset="-120"/>
              </a:rPr>
              <a:t>.</a:t>
            </a:r>
            <a:r>
              <a:rPr lang="en-US" sz="4400" dirty="0" err="1" smtClean="0">
                <a:solidFill>
                  <a:srgbClr val="FFD9BE"/>
                </a:solidFill>
                <a:latin typeface="Quattrocento" pitchFamily="34" charset="0"/>
                <a:ea typeface="Quattrocento" pitchFamily="34" charset="-122"/>
                <a:cs typeface="Quattrocento" pitchFamily="34" charset="-120"/>
              </a:rPr>
              <a:t>مبدأ</a:t>
            </a:r>
            <a:r>
              <a:rPr lang="en-US" sz="4400" dirty="0" smtClean="0">
                <a:solidFill>
                  <a:srgbClr val="FFD9BE"/>
                </a:solidFill>
                <a:latin typeface="Quattrocento" pitchFamily="34" charset="0"/>
                <a:ea typeface="Quattrocento" pitchFamily="34" charset="-122"/>
                <a:cs typeface="Quattrocento" pitchFamily="34" charset="-120"/>
              </a:rPr>
              <a:t> </a:t>
            </a:r>
            <a:r>
              <a:rPr lang="en-US" sz="4400" dirty="0">
                <a:solidFill>
                  <a:srgbClr val="FFD9BE"/>
                </a:solidFill>
                <a:latin typeface="Quattrocento" pitchFamily="34" charset="0"/>
                <a:ea typeface="Quattrocento" pitchFamily="34" charset="-122"/>
                <a:cs typeface="Quattrocento" pitchFamily="34" charset="-120"/>
              </a:rPr>
              <a:t>التدرج في الحمل</a:t>
            </a:r>
            <a:endParaRPr lang="en-US" sz="4400" dirty="0"/>
          </a:p>
        </p:txBody>
      </p:sp>
      <p:sp>
        <p:nvSpPr>
          <p:cNvPr id="3" name="Text 1"/>
          <p:cNvSpPr/>
          <p:nvPr/>
        </p:nvSpPr>
        <p:spPr>
          <a:xfrm>
            <a:off x="837724" y="2476381"/>
            <a:ext cx="6185535" cy="1149072"/>
          </a:xfrm>
          <a:prstGeom prst="rect">
            <a:avLst/>
          </a:prstGeom>
          <a:noFill/>
          <a:ln/>
        </p:spPr>
        <p:txBody>
          <a:bodyPr wrap="square" lIns="0" tIns="0" rIns="0" bIns="0" rtlCol="0" anchor="t"/>
          <a:lstStyle/>
          <a:p>
            <a:pPr marL="0" indent="0" algn="r" rtl="1">
              <a:lnSpc>
                <a:spcPts val="3000"/>
              </a:lnSpc>
              <a:buNone/>
            </a:pPr>
            <a:endParaRPr lang="en-US" sz="1850" dirty="0"/>
          </a:p>
        </p:txBody>
      </p:sp>
      <p:sp>
        <p:nvSpPr>
          <p:cNvPr id="4" name="Text 2"/>
          <p:cNvSpPr/>
          <p:nvPr/>
        </p:nvSpPr>
        <p:spPr>
          <a:xfrm>
            <a:off x="149086" y="894522"/>
            <a:ext cx="7673009" cy="5953539"/>
          </a:xfrm>
          <a:prstGeom prst="rect">
            <a:avLst/>
          </a:prstGeom>
          <a:noFill/>
          <a:ln/>
        </p:spPr>
        <p:txBody>
          <a:bodyPr wrap="square" lIns="0" tIns="0" rIns="0" bIns="0" rtlCol="0" anchor="t"/>
          <a:lstStyle/>
          <a:p>
            <a:pPr algn="just" rtl="1"/>
            <a:r>
              <a:rPr lang="ar-DZ" sz="2400" b="1" dirty="0">
                <a:solidFill>
                  <a:schemeClr val="bg1"/>
                </a:solidFill>
              </a:rPr>
              <a:t>الأنظمة الحيوية تستطيع أن تتكيف على أحمال كبيرة وأكبر من متطلبات الأنشطة اليومية العادية. أحمال التدريب يجب زيادتها بالتدرج لجعل الجسم يتكيف بشكل أفضل وتفادي الإصابات، فالتنوع في نوع وحجم وشدة التدريب يسمح للجسم بالاستشفاء للوصول إلى التعويض الزائد ، وزيادة الحمل يجب أن تستمر في الزيادة التدريجية مما يسمح بحدوث التكيف وغير ذلك فإن تأثير التدريب سوف يتوقف عند حد معين ولن يسمح بتطور أداء اللاعب أكثر من ذلك.</a:t>
            </a:r>
            <a:endParaRPr lang="en-US" sz="2400" b="1" dirty="0">
              <a:solidFill>
                <a:schemeClr val="bg1"/>
              </a:solidFill>
            </a:endParaRPr>
          </a:p>
          <a:p>
            <a:pPr algn="just" rtl="1"/>
            <a:r>
              <a:rPr lang="ar-DZ" sz="2400" b="1" dirty="0">
                <a:solidFill>
                  <a:schemeClr val="bg1"/>
                </a:solidFill>
              </a:rPr>
              <a:t>يجب ملاحظة اداء التدرج في ضوء مصطلحات اللياقة يوميا ، واسبوعيا وشهريا ،وسنويا  على النحو التالي:</a:t>
            </a:r>
            <a:endParaRPr lang="en-US" sz="2400" b="1" dirty="0">
              <a:solidFill>
                <a:schemeClr val="bg1"/>
              </a:solidFill>
            </a:endParaRPr>
          </a:p>
          <a:p>
            <a:pPr algn="just" rtl="1"/>
            <a:r>
              <a:rPr lang="ar-DZ" sz="2400" b="1" dirty="0">
                <a:solidFill>
                  <a:schemeClr val="bg1"/>
                </a:solidFill>
              </a:rPr>
              <a:t>-التكرار بزيادة عدد الفترات التدريبية </a:t>
            </a:r>
            <a:endParaRPr lang="en-US" sz="2400" b="1" dirty="0">
              <a:solidFill>
                <a:schemeClr val="bg1"/>
              </a:solidFill>
            </a:endParaRPr>
          </a:p>
          <a:p>
            <a:pPr algn="just" rtl="1"/>
            <a:r>
              <a:rPr lang="ar-DZ" sz="2400" b="1" dirty="0">
                <a:solidFill>
                  <a:schemeClr val="bg1"/>
                </a:solidFill>
              </a:rPr>
              <a:t>-الشدة بزيادة الحمل</a:t>
            </a:r>
            <a:endParaRPr lang="en-US" sz="2400" b="1" dirty="0">
              <a:solidFill>
                <a:schemeClr val="bg1"/>
              </a:solidFill>
            </a:endParaRPr>
          </a:p>
          <a:p>
            <a:pPr algn="r"/>
            <a:r>
              <a:rPr lang="ar-DZ" sz="2400" b="1" dirty="0">
                <a:solidFill>
                  <a:schemeClr val="bg1"/>
                </a:solidFill>
              </a:rPr>
              <a:t>-الزمن بزيادة الدوام (الاستمرارية) </a:t>
            </a:r>
            <a:endParaRPr lang="en-US" sz="20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870" y="2530197"/>
            <a:ext cx="6568379" cy="40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73045" y="43744"/>
            <a:ext cx="5632490" cy="704017"/>
          </a:xfrm>
          <a:prstGeom prst="rect">
            <a:avLst/>
          </a:prstGeom>
          <a:noFill/>
          <a:ln/>
        </p:spPr>
        <p:txBody>
          <a:bodyPr wrap="none" lIns="0" tIns="0" rIns="0" bIns="0" rtlCol="0" anchor="t"/>
          <a:lstStyle/>
          <a:p>
            <a:pPr marL="0" indent="0" algn="r" rtl="1">
              <a:lnSpc>
                <a:spcPts val="5500"/>
              </a:lnSpc>
              <a:buNone/>
            </a:pPr>
            <a:r>
              <a:rPr lang="en-US" sz="4400" dirty="0" smtClean="0">
                <a:solidFill>
                  <a:srgbClr val="FFD9BE"/>
                </a:solidFill>
                <a:latin typeface="Quattrocento" pitchFamily="34" charset="0"/>
                <a:ea typeface="Quattrocento" pitchFamily="34" charset="-122"/>
                <a:cs typeface="Quattrocento" pitchFamily="34" charset="-120"/>
              </a:rPr>
              <a:t>2 </a:t>
            </a:r>
            <a:r>
              <a:rPr lang="ar-DZ" sz="4400" dirty="0" smtClean="0">
                <a:solidFill>
                  <a:srgbClr val="FFD9BE"/>
                </a:solidFill>
                <a:latin typeface="Quattrocento" pitchFamily="34" charset="0"/>
                <a:ea typeface="Quattrocento" pitchFamily="34" charset="-122"/>
                <a:cs typeface="Quattrocento" pitchFamily="34" charset="-120"/>
              </a:rPr>
              <a:t>.</a:t>
            </a:r>
            <a:r>
              <a:rPr lang="en-US" sz="4400" dirty="0" err="1" smtClean="0">
                <a:solidFill>
                  <a:srgbClr val="FFD9BE"/>
                </a:solidFill>
                <a:latin typeface="Quattrocento" pitchFamily="34" charset="0"/>
                <a:ea typeface="Quattrocento" pitchFamily="34" charset="-122"/>
                <a:cs typeface="Quattrocento" pitchFamily="34" charset="-120"/>
              </a:rPr>
              <a:t>مبدأ</a:t>
            </a:r>
            <a:r>
              <a:rPr lang="en-US" sz="4400" dirty="0" smtClean="0">
                <a:solidFill>
                  <a:srgbClr val="FFD9BE"/>
                </a:solidFill>
                <a:latin typeface="Quattrocento" pitchFamily="34" charset="0"/>
                <a:ea typeface="Quattrocento" pitchFamily="34" charset="-122"/>
                <a:cs typeface="Quattrocento" pitchFamily="34" charset="-120"/>
              </a:rPr>
              <a:t> </a:t>
            </a:r>
            <a:r>
              <a:rPr lang="en-US" sz="4400" dirty="0">
                <a:solidFill>
                  <a:srgbClr val="FFD9BE"/>
                </a:solidFill>
                <a:latin typeface="Quattrocento" pitchFamily="34" charset="0"/>
                <a:ea typeface="Quattrocento" pitchFamily="34" charset="-122"/>
                <a:cs typeface="Quattrocento" pitchFamily="34" charset="-120"/>
              </a:rPr>
              <a:t>التكيف</a:t>
            </a:r>
            <a:endParaRPr lang="en-US" sz="4400" dirty="0"/>
          </a:p>
        </p:txBody>
      </p:sp>
      <p:sp>
        <p:nvSpPr>
          <p:cNvPr id="4" name="Text 1"/>
          <p:cNvSpPr/>
          <p:nvPr/>
        </p:nvSpPr>
        <p:spPr>
          <a:xfrm>
            <a:off x="6003235" y="177438"/>
            <a:ext cx="8348869" cy="766048"/>
          </a:xfrm>
          <a:prstGeom prst="rect">
            <a:avLst/>
          </a:prstGeom>
          <a:noFill/>
          <a:ln/>
        </p:spPr>
        <p:txBody>
          <a:bodyPr wrap="square" lIns="0" tIns="0" rIns="0" bIns="0" rtlCol="0" anchor="t"/>
          <a:lstStyle/>
          <a:p>
            <a:pPr algn="r" rtl="1">
              <a:lnSpc>
                <a:spcPts val="3000"/>
              </a:lnSpc>
            </a:pPr>
            <a:r>
              <a:rPr lang="ar-DZ" b="1" dirty="0" smtClean="0">
                <a:solidFill>
                  <a:schemeClr val="bg1"/>
                </a:solidFill>
              </a:rPr>
              <a:t> </a:t>
            </a:r>
            <a:r>
              <a:rPr lang="ar-DZ" sz="2400" b="1" dirty="0" smtClean="0">
                <a:solidFill>
                  <a:schemeClr val="bg1"/>
                </a:solidFill>
              </a:rPr>
              <a:t>ان التكيف هو التقدم الذي يحدث في مستوي إنجاز الأعضاء والأجهزة الداخلية للجسم نتيجة أداء أحمال داخلية وخارجية تتخطي مستوي عتبة الإثارة .</a:t>
            </a:r>
          </a:p>
          <a:p>
            <a:pPr algn="r" rtl="1">
              <a:lnSpc>
                <a:spcPts val="3000"/>
              </a:lnSpc>
            </a:pPr>
            <a:r>
              <a:rPr lang="ar-DZ" sz="2400" b="1" dirty="0" smtClean="0">
                <a:solidFill>
                  <a:schemeClr val="bg1"/>
                </a:solidFill>
              </a:rPr>
              <a:t>ويقصد بالتكيف ( في البيولوجي ) : التغيرات الوظيفية والعضوية التي تحدث في جسم الكائن الحي نتيجة لمتطلبات ( أحمال ) داخلية وخارجية ، حيث يعكس التكيف مدي صلاحية الأعضاء الداخلية لمواجهة المتطلبات ، فهو عملية دينامية مستمرة تتناول السلوك والبيئة (الطبيعية والاجتماعية ) بالتغيير والتعديل حتى يحدث توازن بين الفرد وبيئته . ويتضمن هذا التوازن إشباع حاجات الفرد ،وتحقيق متطلبات البيئة .</a:t>
            </a:r>
          </a:p>
          <a:p>
            <a:pPr algn="r" rtl="1">
              <a:lnSpc>
                <a:spcPts val="3000"/>
              </a:lnSpc>
            </a:pPr>
            <a:r>
              <a:rPr lang="ar-DZ" sz="2400" b="1" dirty="0" smtClean="0">
                <a:solidFill>
                  <a:srgbClr val="FF0000"/>
                </a:solidFill>
              </a:rPr>
              <a:t>أنواع التكيف : </a:t>
            </a:r>
          </a:p>
          <a:p>
            <a:pPr algn="r" rtl="1">
              <a:lnSpc>
                <a:spcPts val="3000"/>
              </a:lnSpc>
            </a:pPr>
            <a:r>
              <a:rPr lang="ar-DZ" sz="2400" b="1" u="sng" dirty="0" smtClean="0">
                <a:solidFill>
                  <a:srgbClr val="FF0000"/>
                </a:solidFill>
              </a:rPr>
              <a:t>هناك نوعان من التكيف هما :</a:t>
            </a:r>
          </a:p>
          <a:p>
            <a:pPr algn="r" rtl="1">
              <a:lnSpc>
                <a:spcPts val="3000"/>
              </a:lnSpc>
            </a:pPr>
            <a:r>
              <a:rPr lang="ar-DZ" sz="2400" b="1" dirty="0" smtClean="0">
                <a:solidFill>
                  <a:schemeClr val="bg1"/>
                </a:solidFill>
              </a:rPr>
              <a:t>التكيف الوظيفي : هو التكيف الذي يحدث في الأجهزة الوظيفية ، والذي يؤدي إلي تحسين كفاءة أدائها لوظائفها ، وهذه الأجهزة هي كل من الجهاز الدوري و التنفسي والعصبي والعضلي والغدد الصماء وكل من الجهاز </a:t>
            </a:r>
            <a:r>
              <a:rPr lang="ar-DZ" sz="2400" b="1" dirty="0" err="1" smtClean="0">
                <a:solidFill>
                  <a:schemeClr val="bg1"/>
                </a:solidFill>
              </a:rPr>
              <a:t>الإخراجي</a:t>
            </a:r>
            <a:r>
              <a:rPr lang="ar-DZ" sz="2400" b="1" dirty="0" smtClean="0">
                <a:solidFill>
                  <a:schemeClr val="bg1"/>
                </a:solidFill>
              </a:rPr>
              <a:t> والهضمي .</a:t>
            </a:r>
          </a:p>
          <a:p>
            <a:pPr algn="r" rtl="1">
              <a:lnSpc>
                <a:spcPts val="3000"/>
              </a:lnSpc>
            </a:pPr>
            <a:r>
              <a:rPr lang="ar-DZ" sz="2400" b="1" dirty="0" smtClean="0">
                <a:solidFill>
                  <a:schemeClr val="bg1"/>
                </a:solidFill>
              </a:rPr>
              <a:t>التكيف </a:t>
            </a:r>
            <a:r>
              <a:rPr lang="ar-DZ" sz="2400" b="1" dirty="0" err="1" smtClean="0">
                <a:solidFill>
                  <a:schemeClr val="bg1"/>
                </a:solidFill>
              </a:rPr>
              <a:t>المورفولوجي</a:t>
            </a:r>
            <a:r>
              <a:rPr lang="ar-DZ" sz="2400" b="1" dirty="0" smtClean="0">
                <a:solidFill>
                  <a:schemeClr val="bg1"/>
                </a:solidFill>
              </a:rPr>
              <a:t>: وهو التكيف الذي يحدث في أحجام وأبعاد الأجهزة العضوية المشار إليها سلفاً . </a:t>
            </a:r>
          </a:p>
          <a:p>
            <a:pPr algn="r" rtl="1">
              <a:lnSpc>
                <a:spcPts val="3000"/>
              </a:lnSpc>
            </a:pPr>
            <a:r>
              <a:rPr lang="ar-DZ" sz="2400" b="1" u="sng" dirty="0" smtClean="0">
                <a:solidFill>
                  <a:srgbClr val="FF0000"/>
                </a:solidFill>
              </a:rPr>
              <a:t>العوامل المؤثرة في درجة التكيف :</a:t>
            </a:r>
          </a:p>
          <a:p>
            <a:pPr algn="r" rtl="1">
              <a:lnSpc>
                <a:spcPts val="3000"/>
              </a:lnSpc>
            </a:pPr>
            <a:r>
              <a:rPr lang="ar-DZ" sz="2400" b="1" dirty="0" smtClean="0">
                <a:solidFill>
                  <a:schemeClr val="bg1"/>
                </a:solidFill>
              </a:rPr>
              <a:t>هناك عاملان أساسيان يؤثران في درجة التكيف هما :</a:t>
            </a:r>
          </a:p>
          <a:p>
            <a:pPr algn="r" rtl="1">
              <a:lnSpc>
                <a:spcPts val="3000"/>
              </a:lnSpc>
            </a:pPr>
            <a:r>
              <a:rPr lang="ar-DZ" sz="2400" b="1" dirty="0" smtClean="0">
                <a:solidFill>
                  <a:schemeClr val="bg1"/>
                </a:solidFill>
              </a:rPr>
              <a:t>-الأحمال التدريبية التي يؤديها اللاعب .               </a:t>
            </a:r>
          </a:p>
          <a:p>
            <a:pPr algn="r" rtl="1">
              <a:lnSpc>
                <a:spcPts val="3000"/>
              </a:lnSpc>
            </a:pPr>
            <a:r>
              <a:rPr lang="ar-DZ" sz="2400" b="1" dirty="0" smtClean="0">
                <a:solidFill>
                  <a:schemeClr val="bg1"/>
                </a:solidFill>
              </a:rPr>
              <a:t>   -مرحلة النمو التي يمر بها اللاعب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160187" y="4031137"/>
            <a:ext cx="5632490" cy="704017"/>
          </a:xfrm>
          <a:prstGeom prst="rect">
            <a:avLst/>
          </a:prstGeom>
          <a:noFill/>
          <a:ln/>
        </p:spPr>
        <p:txBody>
          <a:bodyPr wrap="none" lIns="0" tIns="0" rIns="0" bIns="0" rtlCol="0" anchor="t"/>
          <a:lstStyle/>
          <a:p>
            <a:pPr marL="0" indent="0" algn="r" rtl="1">
              <a:lnSpc>
                <a:spcPts val="5500"/>
              </a:lnSpc>
              <a:buNone/>
            </a:pPr>
            <a:r>
              <a:rPr lang="en-US" sz="3600" dirty="0" err="1" smtClean="0">
                <a:solidFill>
                  <a:srgbClr val="FF0000"/>
                </a:solidFill>
                <a:latin typeface="Quattrocento" pitchFamily="34" charset="0"/>
                <a:ea typeface="Quattrocento" pitchFamily="34" charset="-122"/>
                <a:cs typeface="Quattrocento" pitchFamily="34" charset="-120"/>
              </a:rPr>
              <a:t>أنواع</a:t>
            </a:r>
            <a:r>
              <a:rPr lang="en-US" sz="3600" dirty="0" smtClean="0">
                <a:solidFill>
                  <a:srgbClr val="FF0000"/>
                </a:solidFill>
                <a:latin typeface="Quattrocento" pitchFamily="34" charset="0"/>
                <a:ea typeface="Quattrocento" pitchFamily="34" charset="-122"/>
                <a:cs typeface="Quattrocento" pitchFamily="34" charset="-120"/>
              </a:rPr>
              <a:t> </a:t>
            </a:r>
            <a:r>
              <a:rPr lang="en-US" sz="3600" dirty="0">
                <a:solidFill>
                  <a:srgbClr val="FF0000"/>
                </a:solidFill>
                <a:latin typeface="Quattrocento" pitchFamily="34" charset="0"/>
                <a:ea typeface="Quattrocento" pitchFamily="34" charset="-122"/>
                <a:cs typeface="Quattrocento" pitchFamily="34" charset="-120"/>
              </a:rPr>
              <a:t>التكيف</a:t>
            </a:r>
            <a:endParaRPr lang="en-US" sz="3600" dirty="0">
              <a:solidFill>
                <a:srgbClr val="FF0000"/>
              </a:solidFill>
            </a:endParaRPr>
          </a:p>
        </p:txBody>
      </p:sp>
      <p:sp>
        <p:nvSpPr>
          <p:cNvPr id="4" name="Text 1"/>
          <p:cNvSpPr/>
          <p:nvPr/>
        </p:nvSpPr>
        <p:spPr>
          <a:xfrm>
            <a:off x="6324124" y="4735154"/>
            <a:ext cx="7468553" cy="383024"/>
          </a:xfrm>
          <a:prstGeom prst="rect">
            <a:avLst/>
          </a:prstGeom>
          <a:noFill/>
          <a:ln/>
        </p:spPr>
        <p:txBody>
          <a:bodyPr wrap="none" lIns="0" tIns="0" rIns="0" bIns="0" rtlCol="0" anchor="t"/>
          <a:lstStyle/>
          <a:p>
            <a:pPr marL="342900" indent="-342900" algn="r" rtl="1">
              <a:lnSpc>
                <a:spcPts val="3000"/>
              </a:lnSpc>
              <a:buSzPct val="100000"/>
              <a:buFont typeface="+mj-lt"/>
              <a:buAutoNum type="arabicPeriod"/>
            </a:pPr>
            <a:r>
              <a:rPr lang="en-US" sz="2000" b="1" dirty="0">
                <a:solidFill>
                  <a:srgbClr val="F9EEE7"/>
                </a:solidFill>
                <a:latin typeface="Quattrocento" pitchFamily="34" charset="0"/>
                <a:ea typeface="Quattrocento" pitchFamily="34" charset="-122"/>
                <a:cs typeface="Quattrocento" pitchFamily="34" charset="-120"/>
              </a:rPr>
              <a:t>التكيف الوظيفي: تحسين كفاءة أداء الأجهزة الوظيفية</a:t>
            </a:r>
            <a:r>
              <a:rPr lang="en-US" sz="1850" dirty="0">
                <a:solidFill>
                  <a:srgbClr val="F9EEE7"/>
                </a:solidFill>
                <a:latin typeface="Quattrocento" pitchFamily="34" charset="0"/>
                <a:ea typeface="Quattrocento" pitchFamily="34" charset="-122"/>
                <a:cs typeface="Quattrocento" pitchFamily="34" charset="-120"/>
              </a:rPr>
              <a:t>.</a:t>
            </a:r>
            <a:endParaRPr lang="en-US" sz="1850" dirty="0"/>
          </a:p>
        </p:txBody>
      </p:sp>
      <p:sp>
        <p:nvSpPr>
          <p:cNvPr id="5" name="Text 2"/>
          <p:cNvSpPr/>
          <p:nvPr/>
        </p:nvSpPr>
        <p:spPr>
          <a:xfrm>
            <a:off x="6472979" y="5361367"/>
            <a:ext cx="7468553" cy="383024"/>
          </a:xfrm>
          <a:prstGeom prst="rect">
            <a:avLst/>
          </a:prstGeom>
          <a:noFill/>
          <a:ln/>
        </p:spPr>
        <p:txBody>
          <a:bodyPr wrap="none" lIns="0" tIns="0" rIns="0" bIns="0" rtlCol="0" anchor="t"/>
          <a:lstStyle/>
          <a:p>
            <a:pPr marL="342900" indent="-342900" algn="r" rtl="1">
              <a:lnSpc>
                <a:spcPts val="3000"/>
              </a:lnSpc>
              <a:buSzPct val="100000"/>
              <a:buFont typeface="+mj-lt"/>
              <a:buAutoNum type="arabicPeriod" startAt="2"/>
            </a:pPr>
            <a:r>
              <a:rPr lang="en-US" sz="2000" b="1" dirty="0">
                <a:solidFill>
                  <a:srgbClr val="F9EEE7"/>
                </a:solidFill>
                <a:latin typeface="Quattrocento" pitchFamily="34" charset="0"/>
                <a:ea typeface="Quattrocento" pitchFamily="34" charset="-122"/>
                <a:cs typeface="Quattrocento" pitchFamily="34" charset="-120"/>
              </a:rPr>
              <a:t>التكيف المورفولوجي: تغيرات في أحجام وأبعاد الأجهزة العضوية</a:t>
            </a:r>
            <a:r>
              <a:rPr lang="en-US" sz="1850" dirty="0">
                <a:solidFill>
                  <a:srgbClr val="F9EEE7"/>
                </a:solidFill>
                <a:latin typeface="Quattrocento" pitchFamily="34" charset="0"/>
                <a:ea typeface="Quattrocento" pitchFamily="34" charset="-122"/>
                <a:cs typeface="Quattrocento" pitchFamily="34" charset="-120"/>
              </a:rPr>
              <a:t>.</a:t>
            </a:r>
            <a:endParaRPr lang="en-US" sz="1850" dirty="0"/>
          </a:p>
        </p:txBody>
      </p:sp>
      <p:sp>
        <p:nvSpPr>
          <p:cNvPr id="6" name="Text 3"/>
          <p:cNvSpPr/>
          <p:nvPr/>
        </p:nvSpPr>
        <p:spPr>
          <a:xfrm>
            <a:off x="6472980" y="5971063"/>
            <a:ext cx="7468553" cy="766048"/>
          </a:xfrm>
          <a:prstGeom prst="rect">
            <a:avLst/>
          </a:prstGeom>
          <a:noFill/>
          <a:ln/>
        </p:spPr>
        <p:txBody>
          <a:bodyPr wrap="square" lIns="0" tIns="0" rIns="0" bIns="0" rtlCol="0" anchor="t"/>
          <a:lstStyle/>
          <a:p>
            <a:pPr marL="0" indent="0" algn="r" rtl="1">
              <a:lnSpc>
                <a:spcPts val="3000"/>
              </a:lnSpc>
              <a:buNone/>
            </a:pPr>
            <a:r>
              <a:rPr lang="en-US" sz="2000" b="1" dirty="0">
                <a:solidFill>
                  <a:srgbClr val="F9EEE7"/>
                </a:solidFill>
                <a:latin typeface="Quattrocento" pitchFamily="34" charset="0"/>
                <a:ea typeface="Quattrocento" pitchFamily="34" charset="-122"/>
                <a:cs typeface="Quattrocento" pitchFamily="34" charset="-120"/>
              </a:rPr>
              <a:t>هناك عاملان يؤثران في درجة التكيف: الأحمال التدريبية ومرحلة النمو. التدريب يؤدي إلى تحسن وظائف القلب والدورة الدموية</a:t>
            </a:r>
            <a:r>
              <a:rPr lang="en-US" sz="1850" dirty="0">
                <a:solidFill>
                  <a:srgbClr val="F9EEE7"/>
                </a:solidFill>
                <a:latin typeface="Quattrocento" pitchFamily="34" charset="0"/>
                <a:ea typeface="Quattrocento" pitchFamily="34" charset="-122"/>
                <a:cs typeface="Quattrocento" pitchFamily="34" charset="-120"/>
              </a:rPr>
              <a:t>.</a:t>
            </a:r>
            <a:endParaRPr lang="en-US" sz="1850" dirty="0"/>
          </a:p>
        </p:txBody>
      </p:sp>
      <p:sp>
        <p:nvSpPr>
          <p:cNvPr id="7" name="مستطيل 6"/>
          <p:cNvSpPr/>
          <p:nvPr/>
        </p:nvSpPr>
        <p:spPr>
          <a:xfrm>
            <a:off x="5901070" y="937986"/>
            <a:ext cx="8431618" cy="2862322"/>
          </a:xfrm>
          <a:prstGeom prst="rect">
            <a:avLst/>
          </a:prstGeom>
        </p:spPr>
        <p:txBody>
          <a:bodyPr wrap="square">
            <a:spAutoFit/>
          </a:bodyPr>
          <a:lstStyle/>
          <a:p>
            <a:pPr algn="r"/>
            <a:r>
              <a:rPr lang="ar-DZ" sz="2000" b="1" dirty="0">
                <a:solidFill>
                  <a:srgbClr val="FF0000"/>
                </a:solidFill>
                <a:latin typeface="Quattrocento" pitchFamily="34" charset="0"/>
                <a:ea typeface="Quattrocento" pitchFamily="34" charset="-122"/>
                <a:cs typeface="Quattrocento" pitchFamily="34" charset="-120"/>
              </a:rPr>
              <a:t>أهم التكيفات ( التغيرات ) الحادثة في الأجهزة الوظيفية داخل جسم اللاعب والناتجة عن التدريب الرياضي كما يلي   :</a:t>
            </a:r>
          </a:p>
          <a:p>
            <a:pPr algn="r"/>
            <a:r>
              <a:rPr lang="ar-DZ" sz="2000" b="1" dirty="0">
                <a:solidFill>
                  <a:srgbClr val="F9EEE7"/>
                </a:solidFill>
                <a:latin typeface="Quattrocento" pitchFamily="34" charset="0"/>
                <a:ea typeface="Quattrocento" pitchFamily="34" charset="-122"/>
                <a:cs typeface="Quattrocento" pitchFamily="34" charset="-120"/>
              </a:rPr>
              <a:t>-تحسن في وظائف القلب والدورة الدموية والتنفس وحجم الدم المدفوع .  </a:t>
            </a:r>
            <a:endParaRPr lang="ar-DZ" sz="2000" b="1" dirty="0" smtClean="0">
              <a:solidFill>
                <a:srgbClr val="F9EEE7"/>
              </a:solidFill>
              <a:latin typeface="Quattrocento" pitchFamily="34" charset="0"/>
              <a:ea typeface="Quattrocento" pitchFamily="34" charset="-122"/>
              <a:cs typeface="Quattrocento" pitchFamily="34" charset="-120"/>
            </a:endParaRPr>
          </a:p>
          <a:p>
            <a:pPr algn="r"/>
            <a:r>
              <a:rPr lang="ar-DZ" sz="2000" b="1" dirty="0" smtClean="0">
                <a:solidFill>
                  <a:srgbClr val="F9EEE7"/>
                </a:solidFill>
                <a:latin typeface="Quattrocento" pitchFamily="34" charset="0"/>
                <a:ea typeface="Quattrocento" pitchFamily="34" charset="-122"/>
                <a:cs typeface="Quattrocento" pitchFamily="34" charset="-120"/>
              </a:rPr>
              <a:t>                </a:t>
            </a:r>
            <a:r>
              <a:rPr lang="ar-DZ" sz="2000" b="1" dirty="0">
                <a:solidFill>
                  <a:srgbClr val="F9EEE7"/>
                </a:solidFill>
                <a:latin typeface="Quattrocento" pitchFamily="34" charset="0"/>
                <a:ea typeface="Quattrocento" pitchFamily="34" charset="-122"/>
                <a:cs typeface="Quattrocento" pitchFamily="34" charset="-120"/>
              </a:rPr>
              <a:t>-تحسن كفاءة الإثارة العصبية والعمل العضلي والأربطة والعظام .</a:t>
            </a:r>
          </a:p>
          <a:p>
            <a:pPr algn="r"/>
            <a:r>
              <a:rPr lang="ar-DZ" sz="2000" b="1" dirty="0">
                <a:solidFill>
                  <a:srgbClr val="F9EEE7"/>
                </a:solidFill>
                <a:latin typeface="Quattrocento" pitchFamily="34" charset="0"/>
                <a:ea typeface="Quattrocento" pitchFamily="34" charset="-122"/>
                <a:cs typeface="Quattrocento" pitchFamily="34" charset="-120"/>
              </a:rPr>
              <a:t>-تحسن النشاط الهرموني </a:t>
            </a:r>
            <a:r>
              <a:rPr lang="ar-DZ" sz="2000" b="1" dirty="0" err="1">
                <a:solidFill>
                  <a:srgbClr val="F9EEE7"/>
                </a:solidFill>
                <a:latin typeface="Quattrocento" pitchFamily="34" charset="0"/>
                <a:ea typeface="Quattrocento" pitchFamily="34" charset="-122"/>
                <a:cs typeface="Quattrocento" pitchFamily="34" charset="-120"/>
              </a:rPr>
              <a:t>والإنزيمي</a:t>
            </a:r>
            <a:r>
              <a:rPr lang="ar-DZ" sz="2000" b="1" dirty="0">
                <a:solidFill>
                  <a:srgbClr val="F9EEE7"/>
                </a:solidFill>
                <a:latin typeface="Quattrocento" pitchFamily="34" charset="0"/>
                <a:ea typeface="Quattrocento" pitchFamily="34" charset="-122"/>
                <a:cs typeface="Quattrocento" pitchFamily="34" charset="-120"/>
              </a:rPr>
              <a:t>  .           </a:t>
            </a:r>
            <a:endParaRPr lang="ar-DZ" sz="2000" b="1" dirty="0" smtClean="0">
              <a:solidFill>
                <a:srgbClr val="F9EEE7"/>
              </a:solidFill>
              <a:latin typeface="Quattrocento" pitchFamily="34" charset="0"/>
              <a:ea typeface="Quattrocento" pitchFamily="34" charset="-122"/>
              <a:cs typeface="Quattrocento" pitchFamily="34" charset="-120"/>
            </a:endParaRPr>
          </a:p>
          <a:p>
            <a:pPr algn="r"/>
            <a:r>
              <a:rPr lang="ar-DZ" sz="2000" b="1" dirty="0" smtClean="0">
                <a:solidFill>
                  <a:srgbClr val="F9EEE7"/>
                </a:solidFill>
                <a:latin typeface="Quattrocento" pitchFamily="34" charset="0"/>
                <a:ea typeface="Quattrocento" pitchFamily="34" charset="-122"/>
                <a:cs typeface="Quattrocento" pitchFamily="34" charset="-120"/>
              </a:rPr>
              <a:t>-</a:t>
            </a:r>
            <a:r>
              <a:rPr lang="ar-DZ" sz="2000" b="1" dirty="0">
                <a:solidFill>
                  <a:srgbClr val="F9EEE7"/>
                </a:solidFill>
                <a:latin typeface="Quattrocento" pitchFamily="34" charset="0"/>
                <a:ea typeface="Quattrocento" pitchFamily="34" charset="-122"/>
                <a:cs typeface="Quattrocento" pitchFamily="34" charset="-120"/>
              </a:rPr>
              <a:t>زيادة مخزون إنتاج الطاقة في الخلايا العضلية  .</a:t>
            </a:r>
          </a:p>
          <a:p>
            <a:pPr algn="r"/>
            <a:r>
              <a:rPr lang="ar-DZ" sz="2000" b="1" dirty="0">
                <a:solidFill>
                  <a:srgbClr val="F9EEE7"/>
                </a:solidFill>
                <a:latin typeface="Quattrocento" pitchFamily="34" charset="0"/>
                <a:ea typeface="Quattrocento" pitchFamily="34" charset="-122"/>
                <a:cs typeface="Quattrocento" pitchFamily="34" charset="-120"/>
              </a:rPr>
              <a:t>فالتكيف على متطلبات التدريب تحدث تدريجياً وعلى مدة زمنية طويلة نسبياً. الجهود المبذولة لتسريع عملية التكيف تؤدي عادةً للإصابة أو المرض أو التدريب الزائد العديد من التكيفات الحاصلة يتم انعكاسها عن التوقف أو الانقطاع عن التدريب</a:t>
            </a:r>
            <a:r>
              <a:rPr lang="ar-DZ" dirty="0" smtClean="0"/>
              <a:t>. </a:t>
            </a:r>
            <a:endParaRPr lang="ar-DZ"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6" y="4967642"/>
            <a:ext cx="5380074" cy="32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3226680" y="183946"/>
            <a:ext cx="5632490" cy="704017"/>
          </a:xfrm>
          <a:prstGeom prst="rect">
            <a:avLst/>
          </a:prstGeom>
          <a:noFill/>
          <a:ln/>
        </p:spPr>
        <p:txBody>
          <a:bodyPr wrap="none" lIns="0" tIns="0" rIns="0" bIns="0" rtlCol="0" anchor="t"/>
          <a:lstStyle/>
          <a:p>
            <a:pPr algn="r" rtl="1">
              <a:lnSpc>
                <a:spcPts val="5500"/>
              </a:lnSpc>
            </a:pPr>
            <a:r>
              <a:rPr lang="en-US" sz="4400" dirty="0" smtClean="0">
                <a:solidFill>
                  <a:srgbClr val="FFD9BE"/>
                </a:solidFill>
                <a:latin typeface="Quattrocento" pitchFamily="34" charset="0"/>
                <a:ea typeface="Quattrocento" pitchFamily="34" charset="-122"/>
                <a:cs typeface="Quattrocento" pitchFamily="34" charset="-120"/>
              </a:rPr>
              <a:t>. 3 </a:t>
            </a:r>
            <a:r>
              <a:rPr lang="en-US" sz="4400" dirty="0">
                <a:solidFill>
                  <a:srgbClr val="FFD9BE"/>
                </a:solidFill>
                <a:latin typeface="Quattrocento" pitchFamily="34" charset="0"/>
                <a:ea typeface="Quattrocento" pitchFamily="34" charset="-122"/>
                <a:cs typeface="Quattrocento" pitchFamily="34" charset="-120"/>
              </a:rPr>
              <a:t>مبدأ التخصص</a:t>
            </a:r>
            <a:endParaRPr lang="en-US" sz="4400" dirty="0"/>
          </a:p>
        </p:txBody>
      </p:sp>
      <p:sp>
        <p:nvSpPr>
          <p:cNvPr id="4" name="Text 1"/>
          <p:cNvSpPr/>
          <p:nvPr/>
        </p:nvSpPr>
        <p:spPr>
          <a:xfrm>
            <a:off x="223284" y="1403498"/>
            <a:ext cx="8635886" cy="3108137"/>
          </a:xfrm>
          <a:prstGeom prst="rect">
            <a:avLst/>
          </a:prstGeom>
          <a:noFill/>
          <a:ln/>
        </p:spPr>
        <p:txBody>
          <a:bodyPr wrap="square" lIns="0" tIns="0" rIns="0" bIns="0" rtlCol="0" anchor="t"/>
          <a:lstStyle/>
          <a:p>
            <a:pPr algn="r" rtl="1">
              <a:lnSpc>
                <a:spcPts val="3000"/>
              </a:lnSpc>
            </a:pPr>
            <a:r>
              <a:rPr lang="ar-DZ" sz="2000" b="1" dirty="0" smtClean="0">
                <a:solidFill>
                  <a:srgbClr val="F9EEE7"/>
                </a:solidFill>
                <a:latin typeface="Quattrocento" pitchFamily="34" charset="0"/>
                <a:ea typeface="Quattrocento" pitchFamily="34" charset="-122"/>
                <a:cs typeface="Quattrocento" pitchFamily="34" charset="-120"/>
              </a:rPr>
              <a:t>خطوط انتاج الطاقة ، أنظمة الأنزيمات ، أنواع الألياف العضلية والاستجابات العضلية العصبية تتكيف بشكل محدد وخاص لنوع التدريب المستخدم  .</a:t>
            </a:r>
          </a:p>
          <a:p>
            <a:pPr algn="r" rtl="1">
              <a:lnSpc>
                <a:spcPts val="3000"/>
              </a:lnSpc>
            </a:pPr>
            <a:r>
              <a:rPr lang="ar-DZ" sz="2000" b="1" dirty="0" smtClean="0">
                <a:solidFill>
                  <a:srgbClr val="F9EEE7"/>
                </a:solidFill>
                <a:latin typeface="Quattrocento" pitchFamily="34" charset="0"/>
                <a:ea typeface="Quattrocento" pitchFamily="34" charset="-122"/>
                <a:cs typeface="Quattrocento" pitchFamily="34" charset="-120"/>
              </a:rPr>
              <a:t>على سبيل المثال : تدريبات الأثقال لها تأثيرات قليلة نسبياً على التحمل ، وعلى العكس تدريبات التحمل تنشط خطوط العمل الهوائي مع تأثير قليل نسبياً على السرعة والقوة.</a:t>
            </a:r>
          </a:p>
          <a:p>
            <a:pPr algn="r" rtl="1">
              <a:lnSpc>
                <a:spcPts val="3000"/>
              </a:lnSpc>
            </a:pPr>
            <a:r>
              <a:rPr lang="ar-DZ" sz="2000" b="1" dirty="0" smtClean="0">
                <a:solidFill>
                  <a:srgbClr val="F9EEE7"/>
                </a:solidFill>
                <a:latin typeface="Quattrocento" pitchFamily="34" charset="0"/>
                <a:ea typeface="Quattrocento" pitchFamily="34" charset="-122"/>
                <a:cs typeface="Quattrocento" pitchFamily="34" charset="-120"/>
              </a:rPr>
              <a:t>البرنامج التدريبي الجيد يجب أن يحتوى على أنواع متنوعة من عناصر اللياقة البدنية ( الهوائي ، اللاهوائي ، السرعة ، القوة ، المرونة......) وأيضاً يجب أن يعمل على تفعيل المجموعات العضلية الرئيسية وذلك لمنع عدم حصول ( التوازن العضلي ) وأيضاً منع حدوث الإصابات.</a:t>
            </a:r>
            <a:endParaRPr lang="ar-DZ" sz="2000" b="1" dirty="0">
              <a:solidFill>
                <a:srgbClr val="F9EEE7"/>
              </a:solidFill>
              <a:latin typeface="Quattrocento" pitchFamily="34" charset="0"/>
              <a:ea typeface="Quattrocento" pitchFamily="34" charset="-122"/>
              <a:cs typeface="Quattrocento" pitchFamily="34"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49" y="4511635"/>
            <a:ext cx="4303481" cy="316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586" y="887963"/>
            <a:ext cx="5179814" cy="388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160187" y="1198007"/>
            <a:ext cx="5632490" cy="704017"/>
          </a:xfrm>
          <a:prstGeom prst="rect">
            <a:avLst/>
          </a:prstGeom>
          <a:noFill/>
          <a:ln/>
        </p:spPr>
        <p:txBody>
          <a:bodyPr wrap="none" lIns="0" tIns="0" rIns="0" bIns="0" rtlCol="0" anchor="t"/>
          <a:lstStyle/>
          <a:p>
            <a:pPr marL="0" indent="0" algn="r" rtl="1">
              <a:lnSpc>
                <a:spcPts val="5500"/>
              </a:lnSpc>
              <a:buNone/>
            </a:pPr>
            <a:r>
              <a:rPr lang="en-US" sz="4400" dirty="0">
                <a:solidFill>
                  <a:srgbClr val="FFD9BE"/>
                </a:solidFill>
                <a:latin typeface="Quattrocento" pitchFamily="34" charset="0"/>
                <a:ea typeface="Quattrocento" pitchFamily="34" charset="-122"/>
                <a:cs typeface="Quattrocento" pitchFamily="34" charset="-120"/>
              </a:rPr>
              <a:t>4. مبدأ المردود – العائد</a:t>
            </a:r>
            <a:endParaRPr lang="en-US" sz="4400" dirty="0"/>
          </a:p>
        </p:txBody>
      </p:sp>
      <p:sp>
        <p:nvSpPr>
          <p:cNvPr id="3" name="Text 1"/>
          <p:cNvSpPr/>
          <p:nvPr/>
        </p:nvSpPr>
        <p:spPr>
          <a:xfrm>
            <a:off x="95693" y="1550015"/>
            <a:ext cx="7697971" cy="5595064"/>
          </a:xfrm>
          <a:prstGeom prst="rect">
            <a:avLst/>
          </a:prstGeom>
          <a:noFill/>
          <a:ln/>
        </p:spPr>
        <p:txBody>
          <a:bodyPr wrap="square" lIns="0" tIns="0" rIns="0" bIns="0" rtlCol="0" anchor="t"/>
          <a:lstStyle/>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اذا لم يتعرض اللاعب الى التدريب المنتظم والمقنن فسوف يؤدي ذلك لجعل لياقته متدنية ودون المستويات المطلوبة ، ولذلك يجب تعريض الجسم الى تدريب منتظم وغير متقطع حتى تحصل الفائدة التدريبية والتكيف المطلوب. </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حيث تجد ان مستوى اللياقة الفردية تعود ببطء إلى المستوى الاصلي، ولكي كون التدريب فعالاً يجب على المدرب فهم العلاقة بين التكيف، وقانون زيادة الحمل وقانون المردود أو العائد، حيث تتحسن اللياقة البدنية كنتيجة مباشرة للعلاقة الصحيحة بين الحمل والراحة  .</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عندما يطبق المدرب نفس حمل التدريب باستمرار فان مستوى لياقة اللاعب سوف يرتفع إلى حد معين ثم يتوقف عند هذا المستوى. ذلك لان الجسم قد تكيف على حمل التدريب المستخدم، وبالمثل اذا كان حمل التدريب غير منتظم (متباعد) فان جزءً من لياقة اللاعب البدنية سوف تعود إلى مستواها الأصلي، وعلى ذلك فان استخدام احمال تدريبية متباعدة سوف يؤدي إلى زيادة قليلة أو عدم تحسن في مستوى اللياقة.</a:t>
            </a:r>
          </a:p>
        </p:txBody>
      </p:sp>
      <p:sp>
        <p:nvSpPr>
          <p:cNvPr id="4" name="Text 2"/>
          <p:cNvSpPr/>
          <p:nvPr/>
        </p:nvSpPr>
        <p:spPr>
          <a:xfrm>
            <a:off x="837724" y="3840837"/>
            <a:ext cx="6185535" cy="766048"/>
          </a:xfrm>
          <a:prstGeom prst="rect">
            <a:avLst/>
          </a:prstGeom>
          <a:noFill/>
          <a:ln/>
        </p:spPr>
        <p:txBody>
          <a:bodyPr wrap="square" lIns="0" tIns="0" rIns="0" bIns="0" rtlCol="0" anchor="t"/>
          <a:lstStyle/>
          <a:p>
            <a:pPr marL="0" indent="0" algn="r" rtl="1">
              <a:lnSpc>
                <a:spcPts val="3000"/>
              </a:lnSpc>
              <a:buNone/>
            </a:pPr>
            <a:endParaRPr lang="en-US" sz="1850" dirty="0"/>
          </a:p>
        </p:txBody>
      </p:sp>
      <p:pic>
        <p:nvPicPr>
          <p:cNvPr id="5" name="Image 0" descr="preencoded.png"/>
          <p:cNvPicPr>
            <a:picLocks noChangeAspect="1"/>
          </p:cNvPicPr>
          <p:nvPr/>
        </p:nvPicPr>
        <p:blipFill>
          <a:blip r:embed="rId3"/>
          <a:stretch>
            <a:fillRect/>
          </a:stretch>
        </p:blipFill>
        <p:spPr>
          <a:xfrm>
            <a:off x="8082613" y="2530197"/>
            <a:ext cx="6185535" cy="42321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3077824" y="598615"/>
            <a:ext cx="5632490" cy="704017"/>
          </a:xfrm>
          <a:prstGeom prst="rect">
            <a:avLst/>
          </a:prstGeom>
          <a:noFill/>
          <a:ln/>
        </p:spPr>
        <p:txBody>
          <a:bodyPr wrap="none" lIns="0" tIns="0" rIns="0" bIns="0" rtlCol="0" anchor="t"/>
          <a:lstStyle/>
          <a:p>
            <a:pPr marL="0" indent="0" algn="r" rtl="1">
              <a:lnSpc>
                <a:spcPts val="5500"/>
              </a:lnSpc>
              <a:buNone/>
            </a:pPr>
            <a:r>
              <a:rPr lang="en-US" sz="4400" dirty="0">
                <a:solidFill>
                  <a:srgbClr val="FFD9BE"/>
                </a:solidFill>
                <a:latin typeface="Quattrocento" pitchFamily="34" charset="0"/>
                <a:ea typeface="Quattrocento" pitchFamily="34" charset="-122"/>
                <a:cs typeface="Quattrocento" pitchFamily="34" charset="-120"/>
              </a:rPr>
              <a:t>5. مبدأ التنوع والاستشفاء</a:t>
            </a:r>
            <a:endParaRPr lang="en-US" sz="4400" dirty="0"/>
          </a:p>
        </p:txBody>
      </p:sp>
      <p:sp>
        <p:nvSpPr>
          <p:cNvPr id="4" name="Text 1"/>
          <p:cNvSpPr/>
          <p:nvPr/>
        </p:nvSpPr>
        <p:spPr>
          <a:xfrm>
            <a:off x="837724" y="3745587"/>
            <a:ext cx="7468553" cy="1149072"/>
          </a:xfrm>
          <a:prstGeom prst="rect">
            <a:avLst/>
          </a:prstGeom>
          <a:noFill/>
          <a:ln/>
        </p:spPr>
        <p:txBody>
          <a:bodyPr wrap="square" lIns="0" tIns="0" rIns="0" bIns="0" rtlCol="0" anchor="t"/>
          <a:lstStyle/>
          <a:p>
            <a:pPr marL="0" indent="0" algn="r" rtl="1">
              <a:lnSpc>
                <a:spcPts val="3000"/>
              </a:lnSpc>
              <a:buNone/>
            </a:pPr>
            <a:endParaRPr lang="en-US" sz="1850" dirty="0"/>
          </a:p>
        </p:txBody>
      </p:sp>
      <p:sp>
        <p:nvSpPr>
          <p:cNvPr id="5" name="Text 2"/>
          <p:cNvSpPr/>
          <p:nvPr/>
        </p:nvSpPr>
        <p:spPr>
          <a:xfrm>
            <a:off x="127591" y="1991887"/>
            <a:ext cx="8582723" cy="5036233"/>
          </a:xfrm>
          <a:prstGeom prst="rect">
            <a:avLst/>
          </a:prstGeom>
          <a:noFill/>
          <a:ln/>
        </p:spPr>
        <p:txBody>
          <a:bodyPr wrap="none" lIns="0" tIns="0" rIns="0" bIns="0" rtlCol="0" anchor="t"/>
          <a:lstStyle/>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المجموعات العضلية تتكيف على مثير تدريبي محدد خلال فترة زمنية مقدارها 3 أسابيع</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 ثم تثبت، فالتنوع </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في التدريبات مع فترات راحة مناسبة تسمح للاعب بزيادة حمل التدريب دون التعرض</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 الى مخاطر الاصابات أو الإرهاق الشديد.</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الوحدات التدريبية يجب أن تتنوع فيما بينها بين الشديد , الخفيف والمتوسط للسماح</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 بحدوث الاستشفاء.</a:t>
            </a:r>
          </a:p>
          <a:p>
            <a:pPr algn="r"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محتوى البرنامج التدريبي يجب أيضاً أن يتنوع وذلك لكسر الملل والجمود.</a:t>
            </a:r>
            <a:endParaRPr lang="ar-DZ" sz="2400" b="1" dirty="0">
              <a:solidFill>
                <a:srgbClr val="F9EEE7"/>
              </a:solidFill>
              <a:latin typeface="Quattrocento" pitchFamily="34" charset="0"/>
              <a:ea typeface="Quattrocento" pitchFamily="34" charset="-122"/>
              <a:cs typeface="Quattrocento"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479164" y="662345"/>
            <a:ext cx="5632490" cy="704017"/>
          </a:xfrm>
          <a:prstGeom prst="rect">
            <a:avLst/>
          </a:prstGeom>
          <a:noFill/>
          <a:ln/>
        </p:spPr>
        <p:txBody>
          <a:bodyPr wrap="none" lIns="0" tIns="0" rIns="0" bIns="0" rtlCol="0" anchor="t"/>
          <a:lstStyle/>
          <a:p>
            <a:pPr algn="r" rtl="1">
              <a:lnSpc>
                <a:spcPts val="5500"/>
              </a:lnSpc>
            </a:pPr>
            <a:r>
              <a:rPr lang="en-US" sz="4400" dirty="0" smtClean="0">
                <a:solidFill>
                  <a:srgbClr val="FFD9BE"/>
                </a:solidFill>
                <a:latin typeface="Quattrocento" pitchFamily="34" charset="0"/>
                <a:ea typeface="Quattrocento" pitchFamily="34" charset="-122"/>
                <a:cs typeface="Quattrocento" pitchFamily="34" charset="-120"/>
              </a:rPr>
              <a:t>. 6 </a:t>
            </a:r>
            <a:r>
              <a:rPr lang="en-US" sz="4400" dirty="0">
                <a:solidFill>
                  <a:srgbClr val="FFD9BE"/>
                </a:solidFill>
                <a:latin typeface="Quattrocento" pitchFamily="34" charset="0"/>
                <a:ea typeface="Quattrocento" pitchFamily="34" charset="-122"/>
                <a:cs typeface="Quattrocento" pitchFamily="34" charset="-120"/>
              </a:rPr>
              <a:t>مبدأ الاستجابة الفردية</a:t>
            </a:r>
            <a:endParaRPr lang="en-US" sz="4400" dirty="0"/>
          </a:p>
        </p:txBody>
      </p:sp>
      <p:sp>
        <p:nvSpPr>
          <p:cNvPr id="4" name="Text 1"/>
          <p:cNvSpPr/>
          <p:nvPr/>
        </p:nvSpPr>
        <p:spPr>
          <a:xfrm>
            <a:off x="5635256" y="1608377"/>
            <a:ext cx="8761228" cy="4930646"/>
          </a:xfrm>
          <a:prstGeom prst="rect">
            <a:avLst/>
          </a:prstGeom>
          <a:noFill/>
          <a:ln/>
        </p:spPr>
        <p:txBody>
          <a:bodyPr wrap="square" lIns="0" tIns="0" rIns="0" bIns="0" rtlCol="0" anchor="t"/>
          <a:lstStyle/>
          <a:p>
            <a:pPr algn="just"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كل لاعب يستجيب بشكل مختلف لنفس مثير التدريب، فهنالك العديد من العوامل التي تحدد نوعية الاستجابة للمثيرات وهي ( الوراثة ، الجنس ، التغذية ، البيئة ، مقدار النوم ، الراحة، المرض ، الاصابة ، الدافعية ....الخ )  . </a:t>
            </a:r>
          </a:p>
          <a:p>
            <a:pPr algn="just"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يختلف الناشئون من حيث الاستجابة للتدريب الواحد بصورة مختلفة ، بسبب عدم التشابه في القدرات حتى في المرحلة العمرية الواحدة ، ويعود ذلك لعدة أسباب أهمها :</a:t>
            </a:r>
          </a:p>
          <a:p>
            <a:pPr algn="just"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-النضج : الناشئ الكامل النمو يؤدي التدريب بكفاءة أكثر ، أما الناشئ غير كامل النمو يستعمل الطاقة في النمو والتطور ،عليه يختلف  أدائه في التدريب عن الناشئ كامل النمو .</a:t>
            </a:r>
          </a:p>
          <a:p>
            <a:pPr algn="just" rtl="1">
              <a:lnSpc>
                <a:spcPts val="3000"/>
              </a:lnSpc>
            </a:pPr>
            <a:r>
              <a:rPr lang="ar-DZ" sz="2400" b="1" dirty="0" smtClean="0">
                <a:solidFill>
                  <a:srgbClr val="F9EEE7"/>
                </a:solidFill>
                <a:latin typeface="Quattrocento" pitchFamily="34" charset="0"/>
                <a:ea typeface="Quattrocento" pitchFamily="34" charset="-122"/>
                <a:cs typeface="Quattrocento" pitchFamily="34" charset="-120"/>
              </a:rPr>
              <a:t>-الوراثة : يختلف الناشئون في بنية الجسم ونوع الألياف العضلية (سريعة – بطيئة) ، والقلب وحجم الرئة وبعض العوامل الأخرى الموروثة ، حيث يستجيب الرياضي الموهوب بصورة أفضل للتدريب </a:t>
            </a:r>
            <a:r>
              <a:rPr lang="ar-DZ" sz="1850" dirty="0" smtClean="0">
                <a:solidFill>
                  <a:srgbClr val="F9EEE7"/>
                </a:solidFill>
                <a:latin typeface="Quattrocento" pitchFamily="34" charset="0"/>
                <a:ea typeface="Quattrocento" pitchFamily="34" charset="-122"/>
                <a:cs typeface="Quattrocento" pitchFamily="34" charset="-120"/>
              </a:rPr>
              <a:t>.</a:t>
            </a:r>
          </a:p>
          <a:p>
            <a:pPr algn="r" rtl="1">
              <a:lnSpc>
                <a:spcPts val="3000"/>
              </a:lnSpc>
            </a:pPr>
            <a:endParaRPr lang="ar-DZ" sz="1850" dirty="0">
              <a:solidFill>
                <a:srgbClr val="F9EEE7"/>
              </a:solidFill>
              <a:latin typeface="Quattrocento" pitchFamily="34" charset="0"/>
              <a:ea typeface="Quattrocento" pitchFamily="34" charset="-122"/>
              <a:cs typeface="Quattrocento" pitchFamily="34" charset="-120"/>
            </a:endParaRPr>
          </a:p>
          <a:p>
            <a:pPr algn="r" rtl="1">
              <a:lnSpc>
                <a:spcPts val="3000"/>
              </a:lnSpc>
            </a:pPr>
            <a:endParaRPr lang="ar-DZ" sz="1850" dirty="0" smtClean="0">
              <a:solidFill>
                <a:srgbClr val="F9EEE7"/>
              </a:solidFill>
              <a:latin typeface="Quattrocento" pitchFamily="34" charset="0"/>
              <a:ea typeface="Quattrocento" pitchFamily="34" charset="-122"/>
              <a:cs typeface="Quattrocento" pitchFamily="34" charset="-120"/>
            </a:endParaRPr>
          </a:p>
          <a:p>
            <a:pPr algn="r" rtl="1">
              <a:lnSpc>
                <a:spcPts val="3000"/>
              </a:lnSpc>
            </a:pPr>
            <a:endParaRPr lang="ar-DZ" sz="1850" dirty="0">
              <a:solidFill>
                <a:srgbClr val="F9EEE7"/>
              </a:solidFill>
              <a:latin typeface="Quattrocento" pitchFamily="34" charset="0"/>
              <a:ea typeface="Quattrocento" pitchFamily="34" charset="-122"/>
              <a:cs typeface="Quattrocento" pitchFamily="34"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78465" y="318978"/>
            <a:ext cx="13205637" cy="6370975"/>
          </a:xfrm>
          <a:prstGeom prst="rect">
            <a:avLst/>
          </a:prstGeom>
        </p:spPr>
        <p:txBody>
          <a:bodyPr wrap="square">
            <a:spAutoFit/>
          </a:bodyPr>
          <a:lstStyle/>
          <a:p>
            <a:pPr algn="just" rtl="1"/>
            <a:r>
              <a:rPr lang="ar-DZ" sz="2400" b="1" dirty="0" smtClean="0">
                <a:solidFill>
                  <a:srgbClr val="FF0000"/>
                </a:solidFill>
              </a:rPr>
              <a:t>-تأثيرات البيئة :</a:t>
            </a:r>
          </a:p>
          <a:p>
            <a:pPr algn="just" rtl="1"/>
            <a:r>
              <a:rPr lang="ar-DZ" sz="2400" b="1" dirty="0" smtClean="0">
                <a:solidFill>
                  <a:schemeClr val="bg1"/>
                </a:solidFill>
              </a:rPr>
              <a:t> الضغوط الانفعالية في حياة اللاعبين في المنزل او المدرسة ، او حتى اثناء التدريبات ،بالإضافة الى عامل الحرارة والبرودة وتلوث الهواء  ،و التي تستوجب من المدرب مراعاة  التدريب وفترات الراحة في تلك الظروف .</a:t>
            </a:r>
          </a:p>
          <a:p>
            <a:pPr algn="just" rtl="1"/>
            <a:r>
              <a:rPr lang="ar-DZ" sz="2400" b="1" dirty="0" smtClean="0">
                <a:solidFill>
                  <a:srgbClr val="FF0000"/>
                </a:solidFill>
              </a:rPr>
              <a:t>-التغذية:</a:t>
            </a:r>
          </a:p>
          <a:p>
            <a:pPr algn="just" rtl="1"/>
            <a:r>
              <a:rPr lang="ar-DZ" sz="2400" b="1" dirty="0" smtClean="0">
                <a:solidFill>
                  <a:schemeClr val="bg1"/>
                </a:solidFill>
              </a:rPr>
              <a:t> النظام الغذائي الجيد المتزن يساعد الناشئ على النمو، والقدرة على ممارسة النشاط البدني . </a:t>
            </a:r>
          </a:p>
          <a:p>
            <a:pPr algn="just" rtl="1"/>
            <a:r>
              <a:rPr lang="ar-DZ" sz="2400" b="1" dirty="0" smtClean="0">
                <a:solidFill>
                  <a:srgbClr val="FF0000"/>
                </a:solidFill>
              </a:rPr>
              <a:t>-الراحة والنوم :</a:t>
            </a:r>
          </a:p>
          <a:p>
            <a:pPr algn="just" rtl="1"/>
            <a:r>
              <a:rPr lang="ar-DZ" sz="2400" b="1" dirty="0" smtClean="0">
                <a:solidFill>
                  <a:schemeClr val="bg1"/>
                </a:solidFill>
              </a:rPr>
              <a:t>يحتاج الناشئ إلى مقدار كاف من الراحة والنوم ، خصوصاً عندما يكون حجم التدريب كبيراً، وعلى المدرب أن يعرف متى يجب إعطاء الناشئ إجازة من التدريب.   </a:t>
            </a:r>
          </a:p>
          <a:p>
            <a:pPr algn="just" rtl="1"/>
            <a:r>
              <a:rPr lang="ar-DZ" sz="2400" b="1" dirty="0" smtClean="0">
                <a:solidFill>
                  <a:srgbClr val="FF0000"/>
                </a:solidFill>
              </a:rPr>
              <a:t>-مستوى اللياقة البدنية : </a:t>
            </a:r>
          </a:p>
          <a:p>
            <a:pPr algn="just" rtl="1"/>
            <a:r>
              <a:rPr lang="ar-DZ" sz="2400" b="1" dirty="0" smtClean="0">
                <a:solidFill>
                  <a:schemeClr val="bg1"/>
                </a:solidFill>
              </a:rPr>
              <a:t>أن تطوير مستوى أحدى العناصر البدنية لدى الناشئ بصورة جيدة لا يمكن أن يحدث ، إلا إذا توافرت لديه قاعدة جيدة من اللياقة البدنية العامة ، وما دام الأمر كذلك ، يجب الحرص على تطوير اللياقة العامة لديه .  </a:t>
            </a:r>
          </a:p>
          <a:p>
            <a:pPr algn="just" rtl="1"/>
            <a:r>
              <a:rPr lang="ar-DZ" sz="2400" b="1" dirty="0" smtClean="0">
                <a:solidFill>
                  <a:srgbClr val="FF0000"/>
                </a:solidFill>
              </a:rPr>
              <a:t>الدافع (الحافز) :</a:t>
            </a:r>
          </a:p>
          <a:p>
            <a:pPr algn="just" rtl="1"/>
            <a:r>
              <a:rPr lang="ar-DZ" sz="2400" b="1" dirty="0" smtClean="0">
                <a:solidFill>
                  <a:schemeClr val="bg1"/>
                </a:solidFill>
              </a:rPr>
              <a:t> يعمل الناشئ بجدية أكثر عندما يتم تحفيزه ، وكذا عندما يجد علاقة بين العمل الشاق في التدريب وأهدافه الشخصية ، وبالتالي يجب أشراكه في وضع الأهداف ، والعمل على تحفيزه باستمرار </a:t>
            </a:r>
          </a:p>
          <a:p>
            <a:pPr algn="just" rtl="1"/>
            <a:r>
              <a:rPr lang="ar-DZ" sz="2400" b="1" dirty="0" smtClean="0">
                <a:solidFill>
                  <a:srgbClr val="FF0000"/>
                </a:solidFill>
              </a:rPr>
              <a:t>-المرض أو الإصابة : </a:t>
            </a:r>
          </a:p>
          <a:p>
            <a:pPr algn="just" rtl="1"/>
            <a:r>
              <a:rPr lang="ar-DZ" sz="2400" b="1" dirty="0" smtClean="0">
                <a:solidFill>
                  <a:schemeClr val="bg1"/>
                </a:solidFill>
              </a:rPr>
              <a:t>أن تعرض الناشئ للمرض أو الإصابة يؤثر على استجابته للتدريب ، وبالتالي فعلى المدرب أن يلاحظ ذلك جيداً ، ويعمل على معالجتها ، قبل أن تتضخم وتصبح خطيرة وذلك بعرضه على الطبيب للعلاج </a:t>
            </a:r>
            <a:endParaRPr lang="ar-DZ" sz="2400" b="1" dirty="0">
              <a:solidFill>
                <a:schemeClr val="bg1"/>
              </a:solidFill>
            </a:endParaRPr>
          </a:p>
        </p:txBody>
      </p:sp>
    </p:spTree>
    <p:extLst>
      <p:ext uri="{BB962C8B-B14F-4D97-AF65-F5344CB8AC3E}">
        <p14:creationId xmlns:p14="http://schemas.microsoft.com/office/powerpoint/2010/main" val="1906554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1348</Words>
  <Application>Microsoft Office PowerPoint</Application>
  <PresentationFormat>مخصص</PresentationFormat>
  <Paragraphs>83</Paragraphs>
  <Slides>11</Slides>
  <Notes>8</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Quattrocento</vt:lpstr>
      <vt:lpstr>Quattrocento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Pc Occas</cp:lastModifiedBy>
  <cp:revision>8</cp:revision>
  <dcterms:created xsi:type="dcterms:W3CDTF">2025-04-04T17:29:07Z</dcterms:created>
  <dcterms:modified xsi:type="dcterms:W3CDTF">2025-04-04T20:46:16Z</dcterms:modified>
</cp:coreProperties>
</file>