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7C750-27CA-4A6E-85C4-7D0ED7C3D4F7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ADAF2-9AE2-4A25-8D2F-F09B81A5A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Cohésion et cohérence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cohérence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logique </a:t>
            </a:r>
            <a:r>
              <a:rPr lang="fr-FR" dirty="0"/>
              <a:t>interne du texte : </a:t>
            </a:r>
            <a:r>
              <a:rPr lang="fr-FR" dirty="0" smtClean="0"/>
              <a:t>idées enchaînées </a:t>
            </a:r>
            <a:r>
              <a:rPr lang="fr-FR" dirty="0"/>
              <a:t>de manière claire et compréhensible. Un texte cohérent </a:t>
            </a:r>
            <a:r>
              <a:rPr lang="fr-FR" dirty="0" smtClean="0"/>
              <a:t>suit </a:t>
            </a:r>
            <a:r>
              <a:rPr lang="fr-FR" dirty="0"/>
              <a:t>une progression logique.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cohésion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</a:t>
            </a:r>
            <a:r>
              <a:rPr lang="fr-FR" dirty="0" smtClean="0"/>
              <a:t>oncerne </a:t>
            </a:r>
            <a:r>
              <a:rPr lang="fr-FR" dirty="0"/>
              <a:t>les liens linguistiques qui relient les phrases entre elles.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 </a:t>
            </a:r>
            <a:r>
              <a:rPr lang="en-US" b="1" dirty="0" err="1" smtClean="0"/>
              <a:t>connecteurs</a:t>
            </a:r>
            <a:r>
              <a:rPr lang="en-US" b="1" dirty="0" smtClean="0"/>
              <a:t> </a:t>
            </a:r>
            <a:r>
              <a:rPr lang="en-US" b="1" dirty="0" err="1"/>
              <a:t>logiques</a:t>
            </a: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connecteurs logiques (ou </a:t>
            </a:r>
            <a:r>
              <a:rPr lang="fr-FR" i="1" dirty="0"/>
              <a:t>marqueurs de relation</a:t>
            </a:r>
            <a:r>
              <a:rPr lang="fr-FR" dirty="0"/>
              <a:t>) sont des mots ou groupes de mots qui établissent un lien logique entre </a:t>
            </a:r>
            <a:r>
              <a:rPr lang="fr-FR" dirty="0" smtClean="0"/>
              <a:t>les </a:t>
            </a:r>
            <a:r>
              <a:rPr lang="fr-FR" dirty="0"/>
              <a:t>idées, </a:t>
            </a:r>
            <a:r>
              <a:rPr lang="fr-FR" dirty="0" smtClean="0"/>
              <a:t>les phrases, les propositions...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Nature grammaticale des connecteurs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FR" dirty="0" smtClean="0"/>
              <a:t>Conjonctions </a:t>
            </a:r>
            <a:r>
              <a:rPr lang="fr-FR" dirty="0"/>
              <a:t>de coordination </a:t>
            </a: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Conjonctions </a:t>
            </a:r>
            <a:r>
              <a:rPr lang="fr-FR" dirty="0"/>
              <a:t>de subordination </a:t>
            </a: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dirty="0"/>
              <a:t>Adverbes / locutions </a:t>
            </a:r>
            <a:r>
              <a:rPr lang="fr-FR" dirty="0" smtClean="0"/>
              <a:t>adverbiales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dirty="0"/>
              <a:t>Groupes prépositionnels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52"/>
            <a:ext cx="8786874" cy="650085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Addition / énumération : et, aussi, de plus, en outre, </a:t>
            </a:r>
            <a:r>
              <a:rPr lang="fr-FR" dirty="0" smtClean="0"/>
              <a:t>d’ailleurs</a:t>
            </a:r>
            <a:endParaRPr lang="fr-FR" dirty="0"/>
          </a:p>
          <a:p>
            <a:pPr>
              <a:buNone/>
            </a:pPr>
            <a:r>
              <a:rPr lang="fr-FR" dirty="0"/>
              <a:t>• Cause / justification : parce que, car, puisque, comme, en raison </a:t>
            </a:r>
            <a:r>
              <a:rPr lang="fr-FR" dirty="0" smtClean="0"/>
              <a:t>de</a:t>
            </a:r>
            <a:endParaRPr lang="fr-FR" dirty="0"/>
          </a:p>
          <a:p>
            <a:pPr>
              <a:buNone/>
            </a:pPr>
            <a:r>
              <a:rPr lang="fr-FR" dirty="0"/>
              <a:t>• Conséquence / résultat : donc, ainsi, par conséquent, si </a:t>
            </a:r>
            <a:r>
              <a:rPr lang="fr-FR" dirty="0" smtClean="0"/>
              <a:t>bien</a:t>
            </a:r>
            <a:endParaRPr lang="fr-FR" dirty="0"/>
          </a:p>
          <a:p>
            <a:pPr>
              <a:buNone/>
            </a:pPr>
            <a:r>
              <a:rPr lang="fr-FR" dirty="0"/>
              <a:t>• Opposition / concession : mais, pourtant, cependant, bien que, </a:t>
            </a:r>
            <a:r>
              <a:rPr lang="fr-FR" dirty="0" smtClean="0"/>
              <a:t>quoique</a:t>
            </a:r>
            <a:endParaRPr lang="fr-FR" dirty="0"/>
          </a:p>
          <a:p>
            <a:pPr>
              <a:buNone/>
            </a:pPr>
            <a:r>
              <a:rPr lang="fr-FR" dirty="0"/>
              <a:t>• But / finalité : pour que, afin que, dans le but </a:t>
            </a:r>
            <a:r>
              <a:rPr lang="fr-FR" dirty="0" smtClean="0"/>
              <a:t>de</a:t>
            </a:r>
            <a:endParaRPr lang="fr-FR" dirty="0"/>
          </a:p>
          <a:p>
            <a:pPr>
              <a:buNone/>
            </a:pPr>
            <a:r>
              <a:rPr lang="fr-FR" dirty="0"/>
              <a:t>• Condition / hypothèse : si, à condition que, à </a:t>
            </a:r>
            <a:r>
              <a:rPr lang="fr-FR" dirty="0" smtClean="0"/>
              <a:t>moins</a:t>
            </a:r>
            <a:endParaRPr lang="fr-FR" dirty="0"/>
          </a:p>
          <a:p>
            <a:pPr>
              <a:buNone/>
            </a:pPr>
            <a:r>
              <a:rPr lang="fr-FR" dirty="0"/>
              <a:t>• Comparaison / analogie : comme, de même que, ainsi que, tel </a:t>
            </a:r>
            <a:r>
              <a:rPr lang="fr-FR" dirty="0" smtClean="0"/>
              <a:t>que</a:t>
            </a:r>
            <a:endParaRPr lang="fr-FR" dirty="0"/>
          </a:p>
          <a:p>
            <a:pPr>
              <a:buNone/>
            </a:pPr>
            <a:r>
              <a:rPr lang="fr-FR" dirty="0"/>
              <a:t>• Temps / succession : quand, lorsque, pendant que, avant que, après </a:t>
            </a:r>
            <a:r>
              <a:rPr lang="fr-FR" dirty="0" smtClean="0"/>
              <a:t>que</a:t>
            </a:r>
            <a:endParaRPr lang="fr-FR" dirty="0"/>
          </a:p>
          <a:p>
            <a:pPr>
              <a:buNone/>
            </a:pPr>
            <a:r>
              <a:rPr lang="fr-FR" dirty="0"/>
              <a:t>• Explication / reformulation : c’est-à-dire, en effet, autrement </a:t>
            </a:r>
            <a:r>
              <a:rPr lang="fr-FR" dirty="0" smtClean="0"/>
              <a:t>dit</a:t>
            </a:r>
            <a:endParaRPr lang="fr-FR" dirty="0"/>
          </a:p>
          <a:p>
            <a:pPr>
              <a:buNone/>
            </a:pPr>
            <a:r>
              <a:rPr lang="fr-FR" dirty="0"/>
              <a:t>• Conclusion / synthèse : donc, en conclusion, finalement, en </a:t>
            </a:r>
            <a:r>
              <a:rPr lang="fr-FR" dirty="0" smtClean="0"/>
              <a:t>somme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connecteurs et la description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		</a:t>
            </a:r>
            <a:endParaRPr lang="fr-FR" dirty="0"/>
          </a:p>
          <a:p>
            <a:pPr>
              <a:buNone/>
            </a:pPr>
            <a:r>
              <a:rPr lang="fr-FR" dirty="0"/>
              <a:t>• </a:t>
            </a:r>
            <a:r>
              <a:rPr lang="fr-FR" dirty="0" smtClean="0"/>
              <a:t>Marqueurs </a:t>
            </a:r>
            <a:r>
              <a:rPr lang="fr-FR" dirty="0"/>
              <a:t>spatiaux : en haut, en bas, à gauche, à droite, au centre, près de, devant, derrière, autour de, au fond de</a:t>
            </a:r>
            <a:r>
              <a:rPr lang="fr-FR" dirty="0" smtClean="0"/>
              <a:t>…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Connecteurs</a:t>
            </a:r>
            <a:r>
              <a:rPr lang="en-US" dirty="0"/>
              <a:t> </a:t>
            </a:r>
            <a:r>
              <a:rPr lang="en-US" dirty="0" err="1"/>
              <a:t>d’addition</a:t>
            </a:r>
            <a:r>
              <a:rPr lang="en-US" dirty="0"/>
              <a:t> : de plus, en </a:t>
            </a:r>
            <a:r>
              <a:rPr lang="en-US" dirty="0" err="1"/>
              <a:t>outre</a:t>
            </a:r>
            <a:r>
              <a:rPr lang="en-US" dirty="0"/>
              <a:t>, </a:t>
            </a:r>
            <a:r>
              <a:rPr lang="en-US" dirty="0" err="1"/>
              <a:t>également</a:t>
            </a:r>
            <a:r>
              <a:rPr lang="en-US" dirty="0"/>
              <a:t>, </a:t>
            </a:r>
            <a:r>
              <a:rPr lang="en-US" dirty="0" err="1"/>
              <a:t>aussi</a:t>
            </a:r>
            <a:r>
              <a:rPr lang="en-US" dirty="0"/>
              <a:t>, non </a:t>
            </a:r>
            <a:r>
              <a:rPr lang="en-US" dirty="0" err="1"/>
              <a:t>seulement</a:t>
            </a:r>
            <a:r>
              <a:rPr lang="en-US" dirty="0"/>
              <a:t>…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smtClean="0"/>
              <a:t>encore</a:t>
            </a:r>
            <a:endParaRPr lang="en-US" dirty="0"/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/>
              <a:t>Connecteurs de contraste : mais, pourtant, cependant, au contraire.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Importance des connecteurs dans la rédaction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G</a:t>
            </a:r>
            <a:r>
              <a:rPr lang="fr-FR" dirty="0" smtClean="0"/>
              <a:t>uider </a:t>
            </a:r>
            <a:r>
              <a:rPr lang="fr-FR" dirty="0"/>
              <a:t>le lecteur, </a:t>
            </a:r>
            <a:endParaRPr lang="fr-FR" dirty="0" smtClean="0"/>
          </a:p>
          <a:p>
            <a:r>
              <a:rPr lang="fr-FR" dirty="0" smtClean="0"/>
              <a:t>Rendre </a:t>
            </a:r>
            <a:r>
              <a:rPr lang="fr-FR" dirty="0"/>
              <a:t>la lecture fluide </a:t>
            </a:r>
          </a:p>
          <a:p>
            <a:r>
              <a:rPr lang="fr-FR" dirty="0" smtClean="0"/>
              <a:t>Démontrer </a:t>
            </a:r>
            <a:r>
              <a:rPr lang="fr-FR" dirty="0"/>
              <a:t>la maîtrise du discours.</a:t>
            </a:r>
            <a:br>
              <a:rPr lang="fr-FR" dirty="0"/>
            </a:b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265</Words>
  <Application>Microsoft Office PowerPoint</Application>
  <PresentationFormat>Affichage à l'écran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Cohésion et cohérence </vt:lpstr>
      <vt:lpstr>La cohérence</vt:lpstr>
      <vt:lpstr>La cohésion</vt:lpstr>
      <vt:lpstr>Les connecteurs logiques </vt:lpstr>
      <vt:lpstr>Nature grammaticale des connecteurs </vt:lpstr>
      <vt:lpstr>Diapositive 6</vt:lpstr>
      <vt:lpstr>Les connecteurs et la description</vt:lpstr>
      <vt:lpstr>Importance des connecteurs dans la rédaction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Cohésion et cohérence</dc:title>
  <dc:creator>ELITEBOOK</dc:creator>
  <cp:lastModifiedBy>ELITEBOOK</cp:lastModifiedBy>
  <cp:revision>5</cp:revision>
  <dcterms:created xsi:type="dcterms:W3CDTF">2025-11-01T18:44:58Z</dcterms:created>
  <dcterms:modified xsi:type="dcterms:W3CDTF">2025-11-14T23:30:38Z</dcterms:modified>
</cp:coreProperties>
</file>