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5926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40096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E592D4-710A-4221-AE68-5B1A00E288AB}"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46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1940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E592D4-710A-4221-AE68-5B1A00E288AB}"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755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09021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57582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7355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63661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8D3D7D-4004-43C0-98AE-7440EF4E34CE}" type="datetimeFigureOut">
              <a:rPr lang="fr-FR" smtClean="0"/>
              <a:t>12/05/2024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362247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96712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88D3D7D-4004-43C0-98AE-7440EF4E34CE}" type="datetimeFigureOut">
              <a:rPr lang="fr-FR" smtClean="0"/>
              <a:t>12/05/2024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21365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88D3D7D-4004-43C0-98AE-7440EF4E34CE}" type="datetimeFigureOut">
              <a:rPr lang="fr-FR" smtClean="0"/>
              <a:t>12/05/2024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409228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D3D7D-4004-43C0-98AE-7440EF4E34CE}" type="datetimeFigureOut">
              <a:rPr lang="fr-FR" smtClean="0"/>
              <a:t>12/05/2024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31118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247332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88D3D7D-4004-43C0-98AE-7440EF4E34CE}" type="datetimeFigureOut">
              <a:rPr lang="fr-FR" smtClean="0"/>
              <a:t>12/05/2024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DE592D4-710A-4221-AE68-5B1A00E288AB}" type="slidenum">
              <a:rPr lang="fr-FR" smtClean="0"/>
              <a:t>‹N°›</a:t>
            </a:fld>
            <a:endParaRPr lang="fr-FR"/>
          </a:p>
        </p:txBody>
      </p:sp>
    </p:spTree>
    <p:extLst>
      <p:ext uri="{BB962C8B-B14F-4D97-AF65-F5344CB8AC3E}">
        <p14:creationId xmlns:p14="http://schemas.microsoft.com/office/powerpoint/2010/main" val="1966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8D3D7D-4004-43C0-98AE-7440EF4E34CE}" type="datetimeFigureOut">
              <a:rPr lang="fr-FR" smtClean="0"/>
              <a:t>12/05/2024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DE592D4-710A-4221-AE68-5B1A00E288AB}" type="slidenum">
              <a:rPr lang="fr-FR" smtClean="0"/>
              <a:t>‹N°›</a:t>
            </a:fld>
            <a:endParaRPr lang="fr-FR"/>
          </a:p>
        </p:txBody>
      </p:sp>
    </p:spTree>
    <p:extLst>
      <p:ext uri="{BB962C8B-B14F-4D97-AF65-F5344CB8AC3E}">
        <p14:creationId xmlns:p14="http://schemas.microsoft.com/office/powerpoint/2010/main" val="196563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0F396-5F03-73A6-F7D1-C56E832D51DF}"/>
              </a:ext>
            </a:extLst>
          </p:cNvPr>
          <p:cNvSpPr>
            <a:spLocks noGrp="1"/>
          </p:cNvSpPr>
          <p:nvPr>
            <p:ph type="ctrTitle"/>
          </p:nvPr>
        </p:nvSpPr>
        <p:spPr>
          <a:xfrm>
            <a:off x="314793" y="269823"/>
            <a:ext cx="11662348" cy="1798820"/>
          </a:xfrm>
        </p:spPr>
        <p:txBody>
          <a:bodyPr>
            <a:normAutofit fontScale="90000"/>
          </a:bodyPr>
          <a:lstStyle/>
          <a:p>
            <a:pPr algn="ctr"/>
            <a:r>
              <a:rPr lang="fr-FR" sz="6000" b="1" kern="0" dirty="0">
                <a:effectLst/>
                <a:latin typeface="Times New Roman" panose="02020603050405020304" pitchFamily="18" charset="0"/>
                <a:ea typeface="Times New Roman" panose="02020603050405020304" pitchFamily="18" charset="0"/>
              </a:rPr>
              <a:t>L’analyse des erreurs</a:t>
            </a:r>
            <a:r>
              <a:rPr lang="fr-FR" sz="6000" b="1" dirty="0">
                <a:effectLst/>
                <a:latin typeface="Calibri" panose="020F0502020204030204" pitchFamily="34" charset="0"/>
                <a:ea typeface="Calibri" panose="020F0502020204030204" pitchFamily="34" charset="0"/>
                <a:cs typeface="Arial" panose="020B0604020202020204" pitchFamily="34" charset="0"/>
              </a:rPr>
              <a:t> </a:t>
            </a:r>
            <a:br>
              <a:rPr lang="fr-FR" dirty="0"/>
            </a:br>
            <a:endParaRPr lang="fr-FR" dirty="0"/>
          </a:p>
        </p:txBody>
      </p:sp>
      <p:sp>
        <p:nvSpPr>
          <p:cNvPr id="3" name="Sous-titre 2">
            <a:extLst>
              <a:ext uri="{FF2B5EF4-FFF2-40B4-BE49-F238E27FC236}">
                <a16:creationId xmlns:a16="http://schemas.microsoft.com/office/drawing/2014/main" id="{50889A53-4570-510B-027E-F266B6338DBC}"/>
              </a:ext>
            </a:extLst>
          </p:cNvPr>
          <p:cNvSpPr>
            <a:spLocks noGrp="1"/>
          </p:cNvSpPr>
          <p:nvPr>
            <p:ph type="subTitle" idx="1"/>
          </p:nvPr>
        </p:nvSpPr>
        <p:spPr>
          <a:xfrm>
            <a:off x="214859" y="2068643"/>
            <a:ext cx="11762282" cy="4789357"/>
          </a:xfrm>
        </p:spPr>
        <p:txBody>
          <a:bodyPr>
            <a:noAutofit/>
          </a:bodyPr>
          <a:lstStyle/>
          <a:p>
            <a:pPr algn="ctr">
              <a:lnSpc>
                <a:spcPct val="150000"/>
              </a:lnSpc>
              <a:spcAft>
                <a:spcPts val="800"/>
              </a:spcAft>
            </a:pPr>
            <a:r>
              <a:rPr lang="fr-FR" sz="2800"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2800"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L'analyse des erreurs est une méthodologie cruciale dans le domaine de l'enseignement des langues, visant à comprendre les difficultés rencontrées par les apprenants lors de l'acquisition d'une langue seconde. Cette approche examine les erreurs linguistiques commises par les apprenants afin d'identifier les schémas récurrents, les lacunes de compréhension et les obstacles spécifiques à l'apprentissage.</a:t>
            </a:r>
            <a:endParaRPr lang="fr-FR" sz="2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fr-FR" sz="2800" dirty="0"/>
          </a:p>
        </p:txBody>
      </p:sp>
      <p:pic>
        <p:nvPicPr>
          <p:cNvPr id="4" name="Son enregistré">
            <a:hlinkClick r:id="" action="ppaction://media"/>
            <a:extLst>
              <a:ext uri="{FF2B5EF4-FFF2-40B4-BE49-F238E27FC236}">
                <a16:creationId xmlns:a16="http://schemas.microsoft.com/office/drawing/2014/main" id="{C06A71DA-E285-9068-4929-42D6E3CF6A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60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A39E78-6D2C-42F6-1A19-7F9AD146E9D7}"/>
              </a:ext>
            </a:extLst>
          </p:cNvPr>
          <p:cNvSpPr>
            <a:spLocks noGrp="1"/>
          </p:cNvSpPr>
          <p:nvPr>
            <p:ph idx="1"/>
          </p:nvPr>
        </p:nvSpPr>
        <p:spPr>
          <a:xfrm>
            <a:off x="267286" y="0"/>
            <a:ext cx="11924714" cy="6696222"/>
          </a:xfrm>
        </p:spPr>
        <p:txBody>
          <a:bodyPr>
            <a:normAutofit/>
          </a:bodyPr>
          <a:lstStyle/>
          <a:p>
            <a:pPr marL="342900" lvl="0" indent="-342900" algn="justLow" rtl="0">
              <a:lnSpc>
                <a:spcPct val="150000"/>
              </a:lnSpc>
              <a:buFont typeface="+mj-lt"/>
              <a:buAutoNum type="arabicPeriod"/>
            </a:pPr>
            <a:r>
              <a:rPr lang="fr-FR" sz="2400" b="1" dirty="0">
                <a:solidFill>
                  <a:srgbClr val="000000"/>
                </a:solidFill>
                <a:effectLst/>
                <a:latin typeface="Times New Roman" panose="02020603050405020304" pitchFamily="18" charset="0"/>
                <a:ea typeface="Calibri" panose="020F0502020204030204" pitchFamily="34" charset="0"/>
              </a:rPr>
              <a:t>Définitions : </a:t>
            </a:r>
            <a:endParaRPr lang="fr-FR" sz="2400" dirty="0">
              <a:solidFill>
                <a:srgbClr val="000000"/>
              </a:solidFill>
              <a:effectLst/>
              <a:latin typeface="Times New Roman" panose="02020603050405020304" pitchFamily="18" charset="0"/>
              <a:ea typeface="Calibri" panose="020F0502020204030204" pitchFamily="34" charset="0"/>
            </a:endParaRPr>
          </a:p>
          <a:p>
            <a:pPr algn="justLow">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a- Erreur : </a:t>
            </a:r>
            <a:r>
              <a:rPr lang="fr-FR" sz="2400" dirty="0">
                <a:solidFill>
                  <a:srgbClr val="000000"/>
                </a:solidFill>
                <a:effectLst/>
                <a:latin typeface="Times New Roman" panose="02020603050405020304" pitchFamily="18" charset="0"/>
                <a:ea typeface="Calibri" panose="020F0502020204030204" pitchFamily="34" charset="0"/>
              </a:rPr>
              <a:t>l’erreur est commise lorsque le locuteur se trompe en appliquant le système linguistique de sa langue maternelle. Il obéit aux règles déjà acquises et les applique au cours de son apprentissage d’une langue étrangère qui n’est pas régie par ces mêmes règles. </a:t>
            </a:r>
          </a:p>
          <a:p>
            <a:pPr algn="justLow">
              <a:lnSpc>
                <a:spcPct val="150000"/>
              </a:lnSpc>
            </a:pPr>
            <a:r>
              <a:rPr lang="fr-FR" sz="2400" b="1" dirty="0">
                <a:solidFill>
                  <a:srgbClr val="000000"/>
                </a:solidFill>
                <a:effectLst/>
                <a:latin typeface="Times New Roman" panose="02020603050405020304" pitchFamily="18" charset="0"/>
                <a:ea typeface="Calibri" panose="020F0502020204030204" pitchFamily="34" charset="0"/>
              </a:rPr>
              <a:t>b- Faute : </a:t>
            </a:r>
            <a:r>
              <a:rPr lang="fr-FR" sz="2400" dirty="0">
                <a:solidFill>
                  <a:srgbClr val="000000"/>
                </a:solidFill>
                <a:effectLst/>
                <a:latin typeface="Times New Roman" panose="02020603050405020304" pitchFamily="18" charset="0"/>
                <a:ea typeface="Calibri" panose="020F0502020204030204" pitchFamily="34" charset="0"/>
              </a:rPr>
              <a:t>la faute est commise lorsque le locuteur se trompe même en connaissant la règle. Il s’agit dans cette situation de non application de la règle acquise, ce qui n’est pas toléré pour l’apprentissage de la langue. </a:t>
            </a:r>
          </a:p>
          <a:p>
            <a:pPr marL="0" lvl="0" indent="0" algn="justLow" rtl="0">
              <a:lnSpc>
                <a:spcPct val="150000"/>
              </a:lnSpc>
              <a:buNone/>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Les types d’erreur :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existe deux types d’erreurs </a:t>
            </a:r>
          </a:p>
          <a:p>
            <a:pPr algn="justLow">
              <a:lnSpc>
                <a:spcPct val="150000"/>
              </a:lnSpc>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Erreur interlinguale :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l’apprenant peut commettre une erreur dans son apprentissage d’une langue étrangère, qui est due au système linguistique de sa langue maternelle. Il s’agit dans ce cas d’interférence entre deux systèmes linguistiques ; L1 qui interfère avec L2. </a:t>
            </a:r>
          </a:p>
          <a:p>
            <a:pPr algn="justLow">
              <a:lnSpc>
                <a:spcPct val="150000"/>
              </a:lnSpc>
            </a:pPr>
            <a:endParaRPr lang="fr-FR" sz="2400" dirty="0">
              <a:solidFill>
                <a:srgbClr val="000000"/>
              </a:solidFill>
              <a:effectLst/>
              <a:latin typeface="Times New Roman" panose="02020603050405020304" pitchFamily="18" charset="0"/>
              <a:ea typeface="Calibri" panose="020F0502020204030204" pitchFamily="34" charset="0"/>
            </a:endParaRPr>
          </a:p>
          <a:p>
            <a:endParaRPr lang="fr-FR" sz="2400" dirty="0"/>
          </a:p>
        </p:txBody>
      </p:sp>
      <p:pic>
        <p:nvPicPr>
          <p:cNvPr id="2" name="Son enregistré">
            <a:hlinkClick r:id="" action="ppaction://media"/>
            <a:extLst>
              <a:ext uri="{FF2B5EF4-FFF2-40B4-BE49-F238E27FC236}">
                <a16:creationId xmlns:a16="http://schemas.microsoft.com/office/drawing/2014/main" id="{E7705181-04E2-058A-A0CC-BDCD98DB51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871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7613BA-17D7-F241-79A1-66E1F8116856}"/>
              </a:ext>
            </a:extLst>
          </p:cNvPr>
          <p:cNvSpPr>
            <a:spLocks noGrp="1"/>
          </p:cNvSpPr>
          <p:nvPr>
            <p:ph idx="1"/>
          </p:nvPr>
        </p:nvSpPr>
        <p:spPr>
          <a:xfrm>
            <a:off x="239151" y="98474"/>
            <a:ext cx="11774658" cy="6625883"/>
          </a:xfrm>
        </p:spPr>
        <p:txBody>
          <a:bodyPr>
            <a:noAutofit/>
          </a:bodyPr>
          <a:lstStyle/>
          <a:p>
            <a:pPr algn="justLow">
              <a:lnSpc>
                <a:spcPct val="150000"/>
              </a:lnSpc>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Erreur </a:t>
            </a:r>
            <a:r>
              <a:rPr lang="fr-FR"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intralinguale</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l’apprenant d’une langue étrangère peut parfois commettre des erreurs au cours de son apprentissage, qui sont dues cette fois-ci au système lui-même. Des situations d’analogie amène l’apprenant à se tromper dans l’application de certaines règles de L2. Il ne s’agit plus d’interférences, puisqu’il s’agit d’un seul système linguistique. </a:t>
            </a:r>
          </a:p>
          <a:p>
            <a:pPr marL="0" lvl="0" indent="0" algn="justLow" rtl="0">
              <a:lnSpc>
                <a:spcPct val="150000"/>
              </a:lnSpc>
              <a:buNone/>
            </a:pP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L’analyse des erreurs : </a:t>
            </a:r>
            <a:endPar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a:lnSpc>
                <a:spcPct val="150000"/>
              </a:lnSpc>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Elle fait partie de la linguistique contrastive et consiste à : </a:t>
            </a:r>
          </a:p>
          <a:p>
            <a:pPr marL="342900" lvl="0" indent="-342900" algn="justLow">
              <a:lnSpc>
                <a:spcPct val="150000"/>
              </a:lnSpc>
              <a:buFont typeface="+mj-lt"/>
              <a:buAutoNum type="arabicPeriod"/>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Décrire, comme un médecin, la maladie (son origine) et donner un remède ; </a:t>
            </a:r>
          </a:p>
          <a:p>
            <a:pPr marL="342900" lvl="0" indent="-342900" algn="justLow">
              <a:lnSpc>
                <a:spcPct val="150000"/>
              </a:lnSpc>
              <a:buFont typeface="+mj-lt"/>
              <a:buAutoNum type="arabicPeriod"/>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Inventorier les erreurs et les corriger ; </a:t>
            </a:r>
          </a:p>
          <a:p>
            <a:pPr marL="342900" lvl="0" indent="-342900" algn="justLow">
              <a:lnSpc>
                <a:spcPct val="150000"/>
              </a:lnSpc>
              <a:buFont typeface="+mj-lt"/>
              <a:buAutoNum type="arabicPeriod"/>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Expliquer pourquoi le locuteur a commis ces erreurs a tel niveau et dans telle situation ;</a:t>
            </a:r>
          </a:p>
          <a:p>
            <a:pPr marL="342900" lvl="0" indent="-342900" algn="justLow">
              <a:lnSpc>
                <a:spcPct val="150000"/>
              </a:lnSpc>
              <a:buFont typeface="+mj-lt"/>
              <a:buAutoNum type="arabicPeriod"/>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Commenter ces erreurs et proposer des solutions. </a:t>
            </a:r>
          </a:p>
          <a:p>
            <a:pPr marL="0" indent="0" algn="justLow">
              <a:lnSpc>
                <a:spcPct val="150000"/>
              </a:lnSpc>
              <a:buNone/>
            </a:pPr>
            <a:endPar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4" name="Son enregistré">
            <a:hlinkClick r:id="" action="ppaction://media"/>
            <a:extLst>
              <a:ext uri="{FF2B5EF4-FFF2-40B4-BE49-F238E27FC236}">
                <a16:creationId xmlns:a16="http://schemas.microsoft.com/office/drawing/2014/main" id="{AD4C051F-D0F9-A867-B1F5-F60C29BD01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57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C65490-8867-FB6D-2D7E-20F4878B3AFE}"/>
              </a:ext>
            </a:extLst>
          </p:cNvPr>
          <p:cNvSpPr>
            <a:spLocks noGrp="1"/>
          </p:cNvSpPr>
          <p:nvPr>
            <p:ph idx="1"/>
          </p:nvPr>
        </p:nvSpPr>
        <p:spPr>
          <a:xfrm>
            <a:off x="196948" y="112541"/>
            <a:ext cx="11995052" cy="6597747"/>
          </a:xfrm>
        </p:spPr>
        <p:txBody>
          <a:bodyPr>
            <a:normAutofit fontScale="92500"/>
          </a:bodyPr>
          <a:lstStyle/>
          <a:p>
            <a:pPr algn="justLow">
              <a:lnSpc>
                <a:spcPct val="150000"/>
              </a:lnSpc>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Quelques types d’erreurs interlinguales (entre l’arabe et le français) : </a:t>
            </a:r>
            <a:endParaRPr lang="fr-FR" sz="2400" dirty="0">
              <a:solidFill>
                <a:schemeClr val="tx1"/>
              </a:solidFill>
              <a:latin typeface="Times New Roman" panose="02020603050405020304" pitchFamily="18" charset="0"/>
              <a:cs typeface="Times New Roman" panose="02020603050405020304" pitchFamily="18" charset="0"/>
            </a:endParaRPr>
          </a:p>
          <a:p>
            <a:pPr algn="justLow">
              <a:lnSpc>
                <a:spcPct val="150000"/>
              </a:lnSpc>
            </a:pPr>
            <a:r>
              <a:rPr lang="fr-FR" sz="2400" b="1" dirty="0">
                <a:solidFill>
                  <a:schemeClr val="tx1"/>
                </a:solidFill>
                <a:effectLst/>
                <a:latin typeface="Times New Roman" panose="02020603050405020304" pitchFamily="18" charset="0"/>
                <a:ea typeface="Calibri" panose="020F0502020204030204" pitchFamily="34" charset="0"/>
              </a:rPr>
              <a:t>Le système phonologique : </a:t>
            </a:r>
            <a:r>
              <a:rPr lang="fr-FR" sz="2400" dirty="0">
                <a:solidFill>
                  <a:schemeClr val="tx1"/>
                </a:solidFill>
                <a:effectLst/>
                <a:latin typeface="Times New Roman" panose="02020603050405020304" pitchFamily="18" charset="0"/>
                <a:ea typeface="Calibri" panose="020F0502020204030204" pitchFamily="34" charset="0"/>
              </a:rPr>
              <a:t>un arabophone ne perçoit pas la différence entre les voyelles orales ([y], [u] ou [i]/ [Ø] ou [o]). Pour un élève, les deux phrases suivantes sont équivalentes : Un petit peu d’eau/ un petit pot d’eau.</a:t>
            </a:r>
          </a:p>
          <a:p>
            <a:pPr>
              <a:lnSpc>
                <a:spcPct val="150000"/>
              </a:lnSpc>
            </a:pPr>
            <a:r>
              <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L’élève peut confondre également avec les voyelles nasales. Il distingue en arabe que [u], [i] et [a] qui sont des voyelles longues. Il confondra donc entre beau/ bon/ bonne. D’autres exemples peuvent renvoyer à ce type de confusion, tels que on/ en ; dont/ dans ; son/ sans ; marchons/ marchand (t). </a:t>
            </a:r>
          </a:p>
          <a:p>
            <a:pPr algn="justLow">
              <a:lnSpc>
                <a:spcPct val="150000"/>
              </a:lnSpc>
            </a:pPr>
            <a:r>
              <a:rPr lang="fr-FR" sz="2400" b="1" dirty="0">
                <a:solidFill>
                  <a:schemeClr val="tx1"/>
                </a:solidFill>
                <a:effectLst/>
                <a:latin typeface="Times New Roman" panose="02020603050405020304" pitchFamily="18" charset="0"/>
                <a:ea typeface="Calibri" panose="020F0502020204030204" pitchFamily="34" charset="0"/>
              </a:rPr>
              <a:t>- Le système orthographique : </a:t>
            </a:r>
            <a:endParaRPr lang="fr-FR" sz="2400" dirty="0">
              <a:solidFill>
                <a:schemeClr val="tx1"/>
              </a:solidFill>
              <a:effectLst/>
              <a:latin typeface="Times New Roman" panose="02020603050405020304" pitchFamily="18" charset="0"/>
              <a:ea typeface="Calibri" panose="020F0502020204030204" pitchFamily="34" charset="0"/>
            </a:endParaRPr>
          </a:p>
          <a:p>
            <a:pPr algn="justLow">
              <a:lnSpc>
                <a:spcPct val="150000"/>
              </a:lnSpc>
            </a:pPr>
            <a:r>
              <a:rPr lang="fr-FR" sz="2400" dirty="0">
                <a:solidFill>
                  <a:schemeClr val="tx1"/>
                </a:solidFill>
                <a:effectLst/>
                <a:latin typeface="Times New Roman" panose="02020603050405020304" pitchFamily="18" charset="0"/>
                <a:ea typeface="Calibri" panose="020F0502020204030204" pitchFamily="34" charset="0"/>
              </a:rPr>
              <a:t>L’élève peut commettre des erreurs de graphie, dues au système phonologique de sa langue maternelle. Il produira alors : </a:t>
            </a:r>
            <a:r>
              <a:rPr lang="fr-FR" sz="2400" dirty="0" err="1">
                <a:solidFill>
                  <a:schemeClr val="tx1"/>
                </a:solidFill>
                <a:effectLst/>
                <a:latin typeface="Times New Roman" panose="02020603050405020304" pitchFamily="18" charset="0"/>
                <a:ea typeface="Calibri" panose="020F0502020204030204" pitchFamily="34" charset="0"/>
              </a:rPr>
              <a:t>Vésiter</a:t>
            </a:r>
            <a:r>
              <a:rPr lang="fr-FR" sz="2400" dirty="0">
                <a:solidFill>
                  <a:schemeClr val="tx1"/>
                </a:solidFill>
                <a:effectLst/>
                <a:latin typeface="Times New Roman" panose="02020603050405020304" pitchFamily="18" charset="0"/>
                <a:ea typeface="Calibri" panose="020F0502020204030204" pitchFamily="34" charset="0"/>
              </a:rPr>
              <a:t> = visiter/ </a:t>
            </a:r>
            <a:r>
              <a:rPr lang="fr-FR" sz="2400" dirty="0" err="1">
                <a:solidFill>
                  <a:schemeClr val="tx1"/>
                </a:solidFill>
                <a:effectLst/>
                <a:latin typeface="Times New Roman" panose="02020603050405020304" pitchFamily="18" charset="0"/>
                <a:ea typeface="Calibri" panose="020F0502020204030204" pitchFamily="34" charset="0"/>
              </a:rPr>
              <a:t>défili</a:t>
            </a:r>
            <a:r>
              <a:rPr lang="fr-FR" sz="2400" dirty="0">
                <a:solidFill>
                  <a:schemeClr val="tx1"/>
                </a:solidFill>
                <a:effectLst/>
                <a:latin typeface="Times New Roman" panose="02020603050405020304" pitchFamily="18" charset="0"/>
                <a:ea typeface="Calibri" panose="020F0502020204030204" pitchFamily="34" charset="0"/>
              </a:rPr>
              <a:t> = défiler/ </a:t>
            </a:r>
            <a:r>
              <a:rPr lang="fr-FR" sz="2400" dirty="0" err="1">
                <a:solidFill>
                  <a:schemeClr val="tx1"/>
                </a:solidFill>
                <a:effectLst/>
                <a:latin typeface="Times New Roman" panose="02020603050405020304" pitchFamily="18" charset="0"/>
                <a:ea typeface="Calibri" panose="020F0502020204030204" pitchFamily="34" charset="0"/>
              </a:rPr>
              <a:t>mesique</a:t>
            </a:r>
            <a:r>
              <a:rPr lang="fr-FR" sz="2400" dirty="0">
                <a:solidFill>
                  <a:schemeClr val="tx1"/>
                </a:solidFill>
                <a:effectLst/>
                <a:latin typeface="Times New Roman" panose="02020603050405020304" pitchFamily="18" charset="0"/>
                <a:ea typeface="Calibri" panose="020F0502020204030204" pitchFamily="34" charset="0"/>
              </a:rPr>
              <a:t> = musique/ </a:t>
            </a:r>
            <a:r>
              <a:rPr lang="fr-FR" sz="2400" dirty="0" err="1">
                <a:solidFill>
                  <a:schemeClr val="tx1"/>
                </a:solidFill>
                <a:effectLst/>
                <a:latin typeface="Times New Roman" panose="02020603050405020304" pitchFamily="18" charset="0"/>
                <a:ea typeface="Calibri" panose="020F0502020204030204" pitchFamily="34" charset="0"/>
              </a:rPr>
              <a:t>apri</a:t>
            </a:r>
            <a:r>
              <a:rPr lang="fr-FR" sz="2400" dirty="0">
                <a:solidFill>
                  <a:schemeClr val="tx1"/>
                </a:solidFill>
                <a:effectLst/>
                <a:latin typeface="Times New Roman" panose="02020603050405020304" pitchFamily="18" charset="0"/>
                <a:ea typeface="Calibri" panose="020F0502020204030204" pitchFamily="34" charset="0"/>
              </a:rPr>
              <a:t> = après/ </a:t>
            </a:r>
            <a:r>
              <a:rPr lang="fr-FR" sz="2400" dirty="0" err="1">
                <a:solidFill>
                  <a:schemeClr val="tx1"/>
                </a:solidFill>
                <a:effectLst/>
                <a:latin typeface="Times New Roman" panose="02020603050405020304" pitchFamily="18" charset="0"/>
                <a:ea typeface="Calibri" panose="020F0502020204030204" pitchFamily="34" charset="0"/>
              </a:rPr>
              <a:t>enton</a:t>
            </a:r>
            <a:r>
              <a:rPr lang="fr-FR" sz="2400" dirty="0">
                <a:solidFill>
                  <a:schemeClr val="tx1"/>
                </a:solidFill>
                <a:effectLst/>
                <a:latin typeface="Times New Roman" panose="02020603050405020304" pitchFamily="18" charset="0"/>
                <a:ea typeface="Calibri" panose="020F0502020204030204" pitchFamily="34" charset="0"/>
              </a:rPr>
              <a:t> = entend/ blanc = blond/ compagne = campagne. </a:t>
            </a:r>
          </a:p>
          <a:p>
            <a:pPr>
              <a:lnSpc>
                <a:spcPct val="150000"/>
              </a:lnSpc>
            </a:pPr>
            <a:endParaRPr lang="fr-FR" sz="2400" dirty="0">
              <a:solidFill>
                <a:schemeClr val="tx1"/>
              </a:solidFill>
            </a:endParaRPr>
          </a:p>
          <a:p>
            <a:pPr>
              <a:lnSpc>
                <a:spcPct val="150000"/>
              </a:lnSpc>
            </a:pPr>
            <a:endParaRPr lang="fr-FR" sz="2400" dirty="0">
              <a:solidFill>
                <a:schemeClr val="tx1"/>
              </a:solidFill>
            </a:endParaRPr>
          </a:p>
        </p:txBody>
      </p:sp>
      <p:pic>
        <p:nvPicPr>
          <p:cNvPr id="5" name="Son enregistré">
            <a:hlinkClick r:id="" action="ppaction://media"/>
            <a:extLst>
              <a:ext uri="{FF2B5EF4-FFF2-40B4-BE49-F238E27FC236}">
                <a16:creationId xmlns:a16="http://schemas.microsoft.com/office/drawing/2014/main" id="{431495C0-0D42-098C-AD0E-0C762D6C2D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587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69D2AC90-D927-DBA3-2379-C927E22BDE92}"/>
              </a:ext>
            </a:extLst>
          </p:cNvPr>
          <p:cNvGraphicFramePr>
            <a:graphicFrameLocks noGrp="1"/>
          </p:cNvGraphicFramePr>
          <p:nvPr>
            <p:ph idx="1"/>
            <p:extLst>
              <p:ext uri="{D42A27DB-BD31-4B8C-83A1-F6EECF244321}">
                <p14:modId xmlns:p14="http://schemas.microsoft.com/office/powerpoint/2010/main" val="2683578783"/>
              </p:ext>
            </p:extLst>
          </p:nvPr>
        </p:nvGraphicFramePr>
        <p:xfrm>
          <a:off x="239151" y="814676"/>
          <a:ext cx="11844997" cy="5866027"/>
        </p:xfrm>
        <a:graphic>
          <a:graphicData uri="http://schemas.openxmlformats.org/drawingml/2006/table">
            <a:tbl>
              <a:tblPr firstRow="1" firstCol="1" bandRow="1">
                <a:tableStyleId>{5C22544A-7EE6-4342-B048-85BDC9FD1C3A}</a:tableStyleId>
              </a:tblPr>
              <a:tblGrid>
                <a:gridCol w="4238853">
                  <a:extLst>
                    <a:ext uri="{9D8B030D-6E8A-4147-A177-3AD203B41FA5}">
                      <a16:colId xmlns:a16="http://schemas.microsoft.com/office/drawing/2014/main" val="2356091633"/>
                    </a:ext>
                  </a:extLst>
                </a:gridCol>
                <a:gridCol w="3803072">
                  <a:extLst>
                    <a:ext uri="{9D8B030D-6E8A-4147-A177-3AD203B41FA5}">
                      <a16:colId xmlns:a16="http://schemas.microsoft.com/office/drawing/2014/main" val="2219472035"/>
                    </a:ext>
                  </a:extLst>
                </a:gridCol>
                <a:gridCol w="3803072">
                  <a:extLst>
                    <a:ext uri="{9D8B030D-6E8A-4147-A177-3AD203B41FA5}">
                      <a16:colId xmlns:a16="http://schemas.microsoft.com/office/drawing/2014/main" val="3050626675"/>
                    </a:ext>
                  </a:extLst>
                </a:gridCol>
              </a:tblGrid>
              <a:tr h="311399">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Critères</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a:effectLst/>
                          <a:latin typeface="Times New Roman" panose="02020603050405020304" pitchFamily="18" charset="0"/>
                          <a:cs typeface="Times New Roman" panose="02020603050405020304" pitchFamily="18" charset="0"/>
                        </a:rPr>
                        <a:t>Faute</a:t>
                      </a:r>
                      <a:endParaRPr lang="fr-FR" sz="1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Erreur</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extLst>
                  <a:ext uri="{0D108BD9-81ED-4DB2-BD59-A6C34878D82A}">
                    <a16:rowId xmlns:a16="http://schemas.microsoft.com/office/drawing/2014/main" val="1282093894"/>
                  </a:ext>
                </a:extLst>
              </a:tr>
              <a:tr h="1374952">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1er critère : l’origine</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 faute » issu du mot latin </a:t>
                      </a:r>
                      <a:r>
                        <a:rPr lang="fr-FR" sz="1600" kern="100" dirty="0" err="1">
                          <a:effectLst/>
                          <a:latin typeface="Times New Roman" panose="02020603050405020304" pitchFamily="18" charset="0"/>
                          <a:cs typeface="Times New Roman" panose="02020603050405020304" pitchFamily="18" charset="0"/>
                        </a:rPr>
                        <a:t>falsus</a:t>
                      </a:r>
                      <a:r>
                        <a:rPr lang="fr-FR" sz="1600" kern="100" dirty="0">
                          <a:effectLst/>
                          <a:latin typeface="Times New Roman" panose="02020603050405020304" pitchFamily="18" charset="0"/>
                          <a:cs typeface="Times New Roman" panose="02020603050405020304" pitchFamily="18" charset="0"/>
                        </a:rPr>
                        <a:t>, qui veut dire« tromper». </a:t>
                      </a:r>
                    </a:p>
                    <a:p>
                      <a:pPr algn="ctr">
                        <a:lnSpc>
                          <a:spcPct val="150000"/>
                        </a:lnSpc>
                      </a:pPr>
                      <a:r>
                        <a:rPr lang="fr-FR" sz="1600" kern="100" dirty="0">
                          <a:effectLst/>
                          <a:latin typeface="Times New Roman" panose="02020603050405020304" pitchFamily="18" charset="0"/>
                          <a:cs typeface="Times New Roman" panose="02020603050405020304" pitchFamily="18" charset="0"/>
                        </a:rPr>
                        <a:t>-un manquement à une loi, à une règle de droit.</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a:effectLst/>
                          <a:latin typeface="Times New Roman" panose="02020603050405020304" pitchFamily="18" charset="0"/>
                          <a:cs typeface="Times New Roman" panose="02020603050405020304" pitchFamily="18" charset="0"/>
                        </a:rPr>
                        <a:t>« erreur » qui vient du verbe latin error, de errare. </a:t>
                      </a:r>
                    </a:p>
                    <a:p>
                      <a:pPr algn="ctr">
                        <a:lnSpc>
                          <a:spcPct val="150000"/>
                        </a:lnSpc>
                      </a:pPr>
                      <a:r>
                        <a:rPr lang="fr-FR" sz="1600" kern="100">
                          <a:effectLst/>
                          <a:latin typeface="Times New Roman" panose="02020603050405020304" pitchFamily="18" charset="0"/>
                          <a:cs typeface="Times New Roman" panose="02020603050405020304" pitchFamily="18" charset="0"/>
                        </a:rPr>
                        <a:t>-incertitude </a:t>
                      </a:r>
                    </a:p>
                    <a:p>
                      <a:pPr algn="ctr">
                        <a:lnSpc>
                          <a:spcPct val="150000"/>
                        </a:lnSpc>
                      </a:pPr>
                      <a:r>
                        <a:rPr lang="fr-FR" sz="1600" kern="100">
                          <a:effectLst/>
                          <a:latin typeface="Times New Roman" panose="02020603050405020304" pitchFamily="18" charset="0"/>
                          <a:cs typeface="Times New Roman" panose="02020603050405020304" pitchFamily="18" charset="0"/>
                        </a:rPr>
                        <a:t>-Ignorance</a:t>
                      </a:r>
                      <a:endParaRPr lang="fr-FR" sz="1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extLst>
                  <a:ext uri="{0D108BD9-81ED-4DB2-BD59-A6C34878D82A}">
                    <a16:rowId xmlns:a16="http://schemas.microsoft.com/office/drawing/2014/main" val="788031038"/>
                  </a:ext>
                </a:extLst>
              </a:tr>
              <a:tr h="1020475">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2e critère : l’ordre</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 Nous faisons la faute volontairement, nous sommes responsables de la faute.</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a:effectLst/>
                          <a:latin typeface="Times New Roman" panose="02020603050405020304" pitchFamily="18" charset="0"/>
                          <a:cs typeface="Times New Roman" panose="02020603050405020304" pitchFamily="18" charset="0"/>
                        </a:rPr>
                        <a:t>Nous commettons l’erreur de façon involontaire.</a:t>
                      </a:r>
                      <a:endParaRPr lang="fr-FR" sz="1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extLst>
                  <a:ext uri="{0D108BD9-81ED-4DB2-BD59-A6C34878D82A}">
                    <a16:rowId xmlns:a16="http://schemas.microsoft.com/office/drawing/2014/main" val="1018573182"/>
                  </a:ext>
                </a:extLst>
              </a:tr>
              <a:tr h="665999">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3e critère : l’intention</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Intention délibérée</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a:effectLst/>
                          <a:latin typeface="Times New Roman" panose="02020603050405020304" pitchFamily="18" charset="0"/>
                          <a:cs typeface="Times New Roman" panose="02020603050405020304" pitchFamily="18" charset="0"/>
                        </a:rPr>
                        <a:t>Absence de volonté de commettre l’erreur</a:t>
                      </a:r>
                      <a:endParaRPr lang="fr-FR" sz="1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extLst>
                  <a:ext uri="{0D108BD9-81ED-4DB2-BD59-A6C34878D82A}">
                    <a16:rowId xmlns:a16="http://schemas.microsoft.com/office/drawing/2014/main" val="964438854"/>
                  </a:ext>
                </a:extLst>
              </a:tr>
              <a:tr h="2438383">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4e critère : le domaine</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Quand nous parlons de « faute » nous sommes dans la performance. Quand quelqu’un nous fait la remarque, nous allons directement à une autocorrection parce que nous connaissons les règles de fonctionnement. </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tc>
                  <a:txBody>
                    <a:bodyPr/>
                    <a:lstStyle/>
                    <a:p>
                      <a:pPr algn="ctr">
                        <a:lnSpc>
                          <a:spcPct val="150000"/>
                        </a:lnSpc>
                      </a:pPr>
                      <a:r>
                        <a:rPr lang="fr-FR" sz="1600" kern="100" dirty="0">
                          <a:effectLst/>
                          <a:latin typeface="Times New Roman" panose="02020603050405020304" pitchFamily="18" charset="0"/>
                          <a:cs typeface="Times New Roman" panose="02020603050405020304" pitchFamily="18" charset="0"/>
                        </a:rPr>
                        <a:t>Les erreurs sont liées à la compétence. Nous commettons l’erreur par manque de connaissance de règle de fonctionnement.</a:t>
                      </a:r>
                      <a:endParaRPr lang="fr-F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301" marR="46301" marT="0" marB="0"/>
                </a:tc>
                <a:extLst>
                  <a:ext uri="{0D108BD9-81ED-4DB2-BD59-A6C34878D82A}">
                    <a16:rowId xmlns:a16="http://schemas.microsoft.com/office/drawing/2014/main" val="1476485024"/>
                  </a:ext>
                </a:extLst>
              </a:tr>
            </a:tbl>
          </a:graphicData>
        </a:graphic>
      </p:graphicFrame>
      <p:sp>
        <p:nvSpPr>
          <p:cNvPr id="5" name="Rectangle 1">
            <a:extLst>
              <a:ext uri="{FF2B5EF4-FFF2-40B4-BE49-F238E27FC236}">
                <a16:creationId xmlns:a16="http://schemas.microsoft.com/office/drawing/2014/main" id="{0FA3DFC9-325F-6163-94F8-122662905B7A}"/>
              </a:ext>
            </a:extLst>
          </p:cNvPr>
          <p:cNvSpPr>
            <a:spLocks noChangeArrowheads="1"/>
          </p:cNvSpPr>
          <p:nvPr/>
        </p:nvSpPr>
        <p:spPr bwMode="auto">
          <a:xfrm>
            <a:off x="254832" y="506899"/>
            <a:ext cx="119371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Les critères de distinction entre la faute et l’erreur. </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059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A31995-5585-0F31-1FEF-41C99CE8345D}"/>
              </a:ext>
            </a:extLst>
          </p:cNvPr>
          <p:cNvSpPr>
            <a:spLocks noGrp="1"/>
          </p:cNvSpPr>
          <p:nvPr>
            <p:ph idx="1"/>
          </p:nvPr>
        </p:nvSpPr>
        <p:spPr>
          <a:xfrm>
            <a:off x="269823" y="164892"/>
            <a:ext cx="11797259" cy="6693108"/>
          </a:xfrm>
        </p:spPr>
        <p:txBody>
          <a:bodyPr>
            <a:normAutofit/>
          </a:bodyPr>
          <a:lstStyle/>
          <a:p>
            <a:pPr algn="ctr">
              <a:lnSpc>
                <a:spcPct val="150000"/>
              </a:lnSpc>
              <a:spcAft>
                <a:spcPts val="800"/>
              </a:spcAft>
            </a:pPr>
            <a:r>
              <a:rPr lang="fr-FR" sz="3200" b="1" kern="0" dirty="0">
                <a:effectLst/>
                <a:latin typeface="Times New Roman" panose="02020603050405020304" pitchFamily="18" charset="0"/>
                <a:ea typeface="Times New Roman" panose="02020603050405020304" pitchFamily="18" charset="0"/>
                <a:cs typeface="Arial" panose="020B0604020202020204" pitchFamily="34" charset="0"/>
              </a:rPr>
              <a:t>Conclusion </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spcAft>
                <a:spcPts val="800"/>
              </a:spcAft>
            </a:pPr>
            <a:r>
              <a:rPr lang="fr-FR" sz="3200" kern="0" dirty="0">
                <a:effectLst/>
                <a:latin typeface="Times New Roman" panose="02020603050405020304" pitchFamily="18" charset="0"/>
                <a:ea typeface="Times New Roman" panose="02020603050405020304" pitchFamily="18" charset="0"/>
                <a:cs typeface="Arial" panose="020B0604020202020204" pitchFamily="34" charset="0"/>
              </a:rPr>
              <a:t>L'analyse des erreurs offre une perspective précieuse sur le processus d'acquisition des langues secondes, en mettant en lumière les défis rencontrés par les apprenants à différents stades de leur apprentissage. Elle joue un rôle essentiel dans l'optimisation de l'enseignement des langues secondes, en aidant les enseignants à répondre de manière efficace et individualisée aux besoins des apprenants.</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endParaRPr lang="fr-FR" sz="3200" dirty="0"/>
          </a:p>
        </p:txBody>
      </p:sp>
      <p:pic>
        <p:nvPicPr>
          <p:cNvPr id="2" name="Son enregistré">
            <a:hlinkClick r:id="" action="ppaction://media"/>
            <a:extLst>
              <a:ext uri="{FF2B5EF4-FFF2-40B4-BE49-F238E27FC236}">
                <a16:creationId xmlns:a16="http://schemas.microsoft.com/office/drawing/2014/main" id="{86DDADE6-AA79-29F8-FE27-1DE964E740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926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164</TotalTime>
  <Words>747</Words>
  <Application>Microsoft Office PowerPoint</Application>
  <PresentationFormat>Grand écran</PresentationFormat>
  <Paragraphs>41</Paragraphs>
  <Slides>6</Slides>
  <Notes>0</Notes>
  <HiddenSlides>0</HiddenSlides>
  <MMClips>5</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Century Gothic</vt:lpstr>
      <vt:lpstr>Times New Roman</vt:lpstr>
      <vt:lpstr>Wingdings 3</vt:lpstr>
      <vt:lpstr>Brin</vt:lpstr>
      <vt:lpstr>L’analyse des erreurs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cp:revision>
  <dcterms:created xsi:type="dcterms:W3CDTF">2024-04-25T07:42:18Z</dcterms:created>
  <dcterms:modified xsi:type="dcterms:W3CDTF">2024-05-12T20:39:50Z</dcterms:modified>
</cp:coreProperties>
</file>