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9" r:id="rId3"/>
    <p:sldId id="260" r:id="rId4"/>
    <p:sldId id="261" r:id="rId5"/>
    <p:sldId id="262" r:id="rId6"/>
    <p:sldId id="263" r:id="rId7"/>
    <p:sldId id="264" r:id="rId8"/>
    <p:sldId id="265" r:id="rId9"/>
    <p:sldId id="266" r:id="rId10"/>
    <p:sldId id="257" r:id="rId11"/>
    <p:sldId id="258"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0066"/>
    <a:srgbClr val="FF9999"/>
    <a:srgbClr val="FFCCFF"/>
    <a:srgbClr val="BFD6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26932BA3-BB06-447B-960B-6D231D399DE0}" type="datetimeFigureOut">
              <a:rPr lang="fr-FR" smtClean="0"/>
              <a:t>15/03/2024</a:t>
            </a:fld>
            <a:endParaRPr lang="fr-FR"/>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fr-F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A250B667-B9D7-4FD3-80E3-410EB2496AC0}" type="slidenum">
              <a:rPr lang="fr-FR" smtClean="0"/>
              <a:t>‹N°›</a:t>
            </a:fld>
            <a:endParaRPr lang="fr-FR"/>
          </a:p>
        </p:txBody>
      </p:sp>
    </p:spTree>
    <p:extLst>
      <p:ext uri="{BB962C8B-B14F-4D97-AF65-F5344CB8AC3E}">
        <p14:creationId xmlns:p14="http://schemas.microsoft.com/office/powerpoint/2010/main" val="137677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6932BA3-BB06-447B-960B-6D231D399DE0}" type="datetimeFigureOut">
              <a:rPr lang="fr-FR" smtClean="0"/>
              <a:t>15/03/2024</a:t>
            </a:fld>
            <a:endParaRPr lang="fr-FR"/>
          </a:p>
        </p:txBody>
      </p:sp>
      <p:sp>
        <p:nvSpPr>
          <p:cNvPr id="6" name="Footer Placeholder 5"/>
          <p:cNvSpPr>
            <a:spLocks noGrp="1"/>
          </p:cNvSpPr>
          <p:nvPr>
            <p:ph type="ftr" sz="quarter" idx="11"/>
          </p:nvPr>
        </p:nvSpPr>
        <p:spPr/>
        <p:txBody>
          <a:bodyPr/>
          <a:lstStyle/>
          <a:p>
            <a:endParaRPr lang="fr-F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250B667-B9D7-4FD3-80E3-410EB2496AC0}" type="slidenum">
              <a:rPr lang="fr-FR" smtClean="0"/>
              <a:t>‹N°›</a:t>
            </a:fld>
            <a:endParaRPr lang="fr-FR"/>
          </a:p>
        </p:txBody>
      </p:sp>
    </p:spTree>
    <p:extLst>
      <p:ext uri="{BB962C8B-B14F-4D97-AF65-F5344CB8AC3E}">
        <p14:creationId xmlns:p14="http://schemas.microsoft.com/office/powerpoint/2010/main" val="1953325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6932BA3-BB06-447B-960B-6D231D399DE0}" type="datetimeFigureOut">
              <a:rPr lang="fr-FR" smtClean="0"/>
              <a:t>15/03/2024</a:t>
            </a:fld>
            <a:endParaRPr lang="fr-FR"/>
          </a:p>
        </p:txBody>
      </p:sp>
      <p:sp>
        <p:nvSpPr>
          <p:cNvPr id="5" name="Footer Placeholder 4"/>
          <p:cNvSpPr>
            <a:spLocks noGrp="1"/>
          </p:cNvSpPr>
          <p:nvPr>
            <p:ph type="ftr" sz="quarter" idx="11"/>
          </p:nvPr>
        </p:nvSpPr>
        <p:spPr/>
        <p:txBody>
          <a:bodyPr/>
          <a:lstStyle/>
          <a:p>
            <a:endParaRPr lang="fr-F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250B667-B9D7-4FD3-80E3-410EB2496AC0}" type="slidenum">
              <a:rPr lang="fr-FR" smtClean="0"/>
              <a:t>‹N°›</a:t>
            </a:fld>
            <a:endParaRPr lang="fr-FR"/>
          </a:p>
        </p:txBody>
      </p:sp>
    </p:spTree>
    <p:extLst>
      <p:ext uri="{BB962C8B-B14F-4D97-AF65-F5344CB8AC3E}">
        <p14:creationId xmlns:p14="http://schemas.microsoft.com/office/powerpoint/2010/main" val="3930126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6932BA3-BB06-447B-960B-6D231D399DE0}" type="datetimeFigureOut">
              <a:rPr lang="fr-FR" smtClean="0"/>
              <a:t>15/03/2024</a:t>
            </a:fld>
            <a:endParaRPr lang="fr-FR"/>
          </a:p>
        </p:txBody>
      </p:sp>
      <p:sp>
        <p:nvSpPr>
          <p:cNvPr id="5" name="Footer Placeholder 4"/>
          <p:cNvSpPr>
            <a:spLocks noGrp="1"/>
          </p:cNvSpPr>
          <p:nvPr>
            <p:ph type="ftr" sz="quarter" idx="11"/>
          </p:nvPr>
        </p:nvSpPr>
        <p:spPr/>
        <p:txBody>
          <a:bodyPr/>
          <a:lstStyle/>
          <a:p>
            <a:endParaRPr lang="fr-F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250B667-B9D7-4FD3-80E3-410EB2496AC0}" type="slidenum">
              <a:rPr lang="fr-FR" smtClean="0"/>
              <a:t>‹N°›</a:t>
            </a:fld>
            <a:endParaRPr lang="fr-FR"/>
          </a:p>
        </p:txBody>
      </p:sp>
    </p:spTree>
    <p:extLst>
      <p:ext uri="{BB962C8B-B14F-4D97-AF65-F5344CB8AC3E}">
        <p14:creationId xmlns:p14="http://schemas.microsoft.com/office/powerpoint/2010/main" val="2463585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6932BA3-BB06-447B-960B-6D231D399DE0}" type="datetimeFigureOut">
              <a:rPr lang="fr-FR" smtClean="0"/>
              <a:t>15/03/2024</a:t>
            </a:fld>
            <a:endParaRPr lang="fr-FR"/>
          </a:p>
        </p:txBody>
      </p:sp>
      <p:sp>
        <p:nvSpPr>
          <p:cNvPr id="5" name="Footer Placeholder 4"/>
          <p:cNvSpPr>
            <a:spLocks noGrp="1"/>
          </p:cNvSpPr>
          <p:nvPr>
            <p:ph type="ftr" sz="quarter" idx="11"/>
          </p:nvPr>
        </p:nvSpPr>
        <p:spPr/>
        <p:txBody>
          <a:bodyPr/>
          <a:lstStyle/>
          <a:p>
            <a:endParaRPr lang="fr-F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250B667-B9D7-4FD3-80E3-410EB2496AC0}" type="slidenum">
              <a:rPr lang="fr-FR" smtClean="0"/>
              <a:t>‹N°›</a:t>
            </a:fld>
            <a:endParaRPr lang="fr-FR"/>
          </a:p>
        </p:txBody>
      </p:sp>
    </p:spTree>
    <p:extLst>
      <p:ext uri="{BB962C8B-B14F-4D97-AF65-F5344CB8AC3E}">
        <p14:creationId xmlns:p14="http://schemas.microsoft.com/office/powerpoint/2010/main" val="204795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6932BA3-BB06-447B-960B-6D231D399DE0}" type="datetimeFigureOut">
              <a:rPr lang="fr-FR" smtClean="0"/>
              <a:t>15/03/2024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250B667-B9D7-4FD3-80E3-410EB2496AC0}" type="slidenum">
              <a:rPr lang="fr-FR" smtClean="0"/>
              <a:t>‹N°›</a:t>
            </a:fld>
            <a:endParaRPr lang="fr-FR"/>
          </a:p>
        </p:txBody>
      </p:sp>
    </p:spTree>
    <p:extLst>
      <p:ext uri="{BB962C8B-B14F-4D97-AF65-F5344CB8AC3E}">
        <p14:creationId xmlns:p14="http://schemas.microsoft.com/office/powerpoint/2010/main" val="4236581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6932BA3-BB06-447B-960B-6D231D399DE0}" type="datetimeFigureOut">
              <a:rPr lang="fr-FR" smtClean="0"/>
              <a:t>15/03/2024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250B667-B9D7-4FD3-80E3-410EB2496AC0}" type="slidenum">
              <a:rPr lang="fr-FR" smtClean="0"/>
              <a:t>‹N°›</a:t>
            </a:fld>
            <a:endParaRPr lang="fr-FR"/>
          </a:p>
        </p:txBody>
      </p:sp>
    </p:spTree>
    <p:extLst>
      <p:ext uri="{BB962C8B-B14F-4D97-AF65-F5344CB8AC3E}">
        <p14:creationId xmlns:p14="http://schemas.microsoft.com/office/powerpoint/2010/main" val="1406995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6932BA3-BB06-447B-960B-6D231D399DE0}" type="datetimeFigureOut">
              <a:rPr lang="fr-FR" smtClean="0"/>
              <a:t>15/03/2024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50B667-B9D7-4FD3-80E3-410EB2496AC0}" type="slidenum">
              <a:rPr lang="fr-FR" smtClean="0"/>
              <a:t>‹N°›</a:t>
            </a:fld>
            <a:endParaRPr lang="fr-FR"/>
          </a:p>
        </p:txBody>
      </p:sp>
    </p:spTree>
    <p:extLst>
      <p:ext uri="{BB962C8B-B14F-4D97-AF65-F5344CB8AC3E}">
        <p14:creationId xmlns:p14="http://schemas.microsoft.com/office/powerpoint/2010/main" val="20866102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6932BA3-BB06-447B-960B-6D231D399DE0}" type="datetimeFigureOut">
              <a:rPr lang="fr-FR" smtClean="0"/>
              <a:t>15/03/2024</a:t>
            </a:fld>
            <a:endParaRPr lang="fr-FR"/>
          </a:p>
        </p:txBody>
      </p:sp>
      <p:sp>
        <p:nvSpPr>
          <p:cNvPr id="5" name="Footer Placeholder 4"/>
          <p:cNvSpPr>
            <a:spLocks noGrp="1"/>
          </p:cNvSpPr>
          <p:nvPr>
            <p:ph type="ftr" sz="quarter" idx="11"/>
          </p:nvPr>
        </p:nvSpPr>
        <p:spPr/>
        <p:txBody>
          <a:bodyPr/>
          <a:lstStyle/>
          <a:p>
            <a:endParaRPr lang="fr-F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250B667-B9D7-4FD3-80E3-410EB2496AC0}" type="slidenum">
              <a:rPr lang="fr-FR" smtClean="0"/>
              <a:t>‹N°›</a:t>
            </a:fld>
            <a:endParaRPr lang="fr-FR"/>
          </a:p>
        </p:txBody>
      </p:sp>
    </p:spTree>
    <p:extLst>
      <p:ext uri="{BB962C8B-B14F-4D97-AF65-F5344CB8AC3E}">
        <p14:creationId xmlns:p14="http://schemas.microsoft.com/office/powerpoint/2010/main" val="84277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6932BA3-BB06-447B-960B-6D231D399DE0}" type="datetimeFigureOut">
              <a:rPr lang="fr-FR" smtClean="0"/>
              <a:t>15/03/2024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50B667-B9D7-4FD3-80E3-410EB2496AC0}" type="slidenum">
              <a:rPr lang="fr-FR" smtClean="0"/>
              <a:t>‹N°›</a:t>
            </a:fld>
            <a:endParaRPr lang="fr-FR"/>
          </a:p>
        </p:txBody>
      </p:sp>
    </p:spTree>
    <p:extLst>
      <p:ext uri="{BB962C8B-B14F-4D97-AF65-F5344CB8AC3E}">
        <p14:creationId xmlns:p14="http://schemas.microsoft.com/office/powerpoint/2010/main" val="1076486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6932BA3-BB06-447B-960B-6D231D399DE0}" type="datetimeFigureOut">
              <a:rPr lang="fr-FR" smtClean="0"/>
              <a:t>15/03/2024</a:t>
            </a:fld>
            <a:endParaRPr lang="fr-FR"/>
          </a:p>
        </p:txBody>
      </p:sp>
      <p:sp>
        <p:nvSpPr>
          <p:cNvPr id="5" name="Footer Placeholder 4"/>
          <p:cNvSpPr>
            <a:spLocks noGrp="1"/>
          </p:cNvSpPr>
          <p:nvPr>
            <p:ph type="ftr" sz="quarter" idx="11"/>
          </p:nvPr>
        </p:nvSpPr>
        <p:spPr/>
        <p:txBody>
          <a:bodyPr/>
          <a:lstStyle/>
          <a:p>
            <a:endParaRPr lang="fr-F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250B667-B9D7-4FD3-80E3-410EB2496AC0}" type="slidenum">
              <a:rPr lang="fr-FR" smtClean="0"/>
              <a:t>‹N°›</a:t>
            </a:fld>
            <a:endParaRPr lang="fr-FR"/>
          </a:p>
        </p:txBody>
      </p:sp>
    </p:spTree>
    <p:extLst>
      <p:ext uri="{BB962C8B-B14F-4D97-AF65-F5344CB8AC3E}">
        <p14:creationId xmlns:p14="http://schemas.microsoft.com/office/powerpoint/2010/main" val="1379562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6932BA3-BB06-447B-960B-6D231D399DE0}" type="datetimeFigureOut">
              <a:rPr lang="fr-FR" smtClean="0"/>
              <a:t>15/03/2024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50B667-B9D7-4FD3-80E3-410EB2496AC0}" type="slidenum">
              <a:rPr lang="fr-FR" smtClean="0"/>
              <a:t>‹N°›</a:t>
            </a:fld>
            <a:endParaRPr lang="fr-FR"/>
          </a:p>
        </p:txBody>
      </p:sp>
    </p:spTree>
    <p:extLst>
      <p:ext uri="{BB962C8B-B14F-4D97-AF65-F5344CB8AC3E}">
        <p14:creationId xmlns:p14="http://schemas.microsoft.com/office/powerpoint/2010/main" val="1059318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6932BA3-BB06-447B-960B-6D231D399DE0}" type="datetimeFigureOut">
              <a:rPr lang="fr-FR" smtClean="0"/>
              <a:t>15/03/2024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250B667-B9D7-4FD3-80E3-410EB2496AC0}" type="slidenum">
              <a:rPr lang="fr-FR" smtClean="0"/>
              <a:t>‹N°›</a:t>
            </a:fld>
            <a:endParaRPr lang="fr-FR"/>
          </a:p>
        </p:txBody>
      </p:sp>
    </p:spTree>
    <p:extLst>
      <p:ext uri="{BB962C8B-B14F-4D97-AF65-F5344CB8AC3E}">
        <p14:creationId xmlns:p14="http://schemas.microsoft.com/office/powerpoint/2010/main" val="2412610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26932BA3-BB06-447B-960B-6D231D399DE0}" type="datetimeFigureOut">
              <a:rPr lang="fr-FR" smtClean="0"/>
              <a:t>15/03/2024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250B667-B9D7-4FD3-80E3-410EB2496AC0}" type="slidenum">
              <a:rPr lang="fr-FR" smtClean="0"/>
              <a:t>‹N°›</a:t>
            </a:fld>
            <a:endParaRPr lang="fr-FR"/>
          </a:p>
        </p:txBody>
      </p:sp>
    </p:spTree>
    <p:extLst>
      <p:ext uri="{BB962C8B-B14F-4D97-AF65-F5344CB8AC3E}">
        <p14:creationId xmlns:p14="http://schemas.microsoft.com/office/powerpoint/2010/main" val="751486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932BA3-BB06-447B-960B-6D231D399DE0}" type="datetimeFigureOut">
              <a:rPr lang="fr-FR" smtClean="0"/>
              <a:t>15/03/2024</a:t>
            </a:fld>
            <a:endParaRPr lang="fr-FR"/>
          </a:p>
        </p:txBody>
      </p:sp>
      <p:sp>
        <p:nvSpPr>
          <p:cNvPr id="3" name="Footer Placeholder 2"/>
          <p:cNvSpPr>
            <a:spLocks noGrp="1"/>
          </p:cNvSpPr>
          <p:nvPr>
            <p:ph type="ftr" sz="quarter" idx="11"/>
          </p:nvPr>
        </p:nvSpPr>
        <p:spPr/>
        <p:txBody>
          <a:bodyPr/>
          <a:lstStyle/>
          <a:p>
            <a:endParaRPr lang="fr-F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250B667-B9D7-4FD3-80E3-410EB2496AC0}" type="slidenum">
              <a:rPr lang="fr-FR" smtClean="0"/>
              <a:t>‹N°›</a:t>
            </a:fld>
            <a:endParaRPr lang="fr-FR"/>
          </a:p>
        </p:txBody>
      </p:sp>
    </p:spTree>
    <p:extLst>
      <p:ext uri="{BB962C8B-B14F-4D97-AF65-F5344CB8AC3E}">
        <p14:creationId xmlns:p14="http://schemas.microsoft.com/office/powerpoint/2010/main" val="27285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6932BA3-BB06-447B-960B-6D231D399DE0}" type="datetimeFigureOut">
              <a:rPr lang="fr-FR" smtClean="0"/>
              <a:t>15/03/2024</a:t>
            </a:fld>
            <a:endParaRPr lang="fr-FR"/>
          </a:p>
        </p:txBody>
      </p:sp>
      <p:sp>
        <p:nvSpPr>
          <p:cNvPr id="6" name="Footer Placeholder 5"/>
          <p:cNvSpPr>
            <a:spLocks noGrp="1"/>
          </p:cNvSpPr>
          <p:nvPr>
            <p:ph type="ftr" sz="quarter" idx="11"/>
          </p:nvPr>
        </p:nvSpPr>
        <p:spPr/>
        <p:txBody>
          <a:bodyPr/>
          <a:lstStyle/>
          <a:p>
            <a:endParaRPr lang="fr-F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250B667-B9D7-4FD3-80E3-410EB2496AC0}" type="slidenum">
              <a:rPr lang="fr-FR" smtClean="0"/>
              <a:t>‹N°›</a:t>
            </a:fld>
            <a:endParaRPr lang="fr-FR"/>
          </a:p>
        </p:txBody>
      </p:sp>
    </p:spTree>
    <p:extLst>
      <p:ext uri="{BB962C8B-B14F-4D97-AF65-F5344CB8AC3E}">
        <p14:creationId xmlns:p14="http://schemas.microsoft.com/office/powerpoint/2010/main" val="301712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6932BA3-BB06-447B-960B-6D231D399DE0}" type="datetimeFigureOut">
              <a:rPr lang="fr-FR" smtClean="0"/>
              <a:t>15/03/2024</a:t>
            </a:fld>
            <a:endParaRPr lang="fr-FR"/>
          </a:p>
        </p:txBody>
      </p:sp>
      <p:sp>
        <p:nvSpPr>
          <p:cNvPr id="6" name="Footer Placeholder 5"/>
          <p:cNvSpPr>
            <a:spLocks noGrp="1"/>
          </p:cNvSpPr>
          <p:nvPr>
            <p:ph type="ftr" sz="quarter" idx="11"/>
          </p:nvPr>
        </p:nvSpPr>
        <p:spPr/>
        <p:txBody>
          <a:bodyPr/>
          <a:lstStyle/>
          <a:p>
            <a:endParaRPr lang="fr-F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250B667-B9D7-4FD3-80E3-410EB2496AC0}" type="slidenum">
              <a:rPr lang="fr-FR" smtClean="0"/>
              <a:t>‹N°›</a:t>
            </a:fld>
            <a:endParaRPr lang="fr-FR"/>
          </a:p>
        </p:txBody>
      </p:sp>
    </p:spTree>
    <p:extLst>
      <p:ext uri="{BB962C8B-B14F-4D97-AF65-F5344CB8AC3E}">
        <p14:creationId xmlns:p14="http://schemas.microsoft.com/office/powerpoint/2010/main" val="1103041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26932BA3-BB06-447B-960B-6D231D399DE0}" type="datetimeFigureOut">
              <a:rPr lang="fr-FR" smtClean="0"/>
              <a:t>15/03/2024</a:t>
            </a:fld>
            <a:endParaRPr lang="fr-FR"/>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fr-F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A250B667-B9D7-4FD3-80E3-410EB2496AC0}" type="slidenum">
              <a:rPr lang="fr-FR" smtClean="0"/>
              <a:t>‹N°›</a:t>
            </a:fld>
            <a:endParaRPr lang="fr-FR"/>
          </a:p>
        </p:txBody>
      </p:sp>
    </p:spTree>
    <p:extLst>
      <p:ext uri="{BB962C8B-B14F-4D97-AF65-F5344CB8AC3E}">
        <p14:creationId xmlns:p14="http://schemas.microsoft.com/office/powerpoint/2010/main" val="386118568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43276" y="664141"/>
            <a:ext cx="9384631" cy="1386039"/>
          </a:xfrm>
        </p:spPr>
        <p:txBody>
          <a:bodyPr/>
          <a:lstStyle/>
          <a:p>
            <a:pPr algn="ctr" rtl="1"/>
            <a:r>
              <a:rPr lang="ar-DZ" sz="2400" dirty="0" smtClean="0">
                <a:latin typeface="Tahoma" panose="020B0604030504040204" pitchFamily="34" charset="0"/>
                <a:ea typeface="Tahoma" panose="020B0604030504040204" pitchFamily="34" charset="0"/>
                <a:cs typeface="Tahoma" panose="020B0604030504040204" pitchFamily="34" charset="0"/>
              </a:rPr>
              <a:t>الجمهورية الجزائرية الديمقراطية الشعبية  </a:t>
            </a:r>
            <a:br>
              <a:rPr lang="ar-DZ" sz="2400" dirty="0" smtClean="0">
                <a:latin typeface="Tahoma" panose="020B0604030504040204" pitchFamily="34" charset="0"/>
                <a:ea typeface="Tahoma" panose="020B0604030504040204" pitchFamily="34" charset="0"/>
                <a:cs typeface="Tahoma" panose="020B0604030504040204" pitchFamily="34" charset="0"/>
              </a:rPr>
            </a:br>
            <a:r>
              <a:rPr lang="ar-DZ" sz="2400" dirty="0" smtClean="0">
                <a:latin typeface="Tahoma" panose="020B0604030504040204" pitchFamily="34" charset="0"/>
                <a:ea typeface="Tahoma" panose="020B0604030504040204" pitchFamily="34" charset="0"/>
                <a:cs typeface="Tahoma" panose="020B0604030504040204" pitchFamily="34" charset="0"/>
              </a:rPr>
              <a:t>وزارة التعليم العالي والبحث العلمي</a:t>
            </a:r>
            <a:br>
              <a:rPr lang="ar-DZ" sz="2400" dirty="0" smtClean="0">
                <a:latin typeface="Tahoma" panose="020B0604030504040204" pitchFamily="34" charset="0"/>
                <a:ea typeface="Tahoma" panose="020B0604030504040204" pitchFamily="34" charset="0"/>
                <a:cs typeface="Tahoma" panose="020B0604030504040204" pitchFamily="34" charset="0"/>
              </a:rPr>
            </a:br>
            <a:r>
              <a:rPr lang="ar-DZ" sz="2400" dirty="0" smtClean="0">
                <a:latin typeface="Tahoma" panose="020B0604030504040204" pitchFamily="34" charset="0"/>
                <a:ea typeface="Tahoma" panose="020B0604030504040204" pitchFamily="34" charset="0"/>
                <a:cs typeface="Tahoma" panose="020B0604030504040204" pitchFamily="34" charset="0"/>
              </a:rPr>
              <a:t>كلية الآداب واللغات</a:t>
            </a:r>
            <a:endParaRPr lang="fr-FR"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ous-titre 2"/>
          <p:cNvSpPr>
            <a:spLocks noGrp="1"/>
          </p:cNvSpPr>
          <p:nvPr>
            <p:ph type="subTitle" idx="1"/>
          </p:nvPr>
        </p:nvSpPr>
        <p:spPr>
          <a:xfrm>
            <a:off x="616015" y="2146434"/>
            <a:ext cx="10954313" cy="4127617"/>
          </a:xfrm>
        </p:spPr>
        <p:txBody>
          <a:bodyPr>
            <a:normAutofit lnSpcReduction="10000"/>
          </a:bodyPr>
          <a:lstStyle/>
          <a:p>
            <a:pPr algn="r" rtl="1"/>
            <a:r>
              <a:rPr lang="ar-DZ" dirty="0" smtClean="0">
                <a:latin typeface="Tahoma" panose="020B0604030504040204" pitchFamily="34" charset="0"/>
                <a:ea typeface="Tahoma" panose="020B0604030504040204" pitchFamily="34" charset="0"/>
                <a:cs typeface="Tahoma" panose="020B0604030504040204" pitchFamily="34" charset="0"/>
              </a:rPr>
              <a:t>       </a:t>
            </a:r>
            <a:r>
              <a:rPr lang="ar-DZ" sz="1600" dirty="0" smtClean="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التخصص: لسانيات تطبيقية</a:t>
            </a:r>
          </a:p>
          <a:p>
            <a:pPr algn="r" rtl="1"/>
            <a:r>
              <a:rPr lang="ar-DZ" sz="1600" dirty="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 </a:t>
            </a:r>
            <a:r>
              <a:rPr lang="ar-DZ" sz="1600" dirty="0" smtClean="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      الفوج: 03</a:t>
            </a:r>
          </a:p>
          <a:p>
            <a:pPr algn="r" rtl="1"/>
            <a:endParaRPr lang="ar-DZ" dirty="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endParaRPr>
          </a:p>
          <a:p>
            <a:pPr algn="r" rtl="1"/>
            <a:endParaRPr lang="ar-DZ" dirty="0" smtClean="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endParaRPr>
          </a:p>
          <a:p>
            <a:pPr algn="r" rtl="1"/>
            <a:endParaRPr lang="ar-DZ" dirty="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endParaRPr>
          </a:p>
          <a:p>
            <a:pPr algn="r" rtl="1"/>
            <a:endParaRPr lang="ar-DZ" dirty="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endParaRPr>
          </a:p>
          <a:p>
            <a:pPr algn="r" rtl="1"/>
            <a:r>
              <a:rPr lang="ar-DZ" sz="1600" dirty="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 </a:t>
            </a:r>
            <a:r>
              <a:rPr lang="ar-DZ" sz="1600" dirty="0" smtClean="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    </a:t>
            </a:r>
            <a:r>
              <a:rPr lang="ar-DZ" sz="1600" dirty="0" smtClean="0">
                <a:solidFill>
                  <a:schemeClr val="bg1"/>
                </a:solidFill>
                <a:latin typeface="Tahoma" panose="020B0604030504040204" pitchFamily="34" charset="0"/>
                <a:ea typeface="Tahoma" panose="020B0604030504040204" pitchFamily="34" charset="0"/>
                <a:cs typeface="Tahoma" panose="020B0604030504040204" pitchFamily="34" charset="0"/>
              </a:rPr>
              <a:t>من إعداد الطالبات:                                                                        تحت إشراف الأستاذة:</a:t>
            </a:r>
          </a:p>
          <a:p>
            <a:pPr algn="r" rtl="1"/>
            <a:r>
              <a:rPr lang="ar-DZ" sz="1600" dirty="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   </a:t>
            </a:r>
            <a:r>
              <a:rPr lang="ar-DZ" sz="1600" dirty="0" smtClean="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     *</a:t>
            </a:r>
            <a:r>
              <a:rPr lang="ar-DZ" sz="1600" dirty="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معنصر </a:t>
            </a:r>
            <a:r>
              <a:rPr lang="ar-DZ" sz="1600" dirty="0" smtClean="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إيمان                                                                                    رواق هادية</a:t>
            </a:r>
          </a:p>
          <a:p>
            <a:pPr algn="r" rtl="1"/>
            <a:r>
              <a:rPr lang="ar-DZ" sz="1600" dirty="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  </a:t>
            </a:r>
            <a:r>
              <a:rPr lang="ar-DZ" sz="1600" dirty="0" smtClean="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     *</a:t>
            </a:r>
            <a:r>
              <a:rPr lang="ar-DZ" sz="1600" dirty="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بيو </a:t>
            </a:r>
            <a:r>
              <a:rPr lang="ar-DZ" sz="1600" dirty="0" smtClean="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روميلة</a:t>
            </a:r>
          </a:p>
          <a:p>
            <a:pPr algn="r" rtl="1"/>
            <a:r>
              <a:rPr lang="ar-DZ" sz="1600" dirty="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    </a:t>
            </a:r>
            <a:r>
              <a:rPr lang="ar-DZ" sz="1600" dirty="0" smtClean="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   </a:t>
            </a:r>
            <a:r>
              <a:rPr lang="ar-DZ" sz="1600" dirty="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*فرجيوي </a:t>
            </a:r>
            <a:r>
              <a:rPr lang="ar-DZ" sz="1600" dirty="0" smtClean="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روميساء</a:t>
            </a:r>
          </a:p>
          <a:p>
            <a:pPr algn="r" rtl="1"/>
            <a:r>
              <a:rPr lang="ar-DZ" sz="1600" dirty="0" smtClean="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       *نقمار فاطمة</a:t>
            </a:r>
          </a:p>
          <a:p>
            <a:pPr algn="r" rtl="1"/>
            <a:endParaRPr lang="ar-DZ" sz="1600" dirty="0" smtClean="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endParaRPr>
          </a:p>
          <a:p>
            <a:pPr algn="r" rtl="1"/>
            <a:endParaRPr lang="ar-DZ" sz="1600" dirty="0" smtClean="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4" name="Nuage 3"/>
          <p:cNvSpPr/>
          <p:nvPr/>
        </p:nvSpPr>
        <p:spPr>
          <a:xfrm>
            <a:off x="1944302" y="2849078"/>
            <a:ext cx="7854215" cy="1434164"/>
          </a:xfrm>
          <a:prstGeom prst="cloud">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بحث حول علاقة علم المصطلح بالعلوم الأخرى</a:t>
            </a:r>
            <a:endParaRPr lang="fr-FR" sz="2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29796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3" y="1097280"/>
            <a:ext cx="9047826" cy="583352"/>
          </a:xfrm>
        </p:spPr>
        <p:txBody>
          <a:bodyPr/>
          <a:lstStyle/>
          <a:p>
            <a:pPr algn="ctr" rtl="1"/>
            <a:r>
              <a:rPr lang="ar-DZ" dirty="0" smtClean="0">
                <a:solidFill>
                  <a:schemeClr val="accent4">
                    <a:lumMod val="20000"/>
                    <a:lumOff val="80000"/>
                  </a:schemeClr>
                </a:solidFill>
                <a:latin typeface="Tahoma" panose="020B0604030504040204" pitchFamily="34" charset="0"/>
                <a:ea typeface="Tahoma" panose="020B0604030504040204" pitchFamily="34" charset="0"/>
                <a:cs typeface="Tahoma" panose="020B0604030504040204" pitchFamily="34" charset="0"/>
              </a:rPr>
              <a:t>علاقة علم المصطلح بالدلالة:</a:t>
            </a:r>
            <a:endParaRPr lang="fr-FR" dirty="0">
              <a:solidFill>
                <a:schemeClr val="accent4">
                  <a:lumMod val="20000"/>
                  <a:lumOff val="8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contenu 2"/>
          <p:cNvSpPr>
            <a:spLocks noGrp="1"/>
          </p:cNvSpPr>
          <p:nvPr>
            <p:ph idx="1"/>
          </p:nvPr>
        </p:nvSpPr>
        <p:spPr>
          <a:xfrm>
            <a:off x="298383" y="2377439"/>
            <a:ext cx="11579192" cy="4225491"/>
          </a:xfrm>
        </p:spPr>
        <p:style>
          <a:lnRef idx="1">
            <a:schemeClr val="accent5"/>
          </a:lnRef>
          <a:fillRef idx="2">
            <a:schemeClr val="accent5"/>
          </a:fillRef>
          <a:effectRef idx="1">
            <a:schemeClr val="accent5"/>
          </a:effectRef>
          <a:fontRef idx="minor">
            <a:schemeClr val="dk1"/>
          </a:fontRef>
        </p:style>
        <p:txBody>
          <a:bodyPr>
            <a:normAutofit/>
          </a:bodyPr>
          <a:lstStyle/>
          <a:p>
            <a:pPr algn="r" rtl="1">
              <a:lnSpc>
                <a:spcPct val="160000"/>
              </a:lnSpc>
            </a:pPr>
            <a:r>
              <a:rPr lang="ar-DZ" sz="1600" dirty="0" smtClean="0">
                <a:latin typeface="Tahoma" panose="020B0604030504040204" pitchFamily="34" charset="0"/>
                <a:ea typeface="Tahoma" panose="020B0604030504040204" pitchFamily="34" charset="0"/>
                <a:cs typeface="Tahoma" panose="020B0604030504040204" pitchFamily="34" charset="0"/>
              </a:rPr>
              <a:t>إن </a:t>
            </a:r>
            <a:r>
              <a:rPr lang="ar-DZ" sz="1600" dirty="0">
                <a:latin typeface="Tahoma" panose="020B0604030504040204" pitchFamily="34" charset="0"/>
                <a:ea typeface="Tahoma" panose="020B0604030504040204" pitchFamily="34" charset="0"/>
                <a:cs typeface="Tahoma" panose="020B0604030504040204" pitchFamily="34" charset="0"/>
              </a:rPr>
              <a:t>علم المصطلح علم متداخل مع علوم عديدة تتقاطع معه في العديد من المسائل المعرفية إلى حد التشابك، نتيجة تداخل هذه العلوم والمعارف فيما بينها؛ خاصة ما تعلق منها بالجوانب الدلالية والاجتماعية والثقافية وغيرها.</a:t>
            </a:r>
          </a:p>
          <a:p>
            <a:pPr algn="r" rtl="1">
              <a:lnSpc>
                <a:spcPct val="160000"/>
              </a:lnSpc>
            </a:pPr>
            <a:r>
              <a:rPr lang="ar-DZ" sz="1600" dirty="0">
                <a:latin typeface="Tahoma" panose="020B0604030504040204" pitchFamily="34" charset="0"/>
                <a:ea typeface="Tahoma" panose="020B0604030504040204" pitchFamily="34" charset="0"/>
                <a:cs typeface="Tahoma" panose="020B0604030504040204" pitchFamily="34" charset="0"/>
              </a:rPr>
              <a:t>يُرْجِعُ معظم الباحثين أصل علم المصطلح إلى علوم التّأثيل" لكنه فرع جنيني من علم الدلالة، وتوأم لاحق للمصطلحية، بحيث يقوم منها مقام المنظّر الأصولي الضّابط لقواعد النّشأة الصّيرورة، فبين علم المصطلح ومصطلحيّة العلم فرق ما بين المعجميّة والقاموسيّة".</a:t>
            </a:r>
          </a:p>
          <a:p>
            <a:pPr algn="r" rtl="1">
              <a:lnSpc>
                <a:spcPct val="120000"/>
              </a:lnSpc>
            </a:pPr>
            <a:r>
              <a:rPr lang="ar-DZ" sz="1600" dirty="0">
                <a:latin typeface="Tahoma" panose="020B0604030504040204" pitchFamily="34" charset="0"/>
                <a:ea typeface="Tahoma" panose="020B0604030504040204" pitchFamily="34" charset="0"/>
                <a:cs typeface="Tahoma" panose="020B0604030504040204" pitchFamily="34" charset="0"/>
              </a:rPr>
              <a:t>لقد استفادت العلوم الاجتماعيّة والثقافيّة وعلم الدّلالة وغيرها من علم المصطلح؛ وهو ما يؤكد طبيعة العلاقة القائمة بين علم المصطلح وبقيّة العلوم الأخرى، لهذا يتّجه حديثنا الذي يتعلق بعلاقة علم المصطلح بالدلالة.</a:t>
            </a:r>
          </a:p>
          <a:p>
            <a:pPr algn="r" rtl="1">
              <a:lnSpc>
                <a:spcPct val="160000"/>
              </a:lnSpc>
            </a:pPr>
            <a:r>
              <a:rPr lang="ar-DZ" sz="1600" dirty="0">
                <a:latin typeface="Tahoma" panose="020B0604030504040204" pitchFamily="34" charset="0"/>
                <a:ea typeface="Tahoma" panose="020B0604030504040204" pitchFamily="34" charset="0"/>
                <a:cs typeface="Tahoma" panose="020B0604030504040204" pitchFamily="34" charset="0"/>
              </a:rPr>
              <a:t>ينبغي التّنبيه إلى أنّ علم المصطلح" ليس كالعلوم الأخرى المستقلة، لأنّه يرتكز في مبناه ومحتواه علوم عدة أبرزها علوم اللغة، والمنطق، والإعلامية وعلم الوجود، وعلم المعرفة، وحقول التخصص المختلفة، ويبدو أن علم المصطلح ليس علما مستقلا عن سواه من العلوم الأخرى وإنما له وشائح قربى وعلاقات متينة مع تلك العلوم، فهو يقع في مفترق طرق العلوم الأخرى: كعلم الدّلالة، وعلم المعاجم، وعلم التأثيل أو التأصيل وعلم التصنيف.</a:t>
            </a:r>
          </a:p>
          <a:p>
            <a:pPr algn="r" rtl="1">
              <a:lnSpc>
                <a:spcPct val="160000"/>
              </a:lnSpc>
            </a:pPr>
            <a:endParaRPr lang="fr-FR"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41799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a:solidFill>
                  <a:schemeClr val="accent6">
                    <a:lumMod val="20000"/>
                    <a:lumOff val="80000"/>
                  </a:schemeClr>
                </a:solidFill>
                <a:latin typeface="Tahoma" panose="020B0604030504040204" pitchFamily="34" charset="0"/>
                <a:ea typeface="Tahoma" panose="020B0604030504040204" pitchFamily="34" charset="0"/>
                <a:cs typeface="Tahoma" panose="020B0604030504040204" pitchFamily="34" charset="0"/>
              </a:rPr>
              <a:t>علاقة علم المصطلح بالدلالة:</a:t>
            </a:r>
            <a:endParaRPr lang="fr-FR" dirty="0">
              <a:solidFill>
                <a:schemeClr val="accent6">
                  <a:lumMod val="20000"/>
                  <a:lumOff val="80000"/>
                </a:schemeClr>
              </a:solidFill>
            </a:endParaRPr>
          </a:p>
        </p:txBody>
      </p:sp>
      <p:sp>
        <p:nvSpPr>
          <p:cNvPr id="3" name="Espace réservé du contenu 2"/>
          <p:cNvSpPr>
            <a:spLocks noGrp="1"/>
          </p:cNvSpPr>
          <p:nvPr>
            <p:ph idx="1"/>
          </p:nvPr>
        </p:nvSpPr>
        <p:spPr>
          <a:xfrm>
            <a:off x="115503" y="2444816"/>
            <a:ext cx="11819823" cy="4215865"/>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r">
              <a:lnSpc>
                <a:spcPct val="150000"/>
              </a:lnSpc>
            </a:pPr>
            <a:r>
              <a:rPr lang="ar-DZ" dirty="0">
                <a:latin typeface="Tahoma" panose="020B0604030504040204" pitchFamily="34" charset="0"/>
                <a:ea typeface="Tahoma" panose="020B0604030504040204" pitchFamily="34" charset="0"/>
                <a:cs typeface="Tahoma" panose="020B0604030504040204" pitchFamily="34" charset="0"/>
              </a:rPr>
              <a:t>وقد تشير المصطلحات إلى المفردات والكلمات والعبارات المستخدمة في مجال أو موضوع أو لغة معينة. ومن ناحية أخرى، يتعامل علم الدلالة مع معنى اللغة وتفسيرها، سواء من حيث الكلمات أو الجمل الفردية.</a:t>
            </a:r>
          </a:p>
          <a:p>
            <a:pPr algn="r">
              <a:lnSpc>
                <a:spcPct val="150000"/>
              </a:lnSpc>
            </a:pPr>
            <a:r>
              <a:rPr lang="ar-DZ" dirty="0">
                <a:latin typeface="Tahoma" panose="020B0604030504040204" pitchFamily="34" charset="0"/>
                <a:ea typeface="Tahoma" panose="020B0604030504040204" pitchFamily="34" charset="0"/>
                <a:cs typeface="Tahoma" panose="020B0604030504040204" pitchFamily="34" charset="0"/>
              </a:rPr>
              <a:t> باختصار يهتم المصطلح بالكلمات التي نستخدمها بينما يهتم علم الدلالة بمعنى تلك الكلمات. وعلم المصطلح هو دراسة المصطلحات والمفردات الخاصة بمجال معين، بينما علم الدلالة هو دراسة المعاني والعلاقات الدلالية بين الكلمات والجمل والنصوص. ومع ذلك، فإن هناك علاقة وثيقة بين الاثنين، حيث يعتمد فهم الدلالة على فهم المصطلحات والمفردات المستخدمة في النصوص والمحادثات. وبالتالي، يمكن القول إن علم المصطلح يمثل جزءًا أساسيًا من علم الدلالة، وهما متكاملان في الدراسة اللغوية بشكل عام وكل من الدلالة وعلم المصطلح يرتبطان بالمنطق، فموضوع علم الدلالة هو المعنى وموضوع علم المصطلح هو المفهوم. والمعنى والمفهوم يرتبطان بالمنطق أي كلاهما يرتبطان بعلم النفس، فكل كلمة فيها جانب نفسي لذلك نجد المعنى اللغوي والمعنى السياقي والمعنى الثقافي والمعنى الاجتماعي والمعنى النفسي</a:t>
            </a:r>
          </a:p>
          <a:p>
            <a:pPr>
              <a:lnSpc>
                <a:spcPct val="150000"/>
              </a:lnSpc>
            </a:pPr>
            <a:endParaRPr lang="fr-FR" dirty="0"/>
          </a:p>
        </p:txBody>
      </p:sp>
    </p:spTree>
    <p:extLst>
      <p:ext uri="{BB962C8B-B14F-4D97-AF65-F5344CB8AC3E}">
        <p14:creationId xmlns:p14="http://schemas.microsoft.com/office/powerpoint/2010/main" val="3406535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lnSpc>
                <a:spcPct val="150000"/>
              </a:lnSpc>
            </a:pPr>
            <a:r>
              <a:rPr lang="ar-DZ" dirty="0" smtClean="0">
                <a:latin typeface="Tahoma" panose="020B0604030504040204" pitchFamily="34" charset="0"/>
                <a:ea typeface="Tahoma" panose="020B0604030504040204" pitchFamily="34" charset="0"/>
                <a:cs typeface="Tahoma" panose="020B0604030504040204" pitchFamily="34" charset="0"/>
              </a:rPr>
              <a:t>مقدمة:</a:t>
            </a:r>
            <a:endParaRPr lang="fr-FR" dirty="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contenu 2"/>
          <p:cNvSpPr>
            <a:spLocks noGrp="1"/>
          </p:cNvSpPr>
          <p:nvPr>
            <p:ph idx="1"/>
          </p:nvPr>
        </p:nvSpPr>
        <p:spPr>
          <a:xfrm>
            <a:off x="181069" y="2344849"/>
            <a:ext cx="11787611" cy="4336608"/>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r" rtl="1">
              <a:lnSpc>
                <a:spcPct val="150000"/>
              </a:lnSpc>
              <a:spcAft>
                <a:spcPts val="800"/>
              </a:spcAft>
            </a:pPr>
            <a:r>
              <a:rPr lang="ar-DZ" sz="1700" dirty="0">
                <a:solidFill>
                  <a:srgbClr val="000000"/>
                </a:solidFill>
                <a:latin typeface="Tahoma" panose="020B0604030504040204" pitchFamily="34" charset="0"/>
                <a:ea typeface="Tahoma" panose="020B0604030504040204" pitchFamily="34" charset="0"/>
                <a:cs typeface="Tahoma" panose="020B0604030504040204" pitchFamily="34" charset="0"/>
              </a:rPr>
              <a:t>إن الحديث عن علم المصطلح وفي أي علم من العلوم كان ولا يزال أمر ذا أهمية لاحتلاله موقع المركزية في كل العلوم والبحث عن المختصرات الدالة على تلك المفاهيم الكثيرة والمتشعبة، جعل من المصطلح أداة معرفية مهمة لضبط تشتت التصورات وتشابكاتها لذا جاء بحثنا الموسوم "علم المصطلح وعلاقاته بالعلوم الأخرى" ليجيب عن الإشكالية القائلة:  </a:t>
            </a:r>
            <a:endParaRPr lang="fr-FR" sz="1700" dirty="0">
              <a:latin typeface="Tahoma" panose="020B0604030504040204" pitchFamily="34" charset="0"/>
              <a:ea typeface="Tahoma" panose="020B0604030504040204" pitchFamily="34" charset="0"/>
              <a:cs typeface="Tahoma" panose="020B0604030504040204" pitchFamily="34" charset="0"/>
            </a:endParaRPr>
          </a:p>
          <a:p>
            <a:pPr algn="r" rtl="1">
              <a:lnSpc>
                <a:spcPct val="150000"/>
              </a:lnSpc>
              <a:spcAft>
                <a:spcPts val="800"/>
              </a:spcAft>
            </a:pPr>
            <a:r>
              <a:rPr lang="ar-DZ" sz="1700" dirty="0">
                <a:solidFill>
                  <a:srgbClr val="000000"/>
                </a:solidFill>
                <a:latin typeface="Tahoma" panose="020B0604030504040204" pitchFamily="34" charset="0"/>
                <a:ea typeface="Tahoma" panose="020B0604030504040204" pitchFamily="34" charset="0"/>
                <a:cs typeface="Tahoma" panose="020B0604030504040204" pitchFamily="34" charset="0"/>
              </a:rPr>
              <a:t>"ما العلاقة الجوهرية القائمة بين علم المصطلح والعلوم الأخرى؟ " ومنها تفرعت التساؤلات الآتي ذكرها:</a:t>
            </a:r>
            <a:endParaRPr lang="fr-FR" sz="1700" dirty="0">
              <a:latin typeface="Tahoma" panose="020B0604030504040204" pitchFamily="34" charset="0"/>
              <a:ea typeface="Tahoma" panose="020B0604030504040204" pitchFamily="34" charset="0"/>
              <a:cs typeface="Tahoma" panose="020B0604030504040204" pitchFamily="34" charset="0"/>
            </a:endParaRPr>
          </a:p>
          <a:p>
            <a:pPr lvl="0" algn="r" rtl="1">
              <a:lnSpc>
                <a:spcPct val="150000"/>
              </a:lnSpc>
              <a:spcAft>
                <a:spcPts val="800"/>
              </a:spcAft>
              <a:buFont typeface="Wingdings" panose="05000000000000000000" pitchFamily="2" charset="2"/>
              <a:buChar char=""/>
            </a:pPr>
            <a:r>
              <a:rPr lang="ar-DZ" sz="1700" dirty="0">
                <a:solidFill>
                  <a:srgbClr val="000000"/>
                </a:solidFill>
                <a:latin typeface="Tahoma" panose="020B0604030504040204" pitchFamily="34" charset="0"/>
                <a:ea typeface="Tahoma" panose="020B0604030504040204" pitchFamily="34" charset="0"/>
                <a:cs typeface="Tahoma" panose="020B0604030504040204" pitchFamily="34" charset="0"/>
              </a:rPr>
              <a:t>ما علاقة علم المصطلح باللسانيات؟</a:t>
            </a:r>
            <a:endParaRPr lang="fr-FR" sz="1700" dirty="0">
              <a:latin typeface="Tahoma" panose="020B0604030504040204" pitchFamily="34" charset="0"/>
              <a:ea typeface="Tahoma" panose="020B0604030504040204" pitchFamily="34" charset="0"/>
              <a:cs typeface="Tahoma" panose="020B0604030504040204" pitchFamily="34" charset="0"/>
            </a:endParaRPr>
          </a:p>
          <a:p>
            <a:pPr lvl="0" algn="r" rtl="1">
              <a:lnSpc>
                <a:spcPct val="150000"/>
              </a:lnSpc>
              <a:spcAft>
                <a:spcPts val="800"/>
              </a:spcAft>
              <a:buFont typeface="Wingdings" panose="05000000000000000000" pitchFamily="2" charset="2"/>
              <a:buChar char=""/>
            </a:pPr>
            <a:r>
              <a:rPr lang="ar-DZ" sz="1700" dirty="0">
                <a:solidFill>
                  <a:srgbClr val="000000"/>
                </a:solidFill>
                <a:latin typeface="Tahoma" panose="020B0604030504040204" pitchFamily="34" charset="0"/>
                <a:ea typeface="Tahoma" panose="020B0604030504040204" pitchFamily="34" charset="0"/>
                <a:cs typeface="Tahoma" panose="020B0604030504040204" pitchFamily="34" charset="0"/>
              </a:rPr>
              <a:t>ما علاقة علم المصطلح بعلم المعاجم؟</a:t>
            </a:r>
            <a:endParaRPr lang="fr-FR" sz="1700" dirty="0">
              <a:latin typeface="Tahoma" panose="020B0604030504040204" pitchFamily="34" charset="0"/>
              <a:ea typeface="Tahoma" panose="020B0604030504040204" pitchFamily="34" charset="0"/>
              <a:cs typeface="Tahoma" panose="020B0604030504040204" pitchFamily="34" charset="0"/>
            </a:endParaRPr>
          </a:p>
          <a:p>
            <a:pPr lvl="0" algn="r" rtl="1">
              <a:lnSpc>
                <a:spcPct val="150000"/>
              </a:lnSpc>
              <a:spcAft>
                <a:spcPts val="800"/>
              </a:spcAft>
              <a:buFont typeface="Wingdings" panose="05000000000000000000" pitchFamily="2" charset="2"/>
              <a:buChar char=""/>
            </a:pPr>
            <a:r>
              <a:rPr lang="ar-DZ" sz="1700" dirty="0">
                <a:solidFill>
                  <a:srgbClr val="000000"/>
                </a:solidFill>
                <a:latin typeface="Tahoma" panose="020B0604030504040204" pitchFamily="34" charset="0"/>
                <a:ea typeface="Tahoma" panose="020B0604030504040204" pitchFamily="34" charset="0"/>
                <a:cs typeface="Tahoma" panose="020B0604030504040204" pitchFamily="34" charset="0"/>
              </a:rPr>
              <a:t>ما علاقة علم المصطلح بالترجمة؟</a:t>
            </a:r>
            <a:endParaRPr lang="fr-FR" sz="1700" dirty="0">
              <a:latin typeface="Tahoma" panose="020B0604030504040204" pitchFamily="34" charset="0"/>
              <a:ea typeface="Tahoma" panose="020B0604030504040204" pitchFamily="34" charset="0"/>
              <a:cs typeface="Tahoma" panose="020B0604030504040204" pitchFamily="34" charset="0"/>
            </a:endParaRPr>
          </a:p>
          <a:p>
            <a:pPr lvl="0" algn="r" rtl="1">
              <a:lnSpc>
                <a:spcPct val="150000"/>
              </a:lnSpc>
              <a:spcAft>
                <a:spcPts val="800"/>
              </a:spcAft>
              <a:buFont typeface="Wingdings" panose="05000000000000000000" pitchFamily="2" charset="2"/>
              <a:buChar char=""/>
            </a:pPr>
            <a:r>
              <a:rPr lang="ar-DZ" sz="1700" dirty="0">
                <a:solidFill>
                  <a:srgbClr val="000000"/>
                </a:solidFill>
                <a:latin typeface="Tahoma" panose="020B0604030504040204" pitchFamily="34" charset="0"/>
                <a:ea typeface="Tahoma" panose="020B0604030504040204" pitchFamily="34" charset="0"/>
                <a:cs typeface="Tahoma" panose="020B0604030504040204" pitchFamily="34" charset="0"/>
              </a:rPr>
              <a:t>ما علاقة علم المصطلح بعلم الدلالة؟</a:t>
            </a:r>
            <a:endParaRPr lang="fr-FR" sz="1700" dirty="0">
              <a:latin typeface="Tahoma" panose="020B0604030504040204" pitchFamily="34" charset="0"/>
              <a:ea typeface="Tahoma" panose="020B0604030504040204" pitchFamily="34" charset="0"/>
              <a:cs typeface="Tahoma" panose="020B0604030504040204" pitchFamily="34" charset="0"/>
            </a:endParaRPr>
          </a:p>
          <a:p>
            <a:pPr algn="r" rtl="1"/>
            <a:endParaRPr lang="fr-FR"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73132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smtClean="0">
                <a:latin typeface="Tahoma" panose="020B0604030504040204" pitchFamily="34" charset="0"/>
                <a:ea typeface="Tahoma" panose="020B0604030504040204" pitchFamily="34" charset="0"/>
                <a:cs typeface="Tahoma" panose="020B0604030504040204" pitchFamily="34" charset="0"/>
              </a:rPr>
              <a:t>مقدمة:</a:t>
            </a:r>
            <a:endParaRPr lang="fr-FR" dirty="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contenu 2"/>
          <p:cNvSpPr>
            <a:spLocks noGrp="1"/>
          </p:cNvSpPr>
          <p:nvPr>
            <p:ph idx="1"/>
          </p:nvPr>
        </p:nvSpPr>
        <p:spPr>
          <a:xfrm>
            <a:off x="425514" y="2417274"/>
            <a:ext cx="11516008" cy="4146487"/>
          </a:xfrm>
        </p:spPr>
        <p:style>
          <a:lnRef idx="1">
            <a:schemeClr val="accent3"/>
          </a:lnRef>
          <a:fillRef idx="2">
            <a:schemeClr val="accent3"/>
          </a:fillRef>
          <a:effectRef idx="1">
            <a:schemeClr val="accent3"/>
          </a:effectRef>
          <a:fontRef idx="minor">
            <a:schemeClr val="dk1"/>
          </a:fontRef>
        </p:style>
        <p:txBody>
          <a:bodyPr>
            <a:noAutofit/>
          </a:bodyPr>
          <a:lstStyle/>
          <a:p>
            <a:pPr algn="r" rtl="1">
              <a:lnSpc>
                <a:spcPct val="150000"/>
              </a:lnSpc>
              <a:spcAft>
                <a:spcPts val="800"/>
              </a:spcAft>
            </a:pPr>
            <a:r>
              <a:rPr lang="ar-DZ" sz="1600" dirty="0">
                <a:solidFill>
                  <a:srgbClr val="000000"/>
                </a:solidFill>
                <a:latin typeface="Tahoma" panose="020B0604030504040204" pitchFamily="34" charset="0"/>
                <a:ea typeface="Tahoma" panose="020B0604030504040204" pitchFamily="34" charset="0"/>
                <a:cs typeface="Tahoma" panose="020B0604030504040204" pitchFamily="34" charset="0"/>
              </a:rPr>
              <a:t>وقد اعتمدنا في بحثنا هذا على خطة مدرجة عناصرها </a:t>
            </a:r>
            <a:r>
              <a:rPr lang="ar-DZ"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كالتالي:</a:t>
            </a:r>
            <a:r>
              <a:rPr lang="ar-DZ" sz="1600" dirty="0" smtClean="0">
                <a:latin typeface="Tahoma" panose="020B0604030504040204" pitchFamily="34" charset="0"/>
                <a:ea typeface="Tahoma" panose="020B0604030504040204" pitchFamily="34" charset="0"/>
                <a:cs typeface="Tahoma" panose="020B0604030504040204" pitchFamily="34" charset="0"/>
              </a:rPr>
              <a:t> </a:t>
            </a:r>
            <a:r>
              <a:rPr lang="ar-DZ"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مقدمة، علاقة </a:t>
            </a:r>
            <a:r>
              <a:rPr lang="ar-DZ" sz="1600" dirty="0">
                <a:solidFill>
                  <a:srgbClr val="000000"/>
                </a:solidFill>
                <a:latin typeface="Tahoma" panose="020B0604030504040204" pitchFamily="34" charset="0"/>
                <a:ea typeface="Tahoma" panose="020B0604030504040204" pitchFamily="34" charset="0"/>
                <a:cs typeface="Tahoma" panose="020B0604030504040204" pitchFamily="34" charset="0"/>
              </a:rPr>
              <a:t>علم المصطلح </a:t>
            </a:r>
            <a:r>
              <a:rPr lang="ar-DZ"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باللسانيات،</a:t>
            </a:r>
            <a:r>
              <a:rPr lang="ar-DZ" sz="1600" dirty="0" smtClean="0">
                <a:latin typeface="Tahoma" panose="020B0604030504040204" pitchFamily="34" charset="0"/>
                <a:ea typeface="Tahoma" panose="020B0604030504040204" pitchFamily="34" charset="0"/>
                <a:cs typeface="Tahoma" panose="020B0604030504040204" pitchFamily="34" charset="0"/>
              </a:rPr>
              <a:t> </a:t>
            </a:r>
            <a:r>
              <a:rPr lang="ar-DZ"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علاقة </a:t>
            </a:r>
            <a:r>
              <a:rPr lang="ar-DZ" sz="1600" dirty="0">
                <a:solidFill>
                  <a:srgbClr val="000000"/>
                </a:solidFill>
                <a:latin typeface="Tahoma" panose="020B0604030504040204" pitchFamily="34" charset="0"/>
                <a:ea typeface="Tahoma" panose="020B0604030504040204" pitchFamily="34" charset="0"/>
                <a:cs typeface="Tahoma" panose="020B0604030504040204" pitchFamily="34" charset="0"/>
              </a:rPr>
              <a:t>علم المصطلح بعلم </a:t>
            </a:r>
            <a:r>
              <a:rPr lang="ar-DZ"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المعاجم،</a:t>
            </a:r>
            <a:r>
              <a:rPr lang="ar-DZ" sz="1600" dirty="0" smtClean="0">
                <a:latin typeface="Tahoma" panose="020B0604030504040204" pitchFamily="34" charset="0"/>
                <a:ea typeface="Tahoma" panose="020B0604030504040204" pitchFamily="34" charset="0"/>
                <a:cs typeface="Tahoma" panose="020B0604030504040204" pitchFamily="34" charset="0"/>
              </a:rPr>
              <a:t> </a:t>
            </a:r>
            <a:r>
              <a:rPr lang="ar-DZ"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علاقة </a:t>
            </a:r>
            <a:r>
              <a:rPr lang="ar-DZ" sz="1600" dirty="0">
                <a:solidFill>
                  <a:srgbClr val="000000"/>
                </a:solidFill>
                <a:latin typeface="Tahoma" panose="020B0604030504040204" pitchFamily="34" charset="0"/>
                <a:ea typeface="Tahoma" panose="020B0604030504040204" pitchFamily="34" charset="0"/>
                <a:cs typeface="Tahoma" panose="020B0604030504040204" pitchFamily="34" charset="0"/>
              </a:rPr>
              <a:t>علم المصطلح </a:t>
            </a:r>
            <a:r>
              <a:rPr lang="ar-DZ"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بالترجمة،</a:t>
            </a:r>
            <a:r>
              <a:rPr lang="ar-DZ" sz="1600" dirty="0" smtClean="0">
                <a:latin typeface="Tahoma" panose="020B0604030504040204" pitchFamily="34" charset="0"/>
                <a:ea typeface="Tahoma" panose="020B0604030504040204" pitchFamily="34" charset="0"/>
                <a:cs typeface="Tahoma" panose="020B0604030504040204" pitchFamily="34" charset="0"/>
              </a:rPr>
              <a:t> </a:t>
            </a:r>
            <a:r>
              <a:rPr lang="ar-DZ"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علاقة </a:t>
            </a:r>
            <a:r>
              <a:rPr lang="ar-DZ" sz="1600" dirty="0">
                <a:solidFill>
                  <a:srgbClr val="000000"/>
                </a:solidFill>
                <a:latin typeface="Tahoma" panose="020B0604030504040204" pitchFamily="34" charset="0"/>
                <a:ea typeface="Tahoma" panose="020B0604030504040204" pitchFamily="34" charset="0"/>
                <a:cs typeface="Tahoma" panose="020B0604030504040204" pitchFamily="34" charset="0"/>
              </a:rPr>
              <a:t>علم المصطلح بعلم </a:t>
            </a:r>
            <a:r>
              <a:rPr lang="ar-DZ"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الدلالة.</a:t>
            </a:r>
          </a:p>
          <a:p>
            <a:pPr algn="r" rtl="1">
              <a:lnSpc>
                <a:spcPct val="150000"/>
              </a:lnSpc>
              <a:spcAft>
                <a:spcPts val="800"/>
              </a:spcAft>
            </a:pPr>
            <a:r>
              <a:rPr lang="ar-DZ" sz="1600" dirty="0">
                <a:latin typeface="Tahoma" panose="020B0604030504040204" pitchFamily="34" charset="0"/>
                <a:ea typeface="Tahoma" panose="020B0604030504040204" pitchFamily="34" charset="0"/>
                <a:cs typeface="Tahoma" panose="020B0604030504040204" pitchFamily="34" charset="0"/>
              </a:rPr>
              <a:t>وككل دراسة منهجية كانت نهاية البحث بخاتمة تضمنت أهم النتائج التي توصلنا إليها من خلال دراستنا هذه، ومن أهم المصادر والمراجع التي اعتمدنا عليها هي: محاضرة _مقياس علم المصطلح_ للدكتور محمد بوادي، محاضرات في علم المفردات وصناعة المعاجم للدكتور عبد القادر بوشيبة، علم المصطلح أسسه النظرية وتطبيقاته العملية لعلي القاسمي، ومذكرة تخرج شهادة الماستر بعنوان أهمية المعاجم اللغوية في صناعة المصطلحات "معجم المنجد في اللغة والإعلام". </a:t>
            </a:r>
            <a:endParaRPr lang="fr-FR" sz="1600" dirty="0">
              <a:latin typeface="Tahoma" panose="020B0604030504040204" pitchFamily="34" charset="0"/>
              <a:ea typeface="Tahoma" panose="020B0604030504040204" pitchFamily="34" charset="0"/>
              <a:cs typeface="Tahoma" panose="020B0604030504040204" pitchFamily="34" charset="0"/>
            </a:endParaRPr>
          </a:p>
          <a:p>
            <a:pPr algn="r" rtl="1"/>
            <a:endParaRPr lang="fr-FR"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01480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latin typeface="Tahoma" panose="020B0604030504040204" pitchFamily="34" charset="0"/>
                <a:ea typeface="Tahoma" panose="020B0604030504040204" pitchFamily="34" charset="0"/>
                <a:cs typeface="Tahoma" panose="020B0604030504040204" pitchFamily="34" charset="0"/>
              </a:rPr>
              <a:t>علاقة علم المصطلح باللسانيات</a:t>
            </a:r>
            <a:endParaRPr lang="fr-FR" dirty="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contenu 2"/>
          <p:cNvSpPr>
            <a:spLocks noGrp="1"/>
          </p:cNvSpPr>
          <p:nvPr>
            <p:ph idx="1"/>
          </p:nvPr>
        </p:nvSpPr>
        <p:spPr>
          <a:xfrm>
            <a:off x="226337" y="2426329"/>
            <a:ext cx="11407366" cy="4173647"/>
          </a:xfrm>
        </p:spPr>
        <p:style>
          <a:lnRef idx="1">
            <a:schemeClr val="accent4"/>
          </a:lnRef>
          <a:fillRef idx="2">
            <a:schemeClr val="accent4"/>
          </a:fillRef>
          <a:effectRef idx="1">
            <a:schemeClr val="accent4"/>
          </a:effectRef>
          <a:fontRef idx="minor">
            <a:schemeClr val="dk1"/>
          </a:fontRef>
        </p:style>
        <p:txBody>
          <a:bodyPr>
            <a:normAutofit/>
          </a:bodyPr>
          <a:lstStyle/>
          <a:p>
            <a:pPr algn="just" rtl="1">
              <a:lnSpc>
                <a:spcPct val="150000"/>
              </a:lnSpc>
              <a:spcAft>
                <a:spcPts val="800"/>
              </a:spcAft>
            </a:pPr>
            <a:r>
              <a:rPr lang="ar-DZ" sz="1600" dirty="0">
                <a:latin typeface="Tahoma" panose="020B0604030504040204" pitchFamily="34" charset="0"/>
                <a:ea typeface="Tahoma" panose="020B0604030504040204" pitchFamily="34" charset="0"/>
                <a:cs typeface="Tahoma" panose="020B0604030504040204" pitchFamily="34" charset="0"/>
              </a:rPr>
              <a:t>لو أردنا أن نحدد العلاقة بين علم المصطلح واللسانيات: نقول: أن علم المصطلح فرع من اللسانيات التطبيقية مرتبط أو وثيق الصلة للسانيات لكنه يختلف عنها في جملة من المنطلقات يمكن ا نفرق علم المصطلح عن اللسانيات:</a:t>
            </a:r>
            <a:endParaRPr lang="fr-FR" sz="1600" dirty="0">
              <a:latin typeface="Tahoma" panose="020B0604030504040204" pitchFamily="34" charset="0"/>
              <a:ea typeface="Tahoma" panose="020B0604030504040204" pitchFamily="34" charset="0"/>
              <a:cs typeface="Tahoma" panose="020B0604030504040204" pitchFamily="34" charset="0"/>
            </a:endParaRPr>
          </a:p>
          <a:p>
            <a:pPr lvl="0" algn="just" rtl="1">
              <a:lnSpc>
                <a:spcPct val="150000"/>
              </a:lnSpc>
              <a:spcAft>
                <a:spcPts val="1000"/>
              </a:spcAft>
              <a:buFont typeface="+mj-cs"/>
              <a:buAutoNum type="arabic1Minus"/>
            </a:pPr>
            <a:r>
              <a:rPr lang="ar-DZ" sz="1600" dirty="0">
                <a:latin typeface="Tahoma" panose="020B0604030504040204" pitchFamily="34" charset="0"/>
                <a:ea typeface="Tahoma" panose="020B0604030504040204" pitchFamily="34" charset="0"/>
                <a:cs typeface="Tahoma" panose="020B0604030504040204" pitchFamily="34" charset="0"/>
              </a:rPr>
              <a:t>منطلق الأول هو النظرة إلى اللغة: اللغة في نظرة اللسانيات ينظر إليها على أنها وقائع حاصلة نتيجة الاحتكاك الفردي في غيره من الأفراد المجتمع مستعملين باللغة واحدة فهي واقع ومن ذلك فاللسانيات تعالج ذلك الواقع لكن علم المصطلح ينظر إلى اللغة على أنها اصطلاحات مكتسبة يكتسبها الفرد عن إدراك الموضوع لست واقع وإنما هي مكتسب فيه وعي فيه إدراك: بمعنى أن اللغة في علم المصطلح فيها قصدية أما اللغة في اللسانيات ليس فيها القصد في الاكتساب.</a:t>
            </a:r>
            <a:endParaRPr lang="fr-FR" sz="1600" dirty="0">
              <a:latin typeface="Tahoma" panose="020B0604030504040204" pitchFamily="34" charset="0"/>
              <a:ea typeface="Tahoma" panose="020B0604030504040204" pitchFamily="34" charset="0"/>
              <a:cs typeface="Tahoma" panose="020B0604030504040204" pitchFamily="34" charset="0"/>
            </a:endParaRPr>
          </a:p>
          <a:p>
            <a:pPr lvl="0" algn="just" rtl="1">
              <a:lnSpc>
                <a:spcPct val="150000"/>
              </a:lnSpc>
              <a:spcAft>
                <a:spcPts val="1000"/>
              </a:spcAft>
              <a:buFont typeface="+mj-cs"/>
              <a:buAutoNum type="arabic1Minus"/>
            </a:pPr>
            <a:r>
              <a:rPr lang="en-US" sz="1600" dirty="0">
                <a:latin typeface="Tahoma" panose="020B0604030504040204" pitchFamily="34" charset="0"/>
                <a:ea typeface="Tahoma" panose="020B0604030504040204" pitchFamily="34" charset="0"/>
                <a:cs typeface="Tahoma" panose="020B0604030504040204" pitchFamily="34" charset="0"/>
              </a:rPr>
              <a:t> </a:t>
            </a:r>
            <a:r>
              <a:rPr lang="ar-DZ" sz="1600" dirty="0">
                <a:latin typeface="Tahoma" panose="020B0604030504040204" pitchFamily="34" charset="0"/>
                <a:ea typeface="Tahoma" panose="020B0604030504040204" pitchFamily="34" charset="0"/>
                <a:cs typeface="Tahoma" panose="020B0604030504040204" pitchFamily="34" charset="0"/>
              </a:rPr>
              <a:t>منطلق الثاني في دراسة اللغة وتحليلها: علم المصطلح ينطلق من تحديد المفاهيم تحديدا دقيقا، لا بوصفها واقعا لغويا، بمعنى اللسانيات تنطلق من البنية للوصول إلى الدلالة، علم المصطلح العكس ينطلق من المفهوم إلى البنية إلى المصطلح الذي يعبر عنه هذا المنطلق الثاني.</a:t>
            </a:r>
            <a:endParaRPr lang="fr-FR" sz="1600" dirty="0">
              <a:latin typeface="Tahoma" panose="020B0604030504040204" pitchFamily="34" charset="0"/>
              <a:ea typeface="Tahoma" panose="020B0604030504040204" pitchFamily="34" charset="0"/>
              <a:cs typeface="Tahoma" panose="020B0604030504040204" pitchFamily="34" charset="0"/>
            </a:endParaRPr>
          </a:p>
          <a:p>
            <a:pPr algn="r" rtl="1">
              <a:lnSpc>
                <a:spcPct val="150000"/>
              </a:lnSpc>
            </a:pPr>
            <a:endParaRPr lang="fr-FR"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6842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a:latin typeface="Tahoma" panose="020B0604030504040204" pitchFamily="34" charset="0"/>
                <a:ea typeface="Tahoma" panose="020B0604030504040204" pitchFamily="34" charset="0"/>
                <a:cs typeface="Tahoma" panose="020B0604030504040204" pitchFamily="34" charset="0"/>
              </a:rPr>
              <a:t>علاقة علم المصطلح باللسانيات</a:t>
            </a:r>
            <a:endParaRPr lang="fr-FR" dirty="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contenu 2"/>
          <p:cNvSpPr>
            <a:spLocks noGrp="1"/>
          </p:cNvSpPr>
          <p:nvPr>
            <p:ph idx="1"/>
          </p:nvPr>
        </p:nvSpPr>
        <p:spPr>
          <a:xfrm>
            <a:off x="298764" y="2381061"/>
            <a:ext cx="11606543" cy="4264183"/>
          </a:xfrm>
        </p:spPr>
        <p:style>
          <a:lnRef idx="1">
            <a:schemeClr val="accent4"/>
          </a:lnRef>
          <a:fillRef idx="2">
            <a:schemeClr val="accent4"/>
          </a:fillRef>
          <a:effectRef idx="1">
            <a:schemeClr val="accent4"/>
          </a:effectRef>
          <a:fontRef idx="minor">
            <a:schemeClr val="dk1"/>
          </a:fontRef>
        </p:style>
        <p:txBody>
          <a:bodyPr/>
          <a:lstStyle/>
          <a:p>
            <a:pPr algn="r" rtl="1"/>
            <a:r>
              <a:rPr lang="ar-DZ" sz="1600" dirty="0">
                <a:latin typeface="Tahoma" panose="020B0604030504040204" pitchFamily="34" charset="0"/>
                <a:ea typeface="Tahoma" panose="020B0604030504040204" pitchFamily="34" charset="0"/>
                <a:cs typeface="Tahoma" panose="020B0604030504040204" pitchFamily="34" charset="0"/>
              </a:rPr>
              <a:t>ت‌-	 منطلق الثالث موضوع الدراسة: علم المصطلح يدرس جزء فقط من اللغة وهي المفردات الاصطلاحية ويحدد مفاهيمها بدقة أما اللسانيات فتتعدى دراستها للمفرداتية إلى دراسة الصوت، الصيغة، التركيب، الجملة.</a:t>
            </a:r>
          </a:p>
          <a:p>
            <a:pPr algn="r" rtl="1"/>
            <a:r>
              <a:rPr lang="ar-DZ" sz="1600" dirty="0">
                <a:latin typeface="Tahoma" panose="020B0604030504040204" pitchFamily="34" charset="0"/>
                <a:ea typeface="Tahoma" panose="020B0604030504040204" pitchFamily="34" charset="0"/>
                <a:cs typeface="Tahoma" panose="020B0604030504040204" pitchFamily="34" charset="0"/>
              </a:rPr>
              <a:t>ث‌-	منطلق الرابع المنهج: اللسانيات تدرس اللغة دراسة وصفية أما علم المصطلح فيدرس اللغة دراسة معيارية (لأنه يضع قواعد ومعاير ضابطة للاصطلاحات) إذن المنهج مختلف منهج علم المصطلح هو منهج معياري يبحث في تحليل مفاهيم المصطلحاتي وعلاقات القائمة بينهما أما اللسانيات فهي تعتمد على المنهج الوصفي، التاريخي، المقارن فلها مناهج عدّة لذلك نجد اللسانيات التاريخية، المقارنة، ثم بعد ذلك اللسانيات </a:t>
            </a:r>
          </a:p>
          <a:p>
            <a:pPr algn="r" rtl="1"/>
            <a:r>
              <a:rPr lang="ar-DZ" sz="1600" dirty="0">
                <a:latin typeface="Tahoma" panose="020B0604030504040204" pitchFamily="34" charset="0"/>
                <a:ea typeface="Tahoma" panose="020B0604030504040204" pitchFamily="34" charset="0"/>
                <a:cs typeface="Tahoma" panose="020B0604030504040204" pitchFamily="34" charset="0"/>
              </a:rPr>
              <a:t>البنيوية ثم جاءت اللسانيات التوزيعية ثم الوظيفة ثم التداولية.                      </a:t>
            </a:r>
          </a:p>
          <a:p>
            <a:pPr algn="r" rtl="1"/>
            <a:r>
              <a:rPr lang="ar-DZ" sz="1600" dirty="0">
                <a:latin typeface="Tahoma" panose="020B0604030504040204" pitchFamily="34" charset="0"/>
                <a:ea typeface="Tahoma" panose="020B0604030504040204" pitchFamily="34" charset="0"/>
                <a:cs typeface="Tahoma" panose="020B0604030504040204" pitchFamily="34" charset="0"/>
              </a:rPr>
              <a:t>"علم المصطلح واللسانيات يشتركان في شيئين: </a:t>
            </a:r>
          </a:p>
          <a:p>
            <a:pPr algn="r" rtl="1"/>
            <a:r>
              <a:rPr lang="ar-DZ" sz="1600" dirty="0">
                <a:latin typeface="Tahoma" panose="020B0604030504040204" pitchFamily="34" charset="0"/>
                <a:ea typeface="Tahoma" panose="020B0604030504040204" pitchFamily="34" charset="0"/>
                <a:cs typeface="Tahoma" panose="020B0604030504040204" pitchFamily="34" charset="0"/>
              </a:rPr>
              <a:t>أ /خاصية العلمية: اللسانيات علم أو تتحرى العلمية في وصفها للغة أو لدراستها للغة وعلم المصطلح علم كذلك معياري قائم بذاته.</a:t>
            </a:r>
          </a:p>
          <a:p>
            <a:pPr algn="r" rtl="1"/>
            <a:r>
              <a:rPr lang="ar-DZ" sz="1600" dirty="0">
                <a:latin typeface="Tahoma" panose="020B0604030504040204" pitchFamily="34" charset="0"/>
                <a:ea typeface="Tahoma" panose="020B0604030504040204" pitchFamily="34" charset="0"/>
                <a:cs typeface="Tahoma" panose="020B0604030504040204" pitchFamily="34" charset="0"/>
              </a:rPr>
              <a:t>ب/العالمية: علم المصطلح يعطي نظرية مصطلحية عامة في وضع المصطلحات واللسانيات تعرض مقولات ومفاهيم تدرس كل اللغات العالمية الطبيعية لا تختص بلغة من اللغات. </a:t>
            </a:r>
          </a:p>
          <a:p>
            <a:pPr algn="r" rtl="1"/>
            <a:endParaRPr lang="fr-FR" dirty="0"/>
          </a:p>
        </p:txBody>
      </p:sp>
    </p:spTree>
    <p:extLst>
      <p:ext uri="{BB962C8B-B14F-4D97-AF65-F5344CB8AC3E}">
        <p14:creationId xmlns:p14="http://schemas.microsoft.com/office/powerpoint/2010/main" val="418650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smtClean="0">
                <a:latin typeface="Tahoma" panose="020B0604030504040204" pitchFamily="34" charset="0"/>
                <a:ea typeface="Tahoma" panose="020B0604030504040204" pitchFamily="34" charset="0"/>
                <a:cs typeface="Tahoma" panose="020B0604030504040204" pitchFamily="34" charset="0"/>
              </a:rPr>
              <a:t>علاقة علم المصطلح بعلم المعاجم</a:t>
            </a:r>
            <a:endParaRPr lang="fr-FR" dirty="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contenu 2"/>
          <p:cNvSpPr>
            <a:spLocks noGrp="1"/>
          </p:cNvSpPr>
          <p:nvPr>
            <p:ph idx="1"/>
          </p:nvPr>
        </p:nvSpPr>
        <p:spPr>
          <a:xfrm>
            <a:off x="344032" y="2417275"/>
            <a:ext cx="11262511" cy="4246075"/>
          </a:xfrm>
        </p:spPr>
        <p:style>
          <a:lnRef idx="1">
            <a:schemeClr val="accent1"/>
          </a:lnRef>
          <a:fillRef idx="2">
            <a:schemeClr val="accent1"/>
          </a:fillRef>
          <a:effectRef idx="1">
            <a:schemeClr val="accent1"/>
          </a:effectRef>
          <a:fontRef idx="minor">
            <a:schemeClr val="dk1"/>
          </a:fontRef>
        </p:style>
        <p:txBody>
          <a:bodyPr>
            <a:normAutofit fontScale="92500"/>
          </a:bodyPr>
          <a:lstStyle/>
          <a:p>
            <a:pPr algn="r" rtl="1">
              <a:lnSpc>
                <a:spcPct val="150000"/>
              </a:lnSpc>
            </a:pPr>
            <a:r>
              <a:rPr lang="ar-DZ" dirty="0">
                <a:latin typeface="Tahoma" panose="020B0604030504040204" pitchFamily="34" charset="0"/>
                <a:ea typeface="Tahoma" panose="020B0604030504040204" pitchFamily="34" charset="0"/>
                <a:cs typeface="Tahoma" panose="020B0604030504040204" pitchFamily="34" charset="0"/>
              </a:rPr>
              <a:t>علم المصطلح أو المصطلحية كفرع من فروع الدراسات اللغوية هو علم لساني حديث قد أدى إليه النظر المعمق في المصطلحات في مختلف العلوم والتقنيات فهو مبحث في المصطلحات العلمية والفنية.</a:t>
            </a:r>
          </a:p>
          <a:p>
            <a:pPr algn="r" rtl="1">
              <a:lnSpc>
                <a:spcPct val="150000"/>
              </a:lnSpc>
            </a:pPr>
            <a:r>
              <a:rPr lang="ar-DZ" dirty="0">
                <a:latin typeface="Tahoma" panose="020B0604030504040204" pitchFamily="34" charset="0"/>
                <a:ea typeface="Tahoma" panose="020B0604030504040204" pitchFamily="34" charset="0"/>
                <a:cs typeface="Tahoma" panose="020B0604030504040204" pitchFamily="34" charset="0"/>
              </a:rPr>
              <a:t>قد اختلف المهتمون بهذا العلم في صلته بعلم المعاجم، فمنهم من يعد المصطلحية علما مستقلا بذاته لما يراه من مظاهر اختلاف بينه وبين علم المعاجم، ومنهم من يرى الفصل بين الاثنين فصلا مصطنعا ويرى في المصطلحية امتدادا لعلم المعاجم، ويشترك علم المعاجم وعلم المصطلح معا في كيفية معالجة ودراسة الوحدات اللغوية، ويمكن القول إن العلاقة بينهما عي علاقة احتواء لكون "الابداع المصطلحي" الذي هو جزء من النشاط العلمي لا يتعلق إلا بالمعجم ولو انه يتوسل بالإطرادات الصرفية والتركيبية.   </a:t>
            </a:r>
          </a:p>
          <a:p>
            <a:pPr algn="r" rtl="1">
              <a:lnSpc>
                <a:spcPct val="150000"/>
              </a:lnSpc>
            </a:pPr>
            <a:r>
              <a:rPr lang="ar-DZ" dirty="0">
                <a:latin typeface="Tahoma" panose="020B0604030504040204" pitchFamily="34" charset="0"/>
                <a:ea typeface="Tahoma" panose="020B0604030504040204" pitchFamily="34" charset="0"/>
                <a:cs typeface="Tahoma" panose="020B0604030504040204" pitchFamily="34" charset="0"/>
              </a:rPr>
              <a:t>ولو أردنا إبراز التباين بين علم المعاجم وعلم المصطلح لوجدناه يمس طبيعة عناصر اللغة، ففي الوقت الذي يهتم فيه البحث المعجمي باللغة المشتركة التي قوامها ألفاظ اللغة العامة، يقتصر مجال اهتمام علم المصطلح على لغة خاصة هي التي تنتظم كل مصطلح علمي او تقني خصصه الاستعمال في علم من العلوم او فن من الفنون وصناعة من الصناعات، </a:t>
            </a:r>
            <a:endParaRPr lang="fr-FR"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40443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a:latin typeface="Tahoma" panose="020B0604030504040204" pitchFamily="34" charset="0"/>
                <a:ea typeface="Tahoma" panose="020B0604030504040204" pitchFamily="34" charset="0"/>
                <a:cs typeface="Tahoma" panose="020B0604030504040204" pitchFamily="34" charset="0"/>
              </a:rPr>
              <a:t>علاقة علم المصطلح بعلم المعاجم</a:t>
            </a:r>
            <a:endParaRPr lang="fr-FR" dirty="0"/>
          </a:p>
        </p:txBody>
      </p:sp>
      <p:sp>
        <p:nvSpPr>
          <p:cNvPr id="3" name="Espace réservé du contenu 2"/>
          <p:cNvSpPr>
            <a:spLocks noGrp="1"/>
          </p:cNvSpPr>
          <p:nvPr>
            <p:ph idx="1"/>
          </p:nvPr>
        </p:nvSpPr>
        <p:spPr>
          <a:xfrm>
            <a:off x="362139" y="2362954"/>
            <a:ext cx="11434526" cy="430945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r" rtl="1">
              <a:lnSpc>
                <a:spcPct val="150000"/>
              </a:lnSpc>
            </a:pPr>
            <a:r>
              <a:rPr lang="ar-DZ" sz="1600" dirty="0">
                <a:latin typeface="Tahoma" panose="020B0604030504040204" pitchFamily="34" charset="0"/>
                <a:ea typeface="Tahoma" panose="020B0604030504040204" pitchFamily="34" charset="0"/>
                <a:cs typeface="Tahoma" panose="020B0604030504040204" pitchFamily="34" charset="0"/>
              </a:rPr>
              <a:t>كان المقصود به هو ما اصطلحوا عليه وتعارفوا على مدلوله دون ما سوى ذلك من الدلالات الأخرى التي قد تكون لتلك الالفاظ فيما يشيع بين عامة متكلمي اللغة. </a:t>
            </a:r>
          </a:p>
          <a:p>
            <a:pPr algn="r" rtl="1">
              <a:lnSpc>
                <a:spcPct val="150000"/>
              </a:lnSpc>
            </a:pPr>
            <a:r>
              <a:rPr lang="ar-DZ" sz="1600" dirty="0">
                <a:latin typeface="Tahoma" panose="020B0604030504040204" pitchFamily="34" charset="0"/>
                <a:ea typeface="Tahoma" panose="020B0604030504040204" pitchFamily="34" charset="0"/>
                <a:cs typeface="Tahoma" panose="020B0604030504040204" pitchFamily="34" charset="0"/>
              </a:rPr>
              <a:t>فموضوع علم المعاجم هو البحث في الوحدات المعجمية من حيث مكوناتها وأصولها واشتقاقها ودلالتها وعلاقاتها، وموضوع علم المصطلح هو البحث في المصطلحات من حيث مكوناتها ومفاهيمها ومناهج توليدها، ومنطلقنا في هذا التصنيف خضوع الوحدات المعجمية إما ان تكون عامة وإما ان تكون مخصصة، فإذا كانت عامة كانت لفظا لغويا عاما منتميا إلى الرصيد المعجمي العام قابلا لاكتساب خصائص معينة؛ مثلا الدلالة الايحائية والاشتراك، وإذا كانت مخصصة كانت مصطلحا. </a:t>
            </a:r>
          </a:p>
          <a:p>
            <a:pPr algn="r" rtl="1">
              <a:lnSpc>
                <a:spcPct val="150000"/>
              </a:lnSpc>
            </a:pPr>
            <a:r>
              <a:rPr lang="ar-DZ" sz="1600" dirty="0">
                <a:latin typeface="Tahoma" panose="020B0604030504040204" pitchFamily="34" charset="0"/>
                <a:ea typeface="Tahoma" panose="020B0604030504040204" pitchFamily="34" charset="0"/>
                <a:cs typeface="Tahoma" panose="020B0604030504040204" pitchFamily="34" charset="0"/>
              </a:rPr>
              <a:t>و في إطار التمييز بين علم المصطلح وعلم المعاجم على مستوى العلاقات الاستبدالية والعلاقات التركيبة التي توجد بين الوحدات المعجمية، نجد الدرس المصطلحي يعتمد النوع الأول من العلاقات عند دراسة الوحدات المصطلحية لضبط الانساق المفهومية المنظمة داخل الحقول المعرفية، فهذا يمثل نقطة التقاء مع علم المعاجم فكلاهما يعمل على رصيد العلاقات الاستبدالية بين دلالات المفردات التي تشكل حقلا دلاليا محددا، والاختلاف يكمن في اهتمام علم المعاجم أيضا بالعلاقات التركيبة بين الوحدات المعجمية بطريقة مكثفة، بينما يحتل في البحث المصطلحي مستوى ثانيا إلا ان هذا لا يعني إهمال العلاقات التركيبة فغالبا ما ترتكز الدراسة المصطلحية على دور السياق لإزالة كل أشكال الغموض و الالتباس فالسياق هو الذي سيوضح لنا المقصود بالمصطلحات.</a:t>
            </a:r>
          </a:p>
          <a:p>
            <a:pPr algn="r" rtl="1"/>
            <a:endParaRPr lang="fr-FR" dirty="0"/>
          </a:p>
        </p:txBody>
      </p:sp>
    </p:spTree>
    <p:extLst>
      <p:ext uri="{BB962C8B-B14F-4D97-AF65-F5344CB8AC3E}">
        <p14:creationId xmlns:p14="http://schemas.microsoft.com/office/powerpoint/2010/main" val="1044844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smtClean="0">
                <a:latin typeface="Tahoma" panose="020B0604030504040204" pitchFamily="34" charset="0"/>
                <a:ea typeface="Tahoma" panose="020B0604030504040204" pitchFamily="34" charset="0"/>
                <a:cs typeface="Tahoma" panose="020B0604030504040204" pitchFamily="34" charset="0"/>
              </a:rPr>
              <a:t>علاقة علم المصطلح بالترجمة:</a:t>
            </a:r>
            <a:endParaRPr lang="fr-FR" dirty="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contenu 2"/>
          <p:cNvSpPr>
            <a:spLocks noGrp="1"/>
          </p:cNvSpPr>
          <p:nvPr>
            <p:ph idx="1"/>
          </p:nvPr>
        </p:nvSpPr>
        <p:spPr>
          <a:xfrm>
            <a:off x="389298" y="2453489"/>
            <a:ext cx="11289671" cy="418270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r" rtl="1"/>
            <a:r>
              <a:rPr lang="ar-DZ" sz="1600" dirty="0">
                <a:latin typeface="Tahoma" panose="020B0604030504040204" pitchFamily="34" charset="0"/>
                <a:ea typeface="Tahoma" panose="020B0604030504040204" pitchFamily="34" charset="0"/>
                <a:cs typeface="Tahoma" panose="020B0604030504040204" pitchFamily="34" charset="0"/>
              </a:rPr>
              <a:t>في ضوء ما سبق ذكره على المصطلح، يتفق رأي المختصين في علم المصطلح على أن لكل مصطلح ما يقابله في اللغات الأخرى، وهو الرأي الذي يؤكد وجود صلة قوية بين علمي المصطلح والترجمة إضافة لانتمائها إلى مجال علم اللغة التطبيقي فعلم المصطلح والترجمة يشتركان في عدة نقاط أهمها: </a:t>
            </a:r>
          </a:p>
          <a:p>
            <a:pPr algn="r" rtl="1"/>
            <a:r>
              <a:rPr lang="ar-DZ" sz="1600" dirty="0">
                <a:latin typeface="Tahoma" panose="020B0604030504040204" pitchFamily="34" charset="0"/>
                <a:ea typeface="Tahoma" panose="020B0604030504040204" pitchFamily="34" charset="0"/>
                <a:cs typeface="Tahoma" panose="020B0604030504040204" pitchFamily="34" charset="0"/>
              </a:rPr>
              <a:t>•	كلا العلمين يستخدم اللغة هدفا ومضمونا ووسيلة، فهدفها لغوي (وضع مادة لغوية جديدة)، ومضمونها لغوي (المادة اللغوية) ووسيلتها لغوية (استخدام اللغة في التعبير عن المضمون) وهذا ما يؤدي إلى كثير من التشابه والتشابك بينهما مما يساعد على إشاعة مجموعة من الأوهام حولهما في أذهان كثير من المتخصصين.   </a:t>
            </a:r>
          </a:p>
          <a:p>
            <a:pPr algn="r" rtl="1"/>
            <a:r>
              <a:rPr lang="ar-DZ" sz="1600" dirty="0">
                <a:latin typeface="Tahoma" panose="020B0604030504040204" pitchFamily="34" charset="0"/>
                <a:ea typeface="Tahoma" panose="020B0604030504040204" pitchFamily="34" charset="0"/>
                <a:cs typeface="Tahoma" panose="020B0604030504040204" pitchFamily="34" charset="0"/>
              </a:rPr>
              <a:t>•	و من الواضح أن كلا المترجمين الذي ينقل نصا من اللغة (أ) المصدر إلى اللغة (ب)الهدف ،و المصطلحي الذي ينقل مصطلحات من اللغة (أ) إلى اللغة (ب) يعنى بنقل معنى تلك المادة، فكلاهما يسعى إلى الهدف ذاته ،أي فهم المقصود و نقله بدقة و أمانة ، و هذا ما يتطلب منهما تمكنا من اللغتين و دراية معمقة ببنياتها الصرفية و تراكيبها النحوية و أساليبها و ثقافتهما ، لذا يبدو لأول وهلة أن المصطلحي و المترجم يؤديان الوظيفة ذاتها ،و لابد أنهما يحتاجان إلى ذات الإعداد و نفس التكوين   ، ولكن إذا أمعنا النظر في الأمر ألفينا فروقا لا يمكن إغفالها أهمها :</a:t>
            </a:r>
          </a:p>
          <a:p>
            <a:pPr algn="r" rtl="1"/>
            <a:r>
              <a:rPr lang="ar-DZ" sz="1600" dirty="0">
                <a:latin typeface="Tahoma" panose="020B0604030504040204" pitchFamily="34" charset="0"/>
                <a:ea typeface="Tahoma" panose="020B0604030504040204" pitchFamily="34" charset="0"/>
                <a:cs typeface="Tahoma" panose="020B0604030504040204" pitchFamily="34" charset="0"/>
              </a:rPr>
              <a:t>	أن المصطلحي لا يعنى بنقل المصطلحات من لغة إلى أخرى فقط وإنما له وظيفتان </a:t>
            </a:r>
            <a:r>
              <a:rPr lang="ar-DZ" sz="1600" dirty="0" err="1">
                <a:latin typeface="Tahoma" panose="020B0604030504040204" pitchFamily="34" charset="0"/>
                <a:ea typeface="Tahoma" panose="020B0604030504040204" pitchFamily="34" charset="0"/>
                <a:cs typeface="Tahoma" panose="020B0604030504040204" pitchFamily="34" charset="0"/>
              </a:rPr>
              <a:t>أخرتان</a:t>
            </a:r>
            <a:r>
              <a:rPr lang="ar-DZ" sz="1600" dirty="0">
                <a:latin typeface="Tahoma" panose="020B0604030504040204" pitchFamily="34" charset="0"/>
                <a:ea typeface="Tahoma" panose="020B0604030504040204" pitchFamily="34" charset="0"/>
                <a:cs typeface="Tahoma" panose="020B0604030504040204" pitchFamily="34" charset="0"/>
              </a:rPr>
              <a:t>: </a:t>
            </a:r>
          </a:p>
          <a:p>
            <a:pPr algn="r" rtl="1"/>
            <a:endParaRPr lang="fr-FR"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59912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smtClean="0">
                <a:latin typeface="Tahoma" panose="020B0604030504040204" pitchFamily="34" charset="0"/>
                <a:ea typeface="Tahoma" panose="020B0604030504040204" pitchFamily="34" charset="0"/>
                <a:cs typeface="Tahoma" panose="020B0604030504040204" pitchFamily="34" charset="0"/>
              </a:rPr>
              <a:t>علاقة علم المصطلح بالترجمة:</a:t>
            </a:r>
            <a:endParaRPr lang="fr-FR" dirty="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contenu 2"/>
          <p:cNvSpPr>
            <a:spLocks noGrp="1"/>
          </p:cNvSpPr>
          <p:nvPr>
            <p:ph idx="1"/>
          </p:nvPr>
        </p:nvSpPr>
        <p:spPr>
          <a:xfrm>
            <a:off x="371192" y="2317687"/>
            <a:ext cx="11280618" cy="4318503"/>
          </a:xfrm>
        </p:spPr>
        <p:style>
          <a:lnRef idx="2">
            <a:schemeClr val="accent5">
              <a:shade val="50000"/>
            </a:schemeClr>
          </a:lnRef>
          <a:fillRef idx="1">
            <a:schemeClr val="accent5"/>
          </a:fillRef>
          <a:effectRef idx="0">
            <a:schemeClr val="accent5"/>
          </a:effectRef>
          <a:fontRef idx="minor">
            <a:schemeClr val="lt1"/>
          </a:fontRef>
        </p:style>
        <p:txBody>
          <a:bodyPr>
            <a:normAutofit fontScale="92500" lnSpcReduction="10000"/>
          </a:bodyPr>
          <a:lstStyle/>
          <a:p>
            <a:pPr algn="r" rtl="1"/>
            <a:r>
              <a:rPr lang="ar-DZ" dirty="0"/>
              <a:t>•	</a:t>
            </a:r>
            <a:r>
              <a:rPr lang="ar-DZ" dirty="0">
                <a:latin typeface="Tahoma" panose="020B0604030504040204" pitchFamily="34" charset="0"/>
                <a:ea typeface="Tahoma" panose="020B0604030504040204" pitchFamily="34" charset="0"/>
                <a:cs typeface="Tahoma" panose="020B0604030504040204" pitchFamily="34" charset="0"/>
              </a:rPr>
              <a:t>الأولى: توليد المصطلحات باللغة ذاتها دون الانطلاق من لغة ثانية، وإنما انطلاقا من المفهوم المطلوب والتعبير عنه بمصطلح لغوي  </a:t>
            </a:r>
          </a:p>
          <a:p>
            <a:pPr algn="r" rtl="1"/>
            <a:r>
              <a:rPr lang="ar-DZ" dirty="0">
                <a:latin typeface="Tahoma" panose="020B0604030504040204" pitchFamily="34" charset="0"/>
                <a:ea typeface="Tahoma" panose="020B0604030504040204" pitchFamily="34" charset="0"/>
                <a:cs typeface="Tahoma" panose="020B0604030504040204" pitchFamily="34" charset="0"/>
              </a:rPr>
              <a:t>•	الثانية: توحيد المصطلحات القائمة في اللغة، بحيث يعبر المصطلح الواحد عن مفهوم واحد، ففي كلتا هاتين الوظيفتين، لا يتعامل المصطلحي مع لغتين وإنما مع لغة واحدة  </a:t>
            </a:r>
          </a:p>
          <a:p>
            <a:pPr algn="r" rtl="1"/>
            <a:r>
              <a:rPr lang="ar-DZ" dirty="0">
                <a:latin typeface="Tahoma" panose="020B0604030504040204" pitchFamily="34" charset="0"/>
                <a:ea typeface="Tahoma" panose="020B0604030504040204" pitchFamily="34" charset="0"/>
                <a:cs typeface="Tahoma" panose="020B0604030504040204" pitchFamily="34" charset="0"/>
              </a:rPr>
              <a:t>	و المترجم يتعامل دائما تقريبا مع مصطلح واحد ،بسيطا كان أو مركبا ،و لا يعالج نصا كاملا إلا إذا كان يقوم بدراسة طبيعة لغة علم من العلوم من حيث بنيتها و أساليبها ،أو بدراسة السياقات التي يرد فيها المصطلح  ،على الرغم من أن كلا من المصطلحي و المترجم يسعى إلى فهم المعنى و استيعابه و نقله فإن كل  واحد منهما يبحث عن معنى مختلف فالمصطلحي يبحث عن معنى الشيء أو المفهوم الذي يمثله اللفظ المراد ترجمته، في حين يبحث المترجم عن معنى "التسمية" التي يسمى بها ذلك الشيء أو المفهوم، وهكذا فإن المصطلحي مضطر إلى التعرف على ماهية الشيء وتحديد عناصره الرئيسية، والوقوف على جنسه وفصله ليتمكن من الحاقه بمنظومة المفاهيم التي ينتمي إليها  .</a:t>
            </a:r>
          </a:p>
          <a:p>
            <a:pPr algn="r" rtl="1"/>
            <a:r>
              <a:rPr lang="ar-DZ" dirty="0">
                <a:latin typeface="Tahoma" panose="020B0604030504040204" pitchFamily="34" charset="0"/>
                <a:ea typeface="Tahoma" panose="020B0604030504040204" pitchFamily="34" charset="0"/>
                <a:cs typeface="Tahoma" panose="020B0604030504040204" pitchFamily="34" charset="0"/>
              </a:rPr>
              <a:t>	أما المترجم فلا تعنيه تلك الأبحاث المنطقية والوجودية، بقدر ما يعنيه معرفة معنى الكلمة في السياق الذي استعملت فيه، ومن ثم معرفة المعنى الكلي للعبارة والفقرة اللتين يقوم بترجمتهما </a:t>
            </a:r>
          </a:p>
          <a:p>
            <a:pPr algn="r" rtl="1"/>
            <a:r>
              <a:rPr lang="ar-DZ" dirty="0">
                <a:latin typeface="Tahoma" panose="020B0604030504040204" pitchFamily="34" charset="0"/>
                <a:ea typeface="Tahoma" panose="020B0604030504040204" pitchFamily="34" charset="0"/>
                <a:cs typeface="Tahoma" panose="020B0604030504040204" pitchFamily="34" charset="0"/>
              </a:rPr>
              <a:t>ومن هنا يمكننا القول أن بين علم المصطلح ونظرية الترجمة علاقة وطيدة فهما وجهان لعملة واحدة بالرغم من أن لكل واحد اهتماماته وانشغالاته في مجالات مختلفة، كما أن هناك علاقة تبادل بينهما إذ لا يمكن للمترجم الاستغناء عن المصطلحية فهو بحاجة إلى معرفة قواعد علم المصطلح وطرائقه، والمصطلحي يحتاج إلى الالمام بنظرية الترجمة وأصولها. </a:t>
            </a:r>
          </a:p>
          <a:p>
            <a:pPr algn="r" rtl="1"/>
            <a:endParaRPr lang="fr-FR" dirty="0"/>
          </a:p>
        </p:txBody>
      </p:sp>
    </p:spTree>
    <p:extLst>
      <p:ext uri="{BB962C8B-B14F-4D97-AF65-F5344CB8AC3E}">
        <p14:creationId xmlns:p14="http://schemas.microsoft.com/office/powerpoint/2010/main" val="5750375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Direction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67</TotalTime>
  <Words>1273</Words>
  <Application>Microsoft Office PowerPoint</Application>
  <PresentationFormat>Grand écran</PresentationFormat>
  <Paragraphs>61</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Century Gothic</vt:lpstr>
      <vt:lpstr>Tahoma</vt:lpstr>
      <vt:lpstr>Wingdings</vt:lpstr>
      <vt:lpstr>Wingdings 3</vt:lpstr>
      <vt:lpstr>Direction Ion</vt:lpstr>
      <vt:lpstr>الجمهورية الجزائرية الديمقراطية الشعبية   وزارة التعليم العالي والبحث العلمي كلية الآداب واللغات</vt:lpstr>
      <vt:lpstr>مقدمة:</vt:lpstr>
      <vt:lpstr>مقدمة:</vt:lpstr>
      <vt:lpstr>علاقة علم المصطلح باللسانيات</vt:lpstr>
      <vt:lpstr>علاقة علم المصطلح باللسانيات</vt:lpstr>
      <vt:lpstr>علاقة علم المصطلح بعلم المعاجم</vt:lpstr>
      <vt:lpstr>علاقة علم المصطلح بعلم المعاجم</vt:lpstr>
      <vt:lpstr>علاقة علم المصطلح بالترجمة:</vt:lpstr>
      <vt:lpstr>علاقة علم المصطلح بالترجمة:</vt:lpstr>
      <vt:lpstr>علاقة علم المصطلح بالدلالة:</vt:lpstr>
      <vt:lpstr>علاقة علم المصطلح بالدلالة: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علاقة علم المصطلح بالعلوم الأخرى</dc:title>
  <dc:creator>fuji</dc:creator>
  <cp:lastModifiedBy>fuji</cp:lastModifiedBy>
  <cp:revision>14</cp:revision>
  <dcterms:created xsi:type="dcterms:W3CDTF">2024-03-08T13:32:06Z</dcterms:created>
  <dcterms:modified xsi:type="dcterms:W3CDTF">2024-03-15T09:28:02Z</dcterms:modified>
</cp:coreProperties>
</file>