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6" r:id="rId28"/>
    <p:sldId id="285" r:id="rId29"/>
    <p:sldId id="287" r:id="rId30"/>
    <p:sldId id="289" r:id="rId31"/>
    <p:sldId id="288" r:id="rId32"/>
    <p:sldId id="290" r:id="rId33"/>
    <p:sldId id="291" r:id="rId3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F1D48-FE1C-4201-BA65-ED1C06C6BF36}" type="datetimeFigureOut">
              <a:rPr lang="fr-FR" smtClean="0"/>
              <a:pPr/>
              <a:t>15/10/2025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A04B5-035D-4D56-B314-E45DD49D73B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F1D48-FE1C-4201-BA65-ED1C06C6BF36}" type="datetimeFigureOut">
              <a:rPr lang="fr-FR" smtClean="0"/>
              <a:pPr/>
              <a:t>15/10/2025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A04B5-035D-4D56-B314-E45DD49D73B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F1D48-FE1C-4201-BA65-ED1C06C6BF36}" type="datetimeFigureOut">
              <a:rPr lang="fr-FR" smtClean="0"/>
              <a:pPr/>
              <a:t>15/10/2025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A04B5-035D-4D56-B314-E45DD49D73B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F1D48-FE1C-4201-BA65-ED1C06C6BF36}" type="datetimeFigureOut">
              <a:rPr lang="fr-FR" smtClean="0"/>
              <a:pPr/>
              <a:t>15/10/2025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A04B5-035D-4D56-B314-E45DD49D73B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F1D48-FE1C-4201-BA65-ED1C06C6BF36}" type="datetimeFigureOut">
              <a:rPr lang="fr-FR" smtClean="0"/>
              <a:pPr/>
              <a:t>15/10/2025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A04B5-035D-4D56-B314-E45DD49D73B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F1D48-FE1C-4201-BA65-ED1C06C6BF36}" type="datetimeFigureOut">
              <a:rPr lang="fr-FR" smtClean="0"/>
              <a:pPr/>
              <a:t>15/10/2025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A04B5-035D-4D56-B314-E45DD49D73B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F1D48-FE1C-4201-BA65-ED1C06C6BF36}" type="datetimeFigureOut">
              <a:rPr lang="fr-FR" smtClean="0"/>
              <a:pPr/>
              <a:t>15/10/2025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A04B5-035D-4D56-B314-E45DD49D73B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F1D48-FE1C-4201-BA65-ED1C06C6BF36}" type="datetimeFigureOut">
              <a:rPr lang="fr-FR" smtClean="0"/>
              <a:pPr/>
              <a:t>15/10/2025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A04B5-035D-4D56-B314-E45DD49D73B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F1D48-FE1C-4201-BA65-ED1C06C6BF36}" type="datetimeFigureOut">
              <a:rPr lang="fr-FR" smtClean="0"/>
              <a:pPr/>
              <a:t>15/10/2025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A04B5-035D-4D56-B314-E45DD49D73B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F1D48-FE1C-4201-BA65-ED1C06C6BF36}" type="datetimeFigureOut">
              <a:rPr lang="fr-FR" smtClean="0"/>
              <a:pPr/>
              <a:t>15/10/2025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A04B5-035D-4D56-B314-E45DD49D73B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F1D48-FE1C-4201-BA65-ED1C06C6BF36}" type="datetimeFigureOut">
              <a:rPr lang="fr-FR" smtClean="0"/>
              <a:pPr/>
              <a:t>15/10/2025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D1A04B5-035D-4D56-B314-E45DD49D73B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12F1D48-FE1C-4201-BA65-ED1C06C6BF36}" type="datetimeFigureOut">
              <a:rPr lang="fr-FR" smtClean="0"/>
              <a:pPr/>
              <a:t>15/10/2025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D1A04B5-035D-4D56-B314-E45DD49D73B0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latin typeface="Algerian" pitchFamily="82" charset="0"/>
              </a:rPr>
              <a:t>Computer components </a:t>
            </a:r>
            <a:br>
              <a:rPr lang="fr-FR" b="1" dirty="0" smtClean="0">
                <a:latin typeface="Algerian" pitchFamily="82" charset="0"/>
              </a:rPr>
            </a:br>
            <a:r>
              <a:rPr lang="fr-FR" b="1" dirty="0">
                <a:latin typeface="Algerian" pitchFamily="82" charset="0"/>
              </a:rPr>
              <a:t>2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 smtClean="0"/>
              <a:t>Baiben</a:t>
            </a:r>
            <a:r>
              <a:rPr lang="fr-FR" dirty="0" smtClean="0"/>
              <a:t> Radia </a:t>
            </a: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Scanner, Webcam, Digital camera fonction 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smtClean="0"/>
              <a:t>Physical document</a:t>
            </a:r>
            <a:r>
              <a:rPr lang="en-US" dirty="0" smtClean="0"/>
              <a:t> </a:t>
            </a:r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Digital data</a:t>
            </a:r>
            <a:endParaRPr lang="en-US" dirty="0" smtClean="0"/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Computer (CPU/Memory)</a:t>
            </a:r>
            <a:r>
              <a:rPr lang="en-US" dirty="0" smtClean="0"/>
              <a:t>.</a:t>
            </a:r>
          </a:p>
          <a:p>
            <a:endParaRPr lang="fr-FR" dirty="0"/>
          </a:p>
        </p:txBody>
      </p:sp>
      <p:sp>
        <p:nvSpPr>
          <p:cNvPr id="4" name="Flèche courbée vers la gauche 3"/>
          <p:cNvSpPr/>
          <p:nvPr/>
        </p:nvSpPr>
        <p:spPr>
          <a:xfrm>
            <a:off x="4572000" y="2357430"/>
            <a:ext cx="857256" cy="1071570"/>
          </a:xfrm>
          <a:prstGeom prst="curvedLef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5" name="Flèche courbée vers la gauche 4"/>
          <p:cNvSpPr/>
          <p:nvPr/>
        </p:nvSpPr>
        <p:spPr>
          <a:xfrm>
            <a:off x="4500562" y="3857628"/>
            <a:ext cx="857256" cy="1071570"/>
          </a:xfrm>
          <a:prstGeom prst="curvedLef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Microphone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388" y="1214422"/>
            <a:ext cx="2270146" cy="277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714752"/>
            <a:ext cx="2214578" cy="264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Microphone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Its role is to capture an external, physical signal (sound waves) and convert it into a digital format that the computer can understand and process.</a:t>
            </a:r>
          </a:p>
          <a:p>
            <a:endParaRPr lang="fr-F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388" y="1214422"/>
            <a:ext cx="2270146" cy="277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714752"/>
            <a:ext cx="2214578" cy="264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Microphone fonction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Sound Capture (Input):</a:t>
            </a:r>
            <a:r>
              <a:rPr lang="en-US" dirty="0" smtClean="0"/>
              <a:t> The microphone acts as a </a:t>
            </a:r>
            <a:r>
              <a:rPr lang="en-US" b="1" dirty="0" smtClean="0"/>
              <a:t>transducer</a:t>
            </a:r>
            <a:r>
              <a:rPr lang="en-US" dirty="0" smtClean="0"/>
              <a:t>, converting sound energy (voice, music, noise) into an electrical analog signal.</a:t>
            </a:r>
          </a:p>
          <a:p>
            <a:r>
              <a:rPr lang="en-US" b="1" dirty="0" smtClean="0"/>
              <a:t>Conversion:</a:t>
            </a:r>
            <a:r>
              <a:rPr lang="en-US" dirty="0" smtClean="0"/>
              <a:t> This analog signal travels to a sound card or an audio interface, which includes an </a:t>
            </a:r>
            <a:r>
              <a:rPr lang="en-US" b="1" dirty="0" smtClean="0"/>
              <a:t>Analog-to-Digital Converter (ADC)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Digital Transmission:</a:t>
            </a:r>
            <a:r>
              <a:rPr lang="en-US" dirty="0" smtClean="0"/>
              <a:t> The ADC converts the analog electrical signal into a stream of </a:t>
            </a:r>
            <a:r>
              <a:rPr lang="en-US" b="1" dirty="0" smtClean="0"/>
              <a:t>digital data</a:t>
            </a:r>
            <a:r>
              <a:rPr lang="en-US" dirty="0" smtClean="0"/>
              <a:t> (bits and bytes).</a:t>
            </a:r>
          </a:p>
          <a:p>
            <a:r>
              <a:rPr lang="en-US" b="1" dirty="0" smtClean="0"/>
              <a:t>Processing:</a:t>
            </a:r>
            <a:r>
              <a:rPr lang="en-US" dirty="0" smtClean="0"/>
              <a:t> This digital audio data is sent to the computer's CPU and memory, where it can be recorded, streamed, used for voice commands, or processed by software.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Manette de jeu, Joystick, Volant de course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57884" y="4286256"/>
            <a:ext cx="1847945" cy="1911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214554"/>
            <a:ext cx="19431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2071678"/>
            <a:ext cx="198755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Manet, </a:t>
            </a:r>
            <a:r>
              <a:rPr lang="fr-FR" dirty="0" smtClean="0"/>
              <a:t>Joystick, </a:t>
            </a:r>
            <a:r>
              <a:rPr lang="fr-FR" dirty="0" smtClean="0"/>
              <a:t>Course Volant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Their main function is to take the user's physical actions (movements, button presses) and convert them into digital signals that the computer can understand and use to control a game or software.</a:t>
            </a:r>
            <a:endParaRPr lang="fr-F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57884" y="4286256"/>
            <a:ext cx="1847945" cy="1911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214554"/>
            <a:ext cx="19431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2071678"/>
            <a:ext cx="198755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929066"/>
            <a:ext cx="3429024" cy="234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857364"/>
            <a:ext cx="378621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Tactil</a:t>
            </a:r>
            <a:r>
              <a:rPr lang="fr-FR" dirty="0" smtClean="0"/>
              <a:t> </a:t>
            </a:r>
            <a:r>
              <a:rPr lang="fr-FR" dirty="0" err="1" smtClean="0"/>
              <a:t>screan</a:t>
            </a:r>
            <a:r>
              <a:rPr lang="fr-FR" dirty="0" smtClean="0"/>
              <a:t>, </a:t>
            </a:r>
            <a:r>
              <a:rPr lang="fr-FR" dirty="0" err="1" smtClean="0"/>
              <a:t>Graphic</a:t>
            </a:r>
            <a:r>
              <a:rPr lang="fr-FR" dirty="0" smtClean="0"/>
              <a:t> Tablette, </a:t>
            </a:r>
            <a:r>
              <a:rPr lang="fr-FR" dirty="0" smtClean="0"/>
              <a:t>Stylet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It registers the contact point (finger or stylus coordinates) and sends these coordinates to the system to execute a command (click, swipe, zoom, writing).</a:t>
            </a:r>
          </a:p>
          <a:p>
            <a:endParaRPr lang="fr-F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929066"/>
            <a:ext cx="3429024" cy="234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857364"/>
            <a:ext cx="378621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Fingerprint</a:t>
            </a:r>
            <a:r>
              <a:rPr lang="fr-FR" dirty="0" smtClean="0"/>
              <a:t> Reader, </a:t>
            </a:r>
            <a:r>
              <a:rPr lang="fr-FR" dirty="0" err="1" smtClean="0"/>
              <a:t>Retinal</a:t>
            </a:r>
            <a:r>
              <a:rPr lang="fr-FR" dirty="0" smtClean="0"/>
              <a:t> Scanner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214554"/>
            <a:ext cx="3873699" cy="193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572008"/>
            <a:ext cx="271145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Fingerprint</a:t>
            </a:r>
            <a:r>
              <a:rPr lang="fr-FR" dirty="0" smtClean="0"/>
              <a:t> Reader, </a:t>
            </a:r>
            <a:r>
              <a:rPr lang="fr-FR" dirty="0" err="1" smtClean="0"/>
              <a:t>Retinal</a:t>
            </a:r>
            <a:r>
              <a:rPr lang="fr-FR" dirty="0" smtClean="0"/>
              <a:t> Scanner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Their role is to capture unique physical data (the fingerprint or the retinal pattern) from the user and send it to the computer system for identification or verification</a:t>
            </a:r>
            <a:endParaRPr lang="fr-F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214554"/>
            <a:ext cx="3873699" cy="193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572008"/>
            <a:ext cx="271145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I- </a:t>
            </a:r>
            <a:r>
              <a:rPr lang="fr-FR" b="1" dirty="0" err="1" smtClean="0"/>
              <a:t>In-put</a:t>
            </a:r>
            <a:r>
              <a:rPr lang="fr-FR" b="1" dirty="0" smtClean="0"/>
              <a:t> </a:t>
            </a:r>
            <a:r>
              <a:rPr lang="fr-FR" b="1" dirty="0" err="1" smtClean="0"/>
              <a:t>devices</a:t>
            </a:r>
            <a:r>
              <a:rPr lang="fr-FR" b="1" dirty="0" smtClean="0"/>
              <a:t>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GB" dirty="0" smtClean="0"/>
          </a:p>
          <a:p>
            <a:pPr lvl="0"/>
            <a:r>
              <a:rPr lang="en-GB" dirty="0" smtClean="0"/>
              <a:t>Enable users to interact with the computer by inputting data. </a:t>
            </a:r>
            <a:endParaRPr lang="fr-FR" dirty="0" smtClean="0"/>
          </a:p>
          <a:p>
            <a:r>
              <a:rPr lang="en-GB" dirty="0" smtClean="0"/>
              <a:t>Data from input devices is processed by the CPU and stored in memory or </a:t>
            </a:r>
            <a:r>
              <a:rPr lang="en-GB" dirty="0" smtClean="0"/>
              <a:t>storage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II- Output </a:t>
            </a:r>
            <a:r>
              <a:rPr lang="fr-FR" dirty="0" err="1" smtClean="0"/>
              <a:t>devices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Output devices allow the computer to communicate the result of data processing to the user.</a:t>
            </a:r>
            <a:endParaRPr lang="fr-F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43636" y="2000240"/>
            <a:ext cx="2673487" cy="183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000504"/>
            <a:ext cx="2786082" cy="202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Monitor (</a:t>
            </a:r>
            <a:r>
              <a:rPr lang="fr-FR" dirty="0" err="1" smtClean="0"/>
              <a:t>Screen</a:t>
            </a:r>
            <a:r>
              <a:rPr lang="fr-FR" dirty="0" smtClean="0"/>
              <a:t>), </a:t>
            </a:r>
            <a:r>
              <a:rPr lang="fr-FR" dirty="0" err="1" smtClean="0"/>
              <a:t>Projector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Monitor</a:t>
            </a:r>
            <a:r>
              <a:rPr lang="en-US" dirty="0" smtClean="0"/>
              <a:t> receives the digital video signal from the computer's graphics card and displays it as images, text, or video, allowing the user to </a:t>
            </a:r>
            <a:r>
              <a:rPr lang="en-US" b="1" dirty="0" smtClean="0"/>
              <a:t>see</a:t>
            </a:r>
            <a:r>
              <a:rPr lang="en-US" dirty="0" smtClean="0"/>
              <a:t> the result of the processing</a:t>
            </a:r>
          </a:p>
          <a:p>
            <a:r>
              <a:rPr lang="en-US" dirty="0" err="1" smtClean="0"/>
              <a:t>Projecter</a:t>
            </a:r>
            <a:r>
              <a:rPr lang="en-US" dirty="0" smtClean="0"/>
              <a:t> receives the video signal from the computer and uses a lens system to project and display the image onto a large surface (wall or projection screen), allowing an audience to </a:t>
            </a:r>
            <a:r>
              <a:rPr lang="en-US" b="1" dirty="0" smtClean="0"/>
              <a:t>see</a:t>
            </a:r>
            <a:r>
              <a:rPr lang="en-US" dirty="0" smtClean="0"/>
              <a:t> the content.</a:t>
            </a:r>
            <a:endParaRPr lang="fr-F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43636" y="2000240"/>
            <a:ext cx="2673487" cy="183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000504"/>
            <a:ext cx="2786082" cy="202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15140" y="1857364"/>
            <a:ext cx="2200369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571876"/>
            <a:ext cx="2286016" cy="2549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Headphones</a:t>
            </a:r>
            <a:r>
              <a:rPr lang="fr-FR" dirty="0" smtClean="0"/>
              <a:t>/</a:t>
            </a:r>
            <a:r>
              <a:rPr lang="fr-FR" dirty="0" err="1" smtClean="0"/>
              <a:t>Headset</a:t>
            </a:r>
            <a:r>
              <a:rPr lang="fr-FR" dirty="0" smtClean="0"/>
              <a:t>, Speakers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They receive the audio signal (usually via a sound card) and convert it into sound vibrations for broadcast into the environment or by confining the audio output to the user alone. </a:t>
            </a:r>
            <a:endParaRPr lang="fr-FR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15140" y="1857364"/>
            <a:ext cx="2200369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571876"/>
            <a:ext cx="2286016" cy="2549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643050"/>
            <a:ext cx="3887946" cy="2282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4071942"/>
            <a:ext cx="3425830" cy="208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Printer, </a:t>
            </a:r>
            <a:r>
              <a:rPr lang="fr-FR" dirty="0" err="1" smtClean="0"/>
              <a:t>Plotter</a:t>
            </a:r>
            <a:r>
              <a:rPr lang="fr-FR" dirty="0" smtClean="0"/>
              <a:t> (Traceur)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 printer receives data (text, images) from the computer and </a:t>
            </a:r>
            <a:r>
              <a:rPr lang="en-US" b="1" dirty="0" smtClean="0"/>
              <a:t>produces</a:t>
            </a:r>
            <a:r>
              <a:rPr lang="en-US" dirty="0" smtClean="0"/>
              <a:t> a </a:t>
            </a:r>
            <a:r>
              <a:rPr lang="en-US" b="1" dirty="0" smtClean="0"/>
              <a:t>hard copy</a:t>
            </a:r>
            <a:r>
              <a:rPr lang="en-US" dirty="0" smtClean="0"/>
              <a:t> of that information, primarily on paper, using ink or toner.</a:t>
            </a:r>
          </a:p>
          <a:p>
            <a:r>
              <a:rPr lang="en-US" dirty="0" smtClean="0"/>
              <a:t>A plotter is a specialized printer used for </a:t>
            </a:r>
            <a:r>
              <a:rPr lang="en-US" b="1" dirty="0" smtClean="0"/>
              <a:t>printing</a:t>
            </a:r>
            <a:r>
              <a:rPr lang="en-US" dirty="0" smtClean="0"/>
              <a:t> vector graphics (like blueprints, engineering drawings, or large-scale signs) onto a large format. It translates computer coordinates into physical lines and shapes, acting as an </a:t>
            </a:r>
            <a:r>
              <a:rPr lang="en-US" b="1" dirty="0" smtClean="0"/>
              <a:t>Output</a:t>
            </a:r>
            <a:r>
              <a:rPr lang="en-US" dirty="0" smtClean="0"/>
              <a:t>.</a:t>
            </a:r>
            <a:endParaRPr lang="fr-FR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29322" y="2071678"/>
            <a:ext cx="2959252" cy="185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4286256"/>
            <a:ext cx="27114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Hybride </a:t>
            </a:r>
            <a:r>
              <a:rPr lang="fr-FR" dirty="0" err="1" smtClean="0"/>
              <a:t>devices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devices can both send data to and receive data from the computer.</a:t>
            </a:r>
            <a:endParaRPr lang="fr-F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Mass Storage </a:t>
            </a:r>
            <a:r>
              <a:rPr lang="fr-FR" dirty="0" err="1" smtClean="0"/>
              <a:t>Devices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err="1" smtClean="0"/>
              <a:t>Output</a:t>
            </a:r>
            <a:r>
              <a:rPr lang="en-US" dirty="0" err="1" smtClean="0"/>
              <a:t>The</a:t>
            </a:r>
            <a:r>
              <a:rPr lang="en-US" dirty="0" smtClean="0"/>
              <a:t> device acts as an output when the computer </a:t>
            </a:r>
            <a:r>
              <a:rPr lang="en-US" b="1" dirty="0" smtClean="0"/>
              <a:t>writes</a:t>
            </a:r>
            <a:r>
              <a:rPr lang="en-US" dirty="0" smtClean="0"/>
              <a:t> data (saving files, installing software, updating the OS) from the main memory or CPU </a:t>
            </a:r>
            <a:r>
              <a:rPr lang="en-US" b="1" dirty="0" smtClean="0"/>
              <a:t>onto</a:t>
            </a:r>
            <a:r>
              <a:rPr lang="en-US" dirty="0" smtClean="0"/>
              <a:t> the storage medium for permanent keeping. The data flows </a:t>
            </a:r>
            <a:r>
              <a:rPr lang="en-US" b="1" dirty="0" smtClean="0"/>
              <a:t>out</a:t>
            </a:r>
            <a:r>
              <a:rPr lang="en-US" dirty="0" smtClean="0"/>
              <a:t> of the system.</a:t>
            </a:r>
          </a:p>
          <a:p>
            <a:r>
              <a:rPr lang="en-US" dirty="0" smtClean="0"/>
              <a:t>Exporter </a:t>
            </a:r>
            <a:r>
              <a:rPr lang="en-US" dirty="0" err="1" smtClean="0"/>
              <a:t>vers</a:t>
            </a:r>
            <a:r>
              <a:rPr lang="en-US" dirty="0" smtClean="0"/>
              <a:t> Sheets</a:t>
            </a:r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b="1" dirty="0" err="1" smtClean="0"/>
              <a:t>Input</a:t>
            </a:r>
            <a:r>
              <a:rPr lang="en-US" dirty="0" err="1" smtClean="0"/>
              <a:t>The</a:t>
            </a:r>
            <a:r>
              <a:rPr lang="en-US" dirty="0" smtClean="0"/>
              <a:t> device acts as an input when the computer </a:t>
            </a:r>
            <a:r>
              <a:rPr lang="en-US" b="1" dirty="0" smtClean="0"/>
              <a:t>reads</a:t>
            </a:r>
            <a:r>
              <a:rPr lang="en-US" dirty="0" smtClean="0"/>
              <a:t> data (files, programs, the operating system) from it to load into the main memory (RAM) or the CPU for processing. The data flows </a:t>
            </a:r>
            <a:r>
              <a:rPr lang="en-US" b="1" dirty="0" smtClean="0"/>
              <a:t>into</a:t>
            </a:r>
            <a:r>
              <a:rPr lang="en-US" dirty="0" smtClean="0"/>
              <a:t> the system.</a:t>
            </a:r>
            <a:endParaRPr lang="fr-F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Networking Equipment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en-US" dirty="0" smtClean="0"/>
              <a:t> </a:t>
            </a:r>
            <a:r>
              <a:rPr lang="en-US" sz="2200" dirty="0" smtClean="0"/>
              <a:t>Modems, Routers, and Network Interface Cards</a:t>
            </a:r>
            <a:r>
              <a:rPr lang="en-US" sz="2200" smtClean="0"/>
              <a:t>)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14282" y="1920085"/>
            <a:ext cx="4281518" cy="4434840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1- Modem (</a:t>
            </a:r>
            <a:r>
              <a:rPr lang="fr-FR" dirty="0" err="1" smtClean="0"/>
              <a:t>MOdulator</a:t>
            </a:r>
            <a:r>
              <a:rPr lang="fr-FR" dirty="0" smtClean="0"/>
              <a:t>-</a:t>
            </a:r>
            <a:r>
              <a:rPr lang="fr-FR" dirty="0" err="1" smtClean="0"/>
              <a:t>DEModulator</a:t>
            </a:r>
            <a:r>
              <a:rPr lang="fr-FR" dirty="0" smtClean="0"/>
              <a:t>): </a:t>
            </a:r>
            <a:r>
              <a:rPr lang="en-US" dirty="0" smtClean="0"/>
              <a:t>A modem's job is to translate signals between your computer (digital) and your Internet Service Provider's network (often analog or a different digital format).</a:t>
            </a:r>
            <a:endParaRPr lang="fr-FR" dirty="0" smtClean="0"/>
          </a:p>
          <a:p>
            <a:r>
              <a:rPr lang="fr-FR" dirty="0" smtClean="0"/>
              <a:t>2-  Router: </a:t>
            </a:r>
            <a:r>
              <a:rPr lang="en-US" dirty="0" smtClean="0"/>
              <a:t>A router manages traffic within your local network and between your network and the modem. It constantly works in both directions.</a:t>
            </a:r>
            <a:endParaRPr lang="fr-FR" dirty="0" smtClean="0"/>
          </a:p>
          <a:p>
            <a:r>
              <a:rPr lang="fr-FR" dirty="0" smtClean="0"/>
              <a:t>3-Network interface </a:t>
            </a:r>
            <a:r>
              <a:rPr lang="fr-FR" dirty="0" err="1" smtClean="0"/>
              <a:t>cards</a:t>
            </a:r>
            <a:r>
              <a:rPr lang="fr-FR" dirty="0" smtClean="0"/>
              <a:t>  </a:t>
            </a:r>
            <a:r>
              <a:rPr lang="en-US" dirty="0" smtClean="0"/>
              <a:t>is the circuit board that allows a computer to physically connect to a network.</a:t>
            </a:r>
            <a:endParaRPr lang="fr-FR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72264" y="1785926"/>
            <a:ext cx="2292468" cy="162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928934"/>
            <a:ext cx="26670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Soft </a:t>
            </a:r>
            <a:r>
              <a:rPr lang="fr-FR" dirty="0" err="1" smtClean="0"/>
              <a:t>ware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Definition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refers to the </a:t>
            </a:r>
            <a:r>
              <a:rPr lang="en-US" b="1" dirty="0" smtClean="0"/>
              <a:t>programs and other operating information used by a computer</a:t>
            </a:r>
            <a:r>
              <a:rPr lang="en-US" dirty="0" smtClean="0"/>
              <a:t>. 💻 It is the complete set of instructions, procedures, and documentation that tells a computer's hardware what to do and how to perform a task.</a:t>
            </a:r>
            <a:endParaRPr lang="fr-F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Application (</a:t>
            </a:r>
            <a:r>
              <a:rPr lang="fr-FR" dirty="0" err="1" smtClean="0"/>
              <a:t>Apps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the software that allows users to perform specific tasks.</a:t>
            </a:r>
          </a:p>
          <a:p>
            <a:r>
              <a:rPr lang="en-US" dirty="0" smtClean="0"/>
              <a:t>1- </a:t>
            </a:r>
            <a:r>
              <a:rPr lang="fr-FR" dirty="0" err="1" smtClean="0"/>
              <a:t>Productivity</a:t>
            </a:r>
            <a:r>
              <a:rPr lang="fr-FR" dirty="0" smtClean="0"/>
              <a:t>: </a:t>
            </a:r>
            <a:r>
              <a:rPr lang="en-US" dirty="0" smtClean="0"/>
              <a:t>Used for creating documents, spreadsheets, and presentations. (Microsoft Word, Google Docs, Excel, PowerPoint)</a:t>
            </a:r>
          </a:p>
          <a:p>
            <a:r>
              <a:rPr lang="en-US" dirty="0" smtClean="0"/>
              <a:t>2- </a:t>
            </a:r>
            <a:r>
              <a:rPr lang="en-US" b="1" dirty="0" smtClean="0"/>
              <a:t>Entertainment: </a:t>
            </a:r>
            <a:r>
              <a:rPr lang="en-US" dirty="0" smtClean="0"/>
              <a:t>Used for leisure and fun.(Video Games, Netflix, </a:t>
            </a:r>
            <a:r>
              <a:rPr lang="en-US" dirty="0" err="1" smtClean="0"/>
              <a:t>Spotify</a:t>
            </a:r>
            <a:r>
              <a:rPr lang="en-US" dirty="0" smtClean="0"/>
              <a:t>).</a:t>
            </a:r>
          </a:p>
          <a:p>
            <a:r>
              <a:rPr lang="en-US" dirty="0" smtClean="0"/>
              <a:t>3- </a:t>
            </a:r>
            <a:r>
              <a:rPr lang="en-US" b="1" dirty="0" smtClean="0"/>
              <a:t>Specialized: </a:t>
            </a:r>
            <a:r>
              <a:rPr lang="en-US" dirty="0" smtClean="0"/>
              <a:t>Designed for specific industries or purposes.(AutoCAD (engineering), Adobe Photoshop (image editing), </a:t>
            </a:r>
            <a:r>
              <a:rPr lang="en-US" dirty="0" err="1" smtClean="0"/>
              <a:t>Quickbooks</a:t>
            </a:r>
            <a:r>
              <a:rPr lang="en-US" dirty="0" smtClean="0"/>
              <a:t> (accounting)).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System Software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This software is designed to operate and control the computer hardware and to provide a platform for application software to run. It acts as an interface between the hardware and the applications and users .</a:t>
            </a:r>
          </a:p>
          <a:p>
            <a:r>
              <a:rPr lang="en-US" b="1" dirty="0" smtClean="0"/>
              <a:t>Operating System (OS): </a:t>
            </a:r>
            <a:r>
              <a:rPr lang="en-US" dirty="0" smtClean="0"/>
              <a:t>The core software that manages all hardware and software resources.(Windows, </a:t>
            </a:r>
            <a:r>
              <a:rPr lang="en-US" dirty="0" err="1" smtClean="0"/>
              <a:t>macOS</a:t>
            </a:r>
            <a:r>
              <a:rPr lang="en-US" dirty="0" smtClean="0"/>
              <a:t>, Linux, Android, </a:t>
            </a:r>
            <a:r>
              <a:rPr lang="en-US" dirty="0" err="1" smtClean="0"/>
              <a:t>iOS</a:t>
            </a:r>
            <a:r>
              <a:rPr lang="en-US" dirty="0" smtClean="0"/>
              <a:t>.)</a:t>
            </a:r>
          </a:p>
          <a:p>
            <a:r>
              <a:rPr lang="en-US" b="1" dirty="0" smtClean="0"/>
              <a:t>Device Drivers: </a:t>
            </a:r>
            <a:r>
              <a:rPr lang="en-US" dirty="0" smtClean="0"/>
              <a:t>Software that allows peripheral devices (like a printer or mouse) to communicate with the </a:t>
            </a:r>
            <a:r>
              <a:rPr lang="en-US" dirty="0" err="1" smtClean="0"/>
              <a:t>OS.Graphics</a:t>
            </a:r>
            <a:r>
              <a:rPr lang="en-US" dirty="0" smtClean="0"/>
              <a:t> drivers, printer drivers.</a:t>
            </a:r>
          </a:p>
          <a:p>
            <a:r>
              <a:rPr lang="en-US" b="1" dirty="0" smtClean="0"/>
              <a:t>Utility Software: </a:t>
            </a:r>
            <a:r>
              <a:rPr lang="en-US" dirty="0" smtClean="0"/>
              <a:t>Programs used to maintain and configure the computer. </a:t>
            </a:r>
            <a:r>
              <a:rPr lang="en-US" smtClean="0"/>
              <a:t>(Antivirus </a:t>
            </a:r>
            <a:r>
              <a:rPr lang="en-US" dirty="0" smtClean="0"/>
              <a:t>programs, disk cleanup tools, file </a:t>
            </a:r>
            <a:r>
              <a:rPr lang="en-US" smtClean="0"/>
              <a:t>compression utilities).</a:t>
            </a:r>
            <a:endParaRPr lang="en-US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Keyboard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 rot="19692450">
            <a:off x="4429124" y="2285993"/>
            <a:ext cx="4357717" cy="2778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Keyboard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Its function is to allow the user to enter data (text, numbers) and commands (keyboard shortcuts, function keys) into the computer. Therefore, the information travels </a:t>
            </a:r>
            <a:r>
              <a:rPr lang="en-US" b="1" dirty="0" smtClean="0"/>
              <a:t>from the user to the computer</a:t>
            </a:r>
            <a:r>
              <a:rPr lang="en-US" dirty="0" smtClean="0"/>
              <a:t>.</a:t>
            </a:r>
          </a:p>
          <a:p>
            <a:r>
              <a:rPr lang="fr-FR" b="1" dirty="0" err="1" smtClean="0">
                <a:solidFill>
                  <a:srgbClr val="FF0000"/>
                </a:solidFill>
              </a:rPr>
              <a:t>Text</a:t>
            </a:r>
            <a:r>
              <a:rPr lang="fr-FR" b="1" dirty="0" smtClean="0">
                <a:solidFill>
                  <a:srgbClr val="FF0000"/>
                </a:solidFill>
              </a:rPr>
              <a:t>/Command Entry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 rot="19692450">
            <a:off x="5006889" y="3210671"/>
            <a:ext cx="3321221" cy="185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Mouse, </a:t>
            </a:r>
            <a:r>
              <a:rPr lang="fr-FR" dirty="0" err="1" smtClean="0"/>
              <a:t>Touchpad</a:t>
            </a:r>
            <a:r>
              <a:rPr lang="fr-FR" dirty="0" smtClean="0"/>
              <a:t>, Trackball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89229" y="3571876"/>
            <a:ext cx="2051623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83435">
            <a:off x="4259706" y="2080495"/>
            <a:ext cx="2597150" cy="1508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4714884"/>
            <a:ext cx="1619250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Mouse, </a:t>
            </a:r>
            <a:r>
              <a:rPr lang="fr-FR" dirty="0" err="1" smtClean="0"/>
              <a:t>Touchpad</a:t>
            </a:r>
            <a:r>
              <a:rPr lang="fr-FR" dirty="0" smtClean="0"/>
              <a:t>, Trackball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They allow the user to control the cursor and select items on the screen, sending instructions to the computer.</a:t>
            </a:r>
          </a:p>
          <a:p>
            <a:r>
              <a:rPr lang="fr-FR" dirty="0" err="1" smtClean="0"/>
              <a:t>Text</a:t>
            </a:r>
            <a:r>
              <a:rPr lang="fr-FR" dirty="0" smtClean="0"/>
              <a:t>/Command Entry</a:t>
            </a: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89229" y="3571876"/>
            <a:ext cx="2051623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83435">
            <a:off x="4259706" y="2080495"/>
            <a:ext cx="2597150" cy="1508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4714884"/>
            <a:ext cx="1619250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Scanner, Webcam, Digital camera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915035" y="1643050"/>
            <a:ext cx="2228965" cy="2159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643182"/>
            <a:ext cx="2647950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4714884"/>
            <a:ext cx="3105158" cy="1866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Scanner, Webcam, Digital camera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Scanner, web cam and </a:t>
            </a:r>
            <a:r>
              <a:rPr lang="en-US" b="1" dirty="0" err="1" smtClean="0"/>
              <a:t>degital</a:t>
            </a:r>
            <a:r>
              <a:rPr lang="en-US" b="1" dirty="0" smtClean="0"/>
              <a:t> camera  are  </a:t>
            </a:r>
            <a:r>
              <a:rPr lang="en-US" dirty="0" smtClean="0"/>
              <a:t>used to convert physical documents, images, or even small objects into a digital image file.</a:t>
            </a:r>
          </a:p>
          <a:p>
            <a:r>
              <a:rPr lang="en-US" b="1" dirty="0" smtClean="0"/>
              <a:t>They </a:t>
            </a:r>
            <a:r>
              <a:rPr lang="en-US" dirty="0" smtClean="0"/>
              <a:t>shines a light on the physical item and </a:t>
            </a:r>
            <a:r>
              <a:rPr lang="en-US" dirty="0" smtClean="0"/>
              <a:t>use </a:t>
            </a:r>
            <a:r>
              <a:rPr lang="en-US" dirty="0" smtClean="0"/>
              <a:t>a sensor array (like a photocopier) to capture the reflected light, converting the visual information into binary data (pixels).</a:t>
            </a:r>
          </a:p>
          <a:p>
            <a:endParaRPr lang="fr-F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915035" y="1643050"/>
            <a:ext cx="2228965" cy="2159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643182"/>
            <a:ext cx="2647950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4714884"/>
            <a:ext cx="3105158" cy="1866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192</TotalTime>
  <Words>1099</Words>
  <Application>Microsoft Office PowerPoint</Application>
  <PresentationFormat>Affichage à l'écran (4:3)</PresentationFormat>
  <Paragraphs>75</Paragraphs>
  <Slides>33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4" baseType="lpstr">
      <vt:lpstr>Débit</vt:lpstr>
      <vt:lpstr>Computer components  2</vt:lpstr>
      <vt:lpstr>I- In-put devices </vt:lpstr>
      <vt:lpstr>Diapositive 3</vt:lpstr>
      <vt:lpstr>Keyboard</vt:lpstr>
      <vt:lpstr>Keyboard</vt:lpstr>
      <vt:lpstr>Mouse, Touchpad, Trackball</vt:lpstr>
      <vt:lpstr>Mouse, Touchpad, Trackball</vt:lpstr>
      <vt:lpstr>Scanner, Webcam, Digital camera</vt:lpstr>
      <vt:lpstr>Scanner, Webcam, Digital camera</vt:lpstr>
      <vt:lpstr>Scanner, Webcam, Digital camera fonction </vt:lpstr>
      <vt:lpstr>Microphone</vt:lpstr>
      <vt:lpstr>Microphone</vt:lpstr>
      <vt:lpstr>Microphone fonction </vt:lpstr>
      <vt:lpstr>Manette de jeu, Joystick, Volant de course</vt:lpstr>
      <vt:lpstr>Manet, Joystick, Course Volant</vt:lpstr>
      <vt:lpstr>Diapositive 16</vt:lpstr>
      <vt:lpstr>Tactil screan, Graphic Tablette, Stylet</vt:lpstr>
      <vt:lpstr>Fingerprint Reader, Retinal Scanner</vt:lpstr>
      <vt:lpstr>Fingerprint Reader, Retinal Scanner</vt:lpstr>
      <vt:lpstr>II- Output devices </vt:lpstr>
      <vt:lpstr>Diapositive 21</vt:lpstr>
      <vt:lpstr>Monitor (Screen), Projector</vt:lpstr>
      <vt:lpstr>Diapositive 23</vt:lpstr>
      <vt:lpstr>Headphones/Headset, Speakers </vt:lpstr>
      <vt:lpstr>Diapositive 25</vt:lpstr>
      <vt:lpstr>Printer, Plotter (Traceur)</vt:lpstr>
      <vt:lpstr>Hybride devices</vt:lpstr>
      <vt:lpstr>Mass Storage Devices</vt:lpstr>
      <vt:lpstr>Networking Equipment  Modems, Routers, and Network Interface Cards) </vt:lpstr>
      <vt:lpstr>Soft ware </vt:lpstr>
      <vt:lpstr>Definition </vt:lpstr>
      <vt:lpstr>Application (Apps)</vt:lpstr>
      <vt:lpstr>System Software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components  2</dc:title>
  <dc:creator>ELITEBOOK</dc:creator>
  <cp:lastModifiedBy>ELITEBOOK</cp:lastModifiedBy>
  <cp:revision>24</cp:revision>
  <dcterms:created xsi:type="dcterms:W3CDTF">2025-10-15T07:02:04Z</dcterms:created>
  <dcterms:modified xsi:type="dcterms:W3CDTF">2025-10-15T14:21:42Z</dcterms:modified>
</cp:coreProperties>
</file>