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70" r:id="rId1"/>
  </p:sldMasterIdLst>
  <p:sldIdLst>
    <p:sldId id="256" r:id="rId2"/>
    <p:sldId id="257" r:id="rId3"/>
    <p:sldId id="263" r:id="rId4"/>
    <p:sldId id="264" r:id="rId5"/>
    <p:sldId id="265" r:id="rId6"/>
    <p:sldId id="266" r:id="rId7"/>
    <p:sldId id="267"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13895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3199776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2221501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52442749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3278971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5586B75A-687E-405C-8A0B-8D00578BA2C3}" type="datetimeFigureOut">
              <a:rPr lang="en-US" smtClean="0"/>
              <a:pPr/>
              <a:t>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3729230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5586B75A-687E-405C-8A0B-8D00578BA2C3}" type="datetimeFigureOut">
              <a:rPr lang="en-US" smtClean="0"/>
              <a:pPr/>
              <a:t>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2420988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960209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11509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36389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58430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58987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42938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17151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5586B75A-687E-405C-8A0B-8D00578BA2C3}" type="datetimeFigureOut">
              <a:rPr lang="en-US" smtClean="0"/>
              <a:pPr/>
              <a:t>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06229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70071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56505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5586B75A-687E-405C-8A0B-8D00578BA2C3}" type="datetimeFigureOut">
              <a:rPr lang="en-US" smtClean="0"/>
              <a:pPr/>
              <a:t>2/2/2021</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84418176"/>
      </p:ext>
    </p:extLst>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882" r:id="rId12"/>
    <p:sldLayoutId id="2147483883" r:id="rId13"/>
    <p:sldLayoutId id="2147483884" r:id="rId14"/>
    <p:sldLayoutId id="2147483885" r:id="rId15"/>
    <p:sldLayoutId id="2147483886" r:id="rId16"/>
    <p:sldLayoutId id="2147483887" r:id="rId17"/>
  </p:sldLayoutIdLst>
  <p:hf sldNum="0"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ar-DZ" sz="6000" dirty="0" smtClean="0"/>
              <a:t>النقد الإحيائي</a:t>
            </a:r>
            <a:endParaRPr lang="fr-FR" sz="6000" dirty="0"/>
          </a:p>
        </p:txBody>
      </p:sp>
      <p:sp>
        <p:nvSpPr>
          <p:cNvPr id="3" name="Subtitle 2"/>
          <p:cNvSpPr>
            <a:spLocks noGrp="1"/>
          </p:cNvSpPr>
          <p:nvPr>
            <p:ph type="subTitle" idx="1"/>
          </p:nvPr>
        </p:nvSpPr>
        <p:spPr/>
        <p:txBody>
          <a:bodyPr>
            <a:normAutofit/>
          </a:bodyPr>
          <a:lstStyle/>
          <a:p>
            <a:r>
              <a:rPr lang="ar-DZ" sz="2800" dirty="0" smtClean="0">
                <a:solidFill>
                  <a:srgbClr val="7030A0"/>
                </a:solidFill>
              </a:rPr>
              <a:t>الدكتور منير مهادي</a:t>
            </a:r>
            <a:endParaRPr lang="fr-FR" sz="2800" dirty="0">
              <a:solidFill>
                <a:srgbClr val="7030A0"/>
              </a:solidFill>
            </a:endParaRPr>
          </a:p>
        </p:txBody>
      </p:sp>
    </p:spTree>
    <p:extLst>
      <p:ext uri="{BB962C8B-B14F-4D97-AF65-F5344CB8AC3E}">
        <p14:creationId xmlns:p14="http://schemas.microsoft.com/office/powerpoint/2010/main" val="3257083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7383" y="1397726"/>
            <a:ext cx="10153605" cy="4572000"/>
          </a:xfrm>
        </p:spPr>
        <p:txBody>
          <a:bodyPr>
            <a:normAutofit fontScale="85000" lnSpcReduction="10000"/>
          </a:bodyPr>
          <a:lstStyle/>
          <a:p>
            <a:pPr algn="just" rtl="1">
              <a:lnSpc>
                <a:spcPct val="150000"/>
              </a:lnSpc>
            </a:pPr>
            <a:r>
              <a:rPr lang="ar-DZ" sz="2800" dirty="0" smtClean="0">
                <a:solidFill>
                  <a:schemeClr val="tx1"/>
                </a:solidFill>
              </a:rPr>
              <a:t>إنّ العودة إلى التراث الأدبي والنقدي العربي من طرف الأدباء والنقاد العرب المحدثين يعكس ذلك الارتباط الوثيق الذي كان للعربي بتراثه القديم، خاصة بعد الصدمة الثقافية والحضارية التي خلّفتها حملة نابوليون بونابارت على الأوطان العربية، فعكف كثير منهم على إحياء ذلك التراث الزاخر عن طريق المحاكاة والتقليد للنماذج الإبداعية الرائعة، كما فعل الغرب قبل ذلك بإعادة إحيائه للتراث اليوناني "فلسفة وأدبا وفكرا"، وهذا ما جسّدته "المدرسة الكلاسيكية" هناك، و"المدرسة الإحيائية" هنا.</a:t>
            </a:r>
          </a:p>
          <a:p>
            <a:pPr algn="just" rtl="1">
              <a:lnSpc>
                <a:spcPct val="150000"/>
              </a:lnSpc>
            </a:pPr>
            <a:r>
              <a:rPr lang="ar-DZ" sz="2800" dirty="0" smtClean="0">
                <a:solidFill>
                  <a:schemeClr val="tx1"/>
                </a:solidFill>
              </a:rPr>
              <a:t>وقد قاد المدرسة الإحيائية عدّة أسماء عربية كان لها فضل كبير على إعادة الانتباه لقيمة التراث العربي، منهم: محمود سامي البارودي، حافظ إبراهيم، أحمد شوقي...من الأدباء، وحسين المرصفي، وروحي الخالدي، وقسطاكي الحمصي وغيرهم.</a:t>
            </a:r>
          </a:p>
          <a:p>
            <a:pPr algn="just" rtl="1">
              <a:lnSpc>
                <a:spcPct val="150000"/>
              </a:lnSpc>
            </a:pPr>
            <a:endParaRPr lang="fr-FR" sz="2800" dirty="0">
              <a:solidFill>
                <a:schemeClr val="tx1"/>
              </a:solidFill>
            </a:endParaRPr>
          </a:p>
        </p:txBody>
      </p:sp>
    </p:spTree>
    <p:extLst>
      <p:ext uri="{BB962C8B-B14F-4D97-AF65-F5344CB8AC3E}">
        <p14:creationId xmlns:p14="http://schemas.microsoft.com/office/powerpoint/2010/main" val="2512645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0263" y="1397726"/>
            <a:ext cx="9970725" cy="4702628"/>
          </a:xfrm>
        </p:spPr>
        <p:txBody>
          <a:bodyPr>
            <a:normAutofit lnSpcReduction="10000"/>
          </a:bodyPr>
          <a:lstStyle/>
          <a:p>
            <a:pPr algn="just" rtl="1">
              <a:lnSpc>
                <a:spcPct val="150000"/>
              </a:lnSpc>
            </a:pPr>
            <a:r>
              <a:rPr lang="ar-DZ" sz="2800" dirty="0" smtClean="0">
                <a:solidFill>
                  <a:schemeClr val="tx1"/>
                </a:solidFill>
              </a:rPr>
              <a:t>تعدّ الكلاسيكية من المفاهيم الغربية التي شاع استعمالها في الثقافة العربية الحديثة، وهي في الأصل تحيل على الأدب في القرن 17م خاصة في فرنسا، ولها معان كثيرة، منها: ذو العقل والفكر المهذّب، الأدب المحافظ، التقليدي، الهادئ... وهو أدب يتّميّز بعدة صفات هي:</a:t>
            </a:r>
          </a:p>
          <a:p>
            <a:pPr marL="457200" indent="-457200" algn="just" rtl="1">
              <a:lnSpc>
                <a:spcPct val="150000"/>
              </a:lnSpc>
              <a:buFontTx/>
              <a:buChar char="-"/>
            </a:pPr>
            <a:r>
              <a:rPr lang="ar-DZ" sz="2800" dirty="0" smtClean="0">
                <a:solidFill>
                  <a:schemeClr val="tx1"/>
                </a:solidFill>
              </a:rPr>
              <a:t>أسلوب ذو جودة وعبارته فصيحة.</a:t>
            </a:r>
          </a:p>
          <a:p>
            <a:pPr marL="457200" indent="-457200" algn="just" rtl="1">
              <a:lnSpc>
                <a:spcPct val="150000"/>
              </a:lnSpc>
              <a:buFontTx/>
              <a:buChar char="-"/>
            </a:pPr>
            <a:r>
              <a:rPr lang="ar-DZ" sz="2800" dirty="0" smtClean="0">
                <a:solidFill>
                  <a:schemeClr val="tx1"/>
                </a:solidFill>
              </a:rPr>
              <a:t>يبتعد عن الصنعة والزخرف.</a:t>
            </a:r>
          </a:p>
          <a:p>
            <a:pPr marL="457200" indent="-457200" algn="just" rtl="1">
              <a:lnSpc>
                <a:spcPct val="150000"/>
              </a:lnSpc>
              <a:buFontTx/>
              <a:buChar char="-"/>
            </a:pPr>
            <a:r>
              <a:rPr lang="ar-DZ" sz="2800" dirty="0" smtClean="0">
                <a:solidFill>
                  <a:schemeClr val="tx1"/>
                </a:solidFill>
              </a:rPr>
              <a:t>لا يخالف النحويين واللغويين.</a:t>
            </a:r>
            <a:endParaRPr lang="fr-FR" sz="2800" dirty="0">
              <a:solidFill>
                <a:schemeClr val="tx1"/>
              </a:solidFill>
            </a:endParaRPr>
          </a:p>
        </p:txBody>
      </p:sp>
    </p:spTree>
    <p:extLst>
      <p:ext uri="{BB962C8B-B14F-4D97-AF65-F5344CB8AC3E}">
        <p14:creationId xmlns:p14="http://schemas.microsoft.com/office/powerpoint/2010/main" val="3308321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0263" y="1397726"/>
            <a:ext cx="9970725" cy="4702628"/>
          </a:xfrm>
        </p:spPr>
        <p:txBody>
          <a:bodyPr>
            <a:normAutofit fontScale="85000" lnSpcReduction="20000"/>
          </a:bodyPr>
          <a:lstStyle/>
          <a:p>
            <a:pPr marL="457200" indent="-457200" algn="just" rtl="1">
              <a:lnSpc>
                <a:spcPct val="150000"/>
              </a:lnSpc>
              <a:buFontTx/>
              <a:buChar char="-"/>
            </a:pPr>
            <a:r>
              <a:rPr lang="ar-DZ" sz="2800" dirty="0" smtClean="0">
                <a:solidFill>
                  <a:schemeClr val="tx1"/>
                </a:solidFill>
              </a:rPr>
              <a:t>من مبادئ النقد الإحيائي والمدرسة الإحيائية عموما:</a:t>
            </a:r>
          </a:p>
          <a:p>
            <a:pPr marL="457200" indent="-457200" algn="r" rtl="1">
              <a:lnSpc>
                <a:spcPct val="150000"/>
              </a:lnSpc>
              <a:buFontTx/>
              <a:buChar char="-"/>
            </a:pPr>
            <a:r>
              <a:rPr lang="ar-DZ" sz="2800" dirty="0" smtClean="0">
                <a:solidFill>
                  <a:schemeClr val="tx1"/>
                </a:solidFill>
              </a:rPr>
              <a:t>المحافظة على اللغة في صورتها الفصيحة والأصلية " نُطقا وكتابة".</a:t>
            </a:r>
          </a:p>
          <a:p>
            <a:pPr marL="457200" indent="-457200" algn="r" rtl="1">
              <a:lnSpc>
                <a:spcPct val="150000"/>
              </a:lnSpc>
              <a:buFontTx/>
              <a:buChar char="-"/>
            </a:pPr>
            <a:r>
              <a:rPr lang="ar-DZ" sz="2800" dirty="0" smtClean="0">
                <a:solidFill>
                  <a:schemeClr val="tx1"/>
                </a:solidFill>
              </a:rPr>
              <a:t>التأكيد على ضرورة تعلّق الشعر بالوزن والموسيقى وملاءمة كل هذا للأحاسيس والمشاعر.</a:t>
            </a:r>
          </a:p>
          <a:p>
            <a:pPr marL="457200" indent="-457200" algn="r" rtl="1">
              <a:lnSpc>
                <a:spcPct val="150000"/>
              </a:lnSpc>
              <a:buFontTx/>
              <a:buChar char="-"/>
            </a:pPr>
            <a:r>
              <a:rPr lang="ar-DZ" sz="2800" dirty="0" smtClean="0">
                <a:solidFill>
                  <a:schemeClr val="tx1"/>
                </a:solidFill>
              </a:rPr>
              <a:t>وعلى الرغم من أنّ هذه المبادئ تدلّ على توجّه قويّ نحو التمسّك بالتراث العربي القديم، إلا أنّنا نجد في الثقافة العربية الحديثة مساريْن لروّاد الإحياء:</a:t>
            </a:r>
          </a:p>
          <a:p>
            <a:pPr marL="457200" indent="-457200" algn="r" rtl="1">
              <a:lnSpc>
                <a:spcPct val="150000"/>
              </a:lnSpc>
              <a:buFontTx/>
              <a:buChar char="-"/>
            </a:pPr>
            <a:r>
              <a:rPr lang="ar-DZ" sz="2800" dirty="0" smtClean="0">
                <a:solidFill>
                  <a:schemeClr val="tx1"/>
                </a:solidFill>
              </a:rPr>
              <a:t>1- الأوّل يدعو إلى ضرورة الانقياد التام بالتراث العربي ككل.</a:t>
            </a:r>
          </a:p>
          <a:p>
            <a:pPr marL="457200" indent="-457200" algn="r" rtl="1">
              <a:lnSpc>
                <a:spcPct val="150000"/>
              </a:lnSpc>
              <a:buFontTx/>
              <a:buChar char="-"/>
            </a:pPr>
            <a:r>
              <a:rPr lang="ar-DZ" sz="2800" dirty="0" smtClean="0">
                <a:solidFill>
                  <a:schemeClr val="tx1"/>
                </a:solidFill>
              </a:rPr>
              <a:t>2- الثاني يرى بضرورة الأخذ من من التراث العربي ولكنّه، في الآن نفسه، يدعو للأخذ من التراث بما يتلاءم مع العصر الحديث.</a:t>
            </a:r>
            <a:endParaRPr lang="fr-FR" sz="2800" dirty="0">
              <a:solidFill>
                <a:schemeClr val="tx1"/>
              </a:solidFill>
            </a:endParaRPr>
          </a:p>
        </p:txBody>
      </p:sp>
    </p:spTree>
    <p:extLst>
      <p:ext uri="{BB962C8B-B14F-4D97-AF65-F5344CB8AC3E}">
        <p14:creationId xmlns:p14="http://schemas.microsoft.com/office/powerpoint/2010/main" val="2680310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0263" y="1397726"/>
            <a:ext cx="9970725" cy="4702628"/>
          </a:xfrm>
        </p:spPr>
        <p:txBody>
          <a:bodyPr>
            <a:normAutofit/>
          </a:bodyPr>
          <a:lstStyle/>
          <a:p>
            <a:pPr algn="just" rtl="1">
              <a:lnSpc>
                <a:spcPct val="150000"/>
              </a:lnSpc>
            </a:pPr>
            <a:r>
              <a:rPr lang="ar-DZ" sz="2800" dirty="0" smtClean="0">
                <a:solidFill>
                  <a:schemeClr val="tx1"/>
                </a:solidFill>
              </a:rPr>
              <a:t>يذكر الباحث عبد الحكيم راضي في كتابه :النقد الإحيائي وتجديد الشعر أنّ "الناقد حسين المرصفي" صاحب كتاب "الوسيلة الأدبية إلى علوم العربية" ينتمي إلى الاتّجاه الثاني الذي يجمع بين التراث وبين المستجدّ في العصر الحديث، ودعا إلى ضرورة احترام الصواب أيّا كان مصدره، وعدم احتقار الرأي المخالف، مع التحرّر من كلّ التصوّرات السابقة والأفكار الشائعة.</a:t>
            </a:r>
          </a:p>
          <a:p>
            <a:pPr algn="just" rtl="1">
              <a:lnSpc>
                <a:spcPct val="150000"/>
              </a:lnSpc>
            </a:pPr>
            <a:r>
              <a:rPr lang="ar-DZ" sz="2800" dirty="0" smtClean="0">
                <a:solidFill>
                  <a:schemeClr val="tx1"/>
                </a:solidFill>
              </a:rPr>
              <a:t>كما نادى حسين المرصفي مع رواد الإحياء أو على الأقل بعضهم بضرورة مسايرة العصر، لأنّ في كل عصر ما يستحق التقدير والاهتمام.</a:t>
            </a:r>
            <a:endParaRPr lang="fr-FR" sz="2800" dirty="0">
              <a:solidFill>
                <a:schemeClr val="tx1"/>
              </a:solidFill>
            </a:endParaRPr>
          </a:p>
        </p:txBody>
      </p:sp>
    </p:spTree>
    <p:extLst>
      <p:ext uri="{BB962C8B-B14F-4D97-AF65-F5344CB8AC3E}">
        <p14:creationId xmlns:p14="http://schemas.microsoft.com/office/powerpoint/2010/main" val="2857346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0263" y="1397726"/>
            <a:ext cx="9970725" cy="5120640"/>
          </a:xfrm>
        </p:spPr>
        <p:txBody>
          <a:bodyPr>
            <a:normAutofit lnSpcReduction="10000"/>
          </a:bodyPr>
          <a:lstStyle/>
          <a:p>
            <a:pPr algn="just" rtl="1">
              <a:lnSpc>
                <a:spcPct val="150000"/>
              </a:lnSpc>
            </a:pPr>
            <a:r>
              <a:rPr lang="ar-DZ" sz="2800" dirty="0" smtClean="0">
                <a:solidFill>
                  <a:schemeClr val="tx1"/>
                </a:solidFill>
              </a:rPr>
              <a:t>ومن أهم ما نادى إليه حسين المرصفي "إحياء روح اللغة وليس شكلها أو قالبها فقط، كما نقد الاعتماد على التقليد فقط بل دعا إلى الاستناد إلى الموهبة لأنّها مفتاح الإبداع الحقيقي، لذلك عدّ "الشعر ليس صنعة، ولا يمكن أن يُتعلّم من القواعد، قواعد البيانيين والعروضيين، وإنّما هو قبل كلّ شيء موهبة وطبع، ثمّ إنّ هذه الموهبة تنمو بكثرة حفظ الشعر، وكذلك بالمران والممارسة".</a:t>
            </a:r>
          </a:p>
          <a:p>
            <a:pPr algn="just" rtl="1">
              <a:lnSpc>
                <a:spcPct val="150000"/>
              </a:lnSpc>
            </a:pPr>
            <a:r>
              <a:rPr lang="ar-DZ" sz="2800" dirty="0" smtClean="0">
                <a:solidFill>
                  <a:schemeClr val="tx1"/>
                </a:solidFill>
              </a:rPr>
              <a:t>وبسبب قول المرصفي بضرورة الأخذ من التراث مع دعوته إلى مسايرة العصر وتوظيف الموهبة، انقسم حوله النقاد بين من يضمّه إلى رواد الإحيائية ومن يجعله من المجدّدين.</a:t>
            </a:r>
            <a:endParaRPr lang="fr-FR" sz="2800" dirty="0">
              <a:solidFill>
                <a:schemeClr val="tx1"/>
              </a:solidFill>
            </a:endParaRPr>
          </a:p>
        </p:txBody>
      </p:sp>
    </p:spTree>
    <p:extLst>
      <p:ext uri="{BB962C8B-B14F-4D97-AF65-F5344CB8AC3E}">
        <p14:creationId xmlns:p14="http://schemas.microsoft.com/office/powerpoint/2010/main" val="2870847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0263" y="1397726"/>
            <a:ext cx="9970725" cy="4702628"/>
          </a:xfrm>
        </p:spPr>
        <p:txBody>
          <a:bodyPr>
            <a:normAutofit/>
          </a:bodyPr>
          <a:lstStyle/>
          <a:p>
            <a:pPr algn="just" rtl="1">
              <a:lnSpc>
                <a:spcPct val="150000"/>
              </a:lnSpc>
            </a:pPr>
            <a:r>
              <a:rPr lang="ar-DZ" sz="2800" dirty="0" smtClean="0">
                <a:solidFill>
                  <a:schemeClr val="tx1"/>
                </a:solidFill>
              </a:rPr>
              <a:t>يذكر الباحث عبد الحكيم راضي في كتابه :النقد الإحيائي وتجديد الشعر أنّ "الناقد حسين المرصفي" صاحب كتاب "الوسيلة الأدبية إلى علوم العربية" ينتمي إلى الاتّجاه الثاني الذي يجمع بين التراث وبين المستجدّ في العصر الحديث، ودعا إلى ضرورة احترام الصواب أيّا كان مصدره، وعدم احتقار الرأي المخالف، مع التحرّر من كلّ التصوّرات السابقة والأفكار الشائعة.</a:t>
            </a:r>
          </a:p>
          <a:p>
            <a:pPr algn="just" rtl="1">
              <a:lnSpc>
                <a:spcPct val="150000"/>
              </a:lnSpc>
            </a:pPr>
            <a:r>
              <a:rPr lang="ar-DZ" sz="2800" dirty="0" smtClean="0">
                <a:solidFill>
                  <a:schemeClr val="tx1"/>
                </a:solidFill>
              </a:rPr>
              <a:t>كما نادى حسين المرصفي مع رواد الإحياء أو على الأقل بعضهم بضرورة مسايرة العصر، لأنّ في كل عصر ما يستحق التقدير والاهتمام.</a:t>
            </a:r>
            <a:endParaRPr lang="fr-FR" sz="2800" dirty="0">
              <a:solidFill>
                <a:schemeClr val="tx1"/>
              </a:solidFill>
            </a:endParaRPr>
          </a:p>
        </p:txBody>
      </p:sp>
    </p:spTree>
    <p:extLst>
      <p:ext uri="{BB962C8B-B14F-4D97-AF65-F5344CB8AC3E}">
        <p14:creationId xmlns:p14="http://schemas.microsoft.com/office/powerpoint/2010/main" val="2009762517"/>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Droplet</Template>
  <TotalTime>1766</TotalTime>
  <Words>569</Words>
  <Application>Microsoft Office PowerPoint</Application>
  <PresentationFormat>Widescreen</PresentationFormat>
  <Paragraphs>20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Times New Roman</vt:lpstr>
      <vt:lpstr>Tw Cen MT</vt:lpstr>
      <vt:lpstr>Droplet</vt:lpstr>
      <vt:lpstr>النقد الإحيائي</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النقد الإحيائي</dc:title>
  <dc:creator>Mahad</dc:creator>
  <cp:lastModifiedBy>Mahad</cp:lastModifiedBy>
  <cp:revision>11</cp:revision>
  <dcterms:created xsi:type="dcterms:W3CDTF">2021-02-02T11:05:08Z</dcterms:created>
  <dcterms:modified xsi:type="dcterms:W3CDTF">2021-02-03T16:32:00Z</dcterms:modified>
</cp:coreProperties>
</file>