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7" r:id="rId3"/>
    <p:sldId id="281" r:id="rId4"/>
    <p:sldId id="282" r:id="rId5"/>
    <p:sldId id="269" r:id="rId6"/>
    <p:sldId id="275" r:id="rId7"/>
    <p:sldId id="270" r:id="rId8"/>
    <p:sldId id="289" r:id="rId9"/>
    <p:sldId id="284" r:id="rId10"/>
    <p:sldId id="276" r:id="rId11"/>
    <p:sldId id="291" r:id="rId12"/>
    <p:sldId id="271" r:id="rId13"/>
    <p:sldId id="273" r:id="rId14"/>
    <p:sldId id="277" r:id="rId15"/>
    <p:sldId id="290" r:id="rId16"/>
    <p:sldId id="278" r:id="rId17"/>
    <p:sldId id="287" r:id="rId18"/>
    <p:sldId id="279" r:id="rId19"/>
    <p:sldId id="272" r:id="rId20"/>
    <p:sldId id="292" r:id="rId21"/>
    <p:sldId id="293" r:id="rId22"/>
    <p:sldId id="285" r:id="rId23"/>
    <p:sldId id="294" r:id="rId24"/>
    <p:sldId id="295" r:id="rId25"/>
    <p:sldId id="288" r:id="rId26"/>
    <p:sldId id="262" r:id="rId27"/>
    <p:sldId id="261" r:id="rId28"/>
    <p:sldId id="263" r:id="rId29"/>
    <p:sldId id="264" r:id="rId30"/>
    <p:sldId id="265" r:id="rId3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EE92BC1A-6E2B-4D26-9DDD-8C908F932A68}" type="datetimeFigureOut">
              <a:rPr lang="fr-FR" smtClean="0"/>
              <a:t>11/12/2023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4218806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E92BC1A-6E2B-4D26-9DDD-8C908F932A68}" type="datetimeFigureOut">
              <a:rPr lang="fr-FR" smtClean="0"/>
              <a:t>11/12/2023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283207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E92BC1A-6E2B-4D26-9DDD-8C908F932A68}" type="datetimeFigureOut">
              <a:rPr lang="fr-FR" smtClean="0"/>
              <a:t>11/12/2023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658723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E92BC1A-6E2B-4D26-9DDD-8C908F932A68}" type="datetimeFigureOut">
              <a:rPr lang="fr-FR" smtClean="0"/>
              <a:t>11/12/2023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3E67D23-E39A-4DA6-AB81-0F165BB89634}"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807961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E92BC1A-6E2B-4D26-9DDD-8C908F932A68}" type="datetimeFigureOut">
              <a:rPr lang="fr-FR" smtClean="0"/>
              <a:t>11/12/2023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1132339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E92BC1A-6E2B-4D26-9DDD-8C908F932A68}" type="datetimeFigureOut">
              <a:rPr lang="fr-FR" smtClean="0"/>
              <a:t>11/12/2023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1824826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E92BC1A-6E2B-4D26-9DDD-8C908F932A68}" type="datetimeFigureOut">
              <a:rPr lang="fr-FR" smtClean="0"/>
              <a:t>11/12/2023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4694769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E92BC1A-6E2B-4D26-9DDD-8C908F932A68}" type="datetimeFigureOut">
              <a:rPr lang="fr-FR" smtClean="0"/>
              <a:t>11/12/2023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31855860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E92BC1A-6E2B-4D26-9DDD-8C908F932A68}" type="datetimeFigureOut">
              <a:rPr lang="fr-FR" smtClean="0"/>
              <a:t>11/12/2023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3917813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EE92BC1A-6E2B-4D26-9DDD-8C908F932A68}" type="datetimeFigureOut">
              <a:rPr lang="fr-FR" smtClean="0"/>
              <a:t>11/12/2023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1875462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E92BC1A-6E2B-4D26-9DDD-8C908F932A68}" type="datetimeFigureOut">
              <a:rPr lang="fr-FR" smtClean="0"/>
              <a:t>11/12/2023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3076663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E92BC1A-6E2B-4D26-9DDD-8C908F932A68}" type="datetimeFigureOut">
              <a:rPr lang="fr-FR" smtClean="0"/>
              <a:t>11/12/2023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219358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EE92BC1A-6E2B-4D26-9DDD-8C908F932A68}" type="datetimeFigureOut">
              <a:rPr lang="fr-FR" smtClean="0"/>
              <a:t>11/12/2023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1167095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EE92BC1A-6E2B-4D26-9DDD-8C908F932A68}" type="datetimeFigureOut">
              <a:rPr lang="fr-FR" smtClean="0"/>
              <a:t>11/12/2023</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916904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E92BC1A-6E2B-4D26-9DDD-8C908F932A68}" type="datetimeFigureOut">
              <a:rPr lang="fr-FR" smtClean="0"/>
              <a:t>11/12/2023</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230753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EE92BC1A-6E2B-4D26-9DDD-8C908F932A68}" type="datetimeFigureOut">
              <a:rPr lang="fr-FR" smtClean="0"/>
              <a:t>11/12/2023</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3333922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E92BC1A-6E2B-4D26-9DDD-8C908F932A68}" type="datetimeFigureOut">
              <a:rPr lang="fr-FR" smtClean="0"/>
              <a:t>11/12/2023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3E67D23-E39A-4DA6-AB81-0F165BB89634}" type="slidenum">
              <a:rPr lang="fr-FR" smtClean="0"/>
              <a:t>‹N°›</a:t>
            </a:fld>
            <a:endParaRPr lang="fr-FR"/>
          </a:p>
        </p:txBody>
      </p:sp>
    </p:spTree>
    <p:extLst>
      <p:ext uri="{BB962C8B-B14F-4D97-AF65-F5344CB8AC3E}">
        <p14:creationId xmlns:p14="http://schemas.microsoft.com/office/powerpoint/2010/main" val="1093694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E92BC1A-6E2B-4D26-9DDD-8C908F932A68}" type="datetimeFigureOut">
              <a:rPr lang="fr-FR" smtClean="0"/>
              <a:t>11/12/2023</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3E67D23-E39A-4DA6-AB81-0F165BB89634}" type="slidenum">
              <a:rPr lang="fr-FR" smtClean="0"/>
              <a:t>‹N°›</a:t>
            </a:fld>
            <a:endParaRPr lang="fr-FR"/>
          </a:p>
        </p:txBody>
      </p:sp>
    </p:spTree>
    <p:extLst>
      <p:ext uri="{BB962C8B-B14F-4D97-AF65-F5344CB8AC3E}">
        <p14:creationId xmlns:p14="http://schemas.microsoft.com/office/powerpoint/2010/main" val="112636816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91440" y="783772"/>
            <a:ext cx="11900263" cy="5342708"/>
          </a:xfrm>
          <a:prstGeom prst="rect">
            <a:avLst/>
          </a:prstGeom>
        </p:spPr>
        <p:txBody>
          <a:bodyPr vert="horz" lIns="91440" tIns="45720" rIns="91440" bIns="45720" rtlCol="0" anchor="t">
            <a:norm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sz="4800" b="1" u="sng" dirty="0" smtClean="0">
                <a:solidFill>
                  <a:schemeClr val="bg1"/>
                </a:solidFill>
                <a:latin typeface="Verdana" panose="020B0604030504040204" pitchFamily="34" charset="0"/>
                <a:ea typeface="Verdana" panose="020B0604030504040204" pitchFamily="34" charset="0"/>
                <a:cs typeface="Arabic Typesetting" panose="03020402040406030203" pitchFamily="66" charset="-78"/>
              </a:rPr>
              <a:t>Cours n° 04</a:t>
            </a:r>
          </a:p>
          <a:p>
            <a:pPr algn="ctr"/>
            <a:endParaRPr lang="fr-FR" sz="4800" b="1" u="sng" dirty="0">
              <a:solidFill>
                <a:srgbClr val="FFFF00"/>
              </a:solidFill>
              <a:latin typeface="Verdana" panose="020B0604030504040204" pitchFamily="34" charset="0"/>
              <a:ea typeface="Verdana" panose="020B0604030504040204" pitchFamily="34" charset="0"/>
              <a:cs typeface="Arabic Typesetting" panose="03020402040406030203" pitchFamily="66" charset="-78"/>
            </a:endParaRPr>
          </a:p>
          <a:p>
            <a:pPr algn="ctr"/>
            <a:r>
              <a:rPr lang="fr-FR" sz="4800" b="1" u="sng" dirty="0" smtClean="0">
                <a:solidFill>
                  <a:srgbClr val="FFFF00"/>
                </a:solidFill>
                <a:latin typeface="Verdana" panose="020B0604030504040204" pitchFamily="34" charset="0"/>
                <a:ea typeface="Verdana" panose="020B0604030504040204" pitchFamily="34" charset="0"/>
                <a:cs typeface="Arabic Typesetting" panose="03020402040406030203" pitchFamily="66" charset="-78"/>
              </a:rPr>
              <a:t>Cours de théorie et méthodologie d’entrainement</a:t>
            </a:r>
            <a:br>
              <a:rPr lang="fr-FR" sz="4800" b="1" u="sng" dirty="0" smtClean="0">
                <a:solidFill>
                  <a:srgbClr val="FFFF00"/>
                </a:solidFill>
                <a:latin typeface="Verdana" panose="020B0604030504040204" pitchFamily="34" charset="0"/>
                <a:ea typeface="Verdana" panose="020B0604030504040204" pitchFamily="34" charset="0"/>
                <a:cs typeface="Arabic Typesetting" panose="03020402040406030203" pitchFamily="66" charset="-78"/>
              </a:rPr>
            </a:br>
            <a:r>
              <a:rPr lang="fr-FR" sz="4800" b="1" u="sng" dirty="0" smtClean="0">
                <a:solidFill>
                  <a:srgbClr val="FFFF00"/>
                </a:solidFill>
                <a:latin typeface="Verdana" panose="020B0604030504040204" pitchFamily="34" charset="0"/>
                <a:ea typeface="Verdana" panose="020B0604030504040204" pitchFamily="34" charset="0"/>
                <a:cs typeface="Arabic Typesetting" panose="03020402040406030203" pitchFamily="66" charset="-78"/>
              </a:rPr>
              <a:t/>
            </a:r>
            <a:br>
              <a:rPr lang="fr-FR" sz="4800" b="1" u="sng" dirty="0" smtClean="0">
                <a:solidFill>
                  <a:srgbClr val="FFFF00"/>
                </a:solidFill>
                <a:latin typeface="Verdana" panose="020B0604030504040204" pitchFamily="34" charset="0"/>
                <a:ea typeface="Verdana" panose="020B0604030504040204" pitchFamily="34" charset="0"/>
                <a:cs typeface="Arabic Typesetting" panose="03020402040406030203" pitchFamily="66" charset="-78"/>
              </a:rPr>
            </a:br>
            <a:r>
              <a:rPr lang="fr-FR" sz="4400" b="1" u="sng" dirty="0" smtClean="0">
                <a:solidFill>
                  <a:srgbClr val="FF0000"/>
                </a:solidFill>
                <a:latin typeface="Verdana" panose="020B0604030504040204" pitchFamily="34" charset="0"/>
                <a:ea typeface="Verdana" panose="020B0604030504040204" pitchFamily="34" charset="0"/>
                <a:cs typeface="Arabic Typesetting" panose="03020402040406030203" pitchFamily="66" charset="-78"/>
              </a:rPr>
              <a:t>L’entraînement de la vitesse </a:t>
            </a:r>
            <a:r>
              <a:rPr lang="fr-FR" sz="4800" b="1" u="sng" dirty="0" smtClean="0">
                <a:latin typeface="Verdana" panose="020B0604030504040204" pitchFamily="34" charset="0"/>
                <a:ea typeface="Verdana" panose="020B0604030504040204" pitchFamily="34" charset="0"/>
                <a:cs typeface="Arabic Typesetting" panose="03020402040406030203" pitchFamily="66" charset="-78"/>
              </a:rPr>
              <a:t/>
            </a:r>
            <a:br>
              <a:rPr lang="fr-FR" sz="4800" b="1" u="sng" dirty="0" smtClean="0">
                <a:latin typeface="Verdana" panose="020B0604030504040204" pitchFamily="34" charset="0"/>
                <a:ea typeface="Verdana" panose="020B0604030504040204" pitchFamily="34" charset="0"/>
                <a:cs typeface="Arabic Typesetting" panose="03020402040406030203" pitchFamily="66" charset="-78"/>
              </a:rPr>
            </a:br>
            <a:endParaRPr lang="fr-FR" sz="4800" u="sng" dirty="0">
              <a:latin typeface="Verdana" panose="020B0604030504040204" pitchFamily="34" charset="0"/>
              <a:ea typeface="Verdana" panose="020B0604030504040204" pitchFamily="34" charset="0"/>
              <a:cs typeface="Arabic Typesetting" panose="03020402040406030203" pitchFamily="66" charset="-78"/>
            </a:endParaRPr>
          </a:p>
        </p:txBody>
      </p:sp>
    </p:spTree>
    <p:extLst>
      <p:ext uri="{BB962C8B-B14F-4D97-AF65-F5344CB8AC3E}">
        <p14:creationId xmlns:p14="http://schemas.microsoft.com/office/powerpoint/2010/main" val="10358598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0152" y="154546"/>
            <a:ext cx="11951594" cy="6593984"/>
          </a:xfrm>
        </p:spPr>
        <p:txBody>
          <a:bodyPr>
            <a:noAutofit/>
          </a:bodyPr>
          <a:lstStyle/>
          <a:p>
            <a:pPr lvl="0" algn="just">
              <a:buClr>
                <a:srgbClr val="1E5155">
                  <a:lumMod val="40000"/>
                  <a:lumOff val="60000"/>
                </a:srgbClr>
              </a:buClr>
              <a:buFont typeface="Arial" panose="020B0604020202020204" pitchFamily="34" charset="0"/>
              <a:buChar char="•"/>
            </a:pPr>
            <a:r>
              <a:rPr lang="fr-FR" sz="4800" b="1" dirty="0">
                <a:solidFill>
                  <a:srgbClr val="FF0000"/>
                </a:solidFill>
                <a:latin typeface="Open Sans"/>
              </a:rPr>
              <a:t>Aux facteurs biologiques du muscle </a:t>
            </a:r>
            <a:r>
              <a:rPr lang="fr-FR" sz="4800" b="1" dirty="0">
                <a:latin typeface="Open Sans"/>
              </a:rPr>
              <a:t>: quantité d'ATP et des éléments minéraux, pourcentage de fibres rapides </a:t>
            </a:r>
            <a:r>
              <a:rPr lang="fr-FR" sz="4800" b="1" dirty="0" smtClean="0">
                <a:latin typeface="Open Sans"/>
              </a:rPr>
              <a:t>.</a:t>
            </a:r>
            <a:endParaRPr lang="fr-FR" sz="4800" b="1" dirty="0">
              <a:latin typeface="Open Sans"/>
            </a:endParaRPr>
          </a:p>
          <a:p>
            <a:pPr lvl="0" algn="justLow">
              <a:buClr>
                <a:srgbClr val="1E5155">
                  <a:lumMod val="40000"/>
                  <a:lumOff val="60000"/>
                </a:srgbClr>
              </a:buClr>
              <a:buFont typeface="Arial" panose="020B0604020202020204" pitchFamily="34" charset="0"/>
              <a:buChar char="•"/>
            </a:pPr>
            <a:r>
              <a:rPr lang="fr-FR" sz="4800" b="1" dirty="0" smtClean="0">
                <a:solidFill>
                  <a:srgbClr val="FF0000"/>
                </a:solidFill>
                <a:latin typeface="Open Sans"/>
              </a:rPr>
              <a:t>Aux facteurs </a:t>
            </a:r>
            <a:r>
              <a:rPr lang="fr-FR" sz="4800" b="1" dirty="0">
                <a:solidFill>
                  <a:srgbClr val="FF0000"/>
                </a:solidFill>
                <a:latin typeface="Open Sans"/>
              </a:rPr>
              <a:t>de coordination intramusculaire </a:t>
            </a:r>
            <a:r>
              <a:rPr lang="fr-FR" sz="4800" b="1" dirty="0">
                <a:latin typeface="Open Sans"/>
              </a:rPr>
              <a:t>: synchronisation des unités Motrices, sélection des fibres rapides, utilisation des qualités élastiques du muscle </a:t>
            </a:r>
            <a:r>
              <a:rPr lang="fr-FR" sz="4800" b="1" dirty="0" smtClean="0">
                <a:latin typeface="Open Sans"/>
              </a:rPr>
              <a:t>.</a:t>
            </a:r>
            <a:endParaRPr lang="fr-FR" sz="4800" b="1" dirty="0">
              <a:latin typeface="Open Sans"/>
            </a:endParaRPr>
          </a:p>
          <a:p>
            <a:pPr marL="0" lvl="0" indent="0">
              <a:buClr>
                <a:srgbClr val="1E5155">
                  <a:lumMod val="40000"/>
                  <a:lumOff val="60000"/>
                </a:srgbClr>
              </a:buClr>
              <a:buNone/>
            </a:pPr>
            <a:endParaRPr lang="fr-FR" sz="4800" b="1" dirty="0"/>
          </a:p>
          <a:p>
            <a:pPr marL="0" indent="0">
              <a:buNone/>
            </a:pPr>
            <a:endParaRPr lang="fr-FR" sz="6000" b="1" dirty="0"/>
          </a:p>
        </p:txBody>
      </p:sp>
    </p:spTree>
    <p:extLst>
      <p:ext uri="{BB962C8B-B14F-4D97-AF65-F5344CB8AC3E}">
        <p14:creationId xmlns:p14="http://schemas.microsoft.com/office/powerpoint/2010/main" val="35915822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5909" y="128789"/>
            <a:ext cx="11900079" cy="6478073"/>
          </a:xfrm>
        </p:spPr>
        <p:txBody>
          <a:bodyPr>
            <a:normAutofit/>
          </a:bodyPr>
          <a:lstStyle/>
          <a:p>
            <a:pPr lvl="0" algn="just">
              <a:buClr>
                <a:srgbClr val="1E5155">
                  <a:lumMod val="40000"/>
                  <a:lumOff val="60000"/>
                </a:srgbClr>
              </a:buClr>
              <a:buFont typeface="Arial" panose="020B0604020202020204" pitchFamily="34" charset="0"/>
              <a:buChar char="•"/>
            </a:pPr>
            <a:r>
              <a:rPr lang="fr-FR" sz="4000" b="1" dirty="0">
                <a:solidFill>
                  <a:srgbClr val="FF0000"/>
                </a:solidFill>
                <a:latin typeface="Open Sans"/>
              </a:rPr>
              <a:t>Aux facteurs de coordination intermusculaires et principalement au couple agoniste - antagoniste</a:t>
            </a:r>
            <a:r>
              <a:rPr lang="fr-FR" sz="4000" b="1" dirty="0">
                <a:solidFill>
                  <a:prstClr val="white"/>
                </a:solidFill>
                <a:latin typeface="Open Sans"/>
              </a:rPr>
              <a:t> : la complémentarité de ce couple est dû au réflexe d'inhibition réciproque. L'agoniste produit la plus grande vitesse possible tandis que l'antagoniste se </a:t>
            </a:r>
            <a:r>
              <a:rPr lang="fr-FR" sz="4000" b="1" dirty="0" smtClean="0">
                <a:solidFill>
                  <a:prstClr val="white"/>
                </a:solidFill>
                <a:latin typeface="Open Sans"/>
              </a:rPr>
              <a:t>relâche.</a:t>
            </a:r>
            <a:endParaRPr lang="fr-FR" sz="4000" b="1" dirty="0">
              <a:solidFill>
                <a:prstClr val="white"/>
              </a:solidFill>
              <a:latin typeface="Open Sans"/>
            </a:endParaRPr>
          </a:p>
          <a:p>
            <a:pPr lvl="0" algn="just">
              <a:buClr>
                <a:srgbClr val="1E5155">
                  <a:lumMod val="40000"/>
                  <a:lumOff val="60000"/>
                </a:srgbClr>
              </a:buClr>
              <a:buFont typeface="Arial" panose="020B0604020202020204" pitchFamily="34" charset="0"/>
              <a:buChar char="•"/>
            </a:pPr>
            <a:r>
              <a:rPr lang="fr-FR" sz="4000" b="1" dirty="0">
                <a:solidFill>
                  <a:srgbClr val="FF0000"/>
                </a:solidFill>
                <a:latin typeface="Open Sans"/>
              </a:rPr>
              <a:t>A d'autres facteurs d'état ponctuel du muscle </a:t>
            </a:r>
            <a:r>
              <a:rPr lang="fr-FR" sz="4000" b="1" dirty="0">
                <a:solidFill>
                  <a:prstClr val="white"/>
                </a:solidFill>
                <a:latin typeface="Open Sans"/>
              </a:rPr>
              <a:t>: viscosité dû à l'échauffement et état de fatigue par exemple, qui a aussi une influence primordiale sur la vitesse de contraction.</a:t>
            </a:r>
          </a:p>
          <a:p>
            <a:pPr marL="0" indent="0">
              <a:buNone/>
            </a:pPr>
            <a:endParaRPr lang="fr-FR" sz="3200" dirty="0"/>
          </a:p>
        </p:txBody>
      </p:sp>
    </p:spTree>
    <p:extLst>
      <p:ext uri="{BB962C8B-B14F-4D97-AF65-F5344CB8AC3E}">
        <p14:creationId xmlns:p14="http://schemas.microsoft.com/office/powerpoint/2010/main" val="26105405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031" y="128789"/>
            <a:ext cx="12028868" cy="6581104"/>
          </a:xfrm>
        </p:spPr>
        <p:txBody>
          <a:bodyPr>
            <a:noAutofit/>
          </a:bodyPr>
          <a:lstStyle/>
          <a:p>
            <a:pPr marL="0" indent="0" algn="ctr">
              <a:buNone/>
            </a:pPr>
            <a:r>
              <a:rPr lang="fr-FR" sz="4000" b="1" u="sng" dirty="0">
                <a:solidFill>
                  <a:srgbClr val="FF0000"/>
                </a:solidFill>
                <a:latin typeface="Open Sans"/>
              </a:rPr>
              <a:t>La fréquence gestuelle : </a:t>
            </a:r>
            <a:endParaRPr lang="fr-FR" sz="4000" b="1" u="sng" dirty="0" smtClean="0">
              <a:solidFill>
                <a:srgbClr val="FF0000"/>
              </a:solidFill>
              <a:latin typeface="Open Sans"/>
            </a:endParaRPr>
          </a:p>
          <a:p>
            <a:pPr marL="0" indent="0" algn="ctr">
              <a:buNone/>
            </a:pPr>
            <a:r>
              <a:rPr lang="fr-FR" sz="3600" b="1" dirty="0" smtClean="0">
                <a:latin typeface="Open Sans"/>
              </a:rPr>
              <a:t>Elle </a:t>
            </a:r>
            <a:r>
              <a:rPr lang="fr-FR" sz="3600" b="1" dirty="0">
                <a:latin typeface="Open Sans"/>
              </a:rPr>
              <a:t>correspond à un </a:t>
            </a:r>
            <a:r>
              <a:rPr lang="fr-FR" sz="3600" b="1" dirty="0">
                <a:solidFill>
                  <a:srgbClr val="92D050"/>
                </a:solidFill>
                <a:latin typeface="Open Sans"/>
              </a:rPr>
              <a:t>nombre de mouvements exécutés en un temps donné.</a:t>
            </a:r>
            <a:r>
              <a:rPr lang="fr-FR" sz="3600" b="1" dirty="0">
                <a:latin typeface="Open Sans"/>
              </a:rPr>
              <a:t> Souvent rattachée aux activités sportives de type cyclique et exprimée sous le terme </a:t>
            </a:r>
            <a:r>
              <a:rPr lang="fr-FR" sz="3600" b="1" dirty="0">
                <a:solidFill>
                  <a:srgbClr val="92D050"/>
                </a:solidFill>
                <a:latin typeface="Open Sans"/>
              </a:rPr>
              <a:t>vélocité</a:t>
            </a:r>
            <a:r>
              <a:rPr lang="fr-FR" sz="3600" b="1" dirty="0">
                <a:latin typeface="Open Sans"/>
              </a:rPr>
              <a:t>, elle désigne un schéma gestuel reproduit de façon permanente et régulière pour créer un déplacement du corps. Les activités complexes (sports d'opposition, sports collectifs, etc.) sont aussi concernées par cette fréquence exprimée, dans ce cas, sous le terme d'enchaînement de </a:t>
            </a:r>
            <a:r>
              <a:rPr lang="fr-FR" sz="3600" b="1" dirty="0" smtClean="0">
                <a:latin typeface="Open Sans"/>
              </a:rPr>
              <a:t>tâches.</a:t>
            </a:r>
            <a:r>
              <a:rPr lang="fr-FR" sz="3600" b="1" dirty="0"/>
              <a:t> </a:t>
            </a:r>
          </a:p>
        </p:txBody>
      </p:sp>
    </p:spTree>
    <p:extLst>
      <p:ext uri="{BB962C8B-B14F-4D97-AF65-F5344CB8AC3E}">
        <p14:creationId xmlns:p14="http://schemas.microsoft.com/office/powerpoint/2010/main" val="6473091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5910" y="0"/>
            <a:ext cx="12076089" cy="6858000"/>
          </a:xfrm>
        </p:spPr>
        <p:txBody>
          <a:bodyPr>
            <a:noAutofit/>
          </a:bodyPr>
          <a:lstStyle/>
          <a:p>
            <a:pPr marL="0" indent="0" algn="ctr">
              <a:buNone/>
            </a:pPr>
            <a:r>
              <a:rPr lang="fr-FR" sz="3600" b="1" u="sng" dirty="0" smtClean="0">
                <a:solidFill>
                  <a:srgbClr val="FF0000"/>
                </a:solidFill>
                <a:latin typeface="Open Sans"/>
              </a:rPr>
              <a:t>les </a:t>
            </a:r>
            <a:r>
              <a:rPr lang="fr-FR" sz="3600" b="1" u="sng" dirty="0">
                <a:solidFill>
                  <a:srgbClr val="FF0000"/>
                </a:solidFill>
                <a:latin typeface="Open Sans"/>
              </a:rPr>
              <a:t>paramètres d'expression de la vitesse</a:t>
            </a:r>
          </a:p>
          <a:p>
            <a:pPr marL="0" indent="0" algn="ctr">
              <a:buNone/>
            </a:pPr>
            <a:r>
              <a:rPr lang="fr-FR" sz="3600" b="1" dirty="0">
                <a:latin typeface="Open Sans"/>
              </a:rPr>
              <a:t>Dans la performance sportive, la recherche de vitesse maximale sur le plan du mouvement est constituée de trois phases :</a:t>
            </a:r>
          </a:p>
          <a:p>
            <a:pPr marL="0" indent="0" algn="ctr">
              <a:buNone/>
            </a:pPr>
            <a:r>
              <a:rPr lang="fr-FR" sz="3600" b="1" dirty="0" smtClean="0">
                <a:solidFill>
                  <a:srgbClr val="FF0000"/>
                </a:solidFill>
                <a:latin typeface="Open Sans"/>
              </a:rPr>
              <a:t>1- L'accélération .2- Le </a:t>
            </a:r>
            <a:r>
              <a:rPr lang="fr-FR" sz="3600" b="1" dirty="0">
                <a:solidFill>
                  <a:srgbClr val="FF0000"/>
                </a:solidFill>
                <a:latin typeface="Open Sans"/>
              </a:rPr>
              <a:t>maintien de la vitesse maximale </a:t>
            </a:r>
            <a:r>
              <a:rPr lang="fr-FR" sz="3600" b="1" dirty="0" smtClean="0">
                <a:solidFill>
                  <a:srgbClr val="FF0000"/>
                </a:solidFill>
                <a:latin typeface="Open Sans"/>
              </a:rPr>
              <a:t>.3- La </a:t>
            </a:r>
            <a:r>
              <a:rPr lang="fr-FR" sz="3600" b="1" dirty="0">
                <a:solidFill>
                  <a:srgbClr val="FF0000"/>
                </a:solidFill>
                <a:latin typeface="Open Sans"/>
              </a:rPr>
              <a:t>décélération.</a:t>
            </a:r>
          </a:p>
          <a:p>
            <a:pPr marL="0" indent="0" algn="ctr">
              <a:buNone/>
            </a:pPr>
            <a:r>
              <a:rPr lang="fr-FR" sz="3600" b="1" dirty="0">
                <a:latin typeface="Open Sans"/>
              </a:rPr>
              <a:t>Suivant les disciplines, ces phases ne sont pas toutes présentes dans la vitesse de mouvement utilisée (les trois phases sont présentes dans les courses de vitesse, la première et la dernière dans les jeux </a:t>
            </a:r>
            <a:r>
              <a:rPr lang="fr-FR" sz="3600" b="1" dirty="0" smtClean="0">
                <a:latin typeface="Open Sans"/>
              </a:rPr>
              <a:t>sportifs.)</a:t>
            </a:r>
            <a:r>
              <a:rPr lang="fr-FR" sz="3600" b="1" dirty="0">
                <a:latin typeface="Open Sans"/>
              </a:rPr>
              <a:t/>
            </a:r>
            <a:br>
              <a:rPr lang="fr-FR" sz="3600" b="1" dirty="0">
                <a:latin typeface="Open Sans"/>
              </a:rPr>
            </a:br>
            <a:r>
              <a:rPr lang="fr-FR" sz="3200" b="1" dirty="0"/>
              <a:t/>
            </a:r>
            <a:br>
              <a:rPr lang="fr-FR" sz="3200" b="1" dirty="0"/>
            </a:br>
            <a:r>
              <a:rPr lang="fr-FR" sz="3200" b="1" dirty="0"/>
              <a:t/>
            </a:r>
            <a:br>
              <a:rPr lang="fr-FR" sz="3200" b="1" dirty="0"/>
            </a:br>
            <a:endParaRPr lang="fr-FR" sz="3200" b="1" dirty="0">
              <a:latin typeface="Open Sans"/>
            </a:endParaRPr>
          </a:p>
          <a:p>
            <a:pPr algn="ctr"/>
            <a:endParaRPr lang="fr-FR" sz="3200" b="1" dirty="0"/>
          </a:p>
        </p:txBody>
      </p:sp>
    </p:spTree>
    <p:extLst>
      <p:ext uri="{BB962C8B-B14F-4D97-AF65-F5344CB8AC3E}">
        <p14:creationId xmlns:p14="http://schemas.microsoft.com/office/powerpoint/2010/main" val="40172293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546" y="193184"/>
            <a:ext cx="11912958" cy="6503830"/>
          </a:xfrm>
        </p:spPr>
        <p:txBody>
          <a:bodyPr>
            <a:normAutofit/>
          </a:bodyPr>
          <a:lstStyle/>
          <a:p>
            <a:pPr marL="0" indent="0" algn="ctr">
              <a:buNone/>
            </a:pPr>
            <a:r>
              <a:rPr lang="fr-FR" sz="4800" b="1" u="sng" dirty="0">
                <a:solidFill>
                  <a:srgbClr val="FF0000"/>
                </a:solidFill>
                <a:latin typeface="Open Sans"/>
              </a:rPr>
              <a:t>L'accélération :</a:t>
            </a:r>
            <a:r>
              <a:rPr lang="fr-FR" sz="3600" b="1" u="sng" dirty="0">
                <a:solidFill>
                  <a:srgbClr val="FF0000"/>
                </a:solidFill>
                <a:latin typeface="Open Sans"/>
              </a:rPr>
              <a:t> </a:t>
            </a:r>
            <a:endParaRPr lang="fr-FR" sz="3600" b="1" u="sng" dirty="0" smtClean="0">
              <a:solidFill>
                <a:srgbClr val="FF0000"/>
              </a:solidFill>
              <a:latin typeface="Open Sans"/>
            </a:endParaRPr>
          </a:p>
          <a:p>
            <a:pPr marL="0" indent="0" algn="ctr">
              <a:buNone/>
            </a:pPr>
            <a:r>
              <a:rPr lang="fr-FR" sz="3600" b="1" dirty="0" smtClean="0">
                <a:latin typeface="Open Sans"/>
              </a:rPr>
              <a:t>Cette </a:t>
            </a:r>
            <a:r>
              <a:rPr lang="fr-FR" sz="3600" b="1" dirty="0">
                <a:latin typeface="Open Sans"/>
              </a:rPr>
              <a:t>phase correspond à l'accroissement rapide de la vitesse d'un corps pendant un temps donné. </a:t>
            </a:r>
            <a:endParaRPr lang="fr-FR" sz="3600" b="1" dirty="0" smtClean="0">
              <a:latin typeface="Open Sans"/>
            </a:endParaRPr>
          </a:p>
          <a:p>
            <a:pPr marL="0" indent="0" algn="ctr">
              <a:buNone/>
            </a:pPr>
            <a:r>
              <a:rPr lang="fr-FR" sz="3600" b="1" dirty="0" smtClean="0">
                <a:latin typeface="Open Sans"/>
              </a:rPr>
              <a:t>Le </a:t>
            </a:r>
            <a:r>
              <a:rPr lang="fr-FR" sz="3600" b="1" dirty="0">
                <a:latin typeface="Open Sans"/>
              </a:rPr>
              <a:t>terme corps désigne le corps humain dans son ensemble ou un de ses membres lesté ou non d'une charge additionnelle (gants de boxe, engins de lancers, etc.)</a:t>
            </a:r>
            <a:br>
              <a:rPr lang="fr-FR" sz="3600" b="1" dirty="0">
                <a:latin typeface="Open Sans"/>
              </a:rPr>
            </a:br>
            <a:r>
              <a:rPr lang="fr-FR" sz="3600" b="1" dirty="0">
                <a:latin typeface="Open Sans"/>
              </a:rPr>
              <a:t>Dans les sports acycliques, l'accélération désigne le </a:t>
            </a:r>
            <a:r>
              <a:rPr lang="fr-FR" sz="3600" b="1" dirty="0">
                <a:solidFill>
                  <a:srgbClr val="92D050"/>
                </a:solidFill>
                <a:latin typeface="Open Sans"/>
              </a:rPr>
              <a:t>mouvement explosif déplaçant le corps ou ses membres, </a:t>
            </a:r>
            <a:endParaRPr lang="fr-FR" sz="6000" b="1" dirty="0">
              <a:solidFill>
                <a:srgbClr val="92D050"/>
              </a:solidFill>
            </a:endParaRPr>
          </a:p>
        </p:txBody>
      </p:sp>
    </p:spTree>
    <p:extLst>
      <p:ext uri="{BB962C8B-B14F-4D97-AF65-F5344CB8AC3E}">
        <p14:creationId xmlns:p14="http://schemas.microsoft.com/office/powerpoint/2010/main" val="30284346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5910" y="365785"/>
            <a:ext cx="11938715" cy="6369865"/>
          </a:xfrm>
        </p:spPr>
        <p:txBody>
          <a:bodyPr>
            <a:normAutofit/>
          </a:bodyPr>
          <a:lstStyle/>
          <a:p>
            <a:pPr marL="0" lvl="0" indent="0" algn="ctr">
              <a:buClr>
                <a:srgbClr val="1E5155">
                  <a:lumMod val="40000"/>
                  <a:lumOff val="60000"/>
                </a:srgbClr>
              </a:buClr>
              <a:buNone/>
            </a:pPr>
            <a:r>
              <a:rPr lang="fr-FR" sz="4400" b="1" dirty="0">
                <a:solidFill>
                  <a:prstClr val="white"/>
                </a:solidFill>
                <a:latin typeface="Open Sans"/>
              </a:rPr>
              <a:t>alors que </a:t>
            </a:r>
            <a:r>
              <a:rPr lang="fr-FR" sz="4400" b="1" dirty="0">
                <a:solidFill>
                  <a:srgbClr val="92D050"/>
                </a:solidFill>
                <a:latin typeface="Open Sans"/>
              </a:rPr>
              <a:t>dans les disciplines de course</a:t>
            </a:r>
            <a:r>
              <a:rPr lang="fr-FR" sz="4400" b="1" dirty="0">
                <a:solidFill>
                  <a:prstClr val="white"/>
                </a:solidFill>
                <a:latin typeface="Open Sans"/>
              </a:rPr>
              <a:t>, elle désigne la faculté à atteindre </a:t>
            </a:r>
            <a:r>
              <a:rPr lang="fr-FR" sz="4400" b="1" dirty="0">
                <a:solidFill>
                  <a:srgbClr val="92D050"/>
                </a:solidFill>
                <a:latin typeface="Open Sans"/>
              </a:rPr>
              <a:t>rapidement la vitesse maximale de déplacement.</a:t>
            </a:r>
            <a:br>
              <a:rPr lang="fr-FR" sz="4400" b="1" dirty="0">
                <a:solidFill>
                  <a:srgbClr val="92D050"/>
                </a:solidFill>
                <a:latin typeface="Open Sans"/>
              </a:rPr>
            </a:br>
            <a:r>
              <a:rPr lang="fr-FR" sz="4400" b="1" dirty="0">
                <a:solidFill>
                  <a:prstClr val="white"/>
                </a:solidFill>
                <a:latin typeface="Open Sans"/>
              </a:rPr>
              <a:t>l'accélération est </a:t>
            </a:r>
            <a:r>
              <a:rPr lang="fr-FR" sz="4400" b="1" dirty="0">
                <a:solidFill>
                  <a:srgbClr val="92D050"/>
                </a:solidFill>
                <a:latin typeface="Open Sans"/>
              </a:rPr>
              <a:t>dépendante</a:t>
            </a:r>
            <a:r>
              <a:rPr lang="fr-FR" sz="4400" b="1" dirty="0">
                <a:solidFill>
                  <a:prstClr val="white"/>
                </a:solidFill>
                <a:latin typeface="Open Sans"/>
              </a:rPr>
              <a:t> de la </a:t>
            </a:r>
            <a:r>
              <a:rPr lang="fr-FR" sz="4400" b="1" dirty="0">
                <a:solidFill>
                  <a:srgbClr val="92D050"/>
                </a:solidFill>
                <a:latin typeface="Open Sans"/>
              </a:rPr>
              <a:t>puissance du sujet </a:t>
            </a:r>
            <a:r>
              <a:rPr lang="fr-FR" sz="4400" b="1" dirty="0">
                <a:solidFill>
                  <a:prstClr val="white"/>
                </a:solidFill>
                <a:latin typeface="Open Sans"/>
              </a:rPr>
              <a:t>(rapport "force x vitesse") et les contractions musculaires sont de type concentrique</a:t>
            </a:r>
            <a:endParaRPr lang="fr-FR" sz="7200" b="1" dirty="0">
              <a:solidFill>
                <a:prstClr val="white"/>
              </a:solidFill>
            </a:endParaRPr>
          </a:p>
          <a:p>
            <a:pPr marL="0" indent="0">
              <a:buNone/>
            </a:pPr>
            <a:endParaRPr lang="fr-FR" sz="3600" dirty="0"/>
          </a:p>
        </p:txBody>
      </p:sp>
    </p:spTree>
    <p:extLst>
      <p:ext uri="{BB962C8B-B14F-4D97-AF65-F5344CB8AC3E}">
        <p14:creationId xmlns:p14="http://schemas.microsoft.com/office/powerpoint/2010/main" val="24903006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748530"/>
          </a:xfrm>
        </p:spPr>
        <p:txBody>
          <a:bodyPr>
            <a:noAutofit/>
          </a:bodyPr>
          <a:lstStyle/>
          <a:p>
            <a:pPr marL="0" lvl="0" indent="0" algn="ctr">
              <a:buClr>
                <a:srgbClr val="1E5155">
                  <a:lumMod val="40000"/>
                  <a:lumOff val="60000"/>
                </a:srgbClr>
              </a:buClr>
              <a:buNone/>
            </a:pPr>
            <a:r>
              <a:rPr lang="fr-FR" sz="4000" b="1" u="sng" dirty="0">
                <a:solidFill>
                  <a:srgbClr val="FF0000"/>
                </a:solidFill>
                <a:latin typeface="Open Sans"/>
              </a:rPr>
              <a:t>Le maintien de la vitesse maximale : </a:t>
            </a:r>
            <a:endParaRPr lang="fr-FR" sz="4000" b="1" u="sng" dirty="0" smtClean="0">
              <a:solidFill>
                <a:srgbClr val="FF0000"/>
              </a:solidFill>
              <a:latin typeface="Open Sans"/>
            </a:endParaRPr>
          </a:p>
          <a:p>
            <a:pPr marL="0" lvl="0" indent="0" algn="ctr">
              <a:buClr>
                <a:srgbClr val="1E5155">
                  <a:lumMod val="40000"/>
                  <a:lumOff val="60000"/>
                </a:srgbClr>
              </a:buClr>
              <a:buNone/>
            </a:pPr>
            <a:r>
              <a:rPr lang="fr-FR" sz="3600" b="1" dirty="0" smtClean="0">
                <a:latin typeface="Open Sans"/>
              </a:rPr>
              <a:t>Cette </a:t>
            </a:r>
            <a:r>
              <a:rPr lang="fr-FR" sz="3600" b="1" dirty="0">
                <a:latin typeface="Open Sans"/>
              </a:rPr>
              <a:t>phase est relativement indépendante de la phase d'accélération et correspond à une coordination rapide de mouvements spécifiques. La maîtrise technique du geste est donc impérative et cette vitesse est non transposable si les coordinations ne sont pas semblables (un nageur rapide de bras ne fait pas un athlète rapide de jambes). La vitesse maximale est le résultat du rapport entre l'amplitude et la fréquence des mouvements, l'amplitude étant liée à la vitesse gestuelle alors que la fréquence est liée à la fréquence gestuelle.</a:t>
            </a:r>
          </a:p>
          <a:p>
            <a:pPr marL="0" lvl="0" indent="0" algn="ctr">
              <a:buClr>
                <a:srgbClr val="1E5155">
                  <a:lumMod val="40000"/>
                  <a:lumOff val="60000"/>
                </a:srgbClr>
              </a:buClr>
              <a:buNone/>
            </a:pPr>
            <a:endParaRPr lang="fr-FR" sz="4800" b="1" dirty="0"/>
          </a:p>
        </p:txBody>
      </p:sp>
    </p:spTree>
    <p:extLst>
      <p:ext uri="{BB962C8B-B14F-4D97-AF65-F5344CB8AC3E}">
        <p14:creationId xmlns:p14="http://schemas.microsoft.com/office/powerpoint/2010/main" val="30593939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5909" y="167425"/>
            <a:ext cx="11938715" cy="6465195"/>
          </a:xfrm>
        </p:spPr>
        <p:txBody>
          <a:bodyPr>
            <a:normAutofit/>
          </a:bodyPr>
          <a:lstStyle/>
          <a:p>
            <a:pPr marL="0" indent="0" algn="ctr">
              <a:buNone/>
            </a:pPr>
            <a:r>
              <a:rPr lang="fr-FR" sz="4000" b="1" dirty="0">
                <a:solidFill>
                  <a:prstClr val="white"/>
                </a:solidFill>
                <a:latin typeface="Open Sans"/>
              </a:rPr>
              <a:t>exemple pour un sprinteur : vitesse = distance (celle de la foulée de l'athlète) x (1 / temps (celui entre 2 appuis successifs au sol</a:t>
            </a:r>
            <a:r>
              <a:rPr lang="fr-FR" sz="4000" b="1" dirty="0" smtClean="0">
                <a:solidFill>
                  <a:prstClr val="white"/>
                </a:solidFill>
                <a:latin typeface="Open Sans"/>
              </a:rPr>
              <a:t>) </a:t>
            </a:r>
            <a:r>
              <a:rPr lang="fr-FR" sz="4000" b="1" dirty="0">
                <a:solidFill>
                  <a:prstClr val="white"/>
                </a:solidFill>
                <a:latin typeface="Open Sans"/>
              </a:rPr>
              <a:t>sachant que fréquence = 1 / temps.</a:t>
            </a:r>
            <a:r>
              <a:rPr lang="fr-FR" sz="4000" b="1" dirty="0">
                <a:solidFill>
                  <a:prstClr val="white"/>
                </a:solidFill>
              </a:rPr>
              <a:t/>
            </a:r>
            <a:br>
              <a:rPr lang="fr-FR" sz="4000" b="1" dirty="0">
                <a:solidFill>
                  <a:prstClr val="white"/>
                </a:solidFill>
              </a:rPr>
            </a:br>
            <a:r>
              <a:rPr lang="fr-FR" sz="4000" b="1" dirty="0">
                <a:solidFill>
                  <a:prstClr val="white"/>
                </a:solidFill>
                <a:latin typeface="Open Sans"/>
              </a:rPr>
              <a:t>La foulée optimale sera celle permettant le meilleur rapport entre amplitude et fréquence. </a:t>
            </a:r>
            <a:endParaRPr lang="fr-FR" sz="4000" b="1" dirty="0" smtClean="0">
              <a:solidFill>
                <a:prstClr val="white"/>
              </a:solidFill>
              <a:latin typeface="Open Sans"/>
            </a:endParaRPr>
          </a:p>
          <a:p>
            <a:pPr marL="0" indent="0" algn="ctr">
              <a:buNone/>
            </a:pPr>
            <a:r>
              <a:rPr lang="fr-FR" sz="4000" b="1" dirty="0" smtClean="0">
                <a:solidFill>
                  <a:prstClr val="white"/>
                </a:solidFill>
                <a:latin typeface="Open Sans"/>
              </a:rPr>
              <a:t>Dans </a:t>
            </a:r>
            <a:r>
              <a:rPr lang="fr-FR" sz="4000" b="1" dirty="0">
                <a:solidFill>
                  <a:prstClr val="white"/>
                </a:solidFill>
                <a:latin typeface="Open Sans"/>
              </a:rPr>
              <a:t>le cas du sprint athlétique, lors de cette phase, les contractions musculaires sont concentriques et pliométriques</a:t>
            </a:r>
            <a:endParaRPr lang="fr-FR" sz="3200" b="1" dirty="0"/>
          </a:p>
        </p:txBody>
      </p:sp>
    </p:spTree>
    <p:extLst>
      <p:ext uri="{BB962C8B-B14F-4D97-AF65-F5344CB8AC3E}">
        <p14:creationId xmlns:p14="http://schemas.microsoft.com/office/powerpoint/2010/main" val="30475597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546" y="103030"/>
            <a:ext cx="11925837" cy="6581105"/>
          </a:xfrm>
        </p:spPr>
        <p:txBody>
          <a:bodyPr>
            <a:noAutofit/>
          </a:bodyPr>
          <a:lstStyle/>
          <a:p>
            <a:pPr marL="0" indent="0" algn="ctr">
              <a:buNone/>
            </a:pPr>
            <a:r>
              <a:rPr lang="fr-FR" sz="4000" b="1" u="sng" dirty="0">
                <a:solidFill>
                  <a:srgbClr val="FF0000"/>
                </a:solidFill>
                <a:latin typeface="Open Sans"/>
              </a:rPr>
              <a:t>La décélération </a:t>
            </a:r>
            <a:r>
              <a:rPr lang="fr-FR" sz="4000" b="1" dirty="0">
                <a:solidFill>
                  <a:srgbClr val="FF0000"/>
                </a:solidFill>
                <a:latin typeface="Open Sans"/>
              </a:rPr>
              <a:t>:</a:t>
            </a:r>
            <a:r>
              <a:rPr lang="fr-FR" sz="4000" b="1" dirty="0">
                <a:latin typeface="Open Sans"/>
              </a:rPr>
              <a:t> </a:t>
            </a:r>
            <a:endParaRPr lang="fr-FR" sz="4000" b="1" dirty="0" smtClean="0">
              <a:latin typeface="Open Sans"/>
            </a:endParaRPr>
          </a:p>
          <a:p>
            <a:pPr marL="0" indent="0" algn="ctr">
              <a:buNone/>
            </a:pPr>
            <a:r>
              <a:rPr lang="fr-FR" sz="4000" b="1" dirty="0" smtClean="0">
                <a:latin typeface="Open Sans"/>
              </a:rPr>
              <a:t>Cette </a:t>
            </a:r>
            <a:r>
              <a:rPr lang="fr-FR" sz="4000" b="1" dirty="0">
                <a:latin typeface="Open Sans"/>
              </a:rPr>
              <a:t>phase peut être </a:t>
            </a:r>
            <a:r>
              <a:rPr lang="fr-FR" sz="4000" b="1" dirty="0">
                <a:solidFill>
                  <a:srgbClr val="92D050"/>
                </a:solidFill>
                <a:latin typeface="Open Sans"/>
              </a:rPr>
              <a:t>involontaire</a:t>
            </a:r>
            <a:r>
              <a:rPr lang="fr-FR" sz="4000" b="1" dirty="0">
                <a:latin typeface="Open Sans"/>
              </a:rPr>
              <a:t> comme dans le cas de la dernière partie d'un </a:t>
            </a:r>
            <a:r>
              <a:rPr lang="fr-FR" sz="4000" b="1" dirty="0">
                <a:solidFill>
                  <a:srgbClr val="92D050"/>
                </a:solidFill>
                <a:latin typeface="Open Sans"/>
              </a:rPr>
              <a:t>100 mètres </a:t>
            </a:r>
            <a:r>
              <a:rPr lang="fr-FR" sz="4000" b="1" dirty="0">
                <a:latin typeface="Open Sans"/>
              </a:rPr>
              <a:t>lorsque l'athlète lutte contre la perte de vitesse, ou </a:t>
            </a:r>
            <a:r>
              <a:rPr lang="fr-FR" sz="4000" b="1" dirty="0">
                <a:solidFill>
                  <a:srgbClr val="92D050"/>
                </a:solidFill>
                <a:latin typeface="Open Sans"/>
              </a:rPr>
              <a:t>volontaire</a:t>
            </a:r>
            <a:r>
              <a:rPr lang="fr-FR" sz="4000" b="1" dirty="0">
                <a:latin typeface="Open Sans"/>
              </a:rPr>
              <a:t> lorsque le sportif doit freiner brutalement son mouvement, comme dans le cas du </a:t>
            </a:r>
            <a:r>
              <a:rPr lang="fr-FR" sz="4000" b="1" dirty="0">
                <a:solidFill>
                  <a:srgbClr val="92D050"/>
                </a:solidFill>
                <a:latin typeface="Open Sans"/>
              </a:rPr>
              <a:t>footballeur</a:t>
            </a:r>
            <a:r>
              <a:rPr lang="fr-FR" sz="4000" b="1" dirty="0">
                <a:latin typeface="Open Sans"/>
              </a:rPr>
              <a:t> devant changer de direction ou le karatéka devant contrôler sa touche.</a:t>
            </a:r>
            <a:r>
              <a:rPr lang="fr-FR" sz="4000" b="1" dirty="0"/>
              <a:t/>
            </a:r>
            <a:br>
              <a:rPr lang="fr-FR" sz="4000" b="1" dirty="0"/>
            </a:br>
            <a:r>
              <a:rPr lang="fr-FR" sz="4000" b="1" dirty="0">
                <a:latin typeface="Open Sans"/>
              </a:rPr>
              <a:t>Lors de l'action </a:t>
            </a:r>
            <a:r>
              <a:rPr lang="fr-FR" sz="4000" b="1" dirty="0" smtClean="0">
                <a:latin typeface="Open Sans"/>
              </a:rPr>
              <a:t>freinatrice, </a:t>
            </a:r>
            <a:r>
              <a:rPr lang="fr-FR" sz="4000" b="1" dirty="0">
                <a:latin typeface="Open Sans"/>
              </a:rPr>
              <a:t>les contractions musculaires sont de type excentrique.</a:t>
            </a:r>
            <a:r>
              <a:rPr lang="fr-FR" sz="4000" b="1" dirty="0"/>
              <a:t/>
            </a:r>
            <a:br>
              <a:rPr lang="fr-FR" sz="4000" b="1" dirty="0"/>
            </a:br>
            <a:endParaRPr lang="fr-FR" sz="5400" b="1" dirty="0"/>
          </a:p>
        </p:txBody>
      </p:sp>
    </p:spTree>
    <p:extLst>
      <p:ext uri="{BB962C8B-B14F-4D97-AF65-F5344CB8AC3E}">
        <p14:creationId xmlns:p14="http://schemas.microsoft.com/office/powerpoint/2010/main" val="39518938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9195" y="1970467"/>
            <a:ext cx="11822805" cy="3696236"/>
          </a:xfrm>
        </p:spPr>
        <p:txBody>
          <a:bodyPr>
            <a:normAutofit/>
          </a:bodyPr>
          <a:lstStyle/>
          <a:p>
            <a:pPr marL="0" indent="0" algn="ctr">
              <a:buNone/>
            </a:pPr>
            <a:r>
              <a:rPr lang="fr-FR" sz="6600" b="1" dirty="0">
                <a:solidFill>
                  <a:srgbClr val="FF0000"/>
                </a:solidFill>
                <a:latin typeface="Nunito"/>
              </a:rPr>
              <a:t>5 entraînements pour travailler votre vitesse et votre </a:t>
            </a:r>
            <a:r>
              <a:rPr lang="fr-FR" sz="6600" b="1" dirty="0" smtClean="0">
                <a:solidFill>
                  <a:srgbClr val="FF0000"/>
                </a:solidFill>
                <a:latin typeface="Nunito"/>
              </a:rPr>
              <a:t>endurance</a:t>
            </a:r>
            <a:endParaRPr lang="fr-FR" sz="6600" b="1" dirty="0" smtClean="0">
              <a:solidFill>
                <a:srgbClr val="0A0839"/>
              </a:solidFill>
              <a:latin typeface="Nunito"/>
            </a:endParaRPr>
          </a:p>
          <a:p>
            <a:pPr marL="0" indent="0" algn="ctr">
              <a:buNone/>
            </a:pPr>
            <a:endParaRPr lang="fr-FR" sz="5400" b="1" dirty="0"/>
          </a:p>
        </p:txBody>
      </p:sp>
    </p:spTree>
    <p:extLst>
      <p:ext uri="{BB962C8B-B14F-4D97-AF65-F5344CB8AC3E}">
        <p14:creationId xmlns:p14="http://schemas.microsoft.com/office/powerpoint/2010/main" val="4267295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1667" y="167425"/>
            <a:ext cx="11912957" cy="6542468"/>
          </a:xfrm>
        </p:spPr>
        <p:txBody>
          <a:bodyPr>
            <a:noAutofit/>
          </a:bodyPr>
          <a:lstStyle/>
          <a:p>
            <a:pPr marL="0" indent="0" algn="ctr">
              <a:buNone/>
            </a:pPr>
            <a:r>
              <a:rPr lang="fr-FR" sz="4000" b="1" u="sng" dirty="0">
                <a:solidFill>
                  <a:srgbClr val="FF0000"/>
                </a:solidFill>
                <a:latin typeface="Open Sans"/>
              </a:rPr>
              <a:t>La vitesse, qualité complexe et déterminante</a:t>
            </a:r>
          </a:p>
          <a:p>
            <a:pPr marL="0" indent="0" algn="ctr">
              <a:buNone/>
            </a:pPr>
            <a:r>
              <a:rPr lang="fr-FR" sz="4000" b="1" dirty="0">
                <a:latin typeface="Open Sans"/>
              </a:rPr>
              <a:t>La vitesse est un facteur de performance </a:t>
            </a:r>
            <a:r>
              <a:rPr lang="fr-FR" sz="4000" b="1" dirty="0">
                <a:solidFill>
                  <a:srgbClr val="92D050"/>
                </a:solidFill>
                <a:latin typeface="Open Sans"/>
              </a:rPr>
              <a:t>privilégié</a:t>
            </a:r>
            <a:r>
              <a:rPr lang="fr-FR" sz="4000" b="1" dirty="0">
                <a:latin typeface="Open Sans"/>
              </a:rPr>
              <a:t> dans </a:t>
            </a:r>
            <a:r>
              <a:rPr lang="fr-FR" sz="4000" b="1" dirty="0">
                <a:solidFill>
                  <a:srgbClr val="92D050"/>
                </a:solidFill>
                <a:latin typeface="Open Sans"/>
              </a:rPr>
              <a:t>l'entraînement moderne</a:t>
            </a:r>
            <a:r>
              <a:rPr lang="fr-FR" sz="4000" b="1" dirty="0">
                <a:latin typeface="Open Sans"/>
              </a:rPr>
              <a:t>. </a:t>
            </a:r>
            <a:endParaRPr lang="fr-FR" sz="4000" b="1" dirty="0" smtClean="0">
              <a:latin typeface="Open Sans"/>
            </a:endParaRPr>
          </a:p>
          <a:p>
            <a:pPr marL="0" indent="0" algn="ctr">
              <a:buNone/>
            </a:pPr>
            <a:r>
              <a:rPr lang="fr-FR" sz="4000" b="1" dirty="0" smtClean="0">
                <a:solidFill>
                  <a:srgbClr val="92D050"/>
                </a:solidFill>
                <a:latin typeface="Open Sans"/>
              </a:rPr>
              <a:t>prioritairement</a:t>
            </a:r>
            <a:r>
              <a:rPr lang="fr-FR" sz="4000" b="1" dirty="0">
                <a:latin typeface="Open Sans"/>
              </a:rPr>
              <a:t>. </a:t>
            </a:r>
            <a:endParaRPr lang="fr-FR" sz="4000" b="1" dirty="0" smtClean="0">
              <a:latin typeface="Open Sans"/>
            </a:endParaRPr>
          </a:p>
          <a:p>
            <a:pPr marL="0" indent="0" algn="ctr">
              <a:buNone/>
            </a:pPr>
            <a:r>
              <a:rPr lang="fr-FR" sz="4000" b="1" dirty="0" smtClean="0">
                <a:latin typeface="Open Sans"/>
              </a:rPr>
              <a:t>Souvent </a:t>
            </a:r>
            <a:r>
              <a:rPr lang="fr-FR" sz="4000" b="1" dirty="0">
                <a:solidFill>
                  <a:srgbClr val="92D050"/>
                </a:solidFill>
                <a:latin typeface="Open Sans"/>
              </a:rPr>
              <a:t>déterminante</a:t>
            </a:r>
            <a:r>
              <a:rPr lang="fr-FR" sz="4000" b="1" dirty="0">
                <a:latin typeface="Open Sans"/>
              </a:rPr>
              <a:t> dans le résultat, la vitesse doit être développée et entretenue durant toutes </a:t>
            </a:r>
            <a:r>
              <a:rPr lang="fr-FR" sz="4000" b="1" dirty="0">
                <a:solidFill>
                  <a:srgbClr val="92D050"/>
                </a:solidFill>
                <a:latin typeface="Open Sans"/>
              </a:rPr>
              <a:t>les périodes d'entraînement annuel</a:t>
            </a:r>
            <a:r>
              <a:rPr lang="fr-FR" sz="4000" b="1" dirty="0">
                <a:latin typeface="Open Sans"/>
              </a:rPr>
              <a:t>, mais aussi dans un </a:t>
            </a:r>
            <a:r>
              <a:rPr lang="fr-FR" sz="4000" b="1" dirty="0">
                <a:solidFill>
                  <a:srgbClr val="92D050"/>
                </a:solidFill>
                <a:latin typeface="Open Sans"/>
              </a:rPr>
              <a:t>plan plus large</a:t>
            </a:r>
            <a:r>
              <a:rPr lang="fr-FR" sz="4000" b="1" dirty="0">
                <a:latin typeface="Open Sans"/>
              </a:rPr>
              <a:t>, dès </a:t>
            </a:r>
            <a:r>
              <a:rPr lang="fr-FR" sz="4000" b="1" dirty="0">
                <a:solidFill>
                  <a:srgbClr val="92D050"/>
                </a:solidFill>
                <a:latin typeface="Open Sans"/>
              </a:rPr>
              <a:t>Le plus jeune âge</a:t>
            </a:r>
            <a:r>
              <a:rPr lang="fr-FR" sz="4000" b="1" dirty="0">
                <a:latin typeface="Open Sans"/>
              </a:rPr>
              <a:t>, en se basant toujours sur une </a:t>
            </a:r>
            <a:r>
              <a:rPr lang="fr-FR" sz="4000" b="1" dirty="0">
                <a:solidFill>
                  <a:srgbClr val="92D050"/>
                </a:solidFill>
                <a:latin typeface="Open Sans"/>
              </a:rPr>
              <a:t>approche qualitative.</a:t>
            </a:r>
            <a:r>
              <a:rPr lang="fr-FR" sz="3600" b="1" dirty="0">
                <a:latin typeface="Open Sans"/>
              </a:rPr>
              <a:t/>
            </a:r>
            <a:br>
              <a:rPr lang="fr-FR" sz="3600" b="1" dirty="0">
                <a:latin typeface="Open Sans"/>
              </a:rPr>
            </a:br>
            <a:endParaRPr lang="fr-FR" sz="3600" b="1" dirty="0"/>
          </a:p>
        </p:txBody>
      </p:sp>
    </p:spTree>
    <p:extLst>
      <p:ext uri="{BB962C8B-B14F-4D97-AF65-F5344CB8AC3E}">
        <p14:creationId xmlns:p14="http://schemas.microsoft.com/office/powerpoint/2010/main" val="18696155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1668"/>
            <a:ext cx="12192000" cy="6716332"/>
          </a:xfrm>
        </p:spPr>
        <p:txBody>
          <a:bodyPr>
            <a:normAutofit/>
          </a:bodyPr>
          <a:lstStyle/>
          <a:p>
            <a:pPr marL="0" lvl="0" indent="0" algn="ctr">
              <a:buClr>
                <a:srgbClr val="1E5155">
                  <a:lumMod val="40000"/>
                  <a:lumOff val="60000"/>
                </a:srgbClr>
              </a:buClr>
              <a:buNone/>
            </a:pPr>
            <a:r>
              <a:rPr lang="fr-FR" sz="4000" b="1" u="sng" dirty="0">
                <a:solidFill>
                  <a:srgbClr val="FF0000"/>
                </a:solidFill>
                <a:latin typeface="Nunito"/>
              </a:rPr>
              <a:t>1 - Développer sa vitesse</a:t>
            </a:r>
          </a:p>
          <a:p>
            <a:pPr marL="0" lvl="0" indent="0" algn="ctr">
              <a:buClr>
                <a:srgbClr val="1E5155">
                  <a:lumMod val="40000"/>
                  <a:lumOff val="60000"/>
                </a:srgbClr>
              </a:buClr>
              <a:buNone/>
            </a:pPr>
            <a:r>
              <a:rPr lang="fr-FR" sz="4000" b="1" dirty="0">
                <a:solidFill>
                  <a:prstClr val="white"/>
                </a:solidFill>
                <a:latin typeface="Nunito"/>
              </a:rPr>
              <a:t>Sur une piste d'environ 90 mètres, placez des plots à distances égales (soit un tous les trente mètres). Sur la première partie sprintez, puis sur la seconde réduisez la puissance que vous avez cumulée, mais pas votre vitesse. Enfin sur la troisième partie donnez tout ce que vous avez.</a:t>
            </a:r>
          </a:p>
          <a:p>
            <a:pPr marL="0" lvl="0" indent="0" algn="ctr">
              <a:buClr>
                <a:srgbClr val="1E5155">
                  <a:lumMod val="40000"/>
                  <a:lumOff val="60000"/>
                </a:srgbClr>
              </a:buClr>
              <a:buNone/>
            </a:pPr>
            <a:r>
              <a:rPr lang="fr-FR" sz="4000" b="1" dirty="0">
                <a:solidFill>
                  <a:prstClr val="white"/>
                </a:solidFill>
                <a:latin typeface="Nunito"/>
              </a:rPr>
              <a:t>Cet exercice est à faire entre 3 et 5 fois. Prenez bien le temps de vous reposer entre chaque course.</a:t>
            </a:r>
          </a:p>
          <a:p>
            <a:endParaRPr lang="fr-FR" sz="3600" dirty="0"/>
          </a:p>
        </p:txBody>
      </p:sp>
    </p:spTree>
    <p:extLst>
      <p:ext uri="{BB962C8B-B14F-4D97-AF65-F5344CB8AC3E}">
        <p14:creationId xmlns:p14="http://schemas.microsoft.com/office/powerpoint/2010/main" val="35257251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4546"/>
            <a:ext cx="12192000" cy="6703454"/>
          </a:xfrm>
        </p:spPr>
        <p:txBody>
          <a:bodyPr>
            <a:normAutofit/>
          </a:bodyPr>
          <a:lstStyle/>
          <a:p>
            <a:pPr marL="0" lvl="0" indent="0" algn="ctr">
              <a:buClr>
                <a:srgbClr val="1E5155">
                  <a:lumMod val="40000"/>
                  <a:lumOff val="60000"/>
                </a:srgbClr>
              </a:buClr>
              <a:buNone/>
            </a:pPr>
            <a:r>
              <a:rPr lang="fr-FR" sz="4000" b="1" u="sng" dirty="0">
                <a:solidFill>
                  <a:srgbClr val="FF0000"/>
                </a:solidFill>
                <a:latin typeface="Nunito"/>
              </a:rPr>
              <a:t>2 - Améliorer l'endurance et la vitesse</a:t>
            </a:r>
          </a:p>
          <a:p>
            <a:pPr marL="0" lvl="0" indent="0" algn="ctr">
              <a:buClr>
                <a:srgbClr val="1E5155">
                  <a:lumMod val="40000"/>
                  <a:lumOff val="60000"/>
                </a:srgbClr>
              </a:buClr>
              <a:buNone/>
            </a:pPr>
            <a:r>
              <a:rPr lang="fr-FR" sz="4000" b="1" dirty="0">
                <a:solidFill>
                  <a:prstClr val="white"/>
                </a:solidFill>
                <a:latin typeface="Nunito"/>
              </a:rPr>
              <a:t>Sur une distance d'environ 200m (ou pendant 30 secondes), courez à 95% de votre maximum. Soit, si vous faites le 200m à fond en 35 secondes, faites le aux alentours des 37 secondes.</a:t>
            </a:r>
          </a:p>
          <a:p>
            <a:pPr marL="0" lvl="0" indent="0" algn="ctr">
              <a:buClr>
                <a:srgbClr val="1E5155">
                  <a:lumMod val="40000"/>
                  <a:lumOff val="60000"/>
                </a:srgbClr>
              </a:buClr>
              <a:buNone/>
            </a:pPr>
            <a:r>
              <a:rPr lang="fr-FR" sz="4000" b="1" dirty="0">
                <a:solidFill>
                  <a:prstClr val="white"/>
                </a:solidFill>
                <a:latin typeface="Nunito"/>
              </a:rPr>
              <a:t>Entre 8 et 12 séries sont conseillées pour être efficaces. Pour la récupération, marchez ou courez doucement pendant 3 à 5 minutes.</a:t>
            </a:r>
          </a:p>
          <a:p>
            <a:pPr marL="0" indent="0">
              <a:buNone/>
            </a:pPr>
            <a:endParaRPr lang="fr-FR" sz="3600" dirty="0"/>
          </a:p>
        </p:txBody>
      </p:sp>
    </p:spTree>
    <p:extLst>
      <p:ext uri="{BB962C8B-B14F-4D97-AF65-F5344CB8AC3E}">
        <p14:creationId xmlns:p14="http://schemas.microsoft.com/office/powerpoint/2010/main" val="15326296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1668" y="115910"/>
            <a:ext cx="11900078" cy="6742090"/>
          </a:xfrm>
        </p:spPr>
        <p:txBody>
          <a:bodyPr>
            <a:noAutofit/>
          </a:bodyPr>
          <a:lstStyle/>
          <a:p>
            <a:pPr marL="0" lvl="0" indent="0" algn="ctr">
              <a:buClr>
                <a:srgbClr val="1E5155">
                  <a:lumMod val="40000"/>
                  <a:lumOff val="60000"/>
                </a:srgbClr>
              </a:buClr>
              <a:buNone/>
            </a:pPr>
            <a:r>
              <a:rPr lang="fr-FR" sz="4800" b="1" u="sng" dirty="0">
                <a:solidFill>
                  <a:srgbClr val="FF0000"/>
                </a:solidFill>
                <a:latin typeface="Nunito"/>
              </a:rPr>
              <a:t>3 - Entrainement de votre vitesse aérobic</a:t>
            </a:r>
          </a:p>
          <a:p>
            <a:pPr marL="0" lvl="0" indent="0" algn="ctr">
              <a:buClr>
                <a:srgbClr val="1E5155">
                  <a:lumMod val="40000"/>
                  <a:lumOff val="60000"/>
                </a:srgbClr>
              </a:buClr>
              <a:buNone/>
            </a:pPr>
            <a:r>
              <a:rPr lang="fr-FR" sz="4800" b="1" dirty="0">
                <a:latin typeface="Nunito"/>
              </a:rPr>
              <a:t>Une sorte de fractionné sur 100m avec un repère à la moitié du parcours. Faites votre 100m en environ 20 secondes et récupérez sur 50m durant 20 secondes.</a:t>
            </a:r>
          </a:p>
          <a:p>
            <a:pPr marL="0" lvl="0" indent="0" algn="ctr">
              <a:buClr>
                <a:srgbClr val="1E5155">
                  <a:lumMod val="40000"/>
                  <a:lumOff val="60000"/>
                </a:srgbClr>
              </a:buClr>
              <a:buNone/>
            </a:pPr>
            <a:r>
              <a:rPr lang="fr-FR" sz="4800" b="1" dirty="0">
                <a:latin typeface="Nunito"/>
              </a:rPr>
              <a:t>Le tout est à faire en séries de 5 min.</a:t>
            </a:r>
          </a:p>
          <a:p>
            <a:pPr marL="0" lvl="0" indent="0" algn="ctr">
              <a:buClr>
                <a:srgbClr val="1E5155">
                  <a:lumMod val="40000"/>
                  <a:lumOff val="60000"/>
                </a:srgbClr>
              </a:buClr>
              <a:buNone/>
            </a:pPr>
            <a:endParaRPr lang="fr-FR" sz="4800" b="1" dirty="0">
              <a:latin typeface="Nunito"/>
            </a:endParaRPr>
          </a:p>
          <a:p>
            <a:pPr marL="0" indent="0">
              <a:buNone/>
            </a:pPr>
            <a:endParaRPr lang="fr-FR" sz="6000" dirty="0"/>
          </a:p>
        </p:txBody>
      </p:sp>
    </p:spTree>
    <p:extLst>
      <p:ext uri="{BB962C8B-B14F-4D97-AF65-F5344CB8AC3E}">
        <p14:creationId xmlns:p14="http://schemas.microsoft.com/office/powerpoint/2010/main" val="13385882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546" y="193183"/>
            <a:ext cx="11822806" cy="6516709"/>
          </a:xfrm>
        </p:spPr>
        <p:txBody>
          <a:bodyPr>
            <a:noAutofit/>
          </a:bodyPr>
          <a:lstStyle/>
          <a:p>
            <a:pPr marL="0" lvl="0" indent="0" algn="ctr">
              <a:buClr>
                <a:srgbClr val="1E5155">
                  <a:lumMod val="40000"/>
                  <a:lumOff val="60000"/>
                </a:srgbClr>
              </a:buClr>
              <a:buNone/>
            </a:pPr>
            <a:r>
              <a:rPr lang="fr-FR" sz="5400" b="1" u="sng" dirty="0">
                <a:solidFill>
                  <a:srgbClr val="FF0000"/>
                </a:solidFill>
                <a:latin typeface="Nunito"/>
              </a:rPr>
              <a:t>4 - Entrainement de votre V02 Max</a:t>
            </a:r>
          </a:p>
          <a:p>
            <a:pPr marL="0" lvl="0" indent="0" algn="ctr">
              <a:buClr>
                <a:srgbClr val="1E5155">
                  <a:lumMod val="40000"/>
                  <a:lumOff val="60000"/>
                </a:srgbClr>
              </a:buClr>
              <a:buNone/>
            </a:pPr>
            <a:r>
              <a:rPr lang="fr-FR" sz="5400" b="1" dirty="0">
                <a:solidFill>
                  <a:prstClr val="white"/>
                </a:solidFill>
                <a:latin typeface="Nunito"/>
              </a:rPr>
              <a:t>Il s'agit du même exercice que le précédent, seulement le rythme doit être plus élevé et sur une plus longue distance (300-400m).</a:t>
            </a:r>
          </a:p>
          <a:p>
            <a:pPr marL="0" lvl="0" indent="0" algn="ctr">
              <a:buClr>
                <a:srgbClr val="1E5155">
                  <a:lumMod val="40000"/>
                  <a:lumOff val="60000"/>
                </a:srgbClr>
              </a:buClr>
              <a:buNone/>
            </a:pPr>
            <a:r>
              <a:rPr lang="fr-FR" sz="5400" b="1" dirty="0">
                <a:solidFill>
                  <a:prstClr val="white"/>
                </a:solidFill>
                <a:latin typeface="Nunito"/>
              </a:rPr>
              <a:t>A faire entre 6 et 10 fois.</a:t>
            </a:r>
          </a:p>
          <a:p>
            <a:pPr marL="0" indent="0">
              <a:buNone/>
            </a:pPr>
            <a:endParaRPr lang="fr-FR" sz="4400" dirty="0"/>
          </a:p>
        </p:txBody>
      </p:sp>
    </p:spTree>
    <p:extLst>
      <p:ext uri="{BB962C8B-B14F-4D97-AF65-F5344CB8AC3E}">
        <p14:creationId xmlns:p14="http://schemas.microsoft.com/office/powerpoint/2010/main" val="34996149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1668" y="115910"/>
            <a:ext cx="11861442" cy="6606862"/>
          </a:xfrm>
        </p:spPr>
        <p:txBody>
          <a:bodyPr>
            <a:normAutofit/>
          </a:bodyPr>
          <a:lstStyle/>
          <a:p>
            <a:pPr marL="0" lvl="0" indent="0" algn="ctr">
              <a:buClr>
                <a:srgbClr val="1E5155">
                  <a:lumMod val="40000"/>
                  <a:lumOff val="60000"/>
                </a:srgbClr>
              </a:buClr>
              <a:buNone/>
            </a:pPr>
            <a:r>
              <a:rPr lang="fr-FR" sz="6000" b="1" u="sng" dirty="0">
                <a:solidFill>
                  <a:srgbClr val="FF0000"/>
                </a:solidFill>
                <a:latin typeface="Nunito"/>
              </a:rPr>
              <a:t>5 - L'entrainement d'endurance</a:t>
            </a:r>
          </a:p>
          <a:p>
            <a:pPr marL="0" lvl="0" indent="0" algn="ctr">
              <a:buClr>
                <a:srgbClr val="1E5155">
                  <a:lumMod val="40000"/>
                  <a:lumOff val="60000"/>
                </a:srgbClr>
              </a:buClr>
              <a:buNone/>
            </a:pPr>
            <a:r>
              <a:rPr lang="fr-FR" sz="6000" b="1" dirty="0">
                <a:solidFill>
                  <a:prstClr val="white"/>
                </a:solidFill>
                <a:latin typeface="Nunito"/>
              </a:rPr>
              <a:t>Sur une distance de 800 à 1600 m courez entre 3min30 et 6 minutes par séries. Le tout cumulé ne doit pas dépasser les 30 minutes</a:t>
            </a:r>
            <a:endParaRPr lang="fr-FR" sz="4800" dirty="0"/>
          </a:p>
        </p:txBody>
      </p:sp>
    </p:spTree>
    <p:extLst>
      <p:ext uri="{BB962C8B-B14F-4D97-AF65-F5344CB8AC3E}">
        <p14:creationId xmlns:p14="http://schemas.microsoft.com/office/powerpoint/2010/main" val="24477486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1668" y="103032"/>
            <a:ext cx="11874321" cy="6478072"/>
          </a:xfrm>
        </p:spPr>
        <p:txBody>
          <a:bodyPr>
            <a:normAutofit/>
          </a:bodyPr>
          <a:lstStyle/>
          <a:p>
            <a:pPr marL="0" lvl="0" indent="0" algn="ctr">
              <a:buClr>
                <a:srgbClr val="1E5155">
                  <a:lumMod val="40000"/>
                  <a:lumOff val="60000"/>
                </a:srgbClr>
              </a:buClr>
              <a:buNone/>
            </a:pPr>
            <a:r>
              <a:rPr lang="fr-FR" sz="3600" b="1" u="sng" dirty="0">
                <a:solidFill>
                  <a:srgbClr val="FF0000"/>
                </a:solidFill>
                <a:latin typeface="main-light"/>
              </a:rPr>
              <a:t>Quelques suggestions pour travailler en vitesse:</a:t>
            </a:r>
            <a:r>
              <a:rPr lang="fr-FR" sz="3600" b="1" u="sng" dirty="0">
                <a:solidFill>
                  <a:srgbClr val="FF0000"/>
                </a:solidFill>
              </a:rPr>
              <a:t/>
            </a:r>
            <a:br>
              <a:rPr lang="fr-FR" sz="3600" b="1" u="sng" dirty="0">
                <a:solidFill>
                  <a:srgbClr val="FF0000"/>
                </a:solidFill>
              </a:rPr>
            </a:br>
            <a:r>
              <a:rPr lang="fr-FR" sz="3600" b="1" dirty="0">
                <a:solidFill>
                  <a:prstClr val="white"/>
                </a:solidFill>
                <a:latin typeface="main-light"/>
              </a:rPr>
              <a:t>– Chronométrage, estafettes, course avec handicap. </a:t>
            </a:r>
            <a:r>
              <a:rPr lang="fr-FR" sz="3600" b="1" dirty="0">
                <a:solidFill>
                  <a:srgbClr val="92D050"/>
                </a:solidFill>
                <a:latin typeface="main-light"/>
              </a:rPr>
              <a:t>Les duels ou concours d’équipe sur petits terrains </a:t>
            </a:r>
            <a:r>
              <a:rPr lang="fr-FR" sz="3600" b="1" dirty="0">
                <a:solidFill>
                  <a:srgbClr val="FFFF00"/>
                </a:solidFill>
                <a:latin typeface="main-light"/>
              </a:rPr>
              <a:t>augmentent</a:t>
            </a:r>
            <a:r>
              <a:rPr lang="fr-FR" sz="3600" b="1" dirty="0">
                <a:solidFill>
                  <a:srgbClr val="92D050"/>
                </a:solidFill>
                <a:latin typeface="main-light"/>
              </a:rPr>
              <a:t> </a:t>
            </a:r>
            <a:r>
              <a:rPr lang="fr-FR" sz="3600" b="1" dirty="0">
                <a:solidFill>
                  <a:srgbClr val="C00000"/>
                </a:solidFill>
                <a:latin typeface="main-light"/>
              </a:rPr>
              <a:t>l’intensité.</a:t>
            </a:r>
            <a:r>
              <a:rPr lang="fr-FR" sz="3600" b="1" dirty="0">
                <a:solidFill>
                  <a:srgbClr val="92D050"/>
                </a:solidFill>
              </a:rPr>
              <a:t/>
            </a:r>
            <a:br>
              <a:rPr lang="fr-FR" sz="3600" b="1" dirty="0">
                <a:solidFill>
                  <a:srgbClr val="92D050"/>
                </a:solidFill>
              </a:rPr>
            </a:br>
            <a:r>
              <a:rPr lang="fr-FR" sz="3600" b="1" dirty="0">
                <a:solidFill>
                  <a:prstClr val="white"/>
                </a:solidFill>
                <a:latin typeface="main-light"/>
              </a:rPr>
              <a:t>– Grille de coordination, petites haies, </a:t>
            </a:r>
            <a:r>
              <a:rPr lang="fr-FR" sz="3600" b="1" dirty="0">
                <a:solidFill>
                  <a:srgbClr val="92D050"/>
                </a:solidFill>
                <a:latin typeface="main-light"/>
              </a:rPr>
              <a:t>marques au sol améliorent la fréquence de pas et </a:t>
            </a:r>
            <a:r>
              <a:rPr lang="fr-FR" sz="3600" b="1" dirty="0">
                <a:solidFill>
                  <a:srgbClr val="FFFF00"/>
                </a:solidFill>
                <a:latin typeface="main-light"/>
              </a:rPr>
              <a:t>favorisent</a:t>
            </a:r>
            <a:r>
              <a:rPr lang="fr-FR" sz="3600" b="1" dirty="0">
                <a:solidFill>
                  <a:srgbClr val="92D050"/>
                </a:solidFill>
                <a:latin typeface="main-light"/>
              </a:rPr>
              <a:t> </a:t>
            </a:r>
            <a:r>
              <a:rPr lang="fr-FR" sz="3600" b="1" dirty="0" smtClean="0">
                <a:solidFill>
                  <a:srgbClr val="C00000"/>
                </a:solidFill>
                <a:latin typeface="main-light"/>
              </a:rPr>
              <a:t>l’accélération</a:t>
            </a:r>
            <a:r>
              <a:rPr lang="fr-FR" sz="3600" b="1" dirty="0">
                <a:solidFill>
                  <a:srgbClr val="C00000"/>
                </a:solidFill>
              </a:rPr>
              <a:t/>
            </a:r>
            <a:br>
              <a:rPr lang="fr-FR" sz="3600" b="1" dirty="0">
                <a:solidFill>
                  <a:srgbClr val="C00000"/>
                </a:solidFill>
              </a:rPr>
            </a:br>
            <a:r>
              <a:rPr lang="fr-FR" sz="3600" b="1" dirty="0">
                <a:solidFill>
                  <a:prstClr val="white"/>
                </a:solidFill>
                <a:latin typeface="main-light"/>
              </a:rPr>
              <a:t>– Speedy et harnais de traction, ou les courses en légère descente, </a:t>
            </a:r>
            <a:r>
              <a:rPr lang="fr-FR" sz="3600" b="1" dirty="0">
                <a:solidFill>
                  <a:srgbClr val="92D050"/>
                </a:solidFill>
                <a:latin typeface="main-light"/>
              </a:rPr>
              <a:t>permettent de </a:t>
            </a:r>
            <a:r>
              <a:rPr lang="fr-FR" sz="3600" b="1" dirty="0">
                <a:solidFill>
                  <a:srgbClr val="FFFF00"/>
                </a:solidFill>
                <a:latin typeface="main-light"/>
              </a:rPr>
              <a:t>travailler en </a:t>
            </a:r>
            <a:r>
              <a:rPr lang="fr-FR" sz="3600" b="1" dirty="0">
                <a:solidFill>
                  <a:srgbClr val="C00000"/>
                </a:solidFill>
                <a:latin typeface="main-light"/>
              </a:rPr>
              <a:t>survitesse</a:t>
            </a:r>
            <a:r>
              <a:rPr lang="fr-FR" sz="3600" b="1" dirty="0">
                <a:solidFill>
                  <a:srgbClr val="92D050"/>
                </a:solidFill>
                <a:latin typeface="main-light"/>
              </a:rPr>
              <a:t> (entraînement supramaximal).</a:t>
            </a:r>
            <a:endParaRPr lang="fr-FR" sz="3600" b="1" dirty="0">
              <a:solidFill>
                <a:srgbClr val="92D050"/>
              </a:solidFill>
            </a:endParaRPr>
          </a:p>
          <a:p>
            <a:pPr marL="0" indent="0">
              <a:buNone/>
            </a:pPr>
            <a:endParaRPr lang="fr-FR" sz="3200" b="1" dirty="0"/>
          </a:p>
        </p:txBody>
      </p:sp>
    </p:spTree>
    <p:extLst>
      <p:ext uri="{BB962C8B-B14F-4D97-AF65-F5344CB8AC3E}">
        <p14:creationId xmlns:p14="http://schemas.microsoft.com/office/powerpoint/2010/main" val="10006741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0304" y="919577"/>
            <a:ext cx="11835685" cy="5403950"/>
          </a:xfrm>
        </p:spPr>
        <p:txBody>
          <a:bodyPr>
            <a:normAutofit/>
          </a:bodyPr>
          <a:lstStyle/>
          <a:p>
            <a:pPr marL="0" lvl="0" indent="0" algn="ctr">
              <a:spcBef>
                <a:spcPts val="0"/>
              </a:spcBef>
              <a:buClrTx/>
              <a:buSzTx/>
              <a:buNone/>
            </a:pPr>
            <a:endParaRPr lang="fr-FR" sz="6000" b="1" dirty="0" smtClean="0">
              <a:solidFill>
                <a:srgbClr val="FF0000"/>
              </a:solidFill>
              <a:ea typeface="+mn-ea"/>
              <a:cs typeface="+mn-cs"/>
            </a:endParaRPr>
          </a:p>
          <a:p>
            <a:pPr marL="0" lvl="0" indent="0" algn="ctr">
              <a:spcBef>
                <a:spcPts val="0"/>
              </a:spcBef>
              <a:buClrTx/>
              <a:buSzTx/>
              <a:buNone/>
            </a:pPr>
            <a:endParaRPr lang="fr-FR" sz="6000" b="1" dirty="0">
              <a:solidFill>
                <a:srgbClr val="FF0000"/>
              </a:solidFill>
              <a:ea typeface="+mn-ea"/>
              <a:cs typeface="+mn-cs"/>
            </a:endParaRPr>
          </a:p>
          <a:p>
            <a:pPr marL="0" lvl="0" indent="0" algn="ctr">
              <a:spcBef>
                <a:spcPts val="0"/>
              </a:spcBef>
              <a:buClrTx/>
              <a:buSzTx/>
              <a:buNone/>
            </a:pPr>
            <a:r>
              <a:rPr lang="fr-FR" sz="6000" b="1" dirty="0" smtClean="0">
                <a:solidFill>
                  <a:srgbClr val="FF0000"/>
                </a:solidFill>
                <a:ea typeface="+mn-ea"/>
                <a:cs typeface="+mn-cs"/>
              </a:rPr>
              <a:t>Organisation </a:t>
            </a:r>
            <a:r>
              <a:rPr lang="fr-FR" sz="6000" b="1" dirty="0">
                <a:solidFill>
                  <a:srgbClr val="FF0000"/>
                </a:solidFill>
                <a:ea typeface="+mn-ea"/>
                <a:cs typeface="+mn-cs"/>
              </a:rPr>
              <a:t>et programmation du développement de la vitesse </a:t>
            </a:r>
          </a:p>
          <a:p>
            <a:endParaRPr lang="fr-FR" sz="4800" b="1" dirty="0"/>
          </a:p>
        </p:txBody>
      </p:sp>
    </p:spTree>
    <p:extLst>
      <p:ext uri="{BB962C8B-B14F-4D97-AF65-F5344CB8AC3E}">
        <p14:creationId xmlns:p14="http://schemas.microsoft.com/office/powerpoint/2010/main" val="17278698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2441189609"/>
              </p:ext>
            </p:extLst>
          </p:nvPr>
        </p:nvGraphicFramePr>
        <p:xfrm>
          <a:off x="1" y="-1"/>
          <a:ext cx="12191999" cy="7043533"/>
        </p:xfrm>
        <a:graphic>
          <a:graphicData uri="http://schemas.openxmlformats.org/drawingml/2006/table">
            <a:tbl>
              <a:tblPr firstRow="1" bandRow="1">
                <a:tableStyleId>{5C22544A-7EE6-4342-B048-85BDC9FD1C3A}</a:tableStyleId>
              </a:tblPr>
              <a:tblGrid>
                <a:gridCol w="1470326"/>
                <a:gridCol w="1704538"/>
                <a:gridCol w="1834655"/>
                <a:gridCol w="1816283"/>
                <a:gridCol w="1764405"/>
                <a:gridCol w="1712891"/>
                <a:gridCol w="1888901"/>
              </a:tblGrid>
              <a:tr h="855081">
                <a:tc>
                  <a:txBody>
                    <a:bodyPr/>
                    <a:lstStyle/>
                    <a:p>
                      <a:endParaRPr lang="fr-FR" sz="2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smtClean="0">
                          <a:ln>
                            <a:noFill/>
                          </a:ln>
                          <a:solidFill>
                            <a:prstClr val="black"/>
                          </a:solidFill>
                          <a:effectLst/>
                          <a:uLnTx/>
                          <a:uFillTx/>
                          <a:latin typeface="Open Sans"/>
                          <a:ea typeface="+mn-ea"/>
                          <a:cs typeface="+mn-cs"/>
                        </a:rPr>
                        <a:t>Période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smtClean="0">
                          <a:ln>
                            <a:noFill/>
                          </a:ln>
                          <a:solidFill>
                            <a:schemeClr val="bg1"/>
                          </a:solidFill>
                          <a:effectLst/>
                          <a:uLnTx/>
                          <a:uFillTx/>
                          <a:latin typeface="Open Sans"/>
                          <a:ea typeface="+mn-ea"/>
                          <a:cs typeface="+mn-cs"/>
                        </a:rPr>
                        <a:t>générale</a:t>
                      </a:r>
                      <a:endParaRPr kumimoji="0" lang="fr-FR" sz="2400" b="1" i="0" u="none" strike="noStrike" kern="1200" cap="none" spc="0" normalizeH="0" baseline="0" noProof="0" dirty="0" smtClean="0">
                        <a:ln>
                          <a:noFill/>
                        </a:ln>
                        <a:solidFill>
                          <a:schemeClr val="bg1"/>
                        </a:solidFill>
                        <a:effectLst/>
                        <a:uLnTx/>
                        <a:uFillTx/>
                        <a:latin typeface="+mn-lt"/>
                        <a:ea typeface="+mn-ea"/>
                        <a:cs typeface="+mn-cs"/>
                      </a:endParaRPr>
                    </a:p>
                    <a:p>
                      <a:endParaRPr lang="fr-FR" sz="2400" dirty="0">
                        <a:solidFill>
                          <a:srgbClr val="FFFF00"/>
                        </a:solidFill>
                      </a:endParaRPr>
                    </a:p>
                  </a:txBody>
                  <a:tcPr>
                    <a:solidFill>
                      <a:srgbClr val="92D050"/>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smtClean="0">
                          <a:ln>
                            <a:noFill/>
                          </a:ln>
                          <a:solidFill>
                            <a:prstClr val="black"/>
                          </a:solidFill>
                          <a:effectLst/>
                          <a:uLnTx/>
                          <a:uFillTx/>
                          <a:latin typeface="Open Sans"/>
                          <a:ea typeface="+mn-ea"/>
                          <a:cs typeface="+mn-cs"/>
                        </a:rPr>
                        <a:t>Période</a:t>
                      </a:r>
                      <a:r>
                        <a:rPr kumimoji="0" lang="fr-FR" sz="2400" b="1" i="0" u="none" strike="noStrike" kern="1200" cap="none" spc="0" normalizeH="0" baseline="0" noProof="0" dirty="0" smtClean="0">
                          <a:ln>
                            <a:noFill/>
                          </a:ln>
                          <a:solidFill>
                            <a:schemeClr val="bg1"/>
                          </a:solidFill>
                          <a:effectLst/>
                          <a:uLnTx/>
                          <a:uFillTx/>
                          <a:latin typeface="Open Sans"/>
                          <a:ea typeface="+mn-ea"/>
                          <a:cs typeface="+mn-cs"/>
                        </a:rPr>
                        <a:t> générale</a:t>
                      </a:r>
                      <a:endParaRPr kumimoji="0" lang="fr-FR" sz="2400" b="1" i="0" u="none" strike="noStrike" kern="1200" cap="none" spc="0" normalizeH="0" baseline="0" noProof="0" dirty="0" smtClean="0">
                        <a:ln>
                          <a:noFill/>
                        </a:ln>
                        <a:solidFill>
                          <a:schemeClr val="bg1"/>
                        </a:solidFill>
                        <a:effectLst/>
                        <a:uLnTx/>
                        <a:uFillTx/>
                        <a:latin typeface="+mn-lt"/>
                        <a:ea typeface="+mn-ea"/>
                        <a:cs typeface="+mn-cs"/>
                      </a:endParaRPr>
                    </a:p>
                    <a:p>
                      <a:endParaRPr lang="fr-FR" sz="2400" dirty="0">
                        <a:solidFill>
                          <a:srgbClr val="FFFF00"/>
                        </a:solidFill>
                      </a:endParaRPr>
                    </a:p>
                  </a:txBody>
                  <a:tcPr>
                    <a:solidFill>
                      <a:srgbClr val="92D050"/>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smtClean="0">
                          <a:ln>
                            <a:noFill/>
                          </a:ln>
                          <a:solidFill>
                            <a:prstClr val="black"/>
                          </a:solidFill>
                          <a:effectLst/>
                          <a:uLnTx/>
                          <a:uFillTx/>
                          <a:latin typeface="Open Sans"/>
                          <a:ea typeface="+mn-ea"/>
                          <a:cs typeface="+mn-cs"/>
                        </a:rPr>
                        <a:t>Période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smtClean="0">
                          <a:ln>
                            <a:noFill/>
                          </a:ln>
                          <a:solidFill>
                            <a:schemeClr val="bg1"/>
                          </a:solidFill>
                          <a:effectLst/>
                          <a:uLnTx/>
                          <a:uFillTx/>
                          <a:latin typeface="Open Sans"/>
                          <a:ea typeface="+mn-ea"/>
                          <a:cs typeface="+mn-cs"/>
                        </a:rPr>
                        <a:t>spécifique</a:t>
                      </a:r>
                      <a:endParaRPr kumimoji="0" lang="fr-FR" sz="2400" b="1" i="0" u="none" strike="noStrike" kern="1200" cap="none" spc="0" normalizeH="0" baseline="0" noProof="0" dirty="0" smtClean="0">
                        <a:ln>
                          <a:noFill/>
                        </a:ln>
                        <a:solidFill>
                          <a:schemeClr val="bg1"/>
                        </a:solidFill>
                        <a:effectLst/>
                        <a:uLnTx/>
                        <a:uFillTx/>
                        <a:latin typeface="+mn-lt"/>
                        <a:ea typeface="+mn-ea"/>
                        <a:cs typeface="+mn-cs"/>
                      </a:endParaRPr>
                    </a:p>
                    <a:p>
                      <a:endParaRPr lang="fr-FR" sz="2400" dirty="0">
                        <a:solidFill>
                          <a:srgbClr val="FFFF00"/>
                        </a:solidFill>
                      </a:endParaRPr>
                    </a:p>
                  </a:txBody>
                  <a:tcPr>
                    <a:solidFill>
                      <a:srgbClr val="FFFF00"/>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smtClean="0">
                          <a:ln>
                            <a:noFill/>
                          </a:ln>
                          <a:solidFill>
                            <a:prstClr val="black"/>
                          </a:solidFill>
                          <a:effectLst/>
                          <a:uLnTx/>
                          <a:uFillTx/>
                          <a:latin typeface="Open Sans"/>
                          <a:ea typeface="+mn-ea"/>
                          <a:cs typeface="+mn-cs"/>
                        </a:rPr>
                        <a:t>Période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smtClean="0">
                          <a:ln>
                            <a:noFill/>
                          </a:ln>
                          <a:solidFill>
                            <a:schemeClr val="bg1"/>
                          </a:solidFill>
                          <a:effectLst/>
                          <a:uLnTx/>
                          <a:uFillTx/>
                          <a:latin typeface="Open Sans"/>
                          <a:ea typeface="+mn-ea"/>
                          <a:cs typeface="+mn-cs"/>
                        </a:rPr>
                        <a:t>spécifique</a:t>
                      </a:r>
                      <a:endParaRPr kumimoji="0" lang="fr-FR" sz="2400" b="1" i="0" u="none" strike="noStrike" kern="1200" cap="none" spc="0" normalizeH="0" baseline="0" noProof="0" dirty="0" smtClean="0">
                        <a:ln>
                          <a:noFill/>
                        </a:ln>
                        <a:solidFill>
                          <a:schemeClr val="bg1"/>
                        </a:solidFill>
                        <a:effectLst/>
                        <a:uLnTx/>
                        <a:uFillTx/>
                        <a:latin typeface="+mn-lt"/>
                        <a:ea typeface="+mn-ea"/>
                        <a:cs typeface="+mn-cs"/>
                      </a:endParaRPr>
                    </a:p>
                    <a:p>
                      <a:endParaRPr lang="fr-FR" sz="2400" dirty="0">
                        <a:solidFill>
                          <a:srgbClr val="FFFF00"/>
                        </a:solidFill>
                      </a:endParaRPr>
                    </a:p>
                  </a:txBody>
                  <a:tcPr>
                    <a:solidFill>
                      <a:srgbClr val="FFFF00"/>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smtClean="0">
                          <a:ln>
                            <a:noFill/>
                          </a:ln>
                          <a:solidFill>
                            <a:prstClr val="black"/>
                          </a:solidFill>
                          <a:effectLst/>
                          <a:uLnTx/>
                          <a:uFillTx/>
                          <a:latin typeface="Open Sans"/>
                          <a:ea typeface="+mn-ea"/>
                          <a:cs typeface="+mn-cs"/>
                        </a:rPr>
                        <a:t>Période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smtClean="0">
                          <a:ln>
                            <a:noFill/>
                          </a:ln>
                          <a:solidFill>
                            <a:schemeClr val="bg1"/>
                          </a:solidFill>
                          <a:effectLst/>
                          <a:uLnTx/>
                          <a:uFillTx/>
                          <a:latin typeface="Open Sans"/>
                          <a:ea typeface="+mn-ea"/>
                          <a:cs typeface="+mn-cs"/>
                        </a:rPr>
                        <a:t>spécifique</a:t>
                      </a:r>
                      <a:endParaRPr kumimoji="0" lang="fr-FR" sz="2400" b="1" i="0" u="none" strike="noStrike" kern="1200" cap="none" spc="0" normalizeH="0" baseline="0" noProof="0" dirty="0" smtClean="0">
                        <a:ln>
                          <a:noFill/>
                        </a:ln>
                        <a:solidFill>
                          <a:schemeClr val="bg1"/>
                        </a:solidFill>
                        <a:effectLst/>
                        <a:uLnTx/>
                        <a:uFillTx/>
                        <a:latin typeface="+mn-lt"/>
                        <a:ea typeface="+mn-ea"/>
                        <a:cs typeface="+mn-cs"/>
                      </a:endParaRPr>
                    </a:p>
                    <a:p>
                      <a:endParaRPr lang="fr-FR" sz="2400" dirty="0">
                        <a:solidFill>
                          <a:srgbClr val="FFFF00"/>
                        </a:solidFill>
                      </a:endParaRPr>
                    </a:p>
                  </a:txBody>
                  <a:tcPr>
                    <a:solidFill>
                      <a:srgbClr val="FFFF00"/>
                    </a:solidFill>
                  </a:tcPr>
                </a:tc>
                <a:tc>
                  <a:txBody>
                    <a:bodyPr/>
                    <a:lstStyle/>
                    <a:p>
                      <a:r>
                        <a:rPr lang="fr-FR" sz="2400" b="1" i="0" dirty="0" smtClean="0">
                          <a:solidFill>
                            <a:schemeClr val="bg1"/>
                          </a:solidFill>
                          <a:effectLst/>
                          <a:latin typeface="Open Sans"/>
                        </a:rPr>
                        <a:t>Période compétitive</a:t>
                      </a:r>
                      <a:endParaRPr lang="fr-FR" sz="2400" dirty="0">
                        <a:solidFill>
                          <a:schemeClr val="bg1"/>
                        </a:solidFill>
                      </a:endParaRPr>
                    </a:p>
                  </a:txBody>
                  <a:tcPr>
                    <a:solidFill>
                      <a:srgbClr val="FF0000"/>
                    </a:solidFill>
                  </a:tcPr>
                </a:tc>
              </a:tr>
              <a:tr h="5854813">
                <a:tc>
                  <a:txBody>
                    <a:bodyPr/>
                    <a:lstStyle/>
                    <a:p>
                      <a:pPr algn="ctr"/>
                      <a:r>
                        <a:rPr lang="fr-FR" sz="2000" b="1" i="0" dirty="0" smtClean="0">
                          <a:solidFill>
                            <a:srgbClr val="000000"/>
                          </a:solidFill>
                          <a:effectLst/>
                          <a:latin typeface="Open Sans"/>
                        </a:rPr>
                        <a:t>Orientation </a:t>
                      </a:r>
                      <a:r>
                        <a:rPr lang="fr-FR" sz="2000" b="1" dirty="0" smtClean="0">
                          <a:effectLst/>
                        </a:rPr>
                        <a:t>de </a:t>
                      </a:r>
                      <a:r>
                        <a:rPr lang="fr-FR" sz="2000" b="1" dirty="0">
                          <a:effectLst/>
                        </a:rPr>
                        <a:t>la force</a:t>
                      </a:r>
                      <a:endParaRPr lang="fr-FR" sz="2000" dirty="0">
                        <a:effectLst/>
                      </a:endParaRPr>
                    </a:p>
                  </a:txBody>
                  <a:tcPr marL="47625" marR="47625" marT="47625" marB="47625" anchor="ctr"/>
                </a:tc>
                <a:tc>
                  <a:txBody>
                    <a:bodyPr/>
                    <a:lstStyle/>
                    <a:p>
                      <a:pPr algn="ctr"/>
                      <a:r>
                        <a:rPr lang="fr-FR" sz="2400" b="1" dirty="0">
                          <a:solidFill>
                            <a:schemeClr val="bg1"/>
                          </a:solidFill>
                          <a:effectLst/>
                        </a:rPr>
                        <a:t>Endurance de force générale</a:t>
                      </a:r>
                    </a:p>
                  </a:txBody>
                  <a:tcPr marL="47625" marR="47625" marT="47625" marB="47625" anchor="ctr">
                    <a:solidFill>
                      <a:srgbClr val="92D050"/>
                    </a:solidFill>
                  </a:tcPr>
                </a:tc>
                <a:tc>
                  <a:txBody>
                    <a:bodyPr/>
                    <a:lstStyle/>
                    <a:p>
                      <a:pPr algn="ctr"/>
                      <a:r>
                        <a:rPr lang="fr-FR" sz="2400" b="1" dirty="0">
                          <a:solidFill>
                            <a:schemeClr val="bg1"/>
                          </a:solidFill>
                          <a:effectLst/>
                        </a:rPr>
                        <a:t>Force maximale générale (facteurs structuraux</a:t>
                      </a:r>
                      <a:r>
                        <a:rPr lang="fr-FR" sz="1600" b="1" dirty="0">
                          <a:solidFill>
                            <a:schemeClr val="bg1"/>
                          </a:solidFill>
                          <a:effectLst/>
                        </a:rPr>
                        <a:t>)</a:t>
                      </a:r>
                    </a:p>
                  </a:txBody>
                  <a:tcPr marL="47625" marR="47625" marT="47625" marB="47625" anchor="ctr">
                    <a:solidFill>
                      <a:srgbClr val="92D050"/>
                    </a:solidFill>
                  </a:tcPr>
                </a:tc>
                <a:tc>
                  <a:txBody>
                    <a:bodyPr/>
                    <a:lstStyle/>
                    <a:p>
                      <a:pPr algn="ctr"/>
                      <a:r>
                        <a:rPr lang="fr-FR" sz="2400" b="1" dirty="0">
                          <a:solidFill>
                            <a:schemeClr val="bg1"/>
                          </a:solidFill>
                          <a:effectLst/>
                        </a:rPr>
                        <a:t>Puissance force spécifique</a:t>
                      </a:r>
                    </a:p>
                  </a:txBody>
                  <a:tcPr marL="47625" marR="47625" marT="47625" marB="47625" anchor="ctr">
                    <a:solidFill>
                      <a:srgbClr val="FFFF00"/>
                    </a:solidFill>
                  </a:tcPr>
                </a:tc>
                <a:tc>
                  <a:txBody>
                    <a:bodyPr/>
                    <a:lstStyle/>
                    <a:p>
                      <a:pPr algn="ctr"/>
                      <a:r>
                        <a:rPr lang="fr-FR" sz="2400" b="1" dirty="0">
                          <a:solidFill>
                            <a:schemeClr val="bg1"/>
                          </a:solidFill>
                          <a:effectLst/>
                        </a:rPr>
                        <a:t>Force maximale spécifique (facteurs nerveux)</a:t>
                      </a:r>
                    </a:p>
                  </a:txBody>
                  <a:tcPr marL="47625" marR="47625" marT="47625" marB="47625" anchor="ctr">
                    <a:solidFill>
                      <a:srgbClr val="FFFF00"/>
                    </a:solidFill>
                  </a:tcPr>
                </a:tc>
                <a:tc>
                  <a:txBody>
                    <a:bodyPr/>
                    <a:lstStyle/>
                    <a:p>
                      <a:pPr algn="ctr"/>
                      <a:r>
                        <a:rPr lang="fr-FR" sz="2400" b="1" dirty="0">
                          <a:solidFill>
                            <a:schemeClr val="bg1"/>
                          </a:solidFill>
                          <a:effectLst/>
                        </a:rPr>
                        <a:t>Puissance vitesse spécifique</a:t>
                      </a:r>
                    </a:p>
                  </a:txBody>
                  <a:tcPr marL="47625" marR="47625" marT="47625" marB="47625" anchor="ctr">
                    <a:solidFill>
                      <a:srgbClr val="FFFF00"/>
                    </a:solidFill>
                  </a:tcPr>
                </a:tc>
                <a:tc>
                  <a:txBody>
                    <a:bodyPr/>
                    <a:lstStyle/>
                    <a:p>
                      <a:pPr algn="ctr"/>
                      <a:r>
                        <a:rPr lang="fr-FR" sz="2400" b="1" dirty="0">
                          <a:solidFill>
                            <a:schemeClr val="bg1"/>
                          </a:solidFill>
                          <a:effectLst/>
                        </a:rPr>
                        <a:t>Force vitesse spécifique</a:t>
                      </a:r>
                    </a:p>
                  </a:txBody>
                  <a:tcPr marL="47625" marR="47625" marT="47625" marB="47625" anchor="ctr">
                    <a:solidFill>
                      <a:srgbClr val="FF0000"/>
                    </a:solidFill>
                  </a:tcPr>
                </a:tc>
              </a:tr>
            </a:tbl>
          </a:graphicData>
        </a:graphic>
      </p:graphicFrame>
    </p:spTree>
    <p:extLst>
      <p:ext uri="{BB962C8B-B14F-4D97-AF65-F5344CB8AC3E}">
        <p14:creationId xmlns:p14="http://schemas.microsoft.com/office/powerpoint/2010/main" val="7518862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3496735885"/>
              </p:ext>
            </p:extLst>
          </p:nvPr>
        </p:nvGraphicFramePr>
        <p:xfrm>
          <a:off x="1" y="167424"/>
          <a:ext cx="12067504" cy="6581105"/>
        </p:xfrm>
        <a:graphic>
          <a:graphicData uri="http://schemas.openxmlformats.org/drawingml/2006/table">
            <a:tbl>
              <a:tblPr firstRow="1" bandRow="1">
                <a:tableStyleId>{5C22544A-7EE6-4342-B048-85BDC9FD1C3A}</a:tableStyleId>
              </a:tblPr>
              <a:tblGrid>
                <a:gridCol w="1287887"/>
                <a:gridCol w="1854558"/>
                <a:gridCol w="1751526"/>
                <a:gridCol w="2001746"/>
                <a:gridCol w="1723929"/>
                <a:gridCol w="1723929"/>
                <a:gridCol w="1723929"/>
              </a:tblGrid>
              <a:tr h="6581105">
                <a:tc>
                  <a:txBody>
                    <a:bodyPr/>
                    <a:lstStyle/>
                    <a:p>
                      <a:pPr algn="ctr"/>
                      <a:endParaRPr lang="fr-FR" b="1" i="0" dirty="0" smtClean="0">
                        <a:solidFill>
                          <a:srgbClr val="000000"/>
                        </a:solidFill>
                        <a:effectLst/>
                        <a:latin typeface="Open Sans"/>
                      </a:endParaRPr>
                    </a:p>
                    <a:p>
                      <a:pPr algn="ctr"/>
                      <a:endParaRPr lang="fr-FR" b="1" i="0" dirty="0" smtClean="0">
                        <a:solidFill>
                          <a:srgbClr val="000000"/>
                        </a:solidFill>
                        <a:effectLst/>
                        <a:latin typeface="Open Sans"/>
                      </a:endParaRPr>
                    </a:p>
                    <a:p>
                      <a:pPr algn="ctr"/>
                      <a:endParaRPr lang="fr-FR" b="1" i="0" dirty="0" smtClean="0">
                        <a:solidFill>
                          <a:srgbClr val="000000"/>
                        </a:solidFill>
                        <a:effectLst/>
                        <a:latin typeface="Open Sans"/>
                      </a:endParaRPr>
                    </a:p>
                    <a:p>
                      <a:pPr algn="ctr"/>
                      <a:endParaRPr lang="fr-FR" b="1" i="0" dirty="0" smtClean="0">
                        <a:solidFill>
                          <a:srgbClr val="000000"/>
                        </a:solidFill>
                        <a:effectLst/>
                        <a:latin typeface="Open Sans"/>
                      </a:endParaRPr>
                    </a:p>
                    <a:p>
                      <a:pPr algn="ctr"/>
                      <a:endParaRPr lang="fr-FR" b="1" i="0" dirty="0" smtClean="0">
                        <a:solidFill>
                          <a:srgbClr val="000000"/>
                        </a:solidFill>
                        <a:effectLst/>
                        <a:latin typeface="Open Sans"/>
                      </a:endParaRPr>
                    </a:p>
                    <a:p>
                      <a:pPr algn="ctr"/>
                      <a:endParaRPr lang="fr-FR" b="1" i="0" dirty="0" smtClean="0">
                        <a:solidFill>
                          <a:srgbClr val="000000"/>
                        </a:solidFill>
                        <a:effectLst/>
                        <a:latin typeface="Open Sans"/>
                      </a:endParaRPr>
                    </a:p>
                    <a:p>
                      <a:pPr algn="ctr"/>
                      <a:endParaRPr lang="fr-FR" b="1" i="0" dirty="0" smtClean="0">
                        <a:solidFill>
                          <a:srgbClr val="000000"/>
                        </a:solidFill>
                        <a:effectLst/>
                        <a:latin typeface="Open Sans"/>
                      </a:endParaRPr>
                    </a:p>
                    <a:p>
                      <a:pPr algn="ctr"/>
                      <a:endParaRPr lang="fr-FR" b="1" i="0" dirty="0" smtClean="0">
                        <a:solidFill>
                          <a:srgbClr val="000000"/>
                        </a:solidFill>
                        <a:effectLst/>
                        <a:latin typeface="Open Sans"/>
                      </a:endParaRPr>
                    </a:p>
                    <a:p>
                      <a:pPr algn="ctr"/>
                      <a:endParaRPr lang="fr-FR" b="1" i="0" dirty="0" smtClean="0">
                        <a:solidFill>
                          <a:srgbClr val="000000"/>
                        </a:solidFill>
                        <a:effectLst/>
                        <a:latin typeface="Open Sans"/>
                      </a:endParaRPr>
                    </a:p>
                    <a:p>
                      <a:pPr algn="ctr"/>
                      <a:r>
                        <a:rPr lang="fr-FR" b="1" i="0" dirty="0" smtClean="0">
                          <a:solidFill>
                            <a:srgbClr val="000000"/>
                          </a:solidFill>
                          <a:effectLst/>
                          <a:latin typeface="Open Sans"/>
                        </a:rPr>
                        <a:t>Exercices pour la force</a:t>
                      </a:r>
                      <a:endParaRPr lang="fr-FR" b="1" dirty="0"/>
                    </a:p>
                  </a:txBody>
                  <a:tcPr>
                    <a:solidFill>
                      <a:schemeClr val="tx2">
                        <a:lumMod val="75000"/>
                      </a:schemeClr>
                    </a:solidFill>
                  </a:tcPr>
                </a:tc>
                <a:tc>
                  <a:txBody>
                    <a:bodyPr/>
                    <a:lstStyle/>
                    <a:p>
                      <a:pPr algn="ctr"/>
                      <a:r>
                        <a:rPr lang="fr-FR" b="1" dirty="0" smtClean="0">
                          <a:solidFill>
                            <a:schemeClr val="bg1"/>
                          </a:solidFill>
                          <a:effectLst/>
                        </a:rPr>
                        <a:t>circuits </a:t>
                      </a:r>
                      <a:r>
                        <a:rPr lang="fr-FR" b="1" dirty="0">
                          <a:solidFill>
                            <a:schemeClr val="bg1"/>
                          </a:solidFill>
                          <a:effectLst/>
                        </a:rPr>
                        <a:t>avec charges faibles à modérées ou poids de corps / nombre de répétitions élevé (</a:t>
                      </a:r>
                      <a:r>
                        <a:rPr lang="fr-FR" b="1" dirty="0" err="1">
                          <a:solidFill>
                            <a:schemeClr val="bg1"/>
                          </a:solidFill>
                          <a:effectLst/>
                        </a:rPr>
                        <a:t>env</a:t>
                      </a:r>
                      <a:r>
                        <a:rPr lang="fr-FR" b="1" dirty="0">
                          <a:solidFill>
                            <a:schemeClr val="bg1"/>
                          </a:solidFill>
                          <a:effectLst/>
                        </a:rPr>
                        <a:t> 15-20) et récupérations faibles (1mn vers 30sec)</a:t>
                      </a:r>
                    </a:p>
                  </a:txBody>
                  <a:tcPr marL="47625" marR="47625" marT="47625" marB="47625" anchor="ctr">
                    <a:solidFill>
                      <a:srgbClr val="92D050"/>
                    </a:solidFill>
                  </a:tcPr>
                </a:tc>
                <a:tc>
                  <a:txBody>
                    <a:bodyPr/>
                    <a:lstStyle/>
                    <a:p>
                      <a:pPr algn="ctr"/>
                      <a:r>
                        <a:rPr lang="fr-FR" b="1" dirty="0">
                          <a:solidFill>
                            <a:schemeClr val="bg1"/>
                          </a:solidFill>
                          <a:effectLst/>
                        </a:rPr>
                        <a:t>Musculation 10x10 à 60% - 8x8 à 70% - 6x6 à 80% ou pyramides larges ou exercices en poids de corps lesté ou non (1)</a:t>
                      </a:r>
                    </a:p>
                  </a:txBody>
                  <a:tcPr marL="47625" marR="47625" marT="47625" marB="47625" anchor="ctr">
                    <a:solidFill>
                      <a:srgbClr val="92D050"/>
                    </a:solidFill>
                  </a:tcPr>
                </a:tc>
                <a:tc>
                  <a:txBody>
                    <a:bodyPr/>
                    <a:lstStyle/>
                    <a:p>
                      <a:pPr algn="ctr"/>
                      <a:r>
                        <a:rPr lang="fr-FR" b="1" dirty="0">
                          <a:solidFill>
                            <a:schemeClr val="bg1"/>
                          </a:solidFill>
                          <a:effectLst/>
                        </a:rPr>
                        <a:t>Musculation 6x6 à 60% dynamique - Isométrie + exo à 60% dynamique</a:t>
                      </a:r>
                      <a:br>
                        <a:rPr lang="fr-FR" b="1" dirty="0">
                          <a:solidFill>
                            <a:schemeClr val="bg1"/>
                          </a:solidFill>
                          <a:effectLst/>
                        </a:rPr>
                      </a:br>
                      <a:r>
                        <a:rPr lang="fr-FR" b="1" dirty="0">
                          <a:solidFill>
                            <a:schemeClr val="bg1"/>
                          </a:solidFill>
                          <a:effectLst/>
                        </a:rPr>
                        <a:t/>
                      </a:r>
                      <a:br>
                        <a:rPr lang="fr-FR" b="1" dirty="0">
                          <a:solidFill>
                            <a:schemeClr val="bg1"/>
                          </a:solidFill>
                          <a:effectLst/>
                        </a:rPr>
                      </a:br>
                      <a:r>
                        <a:rPr lang="fr-FR" b="1" dirty="0">
                          <a:solidFill>
                            <a:schemeClr val="bg1"/>
                          </a:solidFill>
                          <a:effectLst/>
                        </a:rPr>
                        <a:t>Pliométrie en contre-mouvement - Bonds horizontaux et en contrehaut</a:t>
                      </a:r>
                    </a:p>
                  </a:txBody>
                  <a:tcPr marL="47625" marR="47625" marT="47625" marB="47625" anchor="ctr">
                    <a:solidFill>
                      <a:srgbClr val="FFFF00"/>
                    </a:solidFill>
                  </a:tcPr>
                </a:tc>
                <a:tc>
                  <a:txBody>
                    <a:bodyPr/>
                    <a:lstStyle/>
                    <a:p>
                      <a:pPr algn="ctr"/>
                      <a:r>
                        <a:rPr lang="fr-FR" b="1" dirty="0">
                          <a:solidFill>
                            <a:schemeClr val="bg1"/>
                          </a:solidFill>
                          <a:effectLst/>
                        </a:rPr>
                        <a:t>Musculation 3x3 à 90% ou régimes excentriques ou isométriques / pyramides &gt; 85%</a:t>
                      </a:r>
                      <a:br>
                        <a:rPr lang="fr-FR" b="1" dirty="0">
                          <a:solidFill>
                            <a:schemeClr val="bg1"/>
                          </a:solidFill>
                          <a:effectLst/>
                        </a:rPr>
                      </a:br>
                      <a:r>
                        <a:rPr lang="fr-FR" b="1" dirty="0">
                          <a:solidFill>
                            <a:schemeClr val="bg1"/>
                          </a:solidFill>
                          <a:effectLst/>
                        </a:rPr>
                        <a:t/>
                      </a:r>
                      <a:br>
                        <a:rPr lang="fr-FR" b="1" dirty="0">
                          <a:solidFill>
                            <a:schemeClr val="bg1"/>
                          </a:solidFill>
                          <a:effectLst/>
                        </a:rPr>
                      </a:br>
                      <a:r>
                        <a:rPr lang="fr-FR" b="1" dirty="0">
                          <a:solidFill>
                            <a:schemeClr val="bg1"/>
                          </a:solidFill>
                          <a:effectLst/>
                        </a:rPr>
                        <a:t>Bonds en contrebas suivis de mouvements concentriques</a:t>
                      </a:r>
                    </a:p>
                  </a:txBody>
                  <a:tcPr marL="47625" marR="47625" marT="47625" marB="47625" anchor="ctr">
                    <a:solidFill>
                      <a:srgbClr val="FFFF00"/>
                    </a:solidFill>
                  </a:tcPr>
                </a:tc>
                <a:tc>
                  <a:txBody>
                    <a:bodyPr/>
                    <a:lstStyle/>
                    <a:p>
                      <a:pPr algn="ctr"/>
                      <a:r>
                        <a:rPr lang="fr-FR" b="1" dirty="0">
                          <a:solidFill>
                            <a:schemeClr val="bg1"/>
                          </a:solidFill>
                          <a:effectLst/>
                        </a:rPr>
                        <a:t>Musculation 6x6 à 30% rapide - Contraste de charges (lourd - léger)</a:t>
                      </a:r>
                      <a:br>
                        <a:rPr lang="fr-FR" b="1" dirty="0">
                          <a:solidFill>
                            <a:schemeClr val="bg1"/>
                          </a:solidFill>
                          <a:effectLst/>
                        </a:rPr>
                      </a:br>
                      <a:r>
                        <a:rPr lang="fr-FR" b="1" dirty="0">
                          <a:solidFill>
                            <a:schemeClr val="bg1"/>
                          </a:solidFill>
                          <a:effectLst/>
                        </a:rPr>
                        <a:t/>
                      </a:r>
                      <a:br>
                        <a:rPr lang="fr-FR" b="1" dirty="0">
                          <a:solidFill>
                            <a:schemeClr val="bg1"/>
                          </a:solidFill>
                          <a:effectLst/>
                        </a:rPr>
                      </a:br>
                      <a:r>
                        <a:rPr lang="fr-FR" b="1" dirty="0">
                          <a:solidFill>
                            <a:schemeClr val="bg1"/>
                          </a:solidFill>
                          <a:effectLst/>
                        </a:rPr>
                        <a:t>Pliométrie en bonds horizontaux ou verticaux</a:t>
                      </a:r>
                    </a:p>
                  </a:txBody>
                  <a:tcPr marL="47625" marR="47625" marT="47625" marB="47625" anchor="ctr">
                    <a:solidFill>
                      <a:srgbClr val="FFFF00"/>
                    </a:solidFill>
                  </a:tcPr>
                </a:tc>
                <a:tc>
                  <a:txBody>
                    <a:bodyPr/>
                    <a:lstStyle/>
                    <a:p>
                      <a:pPr algn="ctr"/>
                      <a:r>
                        <a:rPr lang="fr-FR" b="1" dirty="0">
                          <a:solidFill>
                            <a:schemeClr val="bg1"/>
                          </a:solidFill>
                          <a:effectLst/>
                        </a:rPr>
                        <a:t>Exercices </a:t>
                      </a:r>
                      <a:r>
                        <a:rPr lang="fr-FR" b="1" dirty="0" err="1">
                          <a:solidFill>
                            <a:schemeClr val="bg1"/>
                          </a:solidFill>
                          <a:effectLst/>
                        </a:rPr>
                        <a:t>stato</a:t>
                      </a:r>
                      <a:r>
                        <a:rPr lang="fr-FR" b="1" dirty="0">
                          <a:solidFill>
                            <a:schemeClr val="bg1"/>
                          </a:solidFill>
                          <a:effectLst/>
                        </a:rPr>
                        <a:t>-dynamiques</a:t>
                      </a:r>
                      <a:br>
                        <a:rPr lang="fr-FR" b="1" dirty="0">
                          <a:solidFill>
                            <a:schemeClr val="bg1"/>
                          </a:solidFill>
                          <a:effectLst/>
                        </a:rPr>
                      </a:br>
                      <a:r>
                        <a:rPr lang="fr-FR" b="1" dirty="0">
                          <a:solidFill>
                            <a:schemeClr val="bg1"/>
                          </a:solidFill>
                          <a:effectLst/>
                        </a:rPr>
                        <a:t/>
                      </a:r>
                      <a:br>
                        <a:rPr lang="fr-FR" b="1" dirty="0">
                          <a:solidFill>
                            <a:schemeClr val="bg1"/>
                          </a:solidFill>
                          <a:effectLst/>
                        </a:rPr>
                      </a:br>
                      <a:r>
                        <a:rPr lang="fr-FR" b="1" dirty="0">
                          <a:solidFill>
                            <a:schemeClr val="bg1"/>
                          </a:solidFill>
                          <a:effectLst/>
                        </a:rPr>
                        <a:t>Musculation 3x3 à 90% pour les sports de force et athlètes entraînés</a:t>
                      </a:r>
                    </a:p>
                  </a:txBody>
                  <a:tcPr marL="47625" marR="47625" marT="47625" marB="47625" anchor="ctr">
                    <a:solidFill>
                      <a:srgbClr val="FF0000"/>
                    </a:solidFill>
                  </a:tcPr>
                </a:tc>
              </a:tr>
            </a:tbl>
          </a:graphicData>
        </a:graphic>
      </p:graphicFrame>
    </p:spTree>
    <p:extLst>
      <p:ext uri="{BB962C8B-B14F-4D97-AF65-F5344CB8AC3E}">
        <p14:creationId xmlns:p14="http://schemas.microsoft.com/office/powerpoint/2010/main" val="11448115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1661243955"/>
              </p:ext>
            </p:extLst>
          </p:nvPr>
        </p:nvGraphicFramePr>
        <p:xfrm>
          <a:off x="1" y="0"/>
          <a:ext cx="12067504" cy="6748529"/>
        </p:xfrm>
        <a:graphic>
          <a:graphicData uri="http://schemas.openxmlformats.org/drawingml/2006/table">
            <a:tbl>
              <a:tblPr firstRow="1" bandRow="1">
                <a:tableStyleId>{5C22544A-7EE6-4342-B048-85BDC9FD1C3A}</a:tableStyleId>
              </a:tblPr>
              <a:tblGrid>
                <a:gridCol w="1378038"/>
                <a:gridCol w="1674254"/>
                <a:gridCol w="1841679"/>
                <a:gridCol w="2001746"/>
                <a:gridCol w="1668733"/>
                <a:gridCol w="1779125"/>
                <a:gridCol w="1723929"/>
              </a:tblGrid>
              <a:tr h="6748529">
                <a:tc>
                  <a:txBody>
                    <a:bodyPr/>
                    <a:lstStyle/>
                    <a:p>
                      <a:pPr algn="ctr"/>
                      <a:r>
                        <a:rPr lang="fr-FR" b="1" dirty="0">
                          <a:solidFill>
                            <a:schemeClr val="bg1"/>
                          </a:solidFill>
                          <a:effectLst/>
                        </a:rPr>
                        <a:t>Orientation de la vitesse</a:t>
                      </a:r>
                      <a:endParaRPr lang="fr-FR" dirty="0">
                        <a:solidFill>
                          <a:schemeClr val="bg1"/>
                        </a:solidFill>
                        <a:effectLst/>
                      </a:endParaRPr>
                    </a:p>
                  </a:txBody>
                  <a:tcPr marL="47625" marR="47625" marT="47625" marB="47625" anchor="ctr">
                    <a:solidFill>
                      <a:schemeClr val="tx2">
                        <a:lumMod val="75000"/>
                      </a:schemeClr>
                    </a:solidFill>
                  </a:tcPr>
                </a:tc>
                <a:tc>
                  <a:txBody>
                    <a:bodyPr/>
                    <a:lstStyle/>
                    <a:p>
                      <a:pPr algn="ctr"/>
                      <a:r>
                        <a:rPr lang="fr-FR" dirty="0">
                          <a:solidFill>
                            <a:schemeClr val="bg1"/>
                          </a:solidFill>
                          <a:effectLst/>
                        </a:rPr>
                        <a:t>Vitesse de réaction</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Accélérations progressives</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Fréquence</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Sur fond physio : puissance anaérobie alactique </a:t>
                      </a:r>
                      <a:endParaRPr lang="fr-FR" dirty="0" smtClean="0">
                        <a:solidFill>
                          <a:schemeClr val="bg1"/>
                        </a:solidFill>
                        <a:effectLst/>
                      </a:endParaRPr>
                    </a:p>
                    <a:p>
                      <a:pPr algn="ctr"/>
                      <a:r>
                        <a:rPr lang="fr-FR" dirty="0" smtClean="0">
                          <a:solidFill>
                            <a:schemeClr val="bg1"/>
                          </a:solidFill>
                          <a:effectLst/>
                        </a:rPr>
                        <a:t>(</a:t>
                      </a:r>
                      <a:r>
                        <a:rPr lang="fr-FR" dirty="0">
                          <a:solidFill>
                            <a:schemeClr val="bg1"/>
                          </a:solidFill>
                          <a:effectLst/>
                        </a:rPr>
                        <a:t>3-7 sec efforts max)</a:t>
                      </a:r>
                    </a:p>
                  </a:txBody>
                  <a:tcPr marL="47625" marR="47625" marT="47625" marB="47625" anchor="ctr">
                    <a:solidFill>
                      <a:srgbClr val="92D050"/>
                    </a:solidFill>
                  </a:tcPr>
                </a:tc>
                <a:tc>
                  <a:txBody>
                    <a:bodyPr/>
                    <a:lstStyle/>
                    <a:p>
                      <a:pPr algn="ctr"/>
                      <a:r>
                        <a:rPr lang="fr-FR" dirty="0">
                          <a:solidFill>
                            <a:schemeClr val="bg1"/>
                          </a:solidFill>
                          <a:effectLst/>
                        </a:rPr>
                        <a:t>Vitesse de réaction</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Fréquence et surfréquence</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Accélérations facilitées et suraccélérations</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Exercices en vite - lent - vite</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Sur fond physio : puissance anaérobie alactique </a:t>
                      </a:r>
                      <a:endParaRPr lang="fr-FR" dirty="0" smtClean="0">
                        <a:solidFill>
                          <a:schemeClr val="bg1"/>
                        </a:solidFill>
                        <a:effectLst/>
                      </a:endParaRPr>
                    </a:p>
                    <a:p>
                      <a:pPr algn="ctr"/>
                      <a:r>
                        <a:rPr lang="fr-FR" dirty="0" smtClean="0">
                          <a:solidFill>
                            <a:schemeClr val="bg1"/>
                          </a:solidFill>
                          <a:effectLst/>
                        </a:rPr>
                        <a:t>(</a:t>
                      </a:r>
                      <a:r>
                        <a:rPr lang="fr-FR" dirty="0">
                          <a:solidFill>
                            <a:schemeClr val="bg1"/>
                          </a:solidFill>
                          <a:effectLst/>
                        </a:rPr>
                        <a:t>3-7 sec efforts max)</a:t>
                      </a:r>
                    </a:p>
                  </a:txBody>
                  <a:tcPr marL="47625" marR="47625" marT="47625" marB="47625" anchor="ctr">
                    <a:solidFill>
                      <a:srgbClr val="92D050"/>
                    </a:solidFill>
                  </a:tcPr>
                </a:tc>
                <a:tc>
                  <a:txBody>
                    <a:bodyPr/>
                    <a:lstStyle/>
                    <a:p>
                      <a:pPr algn="ctr"/>
                      <a:r>
                        <a:rPr lang="fr-FR" dirty="0">
                          <a:solidFill>
                            <a:schemeClr val="bg1"/>
                          </a:solidFill>
                          <a:effectLst/>
                        </a:rPr>
                        <a:t>Accélérations freinées</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Largage Sur fond physio : capacité anaérobie alactique </a:t>
                      </a:r>
                      <a:endParaRPr lang="fr-FR" dirty="0" smtClean="0">
                        <a:solidFill>
                          <a:schemeClr val="bg1"/>
                        </a:solidFill>
                        <a:effectLst/>
                      </a:endParaRPr>
                    </a:p>
                    <a:p>
                      <a:pPr algn="ctr"/>
                      <a:r>
                        <a:rPr lang="fr-FR" dirty="0" smtClean="0">
                          <a:solidFill>
                            <a:schemeClr val="bg1"/>
                          </a:solidFill>
                          <a:effectLst/>
                        </a:rPr>
                        <a:t>(</a:t>
                      </a:r>
                      <a:r>
                        <a:rPr lang="fr-FR" dirty="0">
                          <a:solidFill>
                            <a:schemeClr val="bg1"/>
                          </a:solidFill>
                          <a:effectLst/>
                        </a:rPr>
                        <a:t>7-15 sec efforts max et sub max)</a:t>
                      </a:r>
                    </a:p>
                  </a:txBody>
                  <a:tcPr marL="47625" marR="47625" marT="47625" marB="47625" anchor="ctr">
                    <a:solidFill>
                      <a:srgbClr val="FFFF00"/>
                    </a:solidFill>
                  </a:tcPr>
                </a:tc>
                <a:tc>
                  <a:txBody>
                    <a:bodyPr/>
                    <a:lstStyle/>
                    <a:p>
                      <a:pPr algn="ctr"/>
                      <a:r>
                        <a:rPr lang="fr-FR" dirty="0">
                          <a:solidFill>
                            <a:schemeClr val="bg1"/>
                          </a:solidFill>
                          <a:effectLst/>
                        </a:rPr>
                        <a:t>Exercices en vite - lent - vite</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Sur fond physio : capacité anaérobie </a:t>
                      </a:r>
                      <a:r>
                        <a:rPr lang="fr-FR" dirty="0" smtClean="0">
                          <a:solidFill>
                            <a:schemeClr val="bg1"/>
                          </a:solidFill>
                          <a:effectLst/>
                        </a:rPr>
                        <a:t>alactique</a:t>
                      </a:r>
                    </a:p>
                    <a:p>
                      <a:pPr algn="ctr"/>
                      <a:r>
                        <a:rPr lang="fr-FR" dirty="0" smtClean="0">
                          <a:solidFill>
                            <a:schemeClr val="bg1"/>
                          </a:solidFill>
                          <a:effectLst/>
                        </a:rPr>
                        <a:t> </a:t>
                      </a:r>
                      <a:r>
                        <a:rPr lang="fr-FR" dirty="0">
                          <a:solidFill>
                            <a:schemeClr val="bg1"/>
                          </a:solidFill>
                          <a:effectLst/>
                        </a:rPr>
                        <a:t>(7-15 sec efforts max et sub max)</a:t>
                      </a:r>
                    </a:p>
                  </a:txBody>
                  <a:tcPr marL="47625" marR="47625" marT="47625" marB="47625" anchor="ctr">
                    <a:solidFill>
                      <a:srgbClr val="FFFF00"/>
                    </a:solidFill>
                  </a:tcPr>
                </a:tc>
                <a:tc>
                  <a:txBody>
                    <a:bodyPr/>
                    <a:lstStyle/>
                    <a:p>
                      <a:pPr algn="ctr"/>
                      <a:r>
                        <a:rPr lang="fr-FR" dirty="0">
                          <a:solidFill>
                            <a:schemeClr val="bg1"/>
                          </a:solidFill>
                          <a:effectLst/>
                        </a:rPr>
                        <a:t>Survitesse</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Suraccélération</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Surfréquence</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Vitesse de réaction</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Sur fond physio : puissance anaérobie alactique </a:t>
                      </a:r>
                      <a:endParaRPr lang="fr-FR" dirty="0" smtClean="0">
                        <a:solidFill>
                          <a:schemeClr val="bg1"/>
                        </a:solidFill>
                        <a:effectLst/>
                      </a:endParaRPr>
                    </a:p>
                    <a:p>
                      <a:pPr algn="ctr"/>
                      <a:r>
                        <a:rPr lang="fr-FR" dirty="0" smtClean="0">
                          <a:solidFill>
                            <a:schemeClr val="bg1"/>
                          </a:solidFill>
                          <a:effectLst/>
                        </a:rPr>
                        <a:t>(</a:t>
                      </a:r>
                      <a:r>
                        <a:rPr lang="fr-FR" dirty="0">
                          <a:solidFill>
                            <a:schemeClr val="bg1"/>
                          </a:solidFill>
                          <a:effectLst/>
                        </a:rPr>
                        <a:t>3-7 sec efforts supra max)</a:t>
                      </a:r>
                    </a:p>
                  </a:txBody>
                  <a:tcPr marL="47625" marR="47625" marT="47625" marB="47625" anchor="ctr">
                    <a:solidFill>
                      <a:srgbClr val="FFFF00"/>
                    </a:solidFill>
                  </a:tcPr>
                </a:tc>
                <a:tc>
                  <a:txBody>
                    <a:bodyPr/>
                    <a:lstStyle/>
                    <a:p>
                      <a:pPr algn="ctr"/>
                      <a:r>
                        <a:rPr lang="fr-FR" dirty="0">
                          <a:solidFill>
                            <a:schemeClr val="bg1"/>
                          </a:solidFill>
                          <a:effectLst/>
                        </a:rPr>
                        <a:t>Accélérations et capacité anaérobie alactique</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Accélérations freinées et puissance anaérobie alactique</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Vitesse de réaction / Surfréquence / Technique</a:t>
                      </a:r>
                      <a:br>
                        <a:rPr lang="fr-FR" dirty="0">
                          <a:solidFill>
                            <a:schemeClr val="bg1"/>
                          </a:solidFill>
                          <a:effectLst/>
                        </a:rPr>
                      </a:br>
                      <a:r>
                        <a:rPr lang="fr-FR" dirty="0">
                          <a:solidFill>
                            <a:schemeClr val="bg1"/>
                          </a:solidFill>
                          <a:effectLst/>
                        </a:rPr>
                        <a:t/>
                      </a:r>
                      <a:br>
                        <a:rPr lang="fr-FR" dirty="0">
                          <a:solidFill>
                            <a:schemeClr val="bg1"/>
                          </a:solidFill>
                          <a:effectLst/>
                        </a:rPr>
                      </a:br>
                      <a:r>
                        <a:rPr lang="fr-FR" dirty="0">
                          <a:solidFill>
                            <a:schemeClr val="bg1"/>
                          </a:solidFill>
                          <a:effectLst/>
                        </a:rPr>
                        <a:t>Suraccélérations et </a:t>
                      </a:r>
                      <a:r>
                        <a:rPr lang="fr-FR" dirty="0" smtClean="0">
                          <a:solidFill>
                            <a:schemeClr val="bg1"/>
                          </a:solidFill>
                          <a:effectLst/>
                        </a:rPr>
                        <a:t>technique</a:t>
                      </a:r>
                      <a:endParaRPr lang="fr-FR" dirty="0">
                        <a:solidFill>
                          <a:schemeClr val="bg1"/>
                        </a:solidFill>
                        <a:effectLst/>
                      </a:endParaRPr>
                    </a:p>
                  </a:txBody>
                  <a:tcPr marL="47625" marR="47625" marT="47625" marB="47625" anchor="ctr">
                    <a:solidFill>
                      <a:srgbClr val="FF0000"/>
                    </a:solidFill>
                  </a:tcPr>
                </a:tc>
              </a:tr>
            </a:tbl>
          </a:graphicData>
        </a:graphic>
      </p:graphicFrame>
    </p:spTree>
    <p:extLst>
      <p:ext uri="{BB962C8B-B14F-4D97-AF65-F5344CB8AC3E}">
        <p14:creationId xmlns:p14="http://schemas.microsoft.com/office/powerpoint/2010/main" val="4848759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031" y="103031"/>
            <a:ext cx="11964473" cy="6568225"/>
          </a:xfrm>
        </p:spPr>
        <p:txBody>
          <a:bodyPr>
            <a:normAutofit/>
          </a:bodyPr>
          <a:lstStyle/>
          <a:p>
            <a:pPr marL="0" lvl="0" indent="0" algn="ctr">
              <a:buClr>
                <a:srgbClr val="1E5155">
                  <a:lumMod val="40000"/>
                  <a:lumOff val="60000"/>
                </a:srgbClr>
              </a:buClr>
              <a:buNone/>
            </a:pPr>
            <a:r>
              <a:rPr lang="fr-FR" sz="4400" b="1" dirty="0">
                <a:solidFill>
                  <a:prstClr val="white"/>
                </a:solidFill>
                <a:latin typeface="Open Sans"/>
              </a:rPr>
              <a:t>La vitesse est une qualité </a:t>
            </a:r>
            <a:r>
              <a:rPr lang="fr-FR" sz="4400" b="1" dirty="0">
                <a:solidFill>
                  <a:srgbClr val="92D050"/>
                </a:solidFill>
                <a:latin typeface="Open Sans"/>
              </a:rPr>
              <a:t>complexe</a:t>
            </a:r>
            <a:r>
              <a:rPr lang="fr-FR" sz="4400" b="1" dirty="0">
                <a:solidFill>
                  <a:prstClr val="white"/>
                </a:solidFill>
                <a:latin typeface="Open Sans"/>
              </a:rPr>
              <a:t> dépendante des facteurs :</a:t>
            </a:r>
          </a:p>
          <a:p>
            <a:pPr lvl="0" algn="ctr">
              <a:buClr>
                <a:srgbClr val="1E5155">
                  <a:lumMod val="40000"/>
                  <a:lumOff val="60000"/>
                </a:srgbClr>
              </a:buClr>
              <a:buFont typeface="Arial" panose="020B0604020202020204" pitchFamily="34" charset="0"/>
              <a:buChar char="•"/>
            </a:pPr>
            <a:r>
              <a:rPr lang="fr-FR" sz="4400" b="1" dirty="0">
                <a:solidFill>
                  <a:srgbClr val="FF0000"/>
                </a:solidFill>
                <a:latin typeface="Open Sans"/>
              </a:rPr>
              <a:t>Bio-informationnels</a:t>
            </a:r>
            <a:r>
              <a:rPr lang="fr-FR" sz="4400" b="1" dirty="0">
                <a:solidFill>
                  <a:prstClr val="white"/>
                </a:solidFill>
                <a:latin typeface="Open Sans"/>
              </a:rPr>
              <a:t> pour le traitement de l'information ;</a:t>
            </a:r>
          </a:p>
          <a:p>
            <a:pPr lvl="0" algn="ctr">
              <a:buClr>
                <a:srgbClr val="1E5155">
                  <a:lumMod val="40000"/>
                  <a:lumOff val="60000"/>
                </a:srgbClr>
              </a:buClr>
              <a:buFont typeface="Arial" panose="020B0604020202020204" pitchFamily="34" charset="0"/>
              <a:buChar char="•"/>
            </a:pPr>
            <a:r>
              <a:rPr lang="fr-FR" sz="4400" b="1" dirty="0">
                <a:solidFill>
                  <a:srgbClr val="FF0000"/>
                </a:solidFill>
                <a:latin typeface="Open Sans"/>
              </a:rPr>
              <a:t>Bio-mécaniques</a:t>
            </a:r>
            <a:r>
              <a:rPr lang="fr-FR" sz="4400" b="1" dirty="0">
                <a:solidFill>
                  <a:prstClr val="white"/>
                </a:solidFill>
                <a:latin typeface="Open Sans"/>
              </a:rPr>
              <a:t> pour le potentiel morphologique et les qualités neuro-musculaires ;</a:t>
            </a:r>
          </a:p>
          <a:p>
            <a:pPr lvl="0" algn="ctr">
              <a:buClr>
                <a:srgbClr val="1E5155">
                  <a:lumMod val="40000"/>
                  <a:lumOff val="60000"/>
                </a:srgbClr>
              </a:buClr>
              <a:buFont typeface="Arial" panose="020B0604020202020204" pitchFamily="34" charset="0"/>
              <a:buChar char="•"/>
            </a:pPr>
            <a:r>
              <a:rPr lang="fr-FR" sz="4400" b="1" dirty="0">
                <a:solidFill>
                  <a:srgbClr val="FF0000"/>
                </a:solidFill>
                <a:latin typeface="Open Sans"/>
              </a:rPr>
              <a:t>Bio-énergétiques</a:t>
            </a:r>
            <a:r>
              <a:rPr lang="fr-FR" sz="4400" b="1" dirty="0">
                <a:solidFill>
                  <a:prstClr val="white"/>
                </a:solidFill>
                <a:latin typeface="Open Sans"/>
              </a:rPr>
              <a:t> pour le processus anaérobie alactique.</a:t>
            </a:r>
          </a:p>
          <a:p>
            <a:pPr marL="0" indent="0" algn="ctr">
              <a:buNone/>
            </a:pPr>
            <a:endParaRPr lang="fr-FR" sz="3600" b="1" dirty="0"/>
          </a:p>
        </p:txBody>
      </p:sp>
    </p:spTree>
    <p:extLst>
      <p:ext uri="{BB962C8B-B14F-4D97-AF65-F5344CB8AC3E}">
        <p14:creationId xmlns:p14="http://schemas.microsoft.com/office/powerpoint/2010/main" val="3465206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3564783819"/>
              </p:ext>
            </p:extLst>
          </p:nvPr>
        </p:nvGraphicFramePr>
        <p:xfrm>
          <a:off x="-1" y="90152"/>
          <a:ext cx="12192000" cy="6671256"/>
        </p:xfrm>
        <a:graphic>
          <a:graphicData uri="http://schemas.openxmlformats.org/drawingml/2006/table">
            <a:tbl>
              <a:tblPr firstRow="1" bandRow="1">
                <a:tableStyleId>{5C22544A-7EE6-4342-B048-85BDC9FD1C3A}</a:tableStyleId>
              </a:tblPr>
              <a:tblGrid>
                <a:gridCol w="1301174"/>
                <a:gridCol w="1873691"/>
                <a:gridCol w="1769596"/>
                <a:gridCol w="2022397"/>
                <a:gridCol w="1741714"/>
                <a:gridCol w="1741714"/>
                <a:gridCol w="1741714"/>
              </a:tblGrid>
              <a:tr h="6671256">
                <a:tc>
                  <a:txBody>
                    <a:bodyPr/>
                    <a:lstStyle/>
                    <a:p>
                      <a:pPr algn="ctr"/>
                      <a:r>
                        <a:rPr lang="fr-FR" sz="1600" b="1" dirty="0">
                          <a:solidFill>
                            <a:schemeClr val="bg1"/>
                          </a:solidFill>
                          <a:effectLst/>
                        </a:rPr>
                        <a:t>Exercices pour la vitesse</a:t>
                      </a:r>
                      <a:endParaRPr lang="fr-FR" sz="1600" dirty="0">
                        <a:solidFill>
                          <a:schemeClr val="bg1"/>
                        </a:solidFill>
                        <a:effectLst/>
                      </a:endParaRPr>
                    </a:p>
                  </a:txBody>
                  <a:tcPr marL="47625" marR="47625" marT="47625" marB="47625" anchor="ctr">
                    <a:solidFill>
                      <a:schemeClr val="tx2">
                        <a:lumMod val="75000"/>
                      </a:schemeClr>
                    </a:solidFill>
                  </a:tcPr>
                </a:tc>
                <a:tc>
                  <a:txBody>
                    <a:bodyPr/>
                    <a:lstStyle/>
                    <a:p>
                      <a:pPr algn="ctr"/>
                      <a:r>
                        <a:rPr lang="fr-FR" sz="1600" dirty="0">
                          <a:solidFill>
                            <a:schemeClr val="bg1"/>
                          </a:solidFill>
                          <a:effectLst/>
                        </a:rPr>
                        <a:t>Réaction couplée ou non à une mise en action</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Vivacité avec réaction</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Accélérations progressives après mouvement préalable</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Tapping, talons fesses, skipping</a:t>
                      </a:r>
                      <a:br>
                        <a:rPr lang="fr-FR" sz="1600" dirty="0">
                          <a:solidFill>
                            <a:schemeClr val="bg1"/>
                          </a:solidFill>
                          <a:effectLst/>
                        </a:rPr>
                      </a:br>
                      <a:r>
                        <a:rPr lang="fr-FR" sz="1600" dirty="0">
                          <a:solidFill>
                            <a:schemeClr val="bg1"/>
                          </a:solidFill>
                          <a:effectLst/>
                        </a:rPr>
                        <a:t>Exercices max de durée 3-7 sec</a:t>
                      </a:r>
                    </a:p>
                  </a:txBody>
                  <a:tcPr marL="47625" marR="47625" marT="47625" marB="47625" anchor="ctr">
                    <a:solidFill>
                      <a:srgbClr val="92D050"/>
                    </a:solidFill>
                  </a:tcPr>
                </a:tc>
                <a:tc>
                  <a:txBody>
                    <a:bodyPr/>
                    <a:lstStyle/>
                    <a:p>
                      <a:pPr algn="ctr"/>
                      <a:r>
                        <a:rPr lang="fr-FR" sz="1600" dirty="0">
                          <a:solidFill>
                            <a:schemeClr val="bg1"/>
                          </a:solidFill>
                          <a:effectLst/>
                        </a:rPr>
                        <a:t>Réaction couplée à une mise en action</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Vivacité avec réaction</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Tapping, talons fesses, skipping, surfréquence</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Accélérations facilitées / Suraccélérations</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Exercices en vite - lent - vite</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Charges variables (allégées - normales - alourdies</a:t>
                      </a:r>
                      <a:r>
                        <a:rPr lang="fr-FR" sz="1600" dirty="0" smtClean="0">
                          <a:solidFill>
                            <a:schemeClr val="bg1"/>
                          </a:solidFill>
                          <a:effectLst/>
                        </a:rPr>
                        <a:t>)</a:t>
                      </a:r>
                      <a:r>
                        <a:rPr lang="fr-FR" sz="1600" dirty="0">
                          <a:solidFill>
                            <a:schemeClr val="bg1"/>
                          </a:solidFill>
                          <a:effectLst/>
                        </a:rPr>
                        <a:t/>
                      </a:r>
                      <a:br>
                        <a:rPr lang="fr-FR" sz="1600" dirty="0">
                          <a:solidFill>
                            <a:schemeClr val="bg1"/>
                          </a:solidFill>
                          <a:effectLst/>
                        </a:rPr>
                      </a:br>
                      <a:r>
                        <a:rPr lang="fr-FR" sz="1600" dirty="0">
                          <a:solidFill>
                            <a:schemeClr val="bg1"/>
                          </a:solidFill>
                          <a:effectLst/>
                        </a:rPr>
                        <a:t>Exercices max de durée 3-7 sec</a:t>
                      </a:r>
                    </a:p>
                  </a:txBody>
                  <a:tcPr marL="47625" marR="47625" marT="47625" marB="47625" anchor="ctr">
                    <a:solidFill>
                      <a:srgbClr val="92D050"/>
                    </a:solidFill>
                  </a:tcPr>
                </a:tc>
                <a:tc>
                  <a:txBody>
                    <a:bodyPr/>
                    <a:lstStyle/>
                    <a:p>
                      <a:pPr algn="ctr"/>
                      <a:r>
                        <a:rPr lang="fr-FR" sz="1600" dirty="0">
                          <a:solidFill>
                            <a:schemeClr val="bg1"/>
                          </a:solidFill>
                          <a:effectLst/>
                        </a:rPr>
                        <a:t>Accélérations freinées</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Largage</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Charges variables (allégées - normales - alourdies)</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Exercices max et sub max de durée 7-15 sec</a:t>
                      </a:r>
                    </a:p>
                  </a:txBody>
                  <a:tcPr marL="47625" marR="47625" marT="47625" marB="47625" anchor="ctr">
                    <a:solidFill>
                      <a:srgbClr val="FFFF00"/>
                    </a:solidFill>
                  </a:tcPr>
                </a:tc>
                <a:tc>
                  <a:txBody>
                    <a:bodyPr/>
                    <a:lstStyle/>
                    <a:p>
                      <a:pPr algn="ctr"/>
                      <a:r>
                        <a:rPr lang="fr-FR" sz="1600" dirty="0">
                          <a:solidFill>
                            <a:schemeClr val="bg1"/>
                          </a:solidFill>
                          <a:effectLst/>
                        </a:rPr>
                        <a:t>Exercices en vite - lent - vite</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Exercices max et sub max de durée 7-15 sec</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Vivacité</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Déplacements</a:t>
                      </a:r>
                    </a:p>
                  </a:txBody>
                  <a:tcPr marL="47625" marR="47625" marT="47625" marB="47625" anchor="ctr">
                    <a:solidFill>
                      <a:srgbClr val="FFFF00"/>
                    </a:solidFill>
                  </a:tcPr>
                </a:tc>
                <a:tc>
                  <a:txBody>
                    <a:bodyPr/>
                    <a:lstStyle/>
                    <a:p>
                      <a:pPr algn="ctr"/>
                      <a:r>
                        <a:rPr lang="fr-FR" sz="1600" dirty="0">
                          <a:solidFill>
                            <a:schemeClr val="bg1"/>
                          </a:solidFill>
                          <a:effectLst/>
                        </a:rPr>
                        <a:t>Survitesse</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Suraccélération</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Surfréquence</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Charges variables (allégées - normales - alourdies)</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Réaction couplée ou non à une mise en action</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Vivacité avec réaction</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Déplacements</a:t>
                      </a:r>
                    </a:p>
                  </a:txBody>
                  <a:tcPr marL="47625" marR="47625" marT="47625" marB="47625" anchor="ctr">
                    <a:solidFill>
                      <a:srgbClr val="FFFF00"/>
                    </a:solidFill>
                  </a:tcPr>
                </a:tc>
                <a:tc>
                  <a:txBody>
                    <a:bodyPr/>
                    <a:lstStyle/>
                    <a:p>
                      <a:pPr algn="ctr"/>
                      <a:r>
                        <a:rPr lang="fr-FR" sz="1600" dirty="0">
                          <a:solidFill>
                            <a:schemeClr val="bg1"/>
                          </a:solidFill>
                          <a:effectLst/>
                        </a:rPr>
                        <a:t>Accélérations / Efforts 7-15 sec</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Accélérations freinées / Efforts 3-7 sec</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Vitesse de réaction / Surfréquence / Technique</a:t>
                      </a:r>
                      <a:br>
                        <a:rPr lang="fr-FR" sz="1600" dirty="0">
                          <a:solidFill>
                            <a:schemeClr val="bg1"/>
                          </a:solidFill>
                          <a:effectLst/>
                        </a:rPr>
                      </a:br>
                      <a:r>
                        <a:rPr lang="fr-FR" sz="1600" dirty="0">
                          <a:solidFill>
                            <a:schemeClr val="bg1"/>
                          </a:solidFill>
                          <a:effectLst/>
                        </a:rPr>
                        <a:t/>
                      </a:r>
                      <a:br>
                        <a:rPr lang="fr-FR" sz="1600" dirty="0">
                          <a:solidFill>
                            <a:schemeClr val="bg1"/>
                          </a:solidFill>
                          <a:effectLst/>
                        </a:rPr>
                      </a:br>
                      <a:r>
                        <a:rPr lang="fr-FR" sz="1600" dirty="0">
                          <a:solidFill>
                            <a:schemeClr val="bg1"/>
                          </a:solidFill>
                          <a:effectLst/>
                        </a:rPr>
                        <a:t>Suraccélérations / Technique</a:t>
                      </a:r>
                      <a:br>
                        <a:rPr lang="fr-FR" sz="1600" dirty="0">
                          <a:solidFill>
                            <a:schemeClr val="bg1"/>
                          </a:solidFill>
                          <a:effectLst/>
                        </a:rPr>
                      </a:br>
                      <a:r>
                        <a:rPr lang="fr-FR" sz="1600" dirty="0">
                          <a:solidFill>
                            <a:schemeClr val="bg1"/>
                          </a:solidFill>
                          <a:effectLst/>
                        </a:rPr>
                        <a:t>Vivacité</a:t>
                      </a:r>
                    </a:p>
                  </a:txBody>
                  <a:tcPr marL="47625" marR="47625" marT="47625" marB="47625" anchor="ctr">
                    <a:solidFill>
                      <a:srgbClr val="FF0000"/>
                    </a:solidFill>
                  </a:tcPr>
                </a:tc>
              </a:tr>
            </a:tbl>
          </a:graphicData>
        </a:graphic>
      </p:graphicFrame>
    </p:spTree>
    <p:extLst>
      <p:ext uri="{BB962C8B-B14F-4D97-AF65-F5344CB8AC3E}">
        <p14:creationId xmlns:p14="http://schemas.microsoft.com/office/powerpoint/2010/main" val="2225217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031" y="218941"/>
            <a:ext cx="11951593" cy="6465193"/>
          </a:xfrm>
        </p:spPr>
        <p:txBody>
          <a:bodyPr>
            <a:normAutofit/>
          </a:bodyPr>
          <a:lstStyle/>
          <a:p>
            <a:pPr marL="0" lvl="0" indent="0" algn="ctr">
              <a:buClr>
                <a:srgbClr val="1E5155">
                  <a:lumMod val="40000"/>
                  <a:lumOff val="60000"/>
                </a:srgbClr>
              </a:buClr>
              <a:buNone/>
            </a:pPr>
            <a:r>
              <a:rPr lang="fr-FR" sz="4800" b="1" dirty="0" smtClean="0">
                <a:solidFill>
                  <a:srgbClr val="FF0000"/>
                </a:solidFill>
                <a:latin typeface="Open Sans"/>
              </a:rPr>
              <a:t>Dans </a:t>
            </a:r>
            <a:r>
              <a:rPr lang="fr-FR" sz="4800" b="1" dirty="0">
                <a:solidFill>
                  <a:srgbClr val="FF0000"/>
                </a:solidFill>
                <a:latin typeface="Open Sans"/>
              </a:rPr>
              <a:t>l'entrainement moderne</a:t>
            </a:r>
            <a:r>
              <a:rPr lang="fr-FR" sz="4800" b="1" dirty="0" smtClean="0">
                <a:solidFill>
                  <a:prstClr val="white"/>
                </a:solidFill>
                <a:latin typeface="Open Sans"/>
              </a:rPr>
              <a:t>,</a:t>
            </a:r>
          </a:p>
          <a:p>
            <a:pPr marL="0" lvl="0" indent="0" algn="ctr">
              <a:buClr>
                <a:srgbClr val="1E5155">
                  <a:lumMod val="40000"/>
                  <a:lumOff val="60000"/>
                </a:srgbClr>
              </a:buClr>
              <a:buNone/>
            </a:pPr>
            <a:r>
              <a:rPr lang="fr-FR" sz="4800" b="1" dirty="0" smtClean="0">
                <a:solidFill>
                  <a:prstClr val="white"/>
                </a:solidFill>
                <a:latin typeface="Open Sans"/>
              </a:rPr>
              <a:t> </a:t>
            </a:r>
            <a:r>
              <a:rPr lang="fr-FR" sz="4800" b="1" dirty="0">
                <a:solidFill>
                  <a:prstClr val="white"/>
                </a:solidFill>
                <a:latin typeface="Open Sans"/>
              </a:rPr>
              <a:t>il est commun de </a:t>
            </a:r>
            <a:r>
              <a:rPr lang="fr-FR" sz="4800" b="1" dirty="0">
                <a:solidFill>
                  <a:srgbClr val="92D050"/>
                </a:solidFill>
                <a:latin typeface="Open Sans"/>
              </a:rPr>
              <a:t>rapprocher</a:t>
            </a:r>
            <a:r>
              <a:rPr lang="fr-FR" sz="4800" b="1" dirty="0">
                <a:solidFill>
                  <a:prstClr val="white"/>
                </a:solidFill>
                <a:latin typeface="Open Sans"/>
              </a:rPr>
              <a:t> le développement de la </a:t>
            </a:r>
            <a:r>
              <a:rPr lang="fr-FR" sz="4800" b="1" dirty="0">
                <a:solidFill>
                  <a:srgbClr val="92D050"/>
                </a:solidFill>
                <a:latin typeface="Open Sans"/>
              </a:rPr>
              <a:t>vitesse</a:t>
            </a:r>
            <a:r>
              <a:rPr lang="fr-FR" sz="4800" b="1" dirty="0">
                <a:solidFill>
                  <a:prstClr val="white"/>
                </a:solidFill>
                <a:latin typeface="Open Sans"/>
              </a:rPr>
              <a:t> à celui de la </a:t>
            </a:r>
            <a:r>
              <a:rPr lang="fr-FR" sz="4800" b="1" dirty="0">
                <a:solidFill>
                  <a:srgbClr val="92D050"/>
                </a:solidFill>
                <a:latin typeface="Open Sans"/>
              </a:rPr>
              <a:t>force</a:t>
            </a:r>
            <a:r>
              <a:rPr lang="fr-FR" sz="4800" b="1" dirty="0">
                <a:solidFill>
                  <a:prstClr val="white"/>
                </a:solidFill>
                <a:latin typeface="Open Sans"/>
              </a:rPr>
              <a:t>. La vitesse de mouvements présente dans les activités sportives étant une aptitude à rapprocher </a:t>
            </a:r>
            <a:r>
              <a:rPr lang="fr-FR" sz="4800" b="1" dirty="0">
                <a:solidFill>
                  <a:srgbClr val="92D050"/>
                </a:solidFill>
                <a:latin typeface="Open Sans"/>
              </a:rPr>
              <a:t>vitesse et force</a:t>
            </a:r>
            <a:r>
              <a:rPr lang="fr-FR" sz="4800" b="1" dirty="0">
                <a:solidFill>
                  <a:prstClr val="white"/>
                </a:solidFill>
                <a:latin typeface="Open Sans"/>
              </a:rPr>
              <a:t>, avec un degré d'importance de celle-ci plus ou moins relatif.</a:t>
            </a:r>
          </a:p>
          <a:p>
            <a:pPr marL="0" indent="0">
              <a:buNone/>
            </a:pPr>
            <a:endParaRPr lang="fr-FR" sz="4000" b="1" dirty="0"/>
          </a:p>
        </p:txBody>
      </p:sp>
    </p:spTree>
    <p:extLst>
      <p:ext uri="{BB962C8B-B14F-4D97-AF65-F5344CB8AC3E}">
        <p14:creationId xmlns:p14="http://schemas.microsoft.com/office/powerpoint/2010/main" val="10846321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5910" y="115911"/>
            <a:ext cx="11951594" cy="6742090"/>
          </a:xfrm>
        </p:spPr>
        <p:txBody>
          <a:bodyPr>
            <a:normAutofit lnSpcReduction="10000"/>
          </a:bodyPr>
          <a:lstStyle/>
          <a:p>
            <a:pPr marL="0" indent="0" algn="ctr">
              <a:buNone/>
            </a:pPr>
            <a:r>
              <a:rPr lang="fr-FR" sz="4000" b="1" u="sng" dirty="0" smtClean="0">
                <a:solidFill>
                  <a:srgbClr val="FF0000"/>
                </a:solidFill>
                <a:latin typeface="Open Sans"/>
              </a:rPr>
              <a:t>les </a:t>
            </a:r>
            <a:r>
              <a:rPr lang="fr-FR" sz="4000" b="1" u="sng" dirty="0">
                <a:solidFill>
                  <a:srgbClr val="FF0000"/>
                </a:solidFill>
                <a:latin typeface="Open Sans"/>
              </a:rPr>
              <a:t>paramètres constitutifs de la vitesse</a:t>
            </a:r>
          </a:p>
          <a:p>
            <a:pPr marL="0" indent="0" algn="ctr">
              <a:buNone/>
            </a:pPr>
            <a:r>
              <a:rPr lang="fr-FR" sz="3200" b="1" dirty="0">
                <a:latin typeface="Open Sans"/>
              </a:rPr>
              <a:t>Suivant leurs auteurs, les dénominations des composantes de la vitesse sont différentes. Il ne s'a git que de vocabulaire et trois facteurs essentiels constituant la vitesse sont identifiés :</a:t>
            </a:r>
          </a:p>
          <a:p>
            <a:pPr algn="ctr">
              <a:buFont typeface="Arial" panose="020B0604020202020204" pitchFamily="34" charset="0"/>
              <a:buChar char="•"/>
            </a:pPr>
            <a:r>
              <a:rPr lang="fr-FR" sz="3200" b="1" dirty="0" smtClean="0">
                <a:solidFill>
                  <a:srgbClr val="FF0000"/>
                </a:solidFill>
                <a:latin typeface="Open Sans"/>
              </a:rPr>
              <a:t>1</a:t>
            </a:r>
            <a:r>
              <a:rPr lang="fr-FR" sz="3200" b="1" dirty="0" smtClean="0">
                <a:latin typeface="Open Sans"/>
              </a:rPr>
              <a:t>- </a:t>
            </a:r>
            <a:r>
              <a:rPr lang="fr-FR" sz="3200" b="1" dirty="0" smtClean="0">
                <a:solidFill>
                  <a:srgbClr val="FF0000"/>
                </a:solidFill>
                <a:latin typeface="Open Sans"/>
              </a:rPr>
              <a:t>La </a:t>
            </a:r>
            <a:r>
              <a:rPr lang="fr-FR" sz="3200" b="1" dirty="0">
                <a:solidFill>
                  <a:srgbClr val="FF0000"/>
                </a:solidFill>
                <a:latin typeface="Open Sans"/>
              </a:rPr>
              <a:t>vitesse de réaction </a:t>
            </a:r>
            <a:r>
              <a:rPr lang="fr-FR" sz="3200" b="1" dirty="0" smtClean="0">
                <a:latin typeface="Open Sans"/>
              </a:rPr>
              <a:t>.</a:t>
            </a:r>
            <a:endParaRPr lang="fr-FR" sz="3200" b="1" dirty="0">
              <a:latin typeface="Open Sans"/>
            </a:endParaRPr>
          </a:p>
          <a:p>
            <a:pPr algn="ctr">
              <a:buFont typeface="Arial" panose="020B0604020202020204" pitchFamily="34" charset="0"/>
              <a:buChar char="•"/>
            </a:pPr>
            <a:r>
              <a:rPr lang="fr-FR" sz="3200" b="1" dirty="0" smtClean="0">
                <a:solidFill>
                  <a:srgbClr val="FF0000"/>
                </a:solidFill>
                <a:latin typeface="Open Sans"/>
              </a:rPr>
              <a:t>2</a:t>
            </a:r>
            <a:r>
              <a:rPr lang="fr-FR" sz="3200" b="1" dirty="0" smtClean="0">
                <a:latin typeface="Open Sans"/>
              </a:rPr>
              <a:t>- </a:t>
            </a:r>
            <a:r>
              <a:rPr lang="fr-FR" sz="3200" b="1" dirty="0" smtClean="0">
                <a:solidFill>
                  <a:srgbClr val="FF0000"/>
                </a:solidFill>
                <a:latin typeface="Open Sans"/>
              </a:rPr>
              <a:t>La </a:t>
            </a:r>
            <a:r>
              <a:rPr lang="fr-FR" sz="3200" b="1" dirty="0">
                <a:solidFill>
                  <a:srgbClr val="FF0000"/>
                </a:solidFill>
                <a:latin typeface="Open Sans"/>
              </a:rPr>
              <a:t>vitesse gestuelle </a:t>
            </a:r>
            <a:r>
              <a:rPr lang="fr-FR" sz="3200" b="1" dirty="0">
                <a:solidFill>
                  <a:srgbClr val="92D050"/>
                </a:solidFill>
                <a:latin typeface="Open Sans"/>
              </a:rPr>
              <a:t>(Zatiorsky)</a:t>
            </a:r>
            <a:r>
              <a:rPr lang="fr-FR" sz="3200" b="1" dirty="0">
                <a:latin typeface="Open Sans"/>
              </a:rPr>
              <a:t> ou vitesse de mouvement unique </a:t>
            </a:r>
            <a:r>
              <a:rPr lang="fr-FR" sz="3200" b="1" dirty="0">
                <a:solidFill>
                  <a:srgbClr val="92D050"/>
                </a:solidFill>
                <a:latin typeface="Open Sans"/>
              </a:rPr>
              <a:t>(Korobkov)</a:t>
            </a:r>
            <a:r>
              <a:rPr lang="fr-FR" sz="3200" b="1" dirty="0">
                <a:latin typeface="Open Sans"/>
              </a:rPr>
              <a:t> ou vitesse d'un mouvement </a:t>
            </a:r>
            <a:r>
              <a:rPr lang="fr-FR" sz="3200" b="1" dirty="0" smtClean="0">
                <a:latin typeface="Open Sans"/>
              </a:rPr>
              <a:t>isolé </a:t>
            </a:r>
            <a:r>
              <a:rPr lang="fr-FR" sz="3200" b="1" dirty="0" smtClean="0">
                <a:solidFill>
                  <a:srgbClr val="92D050"/>
                </a:solidFill>
                <a:latin typeface="Open Sans"/>
              </a:rPr>
              <a:t>(Pradet</a:t>
            </a:r>
            <a:r>
              <a:rPr lang="fr-FR" sz="3200" b="1" dirty="0">
                <a:solidFill>
                  <a:srgbClr val="92D050"/>
                </a:solidFill>
                <a:latin typeface="Open Sans"/>
              </a:rPr>
              <a:t>)</a:t>
            </a:r>
            <a:r>
              <a:rPr lang="fr-FR" sz="3200" b="1" dirty="0">
                <a:latin typeface="Open Sans"/>
              </a:rPr>
              <a:t> .</a:t>
            </a:r>
          </a:p>
          <a:p>
            <a:pPr algn="ctr">
              <a:buFont typeface="Arial" panose="020B0604020202020204" pitchFamily="34" charset="0"/>
              <a:buChar char="•"/>
            </a:pPr>
            <a:r>
              <a:rPr lang="fr-FR" sz="3200" b="1" dirty="0" smtClean="0">
                <a:solidFill>
                  <a:srgbClr val="FF0000"/>
                </a:solidFill>
                <a:latin typeface="Open Sans"/>
              </a:rPr>
              <a:t>3- La </a:t>
            </a:r>
            <a:r>
              <a:rPr lang="fr-FR" sz="3200" b="1" dirty="0">
                <a:solidFill>
                  <a:srgbClr val="FF0000"/>
                </a:solidFill>
                <a:latin typeface="Open Sans"/>
              </a:rPr>
              <a:t>fréquence gestuelle </a:t>
            </a:r>
            <a:r>
              <a:rPr lang="fr-FR" sz="3200" b="1" dirty="0">
                <a:solidFill>
                  <a:srgbClr val="92D050"/>
                </a:solidFill>
                <a:latin typeface="Open Sans"/>
              </a:rPr>
              <a:t>(Zatiorsky/Pradet)</a:t>
            </a:r>
            <a:r>
              <a:rPr lang="fr-FR" sz="3200" b="1" dirty="0">
                <a:latin typeface="Open Sans"/>
              </a:rPr>
              <a:t> ou fréquence de mouvement </a:t>
            </a:r>
            <a:r>
              <a:rPr lang="fr-FR" sz="3200" b="1" dirty="0">
                <a:solidFill>
                  <a:srgbClr val="92D050"/>
                </a:solidFill>
                <a:latin typeface="Open Sans"/>
              </a:rPr>
              <a:t>(Korobkov)</a:t>
            </a:r>
            <a:r>
              <a:rPr lang="fr-FR" sz="3200" b="1" dirty="0">
                <a:latin typeface="Open Sans"/>
              </a:rPr>
              <a:t> qui est exprimée sous le terme vélocité dans les </a:t>
            </a:r>
            <a:r>
              <a:rPr lang="fr-FR" sz="3200" b="1" dirty="0" smtClean="0">
                <a:latin typeface="Open Sans"/>
              </a:rPr>
              <a:t>sports cycliques et </a:t>
            </a:r>
            <a:r>
              <a:rPr lang="fr-FR" sz="3200" b="1" dirty="0">
                <a:latin typeface="Open Sans"/>
              </a:rPr>
              <a:t>enchaînements de tâches dans les </a:t>
            </a:r>
            <a:r>
              <a:rPr lang="fr-FR" sz="3200" b="1" dirty="0" smtClean="0">
                <a:latin typeface="Open Sans"/>
              </a:rPr>
              <a:t>sports </a:t>
            </a:r>
            <a:r>
              <a:rPr lang="fr-FR" sz="3200" b="1" dirty="0">
                <a:latin typeface="Open Sans"/>
              </a:rPr>
              <a:t>complexes.</a:t>
            </a:r>
          </a:p>
          <a:p>
            <a:pPr marL="0" indent="0" algn="ctr">
              <a:buNone/>
            </a:pPr>
            <a:endParaRPr lang="fr-FR" sz="3200" b="1" dirty="0"/>
          </a:p>
        </p:txBody>
      </p:sp>
    </p:spTree>
    <p:extLst>
      <p:ext uri="{BB962C8B-B14F-4D97-AF65-F5344CB8AC3E}">
        <p14:creationId xmlns:p14="http://schemas.microsoft.com/office/powerpoint/2010/main" val="34841982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030" y="0"/>
            <a:ext cx="11938715" cy="6722772"/>
          </a:xfrm>
        </p:spPr>
        <p:txBody>
          <a:bodyPr>
            <a:noAutofit/>
          </a:bodyPr>
          <a:lstStyle/>
          <a:p>
            <a:pPr marL="0" lvl="0" indent="0" algn="ctr">
              <a:buClr>
                <a:srgbClr val="1E5155">
                  <a:lumMod val="40000"/>
                  <a:lumOff val="60000"/>
                </a:srgbClr>
              </a:buClr>
              <a:buNone/>
            </a:pPr>
            <a:r>
              <a:rPr lang="fr-FR" sz="4400" b="1" u="sng" dirty="0">
                <a:solidFill>
                  <a:srgbClr val="FF0000"/>
                </a:solidFill>
                <a:latin typeface="Open Sans"/>
              </a:rPr>
              <a:t>La vitesse de réaction</a:t>
            </a:r>
            <a:r>
              <a:rPr lang="fr-FR" sz="2400" dirty="0">
                <a:latin typeface="Open Sans"/>
              </a:rPr>
              <a:t> </a:t>
            </a:r>
            <a:r>
              <a:rPr lang="fr-FR" sz="2800" b="1" dirty="0">
                <a:solidFill>
                  <a:srgbClr val="C00000"/>
                </a:solidFill>
                <a:latin typeface="Open Sans"/>
              </a:rPr>
              <a:t>:</a:t>
            </a:r>
            <a:r>
              <a:rPr lang="fr-FR" sz="2400" dirty="0">
                <a:latin typeface="Open Sans"/>
              </a:rPr>
              <a:t> </a:t>
            </a:r>
            <a:endParaRPr lang="fr-FR" sz="2400" dirty="0" smtClean="0">
              <a:latin typeface="Open Sans"/>
            </a:endParaRPr>
          </a:p>
          <a:p>
            <a:pPr marL="0" lvl="0" indent="0" algn="ctr">
              <a:buClr>
                <a:srgbClr val="1E5155">
                  <a:lumMod val="40000"/>
                  <a:lumOff val="60000"/>
                </a:srgbClr>
              </a:buClr>
              <a:buNone/>
            </a:pPr>
            <a:r>
              <a:rPr lang="fr-FR" sz="3200" b="1" dirty="0" smtClean="0">
                <a:latin typeface="Open Sans"/>
              </a:rPr>
              <a:t>En </a:t>
            </a:r>
            <a:r>
              <a:rPr lang="fr-FR" sz="3200" b="1" dirty="0">
                <a:latin typeface="Open Sans"/>
              </a:rPr>
              <a:t>considérant que le temps de réaction est celui s'écoulant entre la détection du signal déclencheur et le début de l'action musculaire du mouvement réponse, </a:t>
            </a:r>
            <a:endParaRPr lang="fr-FR" sz="3200" b="1" dirty="0" smtClean="0">
              <a:latin typeface="Open Sans"/>
            </a:endParaRPr>
          </a:p>
          <a:p>
            <a:pPr marL="0" lvl="0" indent="0" algn="ctr">
              <a:buClr>
                <a:srgbClr val="1E5155">
                  <a:lumMod val="40000"/>
                  <a:lumOff val="60000"/>
                </a:srgbClr>
              </a:buClr>
              <a:buNone/>
            </a:pPr>
            <a:r>
              <a:rPr lang="fr-FR" sz="3200" b="1" dirty="0" smtClean="0">
                <a:solidFill>
                  <a:srgbClr val="FF0000"/>
                </a:solidFill>
                <a:latin typeface="Open Sans"/>
              </a:rPr>
              <a:t>la </a:t>
            </a:r>
            <a:r>
              <a:rPr lang="fr-FR" sz="3200" b="1" dirty="0">
                <a:solidFill>
                  <a:srgbClr val="FF0000"/>
                </a:solidFill>
                <a:latin typeface="Open Sans"/>
              </a:rPr>
              <a:t>vitesse de réaction </a:t>
            </a:r>
            <a:r>
              <a:rPr lang="fr-FR" sz="3200" b="1" dirty="0">
                <a:latin typeface="Open Sans"/>
              </a:rPr>
              <a:t>correspond à un ensemble "perception d'information - analyse - déclenchement musculaire du traitement". </a:t>
            </a:r>
            <a:endParaRPr lang="fr-FR" sz="3200" b="1" dirty="0" smtClean="0">
              <a:latin typeface="Open Sans"/>
            </a:endParaRPr>
          </a:p>
          <a:p>
            <a:pPr marL="0" lvl="0" indent="0" algn="ctr">
              <a:buClr>
                <a:srgbClr val="1E5155">
                  <a:lumMod val="40000"/>
                  <a:lumOff val="60000"/>
                </a:srgbClr>
              </a:buClr>
              <a:buNone/>
            </a:pPr>
            <a:r>
              <a:rPr lang="fr-FR" sz="3200" b="1" dirty="0" smtClean="0">
                <a:latin typeface="Open Sans"/>
              </a:rPr>
              <a:t>Suivant </a:t>
            </a:r>
            <a:r>
              <a:rPr lang="fr-FR" sz="3200" b="1" dirty="0">
                <a:latin typeface="Open Sans"/>
              </a:rPr>
              <a:t>les disciplines sportives et les spécialités, la vitesse de réaction sera liée à des facteurs plus ou moins complexes :</a:t>
            </a:r>
          </a:p>
          <a:p>
            <a:pPr lvl="0" algn="ctr">
              <a:buClr>
                <a:srgbClr val="1E5155">
                  <a:lumMod val="40000"/>
                  <a:lumOff val="60000"/>
                </a:srgbClr>
              </a:buClr>
              <a:buFont typeface="Arial" panose="020B0604020202020204" pitchFamily="34" charset="0"/>
              <a:buChar char="•"/>
            </a:pPr>
            <a:r>
              <a:rPr lang="fr-FR" sz="3200" b="1" dirty="0">
                <a:latin typeface="Open Sans"/>
              </a:rPr>
              <a:t>Le signal déclencheur simple ou complexe ;</a:t>
            </a:r>
          </a:p>
          <a:p>
            <a:pPr lvl="0" algn="ctr">
              <a:buClr>
                <a:srgbClr val="1E5155">
                  <a:lumMod val="40000"/>
                  <a:lumOff val="60000"/>
                </a:srgbClr>
              </a:buClr>
              <a:buFont typeface="Arial" panose="020B0604020202020204" pitchFamily="34" charset="0"/>
              <a:buChar char="•"/>
            </a:pPr>
            <a:r>
              <a:rPr lang="fr-FR" sz="3200" b="1" dirty="0">
                <a:latin typeface="Open Sans"/>
              </a:rPr>
              <a:t>Le nombre de réponses uniques ou multiples</a:t>
            </a:r>
            <a:r>
              <a:rPr lang="fr-FR" sz="3200" b="1" dirty="0" smtClean="0">
                <a:latin typeface="Open Sans"/>
              </a:rPr>
              <a:t>.</a:t>
            </a:r>
            <a:r>
              <a:rPr lang="fr-FR" sz="3200" b="1" dirty="0">
                <a:latin typeface="Open Sans"/>
              </a:rPr>
              <a:t/>
            </a:r>
            <a:br>
              <a:rPr lang="fr-FR" sz="3200" b="1" dirty="0">
                <a:latin typeface="Open Sans"/>
              </a:rPr>
            </a:br>
            <a:endParaRPr lang="fr-FR" sz="3600" b="1" dirty="0"/>
          </a:p>
        </p:txBody>
      </p:sp>
    </p:spTree>
    <p:extLst>
      <p:ext uri="{BB962C8B-B14F-4D97-AF65-F5344CB8AC3E}">
        <p14:creationId xmlns:p14="http://schemas.microsoft.com/office/powerpoint/2010/main" val="12153754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789" y="167425"/>
            <a:ext cx="11951594" cy="6581105"/>
          </a:xfrm>
        </p:spPr>
        <p:txBody>
          <a:bodyPr>
            <a:noAutofit/>
          </a:bodyPr>
          <a:lstStyle/>
          <a:p>
            <a:pPr marL="0" indent="0" algn="ctr">
              <a:buNone/>
            </a:pPr>
            <a:r>
              <a:rPr lang="fr-FR" sz="4800" b="1" u="sng" dirty="0">
                <a:solidFill>
                  <a:srgbClr val="FF0000"/>
                </a:solidFill>
                <a:latin typeface="Open Sans"/>
              </a:rPr>
              <a:t>La vitesse gestuelle : </a:t>
            </a:r>
            <a:endParaRPr lang="fr-FR" sz="4800" b="1" u="sng" dirty="0" smtClean="0">
              <a:solidFill>
                <a:srgbClr val="FF0000"/>
              </a:solidFill>
              <a:latin typeface="Open Sans"/>
            </a:endParaRPr>
          </a:p>
          <a:p>
            <a:pPr marL="0" indent="0" algn="ctr">
              <a:buNone/>
            </a:pPr>
            <a:r>
              <a:rPr lang="fr-FR" sz="4000" b="1" dirty="0" smtClean="0">
                <a:latin typeface="Open Sans"/>
              </a:rPr>
              <a:t>c'est </a:t>
            </a:r>
            <a:r>
              <a:rPr lang="fr-FR" sz="4000" b="1" dirty="0">
                <a:latin typeface="Open Sans"/>
              </a:rPr>
              <a:t>une vitesse d'accélération qui correspond véritablement au problème de vitesse, c'est à dire exécuter un mouvement dans le temps le plus court possible. </a:t>
            </a:r>
            <a:endParaRPr lang="fr-FR" sz="4000" b="1" dirty="0" smtClean="0">
              <a:latin typeface="Open Sans"/>
            </a:endParaRPr>
          </a:p>
          <a:p>
            <a:pPr marL="0" indent="0" algn="ctr">
              <a:buNone/>
            </a:pPr>
            <a:r>
              <a:rPr lang="fr-FR" sz="4000" b="1" dirty="0" smtClean="0">
                <a:latin typeface="Open Sans"/>
              </a:rPr>
              <a:t>Mécaniquement </a:t>
            </a:r>
            <a:r>
              <a:rPr lang="fr-FR" sz="4000" b="1" dirty="0">
                <a:latin typeface="Open Sans"/>
              </a:rPr>
              <a:t>elle dépend de l'efficacité de la contraction musculaire permettant de déplacer le levier osseux concerné. En terme de définition, </a:t>
            </a:r>
            <a:endParaRPr lang="fr-FR" sz="4000" b="1" dirty="0" smtClean="0">
              <a:latin typeface="Open Sans"/>
            </a:endParaRPr>
          </a:p>
        </p:txBody>
      </p:sp>
    </p:spTree>
    <p:extLst>
      <p:ext uri="{BB962C8B-B14F-4D97-AF65-F5344CB8AC3E}">
        <p14:creationId xmlns:p14="http://schemas.microsoft.com/office/powerpoint/2010/main" val="10724898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03031"/>
            <a:ext cx="11964473" cy="6754969"/>
          </a:xfrm>
        </p:spPr>
        <p:txBody>
          <a:bodyPr>
            <a:normAutofit lnSpcReduction="10000"/>
          </a:bodyPr>
          <a:lstStyle/>
          <a:p>
            <a:pPr marL="0" lvl="0" indent="0" algn="ctr">
              <a:buClr>
                <a:srgbClr val="1E5155">
                  <a:lumMod val="40000"/>
                  <a:lumOff val="60000"/>
                </a:srgbClr>
              </a:buClr>
              <a:buNone/>
            </a:pPr>
            <a:r>
              <a:rPr lang="fr-FR" sz="4000" b="1" dirty="0">
                <a:solidFill>
                  <a:srgbClr val="FF0000"/>
                </a:solidFill>
                <a:latin typeface="Open Sans"/>
              </a:rPr>
              <a:t>la vitesse gestuelle </a:t>
            </a:r>
            <a:r>
              <a:rPr lang="fr-FR" sz="4000" b="1" dirty="0">
                <a:solidFill>
                  <a:prstClr val="white"/>
                </a:solidFill>
                <a:latin typeface="Open Sans"/>
              </a:rPr>
              <a:t>consiste à effectuer un mouvement segmentaire simple </a:t>
            </a:r>
            <a:r>
              <a:rPr lang="fr-FR" sz="4000" b="1" dirty="0">
                <a:solidFill>
                  <a:srgbClr val="92D050"/>
                </a:solidFill>
                <a:latin typeface="Open Sans"/>
              </a:rPr>
              <a:t>(flexion de l'avant-bras sur le bras par exemple) </a:t>
            </a:r>
            <a:r>
              <a:rPr lang="fr-FR" sz="4000" b="1" dirty="0">
                <a:solidFill>
                  <a:prstClr val="white"/>
                </a:solidFill>
                <a:latin typeface="Open Sans"/>
              </a:rPr>
              <a:t>ou plus global (</a:t>
            </a:r>
            <a:r>
              <a:rPr lang="fr-FR" sz="4000" b="1" dirty="0">
                <a:solidFill>
                  <a:srgbClr val="92D050"/>
                </a:solidFill>
                <a:latin typeface="Open Sans"/>
              </a:rPr>
              <a:t>tir au handball) </a:t>
            </a:r>
            <a:r>
              <a:rPr lang="fr-FR" sz="4000" b="1" dirty="0">
                <a:solidFill>
                  <a:prstClr val="white"/>
                </a:solidFill>
                <a:latin typeface="Open Sans"/>
              </a:rPr>
              <a:t>avec des contractions musculaires d'intensité maximum contre une résistance nulle ou réduite. Si la résistance opposée s'élève, le rapport entre force et vitesse se modifie jusqu'à un point intermédiaire recherché dans de nombreuses disciplines, puis bascule dans une zone où la limite est la force maximale isométrique.</a:t>
            </a:r>
          </a:p>
          <a:p>
            <a:pPr marL="0" indent="0">
              <a:buNone/>
            </a:pPr>
            <a:endParaRPr lang="fr-FR" sz="3200" b="1" dirty="0"/>
          </a:p>
        </p:txBody>
      </p:sp>
    </p:spTree>
    <p:extLst>
      <p:ext uri="{BB962C8B-B14F-4D97-AF65-F5344CB8AC3E}">
        <p14:creationId xmlns:p14="http://schemas.microsoft.com/office/powerpoint/2010/main" val="28863183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546" y="103031"/>
            <a:ext cx="11912958" cy="6593983"/>
          </a:xfrm>
        </p:spPr>
        <p:txBody>
          <a:bodyPr>
            <a:normAutofit/>
          </a:bodyPr>
          <a:lstStyle/>
          <a:p>
            <a:pPr marL="0" lvl="0" indent="0" algn="ctr">
              <a:buClr>
                <a:srgbClr val="1E5155">
                  <a:lumMod val="40000"/>
                  <a:lumOff val="60000"/>
                </a:srgbClr>
              </a:buClr>
              <a:buNone/>
            </a:pPr>
            <a:r>
              <a:rPr lang="fr-FR" sz="4000" b="1" u="sng" dirty="0">
                <a:solidFill>
                  <a:srgbClr val="FF0000"/>
                </a:solidFill>
                <a:latin typeface="Open Sans"/>
              </a:rPr>
              <a:t>la vitesse gestuelle dépend </a:t>
            </a:r>
            <a:r>
              <a:rPr lang="fr-FR" sz="4000" b="1" u="sng" dirty="0" smtClean="0">
                <a:solidFill>
                  <a:srgbClr val="FF0000"/>
                </a:solidFill>
                <a:latin typeface="Open Sans"/>
              </a:rPr>
              <a:t>donc: </a:t>
            </a:r>
          </a:p>
          <a:p>
            <a:pPr marL="0" lvl="0" indent="0" algn="ctr">
              <a:buClr>
                <a:srgbClr val="1E5155">
                  <a:lumMod val="40000"/>
                  <a:lumOff val="60000"/>
                </a:srgbClr>
              </a:buClr>
              <a:buNone/>
            </a:pPr>
            <a:r>
              <a:rPr lang="fr-FR" sz="4000" b="1" dirty="0" smtClean="0">
                <a:latin typeface="Open Sans"/>
              </a:rPr>
              <a:t>-</a:t>
            </a:r>
            <a:r>
              <a:rPr lang="fr-FR" sz="4000" b="1" dirty="0" smtClean="0">
                <a:solidFill>
                  <a:prstClr val="white"/>
                </a:solidFill>
                <a:latin typeface="Open Sans"/>
              </a:rPr>
              <a:t>Des </a:t>
            </a:r>
            <a:r>
              <a:rPr lang="fr-FR" sz="4000" b="1" dirty="0">
                <a:solidFill>
                  <a:prstClr val="white"/>
                </a:solidFill>
                <a:latin typeface="Open Sans"/>
              </a:rPr>
              <a:t>paramètres </a:t>
            </a:r>
            <a:r>
              <a:rPr lang="fr-FR" sz="4000" b="1" dirty="0">
                <a:solidFill>
                  <a:srgbClr val="92D050"/>
                </a:solidFill>
                <a:latin typeface="Open Sans"/>
              </a:rPr>
              <a:t>neuro-musculaires</a:t>
            </a:r>
            <a:r>
              <a:rPr lang="fr-FR" sz="4000" b="1" dirty="0">
                <a:solidFill>
                  <a:prstClr val="white"/>
                </a:solidFill>
                <a:latin typeface="Open Sans"/>
              </a:rPr>
              <a:t> (liés à la contraction musculaire), des facteurs </a:t>
            </a:r>
            <a:r>
              <a:rPr lang="fr-FR" sz="4000" b="1" dirty="0">
                <a:solidFill>
                  <a:srgbClr val="92D050"/>
                </a:solidFill>
                <a:latin typeface="Open Sans"/>
              </a:rPr>
              <a:t>anatomiques</a:t>
            </a:r>
            <a:r>
              <a:rPr lang="fr-FR" sz="4000" b="1" dirty="0">
                <a:solidFill>
                  <a:srgbClr val="FF0000"/>
                </a:solidFill>
                <a:latin typeface="Open Sans"/>
              </a:rPr>
              <a:t> </a:t>
            </a:r>
            <a:r>
              <a:rPr lang="fr-FR" sz="4000" b="1" dirty="0">
                <a:solidFill>
                  <a:srgbClr val="92D050"/>
                </a:solidFill>
                <a:latin typeface="Open Sans"/>
              </a:rPr>
              <a:t>et morphologiques </a:t>
            </a:r>
            <a:r>
              <a:rPr lang="fr-FR" sz="4000" b="1" dirty="0">
                <a:solidFill>
                  <a:prstClr val="white"/>
                </a:solidFill>
                <a:latin typeface="Open Sans"/>
              </a:rPr>
              <a:t>(longueurs des leviers osseux) mais aussi des facteurs </a:t>
            </a:r>
            <a:r>
              <a:rPr lang="fr-FR" sz="4000" b="1" dirty="0">
                <a:solidFill>
                  <a:srgbClr val="92D050"/>
                </a:solidFill>
                <a:latin typeface="Open Sans"/>
              </a:rPr>
              <a:t>psychologiques</a:t>
            </a:r>
            <a:r>
              <a:rPr lang="fr-FR" sz="4000" b="1" dirty="0">
                <a:solidFill>
                  <a:prstClr val="white"/>
                </a:solidFill>
                <a:latin typeface="Open Sans"/>
              </a:rPr>
              <a:t> puisque l'intensité de travail est maximale (état de concentration, de vigilance et de motivation).</a:t>
            </a:r>
            <a:br>
              <a:rPr lang="fr-FR" sz="4000" b="1" dirty="0">
                <a:solidFill>
                  <a:prstClr val="white"/>
                </a:solidFill>
                <a:latin typeface="Open Sans"/>
              </a:rPr>
            </a:br>
            <a:r>
              <a:rPr lang="fr-FR" sz="4000" b="1" dirty="0">
                <a:solidFill>
                  <a:prstClr val="white"/>
                </a:solidFill>
                <a:latin typeface="Open Sans"/>
              </a:rPr>
              <a:t>Concernant la contraction musculaire, son efficacité est liée :</a:t>
            </a:r>
          </a:p>
        </p:txBody>
      </p:sp>
    </p:spTree>
    <p:extLst>
      <p:ext uri="{BB962C8B-B14F-4D97-AF65-F5344CB8AC3E}">
        <p14:creationId xmlns:p14="http://schemas.microsoft.com/office/powerpoint/2010/main" val="7157695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423</TotalTime>
  <Words>987</Words>
  <Application>Microsoft Office PowerPoint</Application>
  <PresentationFormat>Grand écran</PresentationFormat>
  <Paragraphs>121</Paragraphs>
  <Slides>30</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30</vt:i4>
      </vt:variant>
    </vt:vector>
  </HeadingPairs>
  <TitlesOfParts>
    <vt:vector size="39" baseType="lpstr">
      <vt:lpstr>Arabic Typesetting</vt:lpstr>
      <vt:lpstr>Arial</vt:lpstr>
      <vt:lpstr>Century Gothic</vt:lpstr>
      <vt:lpstr>main-light</vt:lpstr>
      <vt:lpstr>Nunito</vt:lpstr>
      <vt:lpstr>Open Sans</vt:lpstr>
      <vt:lpstr>Verdana</vt:lpstr>
      <vt:lpstr>Wingdings 3</vt:lpstr>
      <vt:lpstr>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kis</cp:lastModifiedBy>
  <cp:revision>40</cp:revision>
  <dcterms:created xsi:type="dcterms:W3CDTF">2021-05-21T13:34:03Z</dcterms:created>
  <dcterms:modified xsi:type="dcterms:W3CDTF">2023-12-11T08:33:13Z</dcterms:modified>
</cp:coreProperties>
</file>