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147" autoAdjust="0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7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424983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11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10972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38344"/>
            <a:ext cx="9144000" cy="10972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Shape 2"/>
          <p:cNvSpPr/>
          <p:nvPr/>
        </p:nvSpPr>
        <p:spPr>
          <a:xfrm>
            <a:off x="6858000" y="109728"/>
            <a:ext cx="2286000" cy="4928616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" name="Text 3"/>
          <p:cNvSpPr/>
          <p:nvPr/>
        </p:nvSpPr>
        <p:spPr>
          <a:xfrm>
            <a:off x="6949440" y="274320"/>
            <a:ext cx="2011680" cy="4114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6000" b="1" dirty="0">
                <a:solidFill>
                  <a:srgbClr val="1F366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T</a:t>
            </a:r>
            <a:endParaRPr lang="en-US" sz="26000" dirty="0"/>
          </a:p>
        </p:txBody>
      </p:sp>
      <p:sp>
        <p:nvSpPr>
          <p:cNvPr id="6" name="Text 4"/>
          <p:cNvSpPr/>
          <p:nvPr/>
        </p:nvSpPr>
        <p:spPr>
          <a:xfrm>
            <a:off x="548640" y="73152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Les Erreurs</a:t>
            </a:r>
            <a:endParaRPr lang="en-US" sz="4800" dirty="0"/>
          </a:p>
        </p:txBody>
      </p:sp>
      <p:sp>
        <p:nvSpPr>
          <p:cNvPr id="7" name="Text 5"/>
          <p:cNvSpPr/>
          <p:nvPr/>
        </p:nvSpPr>
        <p:spPr>
          <a:xfrm>
            <a:off x="548640" y="1645920"/>
            <a:ext cx="64008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4800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de Traduction</a:t>
            </a:r>
            <a:endParaRPr lang="en-US" sz="4800" dirty="0"/>
          </a:p>
        </p:txBody>
      </p:sp>
      <p:sp>
        <p:nvSpPr>
          <p:cNvPr id="8" name="Shape 6"/>
          <p:cNvSpPr/>
          <p:nvPr/>
        </p:nvSpPr>
        <p:spPr>
          <a:xfrm>
            <a:off x="548640" y="2743200"/>
            <a:ext cx="4572000" cy="0"/>
          </a:xfrm>
          <a:prstGeom prst="line">
            <a:avLst/>
          </a:prstGeom>
          <a:noFill/>
          <a:ln w="254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548640" y="2880360"/>
            <a:ext cx="612648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400" i="1" dirty="0">
                <a:solidFill>
                  <a:srgbClr val="9DBA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Identifier, comprendre et corriger les erreurs courantes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3566160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548640" y="3566160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Omission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2057400" y="3566160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2057400" y="3566160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Ajout</a:t>
            </a:r>
            <a:endParaRPr lang="en-US" sz="900" dirty="0"/>
          </a:p>
        </p:txBody>
      </p:sp>
      <p:sp>
        <p:nvSpPr>
          <p:cNvPr id="14" name="Shape 12"/>
          <p:cNvSpPr/>
          <p:nvPr/>
        </p:nvSpPr>
        <p:spPr>
          <a:xfrm>
            <a:off x="3566160" y="3566160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Text 13"/>
          <p:cNvSpPr/>
          <p:nvPr/>
        </p:nvSpPr>
        <p:spPr>
          <a:xfrm>
            <a:off x="3566160" y="3566160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Surtraduction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5074920" y="3566160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Text 15"/>
          <p:cNvSpPr/>
          <p:nvPr/>
        </p:nvSpPr>
        <p:spPr>
          <a:xfrm>
            <a:off x="5074920" y="3566160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Contresens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548640" y="3950208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548640" y="3950208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Faux sens</a:t>
            </a:r>
            <a:endParaRPr lang="en-US" sz="900" dirty="0"/>
          </a:p>
        </p:txBody>
      </p:sp>
      <p:sp>
        <p:nvSpPr>
          <p:cNvPr id="20" name="Shape 18"/>
          <p:cNvSpPr/>
          <p:nvPr/>
        </p:nvSpPr>
        <p:spPr>
          <a:xfrm>
            <a:off x="2057400" y="3950208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Text 19"/>
          <p:cNvSpPr/>
          <p:nvPr/>
        </p:nvSpPr>
        <p:spPr>
          <a:xfrm>
            <a:off x="2057400" y="3950208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Registre</a:t>
            </a:r>
            <a:endParaRPr lang="en-US" sz="900" dirty="0"/>
          </a:p>
        </p:txBody>
      </p:sp>
      <p:sp>
        <p:nvSpPr>
          <p:cNvPr id="22" name="Shape 20"/>
          <p:cNvSpPr/>
          <p:nvPr/>
        </p:nvSpPr>
        <p:spPr>
          <a:xfrm>
            <a:off x="3566160" y="3950208"/>
            <a:ext cx="1389888" cy="292608"/>
          </a:xfrm>
          <a:prstGeom prst="roundRect">
            <a:avLst>
              <a:gd name="adj" fmla="val 25000"/>
            </a:avLst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3566160" y="3950208"/>
            <a:ext cx="1389888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5C060"/>
                </a:solidFill>
              </a:rPr>
              <a:t>Euphémisme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8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non-sens &amp; barbarisme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non-sens : énoncé incompréhensible. Le barbarisme/solécisme : faute grammaticale ou syntaxique dans la langue d'arrivée.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 (Non-sens)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The pitch was perfect. » (contexte : présentation commerciale)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Le terrain était parfait.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La présentation / l'argumentaire commercial était parfait(e).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« Pitch » peut signifier terrain de sport, argumentaire ou note musicale selon le contexte.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Barbarisme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</a:t>
            </a:r>
            <a:r>
              <a:rPr lang="fr-FR" sz="1000" i="1" dirty="0">
                <a:solidFill>
                  <a:srgbClr val="1B2A4A"/>
                </a:solidFill>
              </a:rPr>
              <a:t>Il ne veut pas venir</a:t>
            </a:r>
            <a:r>
              <a:rPr lang="en-US" sz="1000" i="1" dirty="0">
                <a:solidFill>
                  <a:srgbClr val="1B2A4A"/>
                </a:solidFill>
              </a:rPr>
              <a:t>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don't want to come.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doesn't want to come.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Interférence avec la langue source (calque syntaxique) ou méconnaissance de la grammaire cible.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تداخل بنية اللغة الأصل في اللغة الهدف.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9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L'interférence &amp; le calque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La structure ou le vocabulaire de la langue source envahit la langue cible, produisant un texte qui sonne étranger.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79" y="2221992"/>
            <a:ext cx="1406929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79" y="2221992"/>
            <a:ext cx="140692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 (calque synt.)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Je suis en train de travailler.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I am in the process of working.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I am working.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tournure française « être en train de » n'a pas d'équivalent syntaxique direct en anglais. L'aspect progressif suffit.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1330036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599" y="2221992"/>
            <a:ext cx="115339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 (calque lex.)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The meeting was very productive.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La meeting était très productive.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La réunion était très productive.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Emprunter directement le mot anglais « meeting » alors qu'un équivalent français courant existe.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أنا أعمل الآن.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39" y="182880"/>
            <a:ext cx="1560715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10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757726" y="320040"/>
            <a:ext cx="706623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L'imprécision terminologique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choisit un terme générique là où un terme technique précis s'impose — ou vice versa. Grave dans les domaines spécialisés.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1282238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109728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Médical — EN → FR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The patient presented with dyspnea.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Le patient avait du mal à respirer.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Le patient présentait une dyspnée.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Dans un contexte médical, le terme technique « dyspnée » est attendu. La périphrase vulgarise sans raison.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1238596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110143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Juridique — FR → EN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L'acte sous seing privé a été notarié.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The private document was made official.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The private deed was notarized.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Le terme juridique précis « notarized » s'impose ; « made official » est trop vague et inexact.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عانى المريض من ضيق في </a:t>
            </a:r>
            <a:r>
              <a:rPr lang="en-US" sz="900" i="1" dirty="0" err="1">
                <a:solidFill>
                  <a:srgbClr val="6E88A8"/>
                </a:solidFill>
              </a:rPr>
              <a:t>التنفس</a:t>
            </a:r>
            <a:r>
              <a:rPr lang="en-US" sz="900" i="1" dirty="0">
                <a:solidFill>
                  <a:srgbClr val="6E88A8"/>
                </a:solidFill>
              </a:rPr>
              <a:t> )</a:t>
            </a:r>
            <a:r>
              <a:rPr lang="en-US" sz="900" i="1" dirty="0" err="1">
                <a:solidFill>
                  <a:srgbClr val="6E88A8"/>
                </a:solidFill>
              </a:rPr>
              <a:t>ديسبنيا</a:t>
            </a:r>
            <a:r>
              <a:rPr lang="en-US" sz="900" i="1" dirty="0">
                <a:solidFill>
                  <a:srgbClr val="6E88A8"/>
                </a:solidFill>
              </a:rPr>
              <a:t>(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30967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11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629710" y="320040"/>
            <a:ext cx="719425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L'erreur de registre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utilise un registre de langue inadapté au contexte : trop familier pour un texte soutenu, ou trop formel pour un texte courant.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79" y="2221992"/>
            <a:ext cx="179430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157318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 (familier→soutenu)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Hey, can you guys just chill? » (message informel entre amis)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Je vous prierais de bien vouloir vous calmer.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Hé, vous pouvez vous calmer, les gars ?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Traduire un registre très familier par un registre soutenu trahit le ton voulu par l'auteur.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1538268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599" y="2221992"/>
            <a:ext cx="1465119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 (soutenu→familier)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Nous vous serions reconnaissants de bien vouloir nous faire parvenir votre réponse.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Please just send us your answer, thanks.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We would be grateful if you could send us your reply at your earliest convenience.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Le registre formel du courrier d'entreprise exige des formules de politesse équivalentes.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مستوى اللغة في المراسلات الرسمية يجب أن يُحافظ عليه.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415242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12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963882" y="320040"/>
            <a:ext cx="6860078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8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L'euphémisme &amp; le dysphémisme</a:t>
            </a:r>
            <a:endParaRPr lang="en-US" sz="28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adoucit (euphémisme) ou durcit (dysphémisme) le propos de l'auteur sans que le texte source le justifie.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1286394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79" y="2221992"/>
            <a:ext cx="1240675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Euphémisme — EN → FR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He was fired.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Il a quitté l'entreprise pour de nouveaux horizons.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Il a été licencié / renvoyé.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L'original est direct et neutre. Atténuer avec une formule euphémistique peut induire le lecteur en erreur.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599" y="2221992"/>
            <a:ext cx="1411085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127392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Dysphémisme — FR → EN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est décédé. » (contexte médical formel)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kicked the bucket.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passed away. / He died.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Utiliser une expression argotique dans un contexte clinique est une faute de registre et de ton grave.</a:t>
            </a:r>
            <a:endParaRPr lang="en-US" sz="85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39" y="182880"/>
            <a:ext cx="1560715" cy="1143001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13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2142190" y="320040"/>
            <a:ext cx="6681769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L'anachronisme lexical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utilise des termes d'une époque différente de celle du texte source, créant un décalage historique ou stylistique.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158773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79" y="2221992"/>
            <a:ext cx="1542011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Texte ancien → trad. moderne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prit la poudre d'escampette. » (texte du XVIIe siècle)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ghosted them.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fled. / He took to his heels.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« Ghosted » est un néologisme des années 2010. Il crée un anachronisme choquant dans un texte du XVIIe siècle.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599" y="2221992"/>
            <a:ext cx="1706185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599" y="2221992"/>
            <a:ext cx="1569027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Texte contemporain → désuet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She posted a selfie online.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Elle fit paraître un autoportrait dans la presse.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Elle a posté un selfie en ligne.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version désuète perd totalement le sens technologique du texte original.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يجب احترام الحقبة الزمنية للنص عند اختيار المفردات.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467196" cy="113385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14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878676" y="320040"/>
            <a:ext cx="6945284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L'incohérence terminologique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Dans un même texte, le traducteur rend le même terme source par plusieurs traductions différentes, créant confusion et manque de cohérence.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1375756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1375756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 (juridique)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Utilisation répétée du terme « agreement » dans un contrat.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Traduit tantôt par « accord », tantôt par « contrat », tantôt par « convention » sans distinction.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Choisir un seul terme — ex. « accord » — et l'utiliser systématiquement dans tout le document.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Dans les textes spécialisés, la cohérence terminologique est essentielle pour la validité et la clarté.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599" y="2221992"/>
            <a:ext cx="1205345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120534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 (technique)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Répétition de « utilisateur » tout au long d'un manuel informatique.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Traduit alternativement par « user », « client » et « operator » sans logique.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Établir un glossaire préalable et s'y tenir : « utilisateur » = « user » dans tout le document.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L'incohérence terminologique nuit à la lisibilité et peut causer des erreurs d'interprétation.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وضع معجم مصطلحات قبل البدء في الترجمة يتجنب هذا الخطأ.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39" y="182880"/>
            <a:ext cx="1519151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15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2140526" y="320040"/>
            <a:ext cx="6683433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calque structurel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reproduit la structure syntaxique de la langue source mot à mot, produisant une phrase grammaticalement étrange dans la langue cible.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156487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142771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 (ordre des mots)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Une voiture rouge rapide.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A car red fast.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A fast red car.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En français, l'adjectif suit souvent le nom. En anglais, les adjectifs précèdent toujours le nom et suivent un ordre fixe.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599" y="2221992"/>
            <a:ext cx="1537855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1413164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 (voix passive)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It is believed that the project will succeed.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Il est cru que le projet réussira.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On croit / estime que le projet réussira.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construction impersonnelle passive anglaise n'a pas d'équivalent direct en français. Il faut restructurer la phrase.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بنية الجملة السلبية في الإنجليزية لا تُترجم حرفياً إلى الفرنسية.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111D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1440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5047488"/>
            <a:ext cx="9144000" cy="91440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457200" y="182880"/>
            <a:ext cx="82296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Récapitulatif</a:t>
            </a:r>
            <a:endParaRPr lang="en-US" sz="3000" dirty="0"/>
          </a:p>
        </p:txBody>
      </p:sp>
      <p:sp>
        <p:nvSpPr>
          <p:cNvPr id="5" name="Text 3"/>
          <p:cNvSpPr/>
          <p:nvPr/>
        </p:nvSpPr>
        <p:spPr>
          <a:xfrm>
            <a:off x="457200" y="749808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500" i="1" dirty="0">
                <a:solidFill>
                  <a:srgbClr val="9DBA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Conseils pour éviter les erreurs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320040" y="1234440"/>
            <a:ext cx="8503920" cy="274320"/>
          </a:xfrm>
          <a:prstGeom prst="rect">
            <a:avLst/>
          </a:prstGeom>
          <a:solidFill>
            <a:srgbClr val="243B5E"/>
          </a:solidFill>
          <a:ln w="12700">
            <a:solidFill>
              <a:srgbClr val="243B5E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Text 5"/>
          <p:cNvSpPr/>
          <p:nvPr/>
        </p:nvSpPr>
        <p:spPr>
          <a:xfrm>
            <a:off x="457200" y="123444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b="1" dirty="0">
                <a:solidFill>
                  <a:srgbClr val="F5C060"/>
                </a:solidFill>
              </a:rPr>
              <a:t>Les 3 questions à se poser avant de valider une traduction :</a:t>
            </a:r>
            <a:endParaRPr lang="en-US" sz="1050" dirty="0"/>
          </a:p>
        </p:txBody>
      </p:sp>
      <p:sp>
        <p:nvSpPr>
          <p:cNvPr id="8" name="Shape 6"/>
          <p:cNvSpPr/>
          <p:nvPr/>
        </p:nvSpPr>
        <p:spPr>
          <a:xfrm>
            <a:off x="320040" y="1508760"/>
            <a:ext cx="8503920" cy="320040"/>
          </a:xfrm>
          <a:prstGeom prst="rect">
            <a:avLst/>
          </a:prstGeom>
          <a:solidFill>
            <a:srgbClr val="1A3258"/>
          </a:solidFill>
          <a:ln w="6350">
            <a:solidFill>
              <a:srgbClr val="2A4A7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9" name="Text 7"/>
          <p:cNvSpPr/>
          <p:nvPr/>
        </p:nvSpPr>
        <p:spPr>
          <a:xfrm>
            <a:off x="457200" y="15087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1.  Ai-je rendu toutes les informations du texte source (ni plus, ni moins) ?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20040" y="1856232"/>
            <a:ext cx="8503920" cy="320040"/>
          </a:xfrm>
          <a:prstGeom prst="rect">
            <a:avLst/>
          </a:prstGeom>
          <a:solidFill>
            <a:srgbClr val="1A3258"/>
          </a:solidFill>
          <a:ln w="6350">
            <a:solidFill>
              <a:srgbClr val="2A4A7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57200" y="1856232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2.  Le sens est-il fidèle — y compris les nuances stylistiques et connotatives ?</a:t>
            </a:r>
            <a:endParaRPr lang="en-US" sz="1050" dirty="0"/>
          </a:p>
        </p:txBody>
      </p:sp>
      <p:sp>
        <p:nvSpPr>
          <p:cNvPr id="12" name="Shape 10"/>
          <p:cNvSpPr/>
          <p:nvPr/>
        </p:nvSpPr>
        <p:spPr>
          <a:xfrm>
            <a:off x="320040" y="2203704"/>
            <a:ext cx="8503920" cy="320040"/>
          </a:xfrm>
          <a:prstGeom prst="rect">
            <a:avLst/>
          </a:prstGeom>
          <a:solidFill>
            <a:srgbClr val="1A3258"/>
          </a:solidFill>
          <a:ln w="6350">
            <a:solidFill>
              <a:srgbClr val="2A4A7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457200" y="2203704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50" dirty="0">
                <a:solidFill>
                  <a:srgbClr val="FFFFFF"/>
                </a:solidFill>
              </a:rPr>
              <a:t>3.  La langue d'arrivée est-elle naturelle, correcte grammaticalement, adaptée au registre ?</a:t>
            </a:r>
            <a:endParaRPr lang="en-US" sz="1050" dirty="0"/>
          </a:p>
        </p:txBody>
      </p:sp>
      <p:sp>
        <p:nvSpPr>
          <p:cNvPr id="14" name="Text 12"/>
          <p:cNvSpPr/>
          <p:nvPr/>
        </p:nvSpPr>
        <p:spPr>
          <a:xfrm>
            <a:off x="457200" y="2606040"/>
            <a:ext cx="45720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E8A030"/>
                </a:solidFill>
              </a:rPr>
              <a:t>Stratégies préventives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320040" y="2944368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576072" y="294436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Lire le texte en entier avant de commencer à traduire</a:t>
            </a:r>
            <a:endParaRPr lang="en-US" sz="950" dirty="0"/>
          </a:p>
        </p:txBody>
      </p:sp>
      <p:sp>
        <p:nvSpPr>
          <p:cNvPr id="17" name="Shape 15"/>
          <p:cNvSpPr/>
          <p:nvPr/>
        </p:nvSpPr>
        <p:spPr>
          <a:xfrm>
            <a:off x="320040" y="3346704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576072" y="3346704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Identifier le domaine, le public cible et le registre</a:t>
            </a:r>
            <a:endParaRPr lang="en-US" sz="950" dirty="0"/>
          </a:p>
        </p:txBody>
      </p:sp>
      <p:sp>
        <p:nvSpPr>
          <p:cNvPr id="19" name="Shape 17"/>
          <p:cNvSpPr/>
          <p:nvPr/>
        </p:nvSpPr>
        <p:spPr>
          <a:xfrm>
            <a:off x="320040" y="3749040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0" name="Text 18"/>
          <p:cNvSpPr/>
          <p:nvPr/>
        </p:nvSpPr>
        <p:spPr>
          <a:xfrm>
            <a:off x="576072" y="37490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Établir un glossaire pour les textes spécialisés et s'y tenir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320040" y="4151376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76072" y="4151376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Vérifier les termes techniques dans des ressources spécialisées</a:t>
            </a:r>
            <a:endParaRPr lang="en-US" sz="950" dirty="0"/>
          </a:p>
        </p:txBody>
      </p:sp>
      <p:sp>
        <p:nvSpPr>
          <p:cNvPr id="23" name="Shape 21"/>
          <p:cNvSpPr/>
          <p:nvPr/>
        </p:nvSpPr>
        <p:spPr>
          <a:xfrm>
            <a:off x="4709160" y="2944368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4" name="Text 22"/>
          <p:cNvSpPr/>
          <p:nvPr/>
        </p:nvSpPr>
        <p:spPr>
          <a:xfrm>
            <a:off x="4965192" y="2944368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Relire la traduction sans regarder la source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4709160" y="3346704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Text 24"/>
          <p:cNvSpPr/>
          <p:nvPr/>
        </p:nvSpPr>
        <p:spPr>
          <a:xfrm>
            <a:off x="4965192" y="3346704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Confronter la traduction au texte source phrase par phrase</a:t>
            </a:r>
            <a:endParaRPr lang="en-US" sz="950" dirty="0"/>
          </a:p>
        </p:txBody>
      </p:sp>
      <p:sp>
        <p:nvSpPr>
          <p:cNvPr id="27" name="Shape 25"/>
          <p:cNvSpPr/>
          <p:nvPr/>
        </p:nvSpPr>
        <p:spPr>
          <a:xfrm>
            <a:off x="4709160" y="3749040"/>
            <a:ext cx="182880" cy="182880"/>
          </a:xfrm>
          <a:prstGeom prst="ellipse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6"/>
          <p:cNvSpPr/>
          <p:nvPr/>
        </p:nvSpPr>
        <p:spPr>
          <a:xfrm>
            <a:off x="4965192" y="3749040"/>
            <a:ext cx="384048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C8D8EE"/>
                </a:solidFill>
              </a:rPr>
              <a:t>Prêter attention aux marqueurs culturels, temporels et de registre</a:t>
            </a:r>
            <a:endParaRPr lang="en-US" sz="9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6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96012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0" y="960120"/>
            <a:ext cx="9144000" cy="5486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65760" y="91440"/>
            <a:ext cx="841248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Panorama des erreurs de traduction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228600" y="1097280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" name="Shape 4"/>
          <p:cNvSpPr/>
          <p:nvPr/>
        </p:nvSpPr>
        <p:spPr>
          <a:xfrm>
            <a:off x="2240280" y="1097280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28600" y="1097280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338328" y="1097280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Omission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2350008" y="1097280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Suppression d'un élément important du texte source</a:t>
            </a:r>
            <a:endParaRPr lang="en-US" sz="950" dirty="0"/>
          </a:p>
        </p:txBody>
      </p:sp>
      <p:sp>
        <p:nvSpPr>
          <p:cNvPr id="10" name="Shape 8"/>
          <p:cNvSpPr/>
          <p:nvPr/>
        </p:nvSpPr>
        <p:spPr>
          <a:xfrm>
            <a:off x="228600" y="1357884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Shape 9"/>
          <p:cNvSpPr/>
          <p:nvPr/>
        </p:nvSpPr>
        <p:spPr>
          <a:xfrm>
            <a:off x="2240280" y="1357884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2" name="Shape 10"/>
          <p:cNvSpPr/>
          <p:nvPr/>
        </p:nvSpPr>
        <p:spPr>
          <a:xfrm>
            <a:off x="228600" y="1357884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3" name="Text 11"/>
          <p:cNvSpPr/>
          <p:nvPr/>
        </p:nvSpPr>
        <p:spPr>
          <a:xfrm>
            <a:off x="338328" y="1357884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Ajout</a:t>
            </a:r>
            <a:endParaRPr lang="en-US" sz="950" dirty="0"/>
          </a:p>
        </p:txBody>
      </p:sp>
      <p:sp>
        <p:nvSpPr>
          <p:cNvPr id="14" name="Text 12"/>
          <p:cNvSpPr/>
          <p:nvPr/>
        </p:nvSpPr>
        <p:spPr>
          <a:xfrm>
            <a:off x="2350008" y="1357884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Ajout d'une information absente du texte source</a:t>
            </a:r>
            <a:endParaRPr lang="en-US" sz="950" dirty="0"/>
          </a:p>
        </p:txBody>
      </p:sp>
      <p:sp>
        <p:nvSpPr>
          <p:cNvPr id="15" name="Shape 13"/>
          <p:cNvSpPr/>
          <p:nvPr/>
        </p:nvSpPr>
        <p:spPr>
          <a:xfrm>
            <a:off x="228600" y="1618488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Shape 14"/>
          <p:cNvSpPr/>
          <p:nvPr/>
        </p:nvSpPr>
        <p:spPr>
          <a:xfrm>
            <a:off x="2240280" y="1618488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7" name="Shape 15"/>
          <p:cNvSpPr/>
          <p:nvPr/>
        </p:nvSpPr>
        <p:spPr>
          <a:xfrm>
            <a:off x="228600" y="1618488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8" name="Text 16"/>
          <p:cNvSpPr/>
          <p:nvPr/>
        </p:nvSpPr>
        <p:spPr>
          <a:xfrm>
            <a:off x="338328" y="1618488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Surtraduction</a:t>
            </a:r>
            <a:endParaRPr lang="en-US" sz="950" dirty="0"/>
          </a:p>
        </p:txBody>
      </p:sp>
      <p:sp>
        <p:nvSpPr>
          <p:cNvPr id="19" name="Text 17"/>
          <p:cNvSpPr/>
          <p:nvPr/>
        </p:nvSpPr>
        <p:spPr>
          <a:xfrm>
            <a:off x="2350008" y="1618488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Traduction trop littérale, trop explicite</a:t>
            </a:r>
            <a:endParaRPr lang="en-US" sz="950" dirty="0"/>
          </a:p>
        </p:txBody>
      </p:sp>
      <p:sp>
        <p:nvSpPr>
          <p:cNvPr id="20" name="Shape 18"/>
          <p:cNvSpPr/>
          <p:nvPr/>
        </p:nvSpPr>
        <p:spPr>
          <a:xfrm>
            <a:off x="228600" y="1879092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1" name="Shape 19"/>
          <p:cNvSpPr/>
          <p:nvPr/>
        </p:nvSpPr>
        <p:spPr>
          <a:xfrm>
            <a:off x="2240280" y="1879092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Shape 20"/>
          <p:cNvSpPr/>
          <p:nvPr/>
        </p:nvSpPr>
        <p:spPr>
          <a:xfrm>
            <a:off x="228600" y="1879092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3" name="Text 21"/>
          <p:cNvSpPr/>
          <p:nvPr/>
        </p:nvSpPr>
        <p:spPr>
          <a:xfrm>
            <a:off x="338328" y="1879092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Soustraduction</a:t>
            </a:r>
            <a:endParaRPr lang="en-US" sz="950" dirty="0"/>
          </a:p>
        </p:txBody>
      </p:sp>
      <p:sp>
        <p:nvSpPr>
          <p:cNvPr id="24" name="Text 22"/>
          <p:cNvSpPr/>
          <p:nvPr/>
        </p:nvSpPr>
        <p:spPr>
          <a:xfrm>
            <a:off x="2350008" y="1879092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Reste trop vague, n'exploite pas le sens précis</a:t>
            </a:r>
            <a:endParaRPr lang="en-US" sz="950" dirty="0"/>
          </a:p>
        </p:txBody>
      </p:sp>
      <p:sp>
        <p:nvSpPr>
          <p:cNvPr id="25" name="Shape 23"/>
          <p:cNvSpPr/>
          <p:nvPr/>
        </p:nvSpPr>
        <p:spPr>
          <a:xfrm>
            <a:off x="228600" y="2139696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6" name="Shape 24"/>
          <p:cNvSpPr/>
          <p:nvPr/>
        </p:nvSpPr>
        <p:spPr>
          <a:xfrm>
            <a:off x="2240280" y="2139696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7" name="Shape 25"/>
          <p:cNvSpPr/>
          <p:nvPr/>
        </p:nvSpPr>
        <p:spPr>
          <a:xfrm>
            <a:off x="228600" y="2139696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8" name="Text 26"/>
          <p:cNvSpPr/>
          <p:nvPr/>
        </p:nvSpPr>
        <p:spPr>
          <a:xfrm>
            <a:off x="338328" y="2139696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Contresens</a:t>
            </a:r>
            <a:endParaRPr lang="en-US" sz="950" dirty="0"/>
          </a:p>
        </p:txBody>
      </p:sp>
      <p:sp>
        <p:nvSpPr>
          <p:cNvPr id="29" name="Text 27"/>
          <p:cNvSpPr/>
          <p:nvPr/>
        </p:nvSpPr>
        <p:spPr>
          <a:xfrm>
            <a:off x="2350008" y="2139696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Traduction à l'opposé du sens voulu</a:t>
            </a:r>
            <a:endParaRPr lang="en-US" sz="950" dirty="0"/>
          </a:p>
        </p:txBody>
      </p:sp>
      <p:sp>
        <p:nvSpPr>
          <p:cNvPr id="30" name="Shape 28"/>
          <p:cNvSpPr/>
          <p:nvPr/>
        </p:nvSpPr>
        <p:spPr>
          <a:xfrm>
            <a:off x="228600" y="2400300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1" name="Shape 29"/>
          <p:cNvSpPr/>
          <p:nvPr/>
        </p:nvSpPr>
        <p:spPr>
          <a:xfrm>
            <a:off x="2240280" y="2400300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2" name="Shape 30"/>
          <p:cNvSpPr/>
          <p:nvPr/>
        </p:nvSpPr>
        <p:spPr>
          <a:xfrm>
            <a:off x="228600" y="2400300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338328" y="2400300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Faux sens</a:t>
            </a:r>
            <a:endParaRPr lang="en-US" sz="950" dirty="0"/>
          </a:p>
        </p:txBody>
      </p:sp>
      <p:sp>
        <p:nvSpPr>
          <p:cNvPr id="34" name="Text 32"/>
          <p:cNvSpPr/>
          <p:nvPr/>
        </p:nvSpPr>
        <p:spPr>
          <a:xfrm>
            <a:off x="2350008" y="2400300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Sens plausible mais inexact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228600" y="2660904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Shape 34"/>
          <p:cNvSpPr/>
          <p:nvPr/>
        </p:nvSpPr>
        <p:spPr>
          <a:xfrm>
            <a:off x="2240280" y="2660904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7" name="Shape 35"/>
          <p:cNvSpPr/>
          <p:nvPr/>
        </p:nvSpPr>
        <p:spPr>
          <a:xfrm>
            <a:off x="228600" y="2660904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8" name="Text 36"/>
          <p:cNvSpPr/>
          <p:nvPr/>
        </p:nvSpPr>
        <p:spPr>
          <a:xfrm>
            <a:off x="338328" y="2660904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Faux ami</a:t>
            </a:r>
            <a:endParaRPr lang="en-US" sz="950" dirty="0"/>
          </a:p>
        </p:txBody>
      </p:sp>
      <p:sp>
        <p:nvSpPr>
          <p:cNvPr id="39" name="Text 37"/>
          <p:cNvSpPr/>
          <p:nvPr/>
        </p:nvSpPr>
        <p:spPr>
          <a:xfrm>
            <a:off x="2350008" y="2660904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Calque d'un mot similaire dans une autre langue</a:t>
            </a:r>
            <a:endParaRPr lang="en-US" sz="950" dirty="0"/>
          </a:p>
        </p:txBody>
      </p:sp>
      <p:sp>
        <p:nvSpPr>
          <p:cNvPr id="40" name="Shape 38"/>
          <p:cNvSpPr/>
          <p:nvPr/>
        </p:nvSpPr>
        <p:spPr>
          <a:xfrm>
            <a:off x="228600" y="2921508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1" name="Shape 39"/>
          <p:cNvSpPr/>
          <p:nvPr/>
        </p:nvSpPr>
        <p:spPr>
          <a:xfrm>
            <a:off x="2240280" y="2921508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2" name="Shape 40"/>
          <p:cNvSpPr/>
          <p:nvPr/>
        </p:nvSpPr>
        <p:spPr>
          <a:xfrm>
            <a:off x="228600" y="2921508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3" name="Text 41"/>
          <p:cNvSpPr/>
          <p:nvPr/>
        </p:nvSpPr>
        <p:spPr>
          <a:xfrm>
            <a:off x="338328" y="2921508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Barbarisme / Solécisme</a:t>
            </a:r>
            <a:endParaRPr lang="en-US" sz="950" dirty="0"/>
          </a:p>
        </p:txBody>
      </p:sp>
      <p:sp>
        <p:nvSpPr>
          <p:cNvPr id="44" name="Text 42"/>
          <p:cNvSpPr/>
          <p:nvPr/>
        </p:nvSpPr>
        <p:spPr>
          <a:xfrm>
            <a:off x="2350008" y="2921508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Faute de grammaire dans la traduction</a:t>
            </a:r>
            <a:endParaRPr lang="en-US" sz="950" dirty="0"/>
          </a:p>
        </p:txBody>
      </p:sp>
      <p:sp>
        <p:nvSpPr>
          <p:cNvPr id="45" name="Shape 43"/>
          <p:cNvSpPr/>
          <p:nvPr/>
        </p:nvSpPr>
        <p:spPr>
          <a:xfrm>
            <a:off x="228600" y="3182112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6" name="Shape 44"/>
          <p:cNvSpPr/>
          <p:nvPr/>
        </p:nvSpPr>
        <p:spPr>
          <a:xfrm>
            <a:off x="2240280" y="3182112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7" name="Shape 45"/>
          <p:cNvSpPr/>
          <p:nvPr/>
        </p:nvSpPr>
        <p:spPr>
          <a:xfrm>
            <a:off x="228600" y="3182112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8" name="Text 46"/>
          <p:cNvSpPr/>
          <p:nvPr/>
        </p:nvSpPr>
        <p:spPr>
          <a:xfrm>
            <a:off x="338328" y="3182112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Non-sens</a:t>
            </a:r>
            <a:endParaRPr lang="en-US" sz="950" dirty="0"/>
          </a:p>
        </p:txBody>
      </p:sp>
      <p:sp>
        <p:nvSpPr>
          <p:cNvPr id="49" name="Text 47"/>
          <p:cNvSpPr/>
          <p:nvPr/>
        </p:nvSpPr>
        <p:spPr>
          <a:xfrm>
            <a:off x="2350008" y="3182112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Traduction incompréhensible</a:t>
            </a:r>
            <a:endParaRPr lang="en-US" sz="950" dirty="0"/>
          </a:p>
        </p:txBody>
      </p:sp>
      <p:sp>
        <p:nvSpPr>
          <p:cNvPr id="50" name="Shape 48"/>
          <p:cNvSpPr/>
          <p:nvPr/>
        </p:nvSpPr>
        <p:spPr>
          <a:xfrm>
            <a:off x="228600" y="3442716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1" name="Shape 49"/>
          <p:cNvSpPr/>
          <p:nvPr/>
        </p:nvSpPr>
        <p:spPr>
          <a:xfrm>
            <a:off x="2240280" y="3442716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2" name="Shape 50"/>
          <p:cNvSpPr/>
          <p:nvPr/>
        </p:nvSpPr>
        <p:spPr>
          <a:xfrm>
            <a:off x="228600" y="3442716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3" name="Text 51"/>
          <p:cNvSpPr/>
          <p:nvPr/>
        </p:nvSpPr>
        <p:spPr>
          <a:xfrm>
            <a:off x="338328" y="3442716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Erreur de registre</a:t>
            </a:r>
            <a:endParaRPr lang="en-US" sz="950" dirty="0"/>
          </a:p>
        </p:txBody>
      </p:sp>
      <p:sp>
        <p:nvSpPr>
          <p:cNvPr id="54" name="Text 52"/>
          <p:cNvSpPr/>
          <p:nvPr/>
        </p:nvSpPr>
        <p:spPr>
          <a:xfrm>
            <a:off x="2350008" y="3442716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Registre inadapté au contexte</a:t>
            </a:r>
            <a:endParaRPr lang="en-US" sz="950" dirty="0"/>
          </a:p>
        </p:txBody>
      </p:sp>
      <p:sp>
        <p:nvSpPr>
          <p:cNvPr id="55" name="Shape 53"/>
          <p:cNvSpPr/>
          <p:nvPr/>
        </p:nvSpPr>
        <p:spPr>
          <a:xfrm>
            <a:off x="228600" y="3703320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6" name="Shape 54"/>
          <p:cNvSpPr/>
          <p:nvPr/>
        </p:nvSpPr>
        <p:spPr>
          <a:xfrm>
            <a:off x="2240280" y="3703320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7" name="Shape 55"/>
          <p:cNvSpPr/>
          <p:nvPr/>
        </p:nvSpPr>
        <p:spPr>
          <a:xfrm>
            <a:off x="228600" y="3703320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58" name="Text 56"/>
          <p:cNvSpPr/>
          <p:nvPr/>
        </p:nvSpPr>
        <p:spPr>
          <a:xfrm>
            <a:off x="338328" y="3703320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Euphémisme / Dysphémisme</a:t>
            </a:r>
            <a:endParaRPr lang="en-US" sz="950" dirty="0"/>
          </a:p>
        </p:txBody>
      </p:sp>
      <p:sp>
        <p:nvSpPr>
          <p:cNvPr id="59" name="Text 57"/>
          <p:cNvSpPr/>
          <p:nvPr/>
        </p:nvSpPr>
        <p:spPr>
          <a:xfrm>
            <a:off x="2350008" y="3703320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Adoucissement ou durcissement injustifié</a:t>
            </a:r>
            <a:endParaRPr lang="en-US" sz="950" dirty="0"/>
          </a:p>
        </p:txBody>
      </p:sp>
      <p:sp>
        <p:nvSpPr>
          <p:cNvPr id="60" name="Shape 58"/>
          <p:cNvSpPr/>
          <p:nvPr/>
        </p:nvSpPr>
        <p:spPr>
          <a:xfrm>
            <a:off x="228600" y="3963924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1" name="Shape 59"/>
          <p:cNvSpPr/>
          <p:nvPr/>
        </p:nvSpPr>
        <p:spPr>
          <a:xfrm>
            <a:off x="2240280" y="3963924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2" name="Shape 60"/>
          <p:cNvSpPr/>
          <p:nvPr/>
        </p:nvSpPr>
        <p:spPr>
          <a:xfrm>
            <a:off x="228600" y="3963924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3" name="Text 61"/>
          <p:cNvSpPr/>
          <p:nvPr/>
        </p:nvSpPr>
        <p:spPr>
          <a:xfrm>
            <a:off x="338328" y="3963924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Anachronisme lexical</a:t>
            </a:r>
            <a:endParaRPr lang="en-US" sz="950" dirty="0"/>
          </a:p>
        </p:txBody>
      </p:sp>
      <p:sp>
        <p:nvSpPr>
          <p:cNvPr id="64" name="Text 62"/>
          <p:cNvSpPr/>
          <p:nvPr/>
        </p:nvSpPr>
        <p:spPr>
          <a:xfrm>
            <a:off x="2350008" y="3963924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Terme d'une époque différente du texte source</a:t>
            </a:r>
            <a:endParaRPr lang="en-US" sz="950" dirty="0"/>
          </a:p>
        </p:txBody>
      </p:sp>
      <p:sp>
        <p:nvSpPr>
          <p:cNvPr id="65" name="Shape 63"/>
          <p:cNvSpPr/>
          <p:nvPr/>
        </p:nvSpPr>
        <p:spPr>
          <a:xfrm>
            <a:off x="228600" y="4224528"/>
            <a:ext cx="201168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6" name="Shape 64"/>
          <p:cNvSpPr/>
          <p:nvPr/>
        </p:nvSpPr>
        <p:spPr>
          <a:xfrm>
            <a:off x="2240280" y="4224528"/>
            <a:ext cx="6858000" cy="260604"/>
          </a:xfrm>
          <a:prstGeom prst="rect">
            <a:avLst/>
          </a:prstGeom>
          <a:solidFill>
            <a:srgbClr val="FFFFFF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7" name="Shape 65"/>
          <p:cNvSpPr/>
          <p:nvPr/>
        </p:nvSpPr>
        <p:spPr>
          <a:xfrm>
            <a:off x="228600" y="4224528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68" name="Text 66"/>
          <p:cNvSpPr/>
          <p:nvPr/>
        </p:nvSpPr>
        <p:spPr>
          <a:xfrm>
            <a:off x="338328" y="4224528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Incohérence terminologique</a:t>
            </a:r>
            <a:endParaRPr lang="en-US" sz="950" dirty="0"/>
          </a:p>
        </p:txBody>
      </p:sp>
      <p:sp>
        <p:nvSpPr>
          <p:cNvPr id="69" name="Text 67"/>
          <p:cNvSpPr/>
          <p:nvPr/>
        </p:nvSpPr>
        <p:spPr>
          <a:xfrm>
            <a:off x="2350008" y="4224528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Même terme traduit de plusieurs façons</a:t>
            </a:r>
            <a:endParaRPr lang="en-US" sz="950" dirty="0"/>
          </a:p>
        </p:txBody>
      </p:sp>
      <p:sp>
        <p:nvSpPr>
          <p:cNvPr id="70" name="Shape 68"/>
          <p:cNvSpPr/>
          <p:nvPr/>
        </p:nvSpPr>
        <p:spPr>
          <a:xfrm>
            <a:off x="228600" y="4485132"/>
            <a:ext cx="201168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1" name="Shape 69"/>
          <p:cNvSpPr/>
          <p:nvPr/>
        </p:nvSpPr>
        <p:spPr>
          <a:xfrm>
            <a:off x="2240280" y="4485132"/>
            <a:ext cx="6858000" cy="260604"/>
          </a:xfrm>
          <a:prstGeom prst="rect">
            <a:avLst/>
          </a:prstGeom>
          <a:solidFill>
            <a:srgbClr val="EBF0F8"/>
          </a:solidFill>
          <a:ln w="3810">
            <a:solidFill>
              <a:srgbClr val="CDD8E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2" name="Shape 70"/>
          <p:cNvSpPr/>
          <p:nvPr/>
        </p:nvSpPr>
        <p:spPr>
          <a:xfrm>
            <a:off x="228600" y="4485132"/>
            <a:ext cx="45720" cy="260604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3" name="Text 71"/>
          <p:cNvSpPr/>
          <p:nvPr/>
        </p:nvSpPr>
        <p:spPr>
          <a:xfrm>
            <a:off x="338328" y="4485132"/>
            <a:ext cx="18745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1B2A4A"/>
                </a:solidFill>
              </a:rPr>
              <a:t>Calque structurel</a:t>
            </a:r>
            <a:endParaRPr lang="en-US" sz="950" dirty="0"/>
          </a:p>
        </p:txBody>
      </p:sp>
      <p:sp>
        <p:nvSpPr>
          <p:cNvPr id="74" name="Text 72"/>
          <p:cNvSpPr/>
          <p:nvPr/>
        </p:nvSpPr>
        <p:spPr>
          <a:xfrm>
            <a:off x="2350008" y="4485132"/>
            <a:ext cx="6675120" cy="26060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3D526E"/>
                </a:solidFill>
              </a:rPr>
              <a:t>Reproduction syntaxique mot à mot de la langue source</a:t>
            </a:r>
            <a:endParaRPr lang="en-US" sz="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L'omission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supprime une information présente dans le texte source, sans raison stylistique valide.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a refusé catégoriquement et sans hésitation de signer le contrat.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refused to sign the contract.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categorically and unhesitatingly refused to sign the contract.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Les adverbes « catégoriquement » et « sans hésitation » portent le ton ferme du refus — leur suppression affaiblit le message.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The report clearly states that the deadline must not be exceeded under any circumstances.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Le rapport indique que la date limite ne doit pas être dépassée.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Le rapport stipule clairement que la date limite ne doit en aucun cas être dépassée.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L'adverbe « clearly » et la locution « under any circumstances » renforcent le caractère impératif.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رفض توقيع العقد رفضاً قاطعاً ودون تردد.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L'ajout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ajoute une information ou une nuance absente du texte source, trahissant ainsi l'intention originale.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est parti.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left suddenly without saying goodbye.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left.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Le traducteur a inventé les détails « suddenly » et « without saying goodbye » qui ne figurent pas dans le source.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The results were inconclusive.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Les résultats se sont révélés totalement non concluants et décevants.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Les résultats n'étaient pas concluants.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Les qualificatifs « totalement » et « décevants » sont des ajouts interprétatifs non justifiés.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لم تكن النتائج حاسمة.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surtraduction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explicite trop ce qui devrait rester implicite ou idiomatique. La traduction est trop littérale et sonne étrange.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To kick the bucket.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Donner un coup de pied dans le seau.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Casser sa pipe. / Passer l'arme à gauche.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Traduire mot à mot une expression idiomatique produit un non-sens. Il faut trouver l'équivalent culturel.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a du pain sur la planche.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has bread on the board.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has a lot on his plate. / He has his work cut out for him.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logique de l'expression française ne se transfère pas en anglais. Chaque langue a ses propres métaphores.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أمامه الكثير من العمل.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La soustraduction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reste trop proche du sens général et n'exploite pas toute la richesse sémantique, stylistique ou connotative du texte source.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859536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832104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83210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Ce discours était magistral.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832104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8065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This speech was good.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806500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This speech was masterful.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815644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traduction appauvrit le texte en perdant la richesse de l'évaluation originale.</a:t>
            </a:r>
            <a:endParaRPr lang="en-US" sz="850" dirty="0"/>
          </a:p>
        </p:txBody>
      </p:sp>
      <p:sp>
        <p:nvSpPr>
          <p:cNvPr id="23" name="Text 21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كان الخطاب بارعاً.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704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5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contresens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produit un sens contraire ou radicalement opposé au sens voulu par l'auteur. C'est l'une des erreurs les plus graves.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She was anything but shy.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Elle était timide.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Elle n'était pas du tout timide. / Elle était tout sauf timide.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locution « anything but » est une négation emphatique. Ne pas la comprendre inverse complètement le sens.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ne s'en est pas tiré à bon compte.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got off lightly.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did not get away with it. / He paid the price.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La négation « ne…pas » transforme totalement l'expression : ce n'est pas une bonne sortie, mais une conséquence négative.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لم ينجُ من العواقب.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5214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faux sens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Le traducteur propose un sens plausible mais inexact. La traduction semble correcte en surface mais s'écarte du sens réel, souvent par manque de contexte.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27432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10" name="Shape 8"/>
          <p:cNvSpPr/>
          <p:nvPr/>
        </p:nvSpPr>
        <p:spPr>
          <a:xfrm>
            <a:off x="41148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1" name="Text 9"/>
          <p:cNvSpPr/>
          <p:nvPr/>
        </p:nvSpPr>
        <p:spPr>
          <a:xfrm>
            <a:off x="41148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EN → FR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41148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13" name="Text 11"/>
          <p:cNvSpPr/>
          <p:nvPr/>
        </p:nvSpPr>
        <p:spPr>
          <a:xfrm>
            <a:off x="41148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The bill was passed unanimously. »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41148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5" name="Shape 13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6" name="Text 14"/>
          <p:cNvSpPr/>
          <p:nvPr/>
        </p:nvSpPr>
        <p:spPr>
          <a:xfrm>
            <a:off x="41148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5836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La note a été adoptée à l'unanimité.</a:t>
            </a:r>
            <a:endParaRPr lang="en-US" sz="950" dirty="0"/>
          </a:p>
        </p:txBody>
      </p:sp>
      <p:sp>
        <p:nvSpPr>
          <p:cNvPr id="18" name="Shape 16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19" name="Text 17"/>
          <p:cNvSpPr/>
          <p:nvPr/>
        </p:nvSpPr>
        <p:spPr>
          <a:xfrm>
            <a:off x="41148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20" name="Text 18"/>
          <p:cNvSpPr/>
          <p:nvPr/>
        </p:nvSpPr>
        <p:spPr>
          <a:xfrm>
            <a:off x="65836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Le projet de loi a été adopté à l'unanimité.</a:t>
            </a:r>
            <a:endParaRPr lang="en-US" sz="950" dirty="0"/>
          </a:p>
        </p:txBody>
      </p:sp>
      <p:sp>
        <p:nvSpPr>
          <p:cNvPr id="21" name="Shape 19"/>
          <p:cNvSpPr/>
          <p:nvPr/>
        </p:nvSpPr>
        <p:spPr>
          <a:xfrm>
            <a:off x="41148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2" name="Text 20"/>
          <p:cNvSpPr/>
          <p:nvPr/>
        </p:nvSpPr>
        <p:spPr>
          <a:xfrm>
            <a:off x="54864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« Bill » dans un contexte parlementaire signifie « projet de loi », pas « note » ou « facture ».</a:t>
            </a:r>
            <a:endParaRPr lang="en-US" sz="850" dirty="0"/>
          </a:p>
        </p:txBody>
      </p:sp>
      <p:sp>
        <p:nvSpPr>
          <p:cNvPr id="23" name="Shape 21"/>
          <p:cNvSpPr/>
          <p:nvPr/>
        </p:nvSpPr>
        <p:spPr>
          <a:xfrm>
            <a:off x="4663440" y="2103120"/>
            <a:ext cx="4206240" cy="2331720"/>
          </a:xfrm>
          <a:prstGeom prst="rect">
            <a:avLst/>
          </a:prstGeom>
          <a:solidFill>
            <a:srgbClr val="F4F6FA"/>
          </a:solidFill>
          <a:ln w="6350">
            <a:solidFill>
              <a:srgbClr val="D8E2F0"/>
            </a:solidFill>
            <a:prstDash val="solid"/>
          </a:ln>
          <a:effectLst>
            <a:outerShdw blurRad="63500" dist="25400" dir="8100000" algn="bl" rotWithShape="0">
              <a:srgbClr val="000000">
                <a:alpha val="7000"/>
              </a:srgbClr>
            </a:outerShdw>
          </a:effectLst>
        </p:spPr>
        <p:txBody>
          <a:bodyPr/>
          <a:lstStyle/>
          <a:p>
            <a:endParaRPr lang="fr-FR"/>
          </a:p>
        </p:txBody>
      </p:sp>
      <p:sp>
        <p:nvSpPr>
          <p:cNvPr id="24" name="Shape 22"/>
          <p:cNvSpPr/>
          <p:nvPr/>
        </p:nvSpPr>
        <p:spPr>
          <a:xfrm>
            <a:off x="4800600" y="2221992"/>
            <a:ext cx="777240" cy="256032"/>
          </a:xfrm>
          <a:prstGeom prst="roundRect">
            <a:avLst>
              <a:gd name="adj" fmla="val 28571"/>
            </a:avLst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5" name="Text 23"/>
          <p:cNvSpPr/>
          <p:nvPr/>
        </p:nvSpPr>
        <p:spPr>
          <a:xfrm>
            <a:off x="4800600" y="2221992"/>
            <a:ext cx="77724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900" b="1" dirty="0">
                <a:solidFill>
                  <a:srgbClr val="FFFFFF"/>
                </a:solidFill>
              </a:rPr>
              <a:t>FR → EN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4800600" y="2560320"/>
            <a:ext cx="3931920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700" b="1" kern="0" spc="200" dirty="0">
                <a:solidFill>
                  <a:srgbClr val="6E88A8"/>
                </a:solidFill>
              </a:rPr>
              <a:t>SOURCE</a:t>
            </a:r>
            <a:endParaRPr lang="en-US" sz="700" dirty="0"/>
          </a:p>
        </p:txBody>
      </p:sp>
      <p:sp>
        <p:nvSpPr>
          <p:cNvPr id="27" name="Text 25"/>
          <p:cNvSpPr/>
          <p:nvPr/>
        </p:nvSpPr>
        <p:spPr>
          <a:xfrm>
            <a:off x="4800600" y="2697480"/>
            <a:ext cx="393192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1B2A4A"/>
                </a:solidFill>
              </a:rPr>
              <a:t>« Il a passé un examen de passage. »</a:t>
            </a:r>
            <a:endParaRPr lang="en-US" sz="1000" dirty="0"/>
          </a:p>
        </p:txBody>
      </p:sp>
      <p:sp>
        <p:nvSpPr>
          <p:cNvPr id="28" name="Shape 26"/>
          <p:cNvSpPr/>
          <p:nvPr/>
        </p:nvSpPr>
        <p:spPr>
          <a:xfrm>
            <a:off x="4800600" y="3063240"/>
            <a:ext cx="3931920" cy="0"/>
          </a:xfrm>
          <a:prstGeom prst="line">
            <a:avLst/>
          </a:prstGeom>
          <a:noFill/>
          <a:ln w="6350">
            <a:solidFill>
              <a:srgbClr val="D8E2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29" name="Shape 27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solidFill>
            <a:srgbClr val="D94040"/>
          </a:solidFill>
          <a:ln w="12700">
            <a:solidFill>
              <a:srgbClr val="D9404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0" name="Text 28"/>
          <p:cNvSpPr/>
          <p:nvPr/>
        </p:nvSpPr>
        <p:spPr>
          <a:xfrm>
            <a:off x="4800600" y="3136392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✗</a:t>
            </a:r>
            <a:endParaRPr lang="en-US" sz="1100" dirty="0"/>
          </a:p>
        </p:txBody>
      </p:sp>
      <p:sp>
        <p:nvSpPr>
          <p:cNvPr id="31" name="Text 29"/>
          <p:cNvSpPr/>
          <p:nvPr/>
        </p:nvSpPr>
        <p:spPr>
          <a:xfrm>
            <a:off x="5047488" y="3118104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dirty="0">
                <a:solidFill>
                  <a:srgbClr val="D94040"/>
                </a:solidFill>
              </a:rPr>
              <a:t>He took a passing test.</a:t>
            </a:r>
            <a:endParaRPr lang="en-US" sz="950" dirty="0"/>
          </a:p>
        </p:txBody>
      </p:sp>
      <p:sp>
        <p:nvSpPr>
          <p:cNvPr id="32" name="Shape 30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solidFill>
            <a:srgbClr val="2E9C6A"/>
          </a:solidFill>
          <a:ln w="12700">
            <a:solidFill>
              <a:srgbClr val="2E9C6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3" name="Text 31"/>
          <p:cNvSpPr/>
          <p:nvPr/>
        </p:nvSpPr>
        <p:spPr>
          <a:xfrm>
            <a:off x="4800600" y="3465576"/>
            <a:ext cx="201168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</a:rPr>
              <a:t>✓</a:t>
            </a:r>
            <a:endParaRPr lang="en-US" sz="1100" dirty="0"/>
          </a:p>
        </p:txBody>
      </p:sp>
      <p:sp>
        <p:nvSpPr>
          <p:cNvPr id="34" name="Text 32"/>
          <p:cNvSpPr/>
          <p:nvPr/>
        </p:nvSpPr>
        <p:spPr>
          <a:xfrm>
            <a:off x="5047488" y="3447288"/>
            <a:ext cx="3675888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50" b="1" dirty="0">
                <a:solidFill>
                  <a:srgbClr val="2E9C6A"/>
                </a:solidFill>
              </a:rPr>
              <a:t>He sat for a make-up exam. / He took a resit exam.</a:t>
            </a:r>
            <a:endParaRPr lang="en-US" sz="950" dirty="0"/>
          </a:p>
        </p:txBody>
      </p:sp>
      <p:sp>
        <p:nvSpPr>
          <p:cNvPr id="35" name="Shape 33"/>
          <p:cNvSpPr/>
          <p:nvPr/>
        </p:nvSpPr>
        <p:spPr>
          <a:xfrm>
            <a:off x="4800600" y="3813048"/>
            <a:ext cx="64008" cy="347472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6" name="Text 34"/>
          <p:cNvSpPr/>
          <p:nvPr/>
        </p:nvSpPr>
        <p:spPr>
          <a:xfrm>
            <a:off x="4937760" y="3794760"/>
            <a:ext cx="3767328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850" i="1" dirty="0">
                <a:solidFill>
                  <a:srgbClr val="3D526E"/>
                </a:solidFill>
              </a:rPr>
              <a:t>L'expression « examen de passage » désigne une épreuve de rattrapage ou de promotion.</a:t>
            </a:r>
            <a:endParaRPr lang="en-US" sz="850" dirty="0"/>
          </a:p>
        </p:txBody>
      </p:sp>
      <p:sp>
        <p:nvSpPr>
          <p:cNvPr id="37" name="Text 35"/>
          <p:cNvSpPr/>
          <p:nvPr/>
        </p:nvSpPr>
        <p:spPr>
          <a:xfrm>
            <a:off x="274320" y="4636008"/>
            <a:ext cx="85953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أُقرّ مشروع القانون بالإجماع.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228600" cy="5143500"/>
          </a:xfrm>
          <a:prstGeom prst="rect">
            <a:avLst/>
          </a:prstGeom>
          <a:solidFill>
            <a:srgbClr val="1B2A4A"/>
          </a:solidFill>
          <a:ln w="12700">
            <a:solidFill>
              <a:srgbClr val="1B2A4A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3" name="Shape 1"/>
          <p:cNvSpPr/>
          <p:nvPr/>
        </p:nvSpPr>
        <p:spPr>
          <a:xfrm>
            <a:off x="228600" y="0"/>
            <a:ext cx="8915400" cy="64008"/>
          </a:xfrm>
          <a:prstGeom prst="rect">
            <a:avLst/>
          </a:prstGeom>
          <a:solidFill>
            <a:srgbClr val="E8A030"/>
          </a:solidFill>
          <a:ln w="12700">
            <a:solidFill>
              <a:srgbClr val="E8A03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4" name="Text 2"/>
          <p:cNvSpPr/>
          <p:nvPr/>
        </p:nvSpPr>
        <p:spPr>
          <a:xfrm>
            <a:off x="320040" y="182880"/>
            <a:ext cx="1097280" cy="112471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000" b="1" dirty="0">
                <a:solidFill>
                  <a:srgbClr val="E8A030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7</a:t>
            </a:r>
            <a:endParaRPr lang="en-US" sz="9000" dirty="0"/>
          </a:p>
        </p:txBody>
      </p:sp>
      <p:sp>
        <p:nvSpPr>
          <p:cNvPr id="5" name="Text 3"/>
          <p:cNvSpPr/>
          <p:nvPr/>
        </p:nvSpPr>
        <p:spPr>
          <a:xfrm>
            <a:off x="1417320" y="320040"/>
            <a:ext cx="7406640" cy="10972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3400" b="1" dirty="0">
                <a:solidFill>
                  <a:srgbClr val="1B2A4A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Le faux ami</a:t>
            </a:r>
            <a:endParaRPr lang="en-US" sz="3400" dirty="0"/>
          </a:p>
        </p:txBody>
      </p:sp>
      <p:sp>
        <p:nvSpPr>
          <p:cNvPr id="6" name="Shape 4"/>
          <p:cNvSpPr/>
          <p:nvPr/>
        </p:nvSpPr>
        <p:spPr>
          <a:xfrm>
            <a:off x="274320" y="1371600"/>
            <a:ext cx="8595360" cy="548640"/>
          </a:xfrm>
          <a:prstGeom prst="rect">
            <a:avLst/>
          </a:prstGeom>
          <a:solidFill>
            <a:srgbClr val="EBF2FB"/>
          </a:solidFill>
          <a:ln w="6350">
            <a:solidFill>
              <a:srgbClr val="C5D8F0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7" name="Shape 5"/>
          <p:cNvSpPr/>
          <p:nvPr/>
        </p:nvSpPr>
        <p:spPr>
          <a:xfrm>
            <a:off x="274320" y="1371600"/>
            <a:ext cx="64008" cy="548640"/>
          </a:xfrm>
          <a:prstGeom prst="rect">
            <a:avLst/>
          </a:prstGeom>
          <a:solidFill>
            <a:srgbClr val="4EADCF"/>
          </a:solidFill>
          <a:ln w="12700">
            <a:solidFill>
              <a:srgbClr val="4EADCF"/>
            </a:solidFill>
            <a:prstDash val="solid"/>
          </a:ln>
        </p:spPr>
        <p:txBody>
          <a:bodyPr/>
          <a:lstStyle/>
          <a:p>
            <a:endParaRPr lang="fr-FR"/>
          </a:p>
        </p:txBody>
      </p:sp>
      <p:sp>
        <p:nvSpPr>
          <p:cNvPr id="8" name="Text 6"/>
          <p:cNvSpPr/>
          <p:nvPr/>
        </p:nvSpPr>
        <p:spPr>
          <a:xfrm>
            <a:off x="438912" y="1371600"/>
            <a:ext cx="827532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3D526E"/>
                </a:solidFill>
              </a:rPr>
              <a:t>Mot qui ressemble à un mot d'une autre langue mais dont le sens est différent. Pièges fréquents entre le français et l'anglais.</a:t>
            </a:r>
            <a:endParaRPr lang="en-US" sz="1100" dirty="0"/>
          </a:p>
        </p:txBody>
      </p:sp>
      <p:graphicFrame>
        <p:nvGraphicFramePr>
          <p:cNvPr id="10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274320" y="2103120"/>
          <a:ext cx="8595360" cy="2633472"/>
        </p:xfrm>
        <a:graphic>
          <a:graphicData uri="http://schemas.openxmlformats.org/drawingml/2006/table">
            <a:tbl>
              <a:tblPr/>
              <a:tblGrid>
                <a:gridCol w="16459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945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92608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Mot anglais</a:t>
                      </a:r>
                      <a:endParaRPr lang="en-US" sz="100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Faux sens FR</a:t>
                      </a:r>
                      <a:endParaRPr lang="en-US" sz="100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Sens réel</a:t>
                      </a:r>
                      <a:endParaRPr lang="en-US" sz="100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Traduction correcte</a:t>
                      </a:r>
                      <a:endParaRPr lang="en-US" sz="100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B2A4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Sympathetic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Sympathique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Compréhensif, compatissant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Understanding, compassionate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Comprehensive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Compréhensif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Complet, exhaustif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Complete, thorough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Sensible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Sensible (émotif)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Raisonnable, sensé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Reasonable, rational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Eventually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Éventuellement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Finalement, en fin de compte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Finally, in the end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Lecture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Leçon, cours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Conférence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Talk, course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Assist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Assister à (participer)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Aider, assister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Help, support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Brave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Bravo !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Courageux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Courageous, bold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92608"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Librarian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Libraire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Bibliothécaire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>
                        <a:buNone/>
                      </a:pPr>
                      <a:r>
                        <a:rPr lang="en-US" sz="950" dirty="0">
                          <a:solidFill>
                            <a:srgbClr val="1B2A4A"/>
                          </a:solidFill>
                        </a:rPr>
                        <a:t>Bookseller = libraire</a:t>
                      </a:r>
                      <a:endParaRPr lang="en-US" sz="950" dirty="0"/>
                    </a:p>
                  </a:txBody>
                  <a:tcPr marR="0" marT="0" marB="0" anchor="ctr">
                    <a:lnL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" cap="flat" cmpd="sng" algn="ctr">
                      <a:solidFill>
                        <a:srgbClr val="D0DF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0F5F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9" name="Text 7"/>
          <p:cNvSpPr/>
          <p:nvPr/>
        </p:nvSpPr>
        <p:spPr>
          <a:xfrm>
            <a:off x="274320" y="4754880"/>
            <a:ext cx="85953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r" rtl="1">
              <a:buNone/>
            </a:pPr>
            <a:r>
              <a:rPr lang="en-US" sz="900" i="1" dirty="0">
                <a:solidFill>
                  <a:srgbClr val="6E88A8"/>
                </a:solidFill>
              </a:rPr>
              <a:t>التـرجمة: انتبه دائماً </a:t>
            </a:r>
            <a:r>
              <a:rPr lang="en-US" sz="900" i="1" dirty="0" err="1">
                <a:solidFill>
                  <a:srgbClr val="6E88A8"/>
                </a:solidFill>
              </a:rPr>
              <a:t>من</a:t>
            </a:r>
            <a:r>
              <a:rPr lang="en-US" sz="900" i="1" dirty="0">
                <a:solidFill>
                  <a:srgbClr val="6E88A8"/>
                </a:solidFill>
              </a:rPr>
              <a:t> </a:t>
            </a:r>
            <a:r>
              <a:rPr lang="ar-DZ" sz="900" i="1" dirty="0">
                <a:solidFill>
                  <a:srgbClr val="6E88A8"/>
                </a:solidFill>
              </a:rPr>
              <a:t>الكلمات الخوان </a:t>
            </a:r>
            <a:r>
              <a:rPr lang="en-US" sz="900" i="1" dirty="0" err="1">
                <a:solidFill>
                  <a:srgbClr val="6E88A8"/>
                </a:solidFill>
              </a:rPr>
              <a:t>بين</a:t>
            </a:r>
            <a:r>
              <a:rPr lang="en-US" sz="900" i="1" dirty="0">
                <a:solidFill>
                  <a:srgbClr val="6E88A8"/>
                </a:solidFill>
              </a:rPr>
              <a:t> اللغات.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</TotalTime>
  <Words>2338</Words>
  <Application>Microsoft Office PowerPoint</Application>
  <PresentationFormat>Affichage à l'écran (16:9)</PresentationFormat>
  <Paragraphs>383</Paragraphs>
  <Slides>18</Slides>
  <Notes>18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Georgia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Les Erreurs de Traduction</dc:title>
  <dc:subject>PptxGenJS Presentation</dc:subject>
  <dc:creator>PptxGenJS</dc:creator>
  <cp:lastModifiedBy>Amina TLB</cp:lastModifiedBy>
  <cp:revision>6</cp:revision>
  <dcterms:created xsi:type="dcterms:W3CDTF">2026-05-02T08:06:12Z</dcterms:created>
  <dcterms:modified xsi:type="dcterms:W3CDTF">2026-05-02T09:16:52Z</dcterms:modified>
</cp:coreProperties>
</file>