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147" autoAdjust="0"/>
    <p:restoredTop sz="94610"/>
  </p:normalViewPr>
  <p:slideViewPr>
    <p:cSldViewPr snapToGrid="0" snapToObjects="1">
      <p:cViewPr varScale="1">
        <p:scale>
          <a:sx n="92" d="100"/>
          <a:sy n="92" d="100"/>
        </p:scale>
        <p:origin x="77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4983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11D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E8A030"/>
          </a:solidFill>
          <a:ln w="12700">
            <a:solidFill>
              <a:srgbClr val="E8A03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Shape 1"/>
          <p:cNvSpPr/>
          <p:nvPr/>
        </p:nvSpPr>
        <p:spPr>
          <a:xfrm>
            <a:off x="0" y="5038344"/>
            <a:ext cx="9144000" cy="109728"/>
          </a:xfrm>
          <a:prstGeom prst="rect">
            <a:avLst/>
          </a:prstGeom>
          <a:solidFill>
            <a:srgbClr val="E8A030"/>
          </a:solidFill>
          <a:ln w="12700">
            <a:solidFill>
              <a:srgbClr val="E8A03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" name="Shape 2"/>
          <p:cNvSpPr/>
          <p:nvPr/>
        </p:nvSpPr>
        <p:spPr>
          <a:xfrm>
            <a:off x="6858000" y="109728"/>
            <a:ext cx="2286000" cy="4928616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" name="Text 3"/>
          <p:cNvSpPr/>
          <p:nvPr/>
        </p:nvSpPr>
        <p:spPr>
          <a:xfrm>
            <a:off x="6949440" y="274320"/>
            <a:ext cx="2011680" cy="41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0" b="1" dirty="0">
                <a:solidFill>
                  <a:srgbClr val="1F366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</a:t>
            </a:r>
            <a:endParaRPr lang="en-US" sz="26000" dirty="0"/>
          </a:p>
        </p:txBody>
      </p:sp>
      <p:sp>
        <p:nvSpPr>
          <p:cNvPr id="6" name="Text 4"/>
          <p:cNvSpPr/>
          <p:nvPr/>
        </p:nvSpPr>
        <p:spPr>
          <a:xfrm>
            <a:off x="548640" y="731520"/>
            <a:ext cx="64008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Les Erreurs</a:t>
            </a:r>
            <a:endParaRPr lang="en-US" sz="4800" dirty="0"/>
          </a:p>
        </p:txBody>
      </p:sp>
      <p:sp>
        <p:nvSpPr>
          <p:cNvPr id="7" name="Text 5"/>
          <p:cNvSpPr/>
          <p:nvPr/>
        </p:nvSpPr>
        <p:spPr>
          <a:xfrm>
            <a:off x="548640" y="1645920"/>
            <a:ext cx="64008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800" dirty="0">
                <a:solidFill>
                  <a:srgbClr val="E8A03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 Traduction</a:t>
            </a:r>
            <a:endParaRPr lang="en-US" sz="4800" dirty="0"/>
          </a:p>
        </p:txBody>
      </p:sp>
      <p:sp>
        <p:nvSpPr>
          <p:cNvPr id="8" name="Shape 6"/>
          <p:cNvSpPr/>
          <p:nvPr/>
        </p:nvSpPr>
        <p:spPr>
          <a:xfrm>
            <a:off x="548640" y="2743200"/>
            <a:ext cx="4572000" cy="0"/>
          </a:xfrm>
          <a:prstGeom prst="line">
            <a:avLst/>
          </a:prstGeom>
          <a:noFill/>
          <a:ln w="25400">
            <a:solidFill>
              <a:srgbClr val="4EADC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9" name="Text 7"/>
          <p:cNvSpPr/>
          <p:nvPr/>
        </p:nvSpPr>
        <p:spPr>
          <a:xfrm>
            <a:off x="548640" y="2880360"/>
            <a:ext cx="6126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9DBA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Identifier, comprendre et corriger les erreurs courantes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48640" y="3566160"/>
            <a:ext cx="1389888" cy="292608"/>
          </a:xfrm>
          <a:prstGeom prst="roundRect">
            <a:avLst>
              <a:gd name="adj" fmla="val 25000"/>
            </a:avLst>
          </a:prstGeom>
          <a:solidFill>
            <a:srgbClr val="243B5E"/>
          </a:solidFill>
          <a:ln w="12700">
            <a:solidFill>
              <a:srgbClr val="243B5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1" name="Text 9"/>
          <p:cNvSpPr/>
          <p:nvPr/>
        </p:nvSpPr>
        <p:spPr>
          <a:xfrm>
            <a:off x="548640" y="3566160"/>
            <a:ext cx="138988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5C060"/>
                </a:solidFill>
              </a:rPr>
              <a:t>Omission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2057400" y="3566160"/>
            <a:ext cx="1389888" cy="292608"/>
          </a:xfrm>
          <a:prstGeom prst="roundRect">
            <a:avLst>
              <a:gd name="adj" fmla="val 25000"/>
            </a:avLst>
          </a:prstGeom>
          <a:solidFill>
            <a:srgbClr val="243B5E"/>
          </a:solidFill>
          <a:ln w="12700">
            <a:solidFill>
              <a:srgbClr val="243B5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3" name="Text 11"/>
          <p:cNvSpPr/>
          <p:nvPr/>
        </p:nvSpPr>
        <p:spPr>
          <a:xfrm>
            <a:off x="2057400" y="3566160"/>
            <a:ext cx="138988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5C060"/>
                </a:solidFill>
              </a:rPr>
              <a:t>Ajout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3566160" y="3566160"/>
            <a:ext cx="1389888" cy="292608"/>
          </a:xfrm>
          <a:prstGeom prst="roundRect">
            <a:avLst>
              <a:gd name="adj" fmla="val 25000"/>
            </a:avLst>
          </a:prstGeom>
          <a:solidFill>
            <a:srgbClr val="243B5E"/>
          </a:solidFill>
          <a:ln w="12700">
            <a:solidFill>
              <a:srgbClr val="243B5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5" name="Text 13"/>
          <p:cNvSpPr/>
          <p:nvPr/>
        </p:nvSpPr>
        <p:spPr>
          <a:xfrm>
            <a:off x="3566160" y="3566160"/>
            <a:ext cx="138988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5C060"/>
                </a:solidFill>
              </a:rPr>
              <a:t>Surtraduction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5074920" y="3566160"/>
            <a:ext cx="1389888" cy="292608"/>
          </a:xfrm>
          <a:prstGeom prst="roundRect">
            <a:avLst>
              <a:gd name="adj" fmla="val 25000"/>
            </a:avLst>
          </a:prstGeom>
          <a:solidFill>
            <a:srgbClr val="243B5E"/>
          </a:solidFill>
          <a:ln w="12700">
            <a:solidFill>
              <a:srgbClr val="243B5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7" name="Text 15"/>
          <p:cNvSpPr/>
          <p:nvPr/>
        </p:nvSpPr>
        <p:spPr>
          <a:xfrm>
            <a:off x="5074920" y="3566160"/>
            <a:ext cx="138988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5C060"/>
                </a:solidFill>
              </a:rPr>
              <a:t>Contresens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548640" y="3950208"/>
            <a:ext cx="1389888" cy="292608"/>
          </a:xfrm>
          <a:prstGeom prst="roundRect">
            <a:avLst>
              <a:gd name="adj" fmla="val 25000"/>
            </a:avLst>
          </a:prstGeom>
          <a:solidFill>
            <a:srgbClr val="243B5E"/>
          </a:solidFill>
          <a:ln w="12700">
            <a:solidFill>
              <a:srgbClr val="243B5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9" name="Text 17"/>
          <p:cNvSpPr/>
          <p:nvPr/>
        </p:nvSpPr>
        <p:spPr>
          <a:xfrm>
            <a:off x="548640" y="3950208"/>
            <a:ext cx="138988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5C060"/>
                </a:solidFill>
              </a:rPr>
              <a:t>Faux sens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2057400" y="3950208"/>
            <a:ext cx="1389888" cy="292608"/>
          </a:xfrm>
          <a:prstGeom prst="roundRect">
            <a:avLst>
              <a:gd name="adj" fmla="val 25000"/>
            </a:avLst>
          </a:prstGeom>
          <a:solidFill>
            <a:srgbClr val="243B5E"/>
          </a:solidFill>
          <a:ln w="12700">
            <a:solidFill>
              <a:srgbClr val="243B5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1" name="Text 19"/>
          <p:cNvSpPr/>
          <p:nvPr/>
        </p:nvSpPr>
        <p:spPr>
          <a:xfrm>
            <a:off x="2057400" y="3950208"/>
            <a:ext cx="138988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5C060"/>
                </a:solidFill>
              </a:rPr>
              <a:t>Registre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3566160" y="3950208"/>
            <a:ext cx="1389888" cy="292608"/>
          </a:xfrm>
          <a:prstGeom prst="roundRect">
            <a:avLst>
              <a:gd name="adj" fmla="val 25000"/>
            </a:avLst>
          </a:prstGeom>
          <a:solidFill>
            <a:srgbClr val="243B5E"/>
          </a:solidFill>
          <a:ln w="12700">
            <a:solidFill>
              <a:srgbClr val="243B5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3" name="Text 21"/>
          <p:cNvSpPr/>
          <p:nvPr/>
        </p:nvSpPr>
        <p:spPr>
          <a:xfrm>
            <a:off x="3566160" y="3950208"/>
            <a:ext cx="138988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5C060"/>
                </a:solidFill>
              </a:rPr>
              <a:t>Euphémisme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Shape 1"/>
          <p:cNvSpPr/>
          <p:nvPr/>
        </p:nvSpPr>
        <p:spPr>
          <a:xfrm>
            <a:off x="228600" y="0"/>
            <a:ext cx="8915400" cy="64008"/>
          </a:xfrm>
          <a:prstGeom prst="rect">
            <a:avLst/>
          </a:prstGeom>
          <a:solidFill>
            <a:srgbClr val="E8A030"/>
          </a:solidFill>
          <a:ln w="12700">
            <a:solidFill>
              <a:srgbClr val="E8A03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" name="Text 2"/>
          <p:cNvSpPr/>
          <p:nvPr/>
        </p:nvSpPr>
        <p:spPr>
          <a:xfrm>
            <a:off x="320040" y="182880"/>
            <a:ext cx="109728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0" b="1" dirty="0">
                <a:solidFill>
                  <a:srgbClr val="E8A03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</a:t>
            </a:r>
            <a:endParaRPr lang="en-US" sz="9000" dirty="0"/>
          </a:p>
        </p:txBody>
      </p:sp>
      <p:sp>
        <p:nvSpPr>
          <p:cNvPr id="5" name="Text 3"/>
          <p:cNvSpPr/>
          <p:nvPr/>
        </p:nvSpPr>
        <p:spPr>
          <a:xfrm>
            <a:off x="1417320" y="320040"/>
            <a:ext cx="74066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 non-sens &amp; barbarisme</a:t>
            </a:r>
            <a:endParaRPr lang="en-US" sz="3400" dirty="0"/>
          </a:p>
        </p:txBody>
      </p:sp>
      <p:sp>
        <p:nvSpPr>
          <p:cNvPr id="6" name="Shape 4"/>
          <p:cNvSpPr/>
          <p:nvPr/>
        </p:nvSpPr>
        <p:spPr>
          <a:xfrm>
            <a:off x="274320" y="1371600"/>
            <a:ext cx="8595360" cy="548640"/>
          </a:xfrm>
          <a:prstGeom prst="rect">
            <a:avLst/>
          </a:prstGeom>
          <a:solidFill>
            <a:srgbClr val="EBF2FB"/>
          </a:solidFill>
          <a:ln w="6350">
            <a:solidFill>
              <a:srgbClr val="C5D8F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" name="Shape 5"/>
          <p:cNvSpPr/>
          <p:nvPr/>
        </p:nvSpPr>
        <p:spPr>
          <a:xfrm>
            <a:off x="274320" y="1371600"/>
            <a:ext cx="64008" cy="548640"/>
          </a:xfrm>
          <a:prstGeom prst="rect">
            <a:avLst/>
          </a:prstGeom>
          <a:solidFill>
            <a:srgbClr val="4EADCF"/>
          </a:solidFill>
          <a:ln w="12700">
            <a:solidFill>
              <a:srgbClr val="4EADC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" name="Text 6"/>
          <p:cNvSpPr/>
          <p:nvPr/>
        </p:nvSpPr>
        <p:spPr>
          <a:xfrm>
            <a:off x="438912" y="1371600"/>
            <a:ext cx="8275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3D526E"/>
                </a:solidFill>
              </a:rPr>
              <a:t>Le non-sens : énoncé incompréhensible. Le barbarisme/solécisme : faute grammaticale ou syntaxique dans la langue d'arrivée.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274320" y="2103120"/>
            <a:ext cx="4206240" cy="2331720"/>
          </a:xfrm>
          <a:prstGeom prst="rect">
            <a:avLst/>
          </a:prstGeom>
          <a:solidFill>
            <a:srgbClr val="F4F6FA"/>
          </a:solidFill>
          <a:ln w="6350">
            <a:solidFill>
              <a:srgbClr val="D8E2F0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0" name="Shape 8"/>
          <p:cNvSpPr/>
          <p:nvPr/>
        </p:nvSpPr>
        <p:spPr>
          <a:xfrm>
            <a:off x="411480" y="2221992"/>
            <a:ext cx="777240" cy="256032"/>
          </a:xfrm>
          <a:prstGeom prst="roundRect">
            <a:avLst>
              <a:gd name="adj" fmla="val 28571"/>
            </a:avLst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1" name="Text 9"/>
          <p:cNvSpPr/>
          <p:nvPr/>
        </p:nvSpPr>
        <p:spPr>
          <a:xfrm>
            <a:off x="411480" y="2221992"/>
            <a:ext cx="777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EN → FR (Non-sens)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411480" y="2560320"/>
            <a:ext cx="39319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200" dirty="0">
                <a:solidFill>
                  <a:srgbClr val="6E88A8"/>
                </a:solidFill>
              </a:rPr>
              <a:t>SOURCE</a:t>
            </a:r>
            <a:endParaRPr lang="en-US" sz="700" dirty="0"/>
          </a:p>
        </p:txBody>
      </p:sp>
      <p:sp>
        <p:nvSpPr>
          <p:cNvPr id="13" name="Text 11"/>
          <p:cNvSpPr/>
          <p:nvPr/>
        </p:nvSpPr>
        <p:spPr>
          <a:xfrm>
            <a:off x="411480" y="2697480"/>
            <a:ext cx="3931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1B2A4A"/>
                </a:solidFill>
              </a:rPr>
              <a:t>« The pitch was perfect. » (contexte : présentation commerciale)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11480" y="3063240"/>
            <a:ext cx="3931920" cy="0"/>
          </a:xfrm>
          <a:prstGeom prst="line">
            <a:avLst/>
          </a:prstGeom>
          <a:noFill/>
          <a:ln w="6350">
            <a:solidFill>
              <a:srgbClr val="D8E2F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5" name="Shape 13"/>
          <p:cNvSpPr/>
          <p:nvPr/>
        </p:nvSpPr>
        <p:spPr>
          <a:xfrm>
            <a:off x="411480" y="3136392"/>
            <a:ext cx="201168" cy="201168"/>
          </a:xfrm>
          <a:prstGeom prst="rect">
            <a:avLst/>
          </a:prstGeom>
          <a:solidFill>
            <a:srgbClr val="D94040"/>
          </a:solidFill>
          <a:ln w="12700">
            <a:solidFill>
              <a:srgbClr val="D9404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6" name="Text 14"/>
          <p:cNvSpPr/>
          <p:nvPr/>
        </p:nvSpPr>
        <p:spPr>
          <a:xfrm>
            <a:off x="411480" y="3136392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✗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658368" y="3118104"/>
            <a:ext cx="367588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94040"/>
                </a:solidFill>
              </a:rPr>
              <a:t>Le terrain était parfait.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411480" y="3465576"/>
            <a:ext cx="201168" cy="201168"/>
          </a:xfrm>
          <a:prstGeom prst="rect">
            <a:avLst/>
          </a:prstGeom>
          <a:solidFill>
            <a:srgbClr val="2E9C6A"/>
          </a:solidFill>
          <a:ln w="12700">
            <a:solidFill>
              <a:srgbClr val="2E9C6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9" name="Text 17"/>
          <p:cNvSpPr/>
          <p:nvPr/>
        </p:nvSpPr>
        <p:spPr>
          <a:xfrm>
            <a:off x="411480" y="3465576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✓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658368" y="3447288"/>
            <a:ext cx="367588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2E9C6A"/>
                </a:solidFill>
              </a:rPr>
              <a:t>La présentation / l'argumentaire commercial était parfait(e).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411480" y="3813048"/>
            <a:ext cx="64008" cy="347472"/>
          </a:xfrm>
          <a:prstGeom prst="rect">
            <a:avLst/>
          </a:prstGeom>
          <a:solidFill>
            <a:srgbClr val="E8A030"/>
          </a:solidFill>
          <a:ln w="12700">
            <a:solidFill>
              <a:srgbClr val="E8A03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2" name="Text 20"/>
          <p:cNvSpPr/>
          <p:nvPr/>
        </p:nvSpPr>
        <p:spPr>
          <a:xfrm>
            <a:off x="548640" y="3794760"/>
            <a:ext cx="376732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i="1" dirty="0">
                <a:solidFill>
                  <a:srgbClr val="3D526E"/>
                </a:solidFill>
              </a:rPr>
              <a:t>« Pitch » peut signifier terrain de sport, argumentaire ou note musicale selon le contexte.</a:t>
            </a:r>
            <a:endParaRPr lang="en-US" sz="850" dirty="0"/>
          </a:p>
        </p:txBody>
      </p:sp>
      <p:sp>
        <p:nvSpPr>
          <p:cNvPr id="23" name="Shape 21"/>
          <p:cNvSpPr/>
          <p:nvPr/>
        </p:nvSpPr>
        <p:spPr>
          <a:xfrm>
            <a:off x="4663440" y="2103120"/>
            <a:ext cx="4206240" cy="2331720"/>
          </a:xfrm>
          <a:prstGeom prst="rect">
            <a:avLst/>
          </a:prstGeom>
          <a:solidFill>
            <a:srgbClr val="F4F6FA"/>
          </a:solidFill>
          <a:ln w="6350">
            <a:solidFill>
              <a:srgbClr val="D8E2F0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4" name="Shape 22"/>
          <p:cNvSpPr/>
          <p:nvPr/>
        </p:nvSpPr>
        <p:spPr>
          <a:xfrm>
            <a:off x="4800600" y="2221992"/>
            <a:ext cx="777240" cy="256032"/>
          </a:xfrm>
          <a:prstGeom prst="roundRect">
            <a:avLst>
              <a:gd name="adj" fmla="val 28571"/>
            </a:avLst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5" name="Text 23"/>
          <p:cNvSpPr/>
          <p:nvPr/>
        </p:nvSpPr>
        <p:spPr>
          <a:xfrm>
            <a:off x="4800600" y="2221992"/>
            <a:ext cx="777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Barbarisme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4800600" y="2560320"/>
            <a:ext cx="39319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200" dirty="0">
                <a:solidFill>
                  <a:srgbClr val="6E88A8"/>
                </a:solidFill>
              </a:rPr>
              <a:t>SOURCE</a:t>
            </a:r>
            <a:endParaRPr lang="en-US" sz="700" dirty="0"/>
          </a:p>
        </p:txBody>
      </p:sp>
      <p:sp>
        <p:nvSpPr>
          <p:cNvPr id="27" name="Text 25"/>
          <p:cNvSpPr/>
          <p:nvPr/>
        </p:nvSpPr>
        <p:spPr>
          <a:xfrm>
            <a:off x="4800600" y="2697480"/>
            <a:ext cx="3931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1B2A4A"/>
                </a:solidFill>
              </a:rPr>
              <a:t>« </a:t>
            </a:r>
            <a:r>
              <a:rPr lang="fr-FR" sz="1000" i="1" dirty="0">
                <a:solidFill>
                  <a:srgbClr val="1B2A4A"/>
                </a:solidFill>
              </a:rPr>
              <a:t>Il ne veut pas venir</a:t>
            </a:r>
            <a:r>
              <a:rPr lang="en-US" sz="1000" i="1" dirty="0">
                <a:solidFill>
                  <a:srgbClr val="1B2A4A"/>
                </a:solidFill>
              </a:rPr>
              <a:t>. »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800600" y="3063240"/>
            <a:ext cx="3931920" cy="0"/>
          </a:xfrm>
          <a:prstGeom prst="line">
            <a:avLst/>
          </a:prstGeom>
          <a:noFill/>
          <a:ln w="6350">
            <a:solidFill>
              <a:srgbClr val="D8E2F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9" name="Shape 27"/>
          <p:cNvSpPr/>
          <p:nvPr/>
        </p:nvSpPr>
        <p:spPr>
          <a:xfrm>
            <a:off x="4800600" y="3136392"/>
            <a:ext cx="201168" cy="201168"/>
          </a:xfrm>
          <a:prstGeom prst="rect">
            <a:avLst/>
          </a:prstGeom>
          <a:solidFill>
            <a:srgbClr val="D94040"/>
          </a:solidFill>
          <a:ln w="12700">
            <a:solidFill>
              <a:srgbClr val="D9404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0" name="Text 28"/>
          <p:cNvSpPr/>
          <p:nvPr/>
        </p:nvSpPr>
        <p:spPr>
          <a:xfrm>
            <a:off x="4800600" y="3136392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✗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5047488" y="3118104"/>
            <a:ext cx="367588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94040"/>
                </a:solidFill>
              </a:rPr>
              <a:t>He don't want to come.</a:t>
            </a:r>
            <a:endParaRPr lang="en-US" sz="950" dirty="0"/>
          </a:p>
        </p:txBody>
      </p:sp>
      <p:sp>
        <p:nvSpPr>
          <p:cNvPr id="32" name="Shape 30"/>
          <p:cNvSpPr/>
          <p:nvPr/>
        </p:nvSpPr>
        <p:spPr>
          <a:xfrm>
            <a:off x="4800600" y="3465576"/>
            <a:ext cx="201168" cy="201168"/>
          </a:xfrm>
          <a:prstGeom prst="rect">
            <a:avLst/>
          </a:prstGeom>
          <a:solidFill>
            <a:srgbClr val="2E9C6A"/>
          </a:solidFill>
          <a:ln w="12700">
            <a:solidFill>
              <a:srgbClr val="2E9C6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3" name="Text 31"/>
          <p:cNvSpPr/>
          <p:nvPr/>
        </p:nvSpPr>
        <p:spPr>
          <a:xfrm>
            <a:off x="4800600" y="3465576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✓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5047488" y="3447288"/>
            <a:ext cx="367588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2E9C6A"/>
                </a:solidFill>
              </a:rPr>
              <a:t>He doesn't want to come.</a:t>
            </a:r>
            <a:endParaRPr lang="en-US" sz="950" dirty="0"/>
          </a:p>
        </p:txBody>
      </p:sp>
      <p:sp>
        <p:nvSpPr>
          <p:cNvPr id="35" name="Shape 33"/>
          <p:cNvSpPr/>
          <p:nvPr/>
        </p:nvSpPr>
        <p:spPr>
          <a:xfrm>
            <a:off x="4800600" y="3813048"/>
            <a:ext cx="64008" cy="347472"/>
          </a:xfrm>
          <a:prstGeom prst="rect">
            <a:avLst/>
          </a:prstGeom>
          <a:solidFill>
            <a:srgbClr val="E8A030"/>
          </a:solidFill>
          <a:ln w="12700">
            <a:solidFill>
              <a:srgbClr val="E8A03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6" name="Text 34"/>
          <p:cNvSpPr/>
          <p:nvPr/>
        </p:nvSpPr>
        <p:spPr>
          <a:xfrm>
            <a:off x="4937760" y="3794760"/>
            <a:ext cx="376732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i="1" dirty="0">
                <a:solidFill>
                  <a:srgbClr val="3D526E"/>
                </a:solidFill>
              </a:rPr>
              <a:t>Interférence avec la langue source (calque syntaxique) ou méconnaissance de la grammaire cible.</a:t>
            </a:r>
            <a:endParaRPr lang="en-US" sz="850" dirty="0"/>
          </a:p>
        </p:txBody>
      </p:sp>
      <p:sp>
        <p:nvSpPr>
          <p:cNvPr id="37" name="Text 35"/>
          <p:cNvSpPr/>
          <p:nvPr/>
        </p:nvSpPr>
        <p:spPr>
          <a:xfrm>
            <a:off x="274320" y="4636008"/>
            <a:ext cx="8595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 rtl="1">
              <a:buNone/>
            </a:pPr>
            <a:r>
              <a:rPr lang="en-US" sz="900" i="1" dirty="0">
                <a:solidFill>
                  <a:srgbClr val="6E88A8"/>
                </a:solidFill>
              </a:rPr>
              <a:t>التـرجمة: تداخل بنية اللغة الأصل في اللغة الهدف.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Shape 1"/>
          <p:cNvSpPr/>
          <p:nvPr/>
        </p:nvSpPr>
        <p:spPr>
          <a:xfrm>
            <a:off x="228600" y="0"/>
            <a:ext cx="8915400" cy="64008"/>
          </a:xfrm>
          <a:prstGeom prst="rect">
            <a:avLst/>
          </a:prstGeom>
          <a:solidFill>
            <a:srgbClr val="E8A030"/>
          </a:solidFill>
          <a:ln w="12700">
            <a:solidFill>
              <a:srgbClr val="E8A03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" name="Text 2"/>
          <p:cNvSpPr/>
          <p:nvPr/>
        </p:nvSpPr>
        <p:spPr>
          <a:xfrm>
            <a:off x="320040" y="182880"/>
            <a:ext cx="1097280" cy="11338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0" b="1" dirty="0">
                <a:solidFill>
                  <a:srgbClr val="E8A03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</a:t>
            </a:r>
            <a:endParaRPr lang="en-US" sz="9000" dirty="0"/>
          </a:p>
        </p:txBody>
      </p:sp>
      <p:sp>
        <p:nvSpPr>
          <p:cNvPr id="5" name="Text 3"/>
          <p:cNvSpPr/>
          <p:nvPr/>
        </p:nvSpPr>
        <p:spPr>
          <a:xfrm>
            <a:off x="1417320" y="320040"/>
            <a:ext cx="74066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L'interférence &amp; le calque</a:t>
            </a:r>
            <a:endParaRPr lang="en-US" sz="3400" dirty="0"/>
          </a:p>
        </p:txBody>
      </p:sp>
      <p:sp>
        <p:nvSpPr>
          <p:cNvPr id="6" name="Shape 4"/>
          <p:cNvSpPr/>
          <p:nvPr/>
        </p:nvSpPr>
        <p:spPr>
          <a:xfrm>
            <a:off x="274320" y="1371600"/>
            <a:ext cx="8595360" cy="548640"/>
          </a:xfrm>
          <a:prstGeom prst="rect">
            <a:avLst/>
          </a:prstGeom>
          <a:solidFill>
            <a:srgbClr val="EBF2FB"/>
          </a:solidFill>
          <a:ln w="6350">
            <a:solidFill>
              <a:srgbClr val="C5D8F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" name="Shape 5"/>
          <p:cNvSpPr/>
          <p:nvPr/>
        </p:nvSpPr>
        <p:spPr>
          <a:xfrm>
            <a:off x="274320" y="1371600"/>
            <a:ext cx="64008" cy="548640"/>
          </a:xfrm>
          <a:prstGeom prst="rect">
            <a:avLst/>
          </a:prstGeom>
          <a:solidFill>
            <a:srgbClr val="4EADCF"/>
          </a:solidFill>
          <a:ln w="12700">
            <a:solidFill>
              <a:srgbClr val="4EADC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" name="Text 6"/>
          <p:cNvSpPr/>
          <p:nvPr/>
        </p:nvSpPr>
        <p:spPr>
          <a:xfrm>
            <a:off x="438912" y="1371600"/>
            <a:ext cx="8275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3D526E"/>
                </a:solidFill>
              </a:rPr>
              <a:t>La structure ou le vocabulaire de la langue source envahit la langue cible, produisant un texte qui sonne étranger.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274320" y="2103120"/>
            <a:ext cx="4206240" cy="2331720"/>
          </a:xfrm>
          <a:prstGeom prst="rect">
            <a:avLst/>
          </a:prstGeom>
          <a:solidFill>
            <a:srgbClr val="F4F6FA"/>
          </a:solidFill>
          <a:ln w="6350">
            <a:solidFill>
              <a:srgbClr val="D8E2F0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0" name="Shape 8"/>
          <p:cNvSpPr/>
          <p:nvPr/>
        </p:nvSpPr>
        <p:spPr>
          <a:xfrm>
            <a:off x="411479" y="2221992"/>
            <a:ext cx="1406929" cy="256032"/>
          </a:xfrm>
          <a:prstGeom prst="roundRect">
            <a:avLst>
              <a:gd name="adj" fmla="val 28571"/>
            </a:avLst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1" name="Text 9"/>
          <p:cNvSpPr/>
          <p:nvPr/>
        </p:nvSpPr>
        <p:spPr>
          <a:xfrm>
            <a:off x="411479" y="2221992"/>
            <a:ext cx="1406929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FR → EN (calque synt.)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411480" y="2560320"/>
            <a:ext cx="39319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200" dirty="0">
                <a:solidFill>
                  <a:srgbClr val="6E88A8"/>
                </a:solidFill>
              </a:rPr>
              <a:t>SOURCE</a:t>
            </a:r>
            <a:endParaRPr lang="en-US" sz="700" dirty="0"/>
          </a:p>
        </p:txBody>
      </p:sp>
      <p:sp>
        <p:nvSpPr>
          <p:cNvPr id="13" name="Text 11"/>
          <p:cNvSpPr/>
          <p:nvPr/>
        </p:nvSpPr>
        <p:spPr>
          <a:xfrm>
            <a:off x="411480" y="2697480"/>
            <a:ext cx="3931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1B2A4A"/>
                </a:solidFill>
              </a:rPr>
              <a:t>« Je suis en train de travailler. »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11480" y="3063240"/>
            <a:ext cx="3931920" cy="0"/>
          </a:xfrm>
          <a:prstGeom prst="line">
            <a:avLst/>
          </a:prstGeom>
          <a:noFill/>
          <a:ln w="6350">
            <a:solidFill>
              <a:srgbClr val="D8E2F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5" name="Shape 13"/>
          <p:cNvSpPr/>
          <p:nvPr/>
        </p:nvSpPr>
        <p:spPr>
          <a:xfrm>
            <a:off x="411480" y="3136392"/>
            <a:ext cx="201168" cy="201168"/>
          </a:xfrm>
          <a:prstGeom prst="rect">
            <a:avLst/>
          </a:prstGeom>
          <a:solidFill>
            <a:srgbClr val="D94040"/>
          </a:solidFill>
          <a:ln w="12700">
            <a:solidFill>
              <a:srgbClr val="D9404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6" name="Text 14"/>
          <p:cNvSpPr/>
          <p:nvPr/>
        </p:nvSpPr>
        <p:spPr>
          <a:xfrm>
            <a:off x="411480" y="3136392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✗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658368" y="3118104"/>
            <a:ext cx="367588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94040"/>
                </a:solidFill>
              </a:rPr>
              <a:t>I am in the process of working.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411480" y="3465576"/>
            <a:ext cx="201168" cy="201168"/>
          </a:xfrm>
          <a:prstGeom prst="rect">
            <a:avLst/>
          </a:prstGeom>
          <a:solidFill>
            <a:srgbClr val="2E9C6A"/>
          </a:solidFill>
          <a:ln w="12700">
            <a:solidFill>
              <a:srgbClr val="2E9C6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9" name="Text 17"/>
          <p:cNvSpPr/>
          <p:nvPr/>
        </p:nvSpPr>
        <p:spPr>
          <a:xfrm>
            <a:off x="411480" y="3465576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✓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658368" y="3447288"/>
            <a:ext cx="367588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2E9C6A"/>
                </a:solidFill>
              </a:rPr>
              <a:t>I am working.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411480" y="3813048"/>
            <a:ext cx="64008" cy="347472"/>
          </a:xfrm>
          <a:prstGeom prst="rect">
            <a:avLst/>
          </a:prstGeom>
          <a:solidFill>
            <a:srgbClr val="E8A030"/>
          </a:solidFill>
          <a:ln w="12700">
            <a:solidFill>
              <a:srgbClr val="E8A03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2" name="Text 20"/>
          <p:cNvSpPr/>
          <p:nvPr/>
        </p:nvSpPr>
        <p:spPr>
          <a:xfrm>
            <a:off x="548640" y="3794760"/>
            <a:ext cx="376732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i="1" dirty="0">
                <a:solidFill>
                  <a:srgbClr val="3D526E"/>
                </a:solidFill>
              </a:rPr>
              <a:t>La tournure française « être en train de » n'a pas d'équivalent syntaxique direct en anglais. L'aspect progressif suffit.</a:t>
            </a:r>
            <a:endParaRPr lang="en-US" sz="850" dirty="0"/>
          </a:p>
        </p:txBody>
      </p:sp>
      <p:sp>
        <p:nvSpPr>
          <p:cNvPr id="23" name="Shape 21"/>
          <p:cNvSpPr/>
          <p:nvPr/>
        </p:nvSpPr>
        <p:spPr>
          <a:xfrm>
            <a:off x="4663440" y="2103120"/>
            <a:ext cx="4206240" cy="2331720"/>
          </a:xfrm>
          <a:prstGeom prst="rect">
            <a:avLst/>
          </a:prstGeom>
          <a:solidFill>
            <a:srgbClr val="F4F6FA"/>
          </a:solidFill>
          <a:ln w="6350">
            <a:solidFill>
              <a:srgbClr val="D8E2F0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4" name="Shape 22"/>
          <p:cNvSpPr/>
          <p:nvPr/>
        </p:nvSpPr>
        <p:spPr>
          <a:xfrm>
            <a:off x="4800600" y="2221992"/>
            <a:ext cx="1330036" cy="256032"/>
          </a:xfrm>
          <a:prstGeom prst="roundRect">
            <a:avLst>
              <a:gd name="adj" fmla="val 28571"/>
            </a:avLst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5" name="Text 23"/>
          <p:cNvSpPr/>
          <p:nvPr/>
        </p:nvSpPr>
        <p:spPr>
          <a:xfrm>
            <a:off x="4800599" y="2221992"/>
            <a:ext cx="1153391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EN → FR (calque lex.)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4800600" y="2560320"/>
            <a:ext cx="39319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200" dirty="0">
                <a:solidFill>
                  <a:srgbClr val="6E88A8"/>
                </a:solidFill>
              </a:rPr>
              <a:t>SOURCE</a:t>
            </a:r>
            <a:endParaRPr lang="en-US" sz="700" dirty="0"/>
          </a:p>
        </p:txBody>
      </p:sp>
      <p:sp>
        <p:nvSpPr>
          <p:cNvPr id="27" name="Text 25"/>
          <p:cNvSpPr/>
          <p:nvPr/>
        </p:nvSpPr>
        <p:spPr>
          <a:xfrm>
            <a:off x="4800600" y="2697480"/>
            <a:ext cx="3931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1B2A4A"/>
                </a:solidFill>
              </a:rPr>
              <a:t>« The meeting was very productive. »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800600" y="3063240"/>
            <a:ext cx="3931920" cy="0"/>
          </a:xfrm>
          <a:prstGeom prst="line">
            <a:avLst/>
          </a:prstGeom>
          <a:noFill/>
          <a:ln w="6350">
            <a:solidFill>
              <a:srgbClr val="D8E2F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9" name="Shape 27"/>
          <p:cNvSpPr/>
          <p:nvPr/>
        </p:nvSpPr>
        <p:spPr>
          <a:xfrm>
            <a:off x="4800600" y="3136392"/>
            <a:ext cx="201168" cy="201168"/>
          </a:xfrm>
          <a:prstGeom prst="rect">
            <a:avLst/>
          </a:prstGeom>
          <a:solidFill>
            <a:srgbClr val="D94040"/>
          </a:solidFill>
          <a:ln w="12700">
            <a:solidFill>
              <a:srgbClr val="D9404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0" name="Text 28"/>
          <p:cNvSpPr/>
          <p:nvPr/>
        </p:nvSpPr>
        <p:spPr>
          <a:xfrm>
            <a:off x="4800600" y="3136392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✗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5047488" y="3118104"/>
            <a:ext cx="367588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94040"/>
                </a:solidFill>
              </a:rPr>
              <a:t>La meeting était très productive.</a:t>
            </a:r>
            <a:endParaRPr lang="en-US" sz="950" dirty="0"/>
          </a:p>
        </p:txBody>
      </p:sp>
      <p:sp>
        <p:nvSpPr>
          <p:cNvPr id="32" name="Shape 30"/>
          <p:cNvSpPr/>
          <p:nvPr/>
        </p:nvSpPr>
        <p:spPr>
          <a:xfrm>
            <a:off x="4800600" y="3465576"/>
            <a:ext cx="201168" cy="201168"/>
          </a:xfrm>
          <a:prstGeom prst="rect">
            <a:avLst/>
          </a:prstGeom>
          <a:solidFill>
            <a:srgbClr val="2E9C6A"/>
          </a:solidFill>
          <a:ln w="12700">
            <a:solidFill>
              <a:srgbClr val="2E9C6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3" name="Text 31"/>
          <p:cNvSpPr/>
          <p:nvPr/>
        </p:nvSpPr>
        <p:spPr>
          <a:xfrm>
            <a:off x="4800600" y="3465576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✓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5047488" y="3447288"/>
            <a:ext cx="367588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2E9C6A"/>
                </a:solidFill>
              </a:rPr>
              <a:t>La réunion était très productive.</a:t>
            </a:r>
            <a:endParaRPr lang="en-US" sz="950" dirty="0"/>
          </a:p>
        </p:txBody>
      </p:sp>
      <p:sp>
        <p:nvSpPr>
          <p:cNvPr id="35" name="Shape 33"/>
          <p:cNvSpPr/>
          <p:nvPr/>
        </p:nvSpPr>
        <p:spPr>
          <a:xfrm>
            <a:off x="4800600" y="3813048"/>
            <a:ext cx="64008" cy="347472"/>
          </a:xfrm>
          <a:prstGeom prst="rect">
            <a:avLst/>
          </a:prstGeom>
          <a:solidFill>
            <a:srgbClr val="E8A030"/>
          </a:solidFill>
          <a:ln w="12700">
            <a:solidFill>
              <a:srgbClr val="E8A03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6" name="Text 34"/>
          <p:cNvSpPr/>
          <p:nvPr/>
        </p:nvSpPr>
        <p:spPr>
          <a:xfrm>
            <a:off x="4937760" y="3794760"/>
            <a:ext cx="376732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i="1" dirty="0">
                <a:solidFill>
                  <a:srgbClr val="3D526E"/>
                </a:solidFill>
              </a:rPr>
              <a:t>Emprunter directement le mot anglais « meeting » alors qu'un équivalent français courant existe.</a:t>
            </a:r>
            <a:endParaRPr lang="en-US" sz="850" dirty="0"/>
          </a:p>
        </p:txBody>
      </p:sp>
      <p:sp>
        <p:nvSpPr>
          <p:cNvPr id="37" name="Text 35"/>
          <p:cNvSpPr/>
          <p:nvPr/>
        </p:nvSpPr>
        <p:spPr>
          <a:xfrm>
            <a:off x="274320" y="4636008"/>
            <a:ext cx="8595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 rtl="1">
              <a:buNone/>
            </a:pPr>
            <a:r>
              <a:rPr lang="en-US" sz="900" i="1" dirty="0">
                <a:solidFill>
                  <a:srgbClr val="6E88A8"/>
                </a:solidFill>
              </a:rPr>
              <a:t>التـرجمة: أنا أعمل الآن.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Shape 1"/>
          <p:cNvSpPr/>
          <p:nvPr/>
        </p:nvSpPr>
        <p:spPr>
          <a:xfrm>
            <a:off x="228600" y="0"/>
            <a:ext cx="8915400" cy="64008"/>
          </a:xfrm>
          <a:prstGeom prst="rect">
            <a:avLst/>
          </a:prstGeom>
          <a:solidFill>
            <a:srgbClr val="E8A030"/>
          </a:solidFill>
          <a:ln w="12700">
            <a:solidFill>
              <a:srgbClr val="E8A03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" name="Text 2"/>
          <p:cNvSpPr/>
          <p:nvPr/>
        </p:nvSpPr>
        <p:spPr>
          <a:xfrm>
            <a:off x="320039" y="182880"/>
            <a:ext cx="1560715" cy="11521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0" b="1" dirty="0">
                <a:solidFill>
                  <a:srgbClr val="E8A03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</a:t>
            </a:r>
            <a:endParaRPr lang="en-US" sz="9000" dirty="0"/>
          </a:p>
        </p:txBody>
      </p:sp>
      <p:sp>
        <p:nvSpPr>
          <p:cNvPr id="5" name="Text 3"/>
          <p:cNvSpPr/>
          <p:nvPr/>
        </p:nvSpPr>
        <p:spPr>
          <a:xfrm>
            <a:off x="1757726" y="320040"/>
            <a:ext cx="7066234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L'imprécision terminologique</a:t>
            </a:r>
            <a:endParaRPr lang="en-US" sz="3400" dirty="0"/>
          </a:p>
        </p:txBody>
      </p:sp>
      <p:sp>
        <p:nvSpPr>
          <p:cNvPr id="6" name="Shape 4"/>
          <p:cNvSpPr/>
          <p:nvPr/>
        </p:nvSpPr>
        <p:spPr>
          <a:xfrm>
            <a:off x="274320" y="1371600"/>
            <a:ext cx="8595360" cy="548640"/>
          </a:xfrm>
          <a:prstGeom prst="rect">
            <a:avLst/>
          </a:prstGeom>
          <a:solidFill>
            <a:srgbClr val="EBF2FB"/>
          </a:solidFill>
          <a:ln w="6350">
            <a:solidFill>
              <a:srgbClr val="C5D8F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" name="Shape 5"/>
          <p:cNvSpPr/>
          <p:nvPr/>
        </p:nvSpPr>
        <p:spPr>
          <a:xfrm>
            <a:off x="274320" y="1371600"/>
            <a:ext cx="64008" cy="548640"/>
          </a:xfrm>
          <a:prstGeom prst="rect">
            <a:avLst/>
          </a:prstGeom>
          <a:solidFill>
            <a:srgbClr val="4EADCF"/>
          </a:solidFill>
          <a:ln w="12700">
            <a:solidFill>
              <a:srgbClr val="4EADC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" name="Text 6"/>
          <p:cNvSpPr/>
          <p:nvPr/>
        </p:nvSpPr>
        <p:spPr>
          <a:xfrm>
            <a:off x="438912" y="1371600"/>
            <a:ext cx="8275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3D526E"/>
                </a:solidFill>
              </a:rPr>
              <a:t>Le traducteur choisit un terme générique là où un terme technique précis s'impose — ou vice versa. Grave dans les domaines spécialisés.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274320" y="2103120"/>
            <a:ext cx="4206240" cy="2331720"/>
          </a:xfrm>
          <a:prstGeom prst="rect">
            <a:avLst/>
          </a:prstGeom>
          <a:solidFill>
            <a:srgbClr val="F4F6FA"/>
          </a:solidFill>
          <a:ln w="6350">
            <a:solidFill>
              <a:srgbClr val="D8E2F0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0" name="Shape 8"/>
          <p:cNvSpPr/>
          <p:nvPr/>
        </p:nvSpPr>
        <p:spPr>
          <a:xfrm>
            <a:off x="411480" y="2221992"/>
            <a:ext cx="1282238" cy="256032"/>
          </a:xfrm>
          <a:prstGeom prst="roundRect">
            <a:avLst>
              <a:gd name="adj" fmla="val 28571"/>
            </a:avLst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1" name="Text 9"/>
          <p:cNvSpPr/>
          <p:nvPr/>
        </p:nvSpPr>
        <p:spPr>
          <a:xfrm>
            <a:off x="411480" y="2221992"/>
            <a:ext cx="1097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Médical — EN → FR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411480" y="2560320"/>
            <a:ext cx="39319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200" dirty="0">
                <a:solidFill>
                  <a:srgbClr val="6E88A8"/>
                </a:solidFill>
              </a:rPr>
              <a:t>SOURCE</a:t>
            </a:r>
            <a:endParaRPr lang="en-US" sz="700" dirty="0"/>
          </a:p>
        </p:txBody>
      </p:sp>
      <p:sp>
        <p:nvSpPr>
          <p:cNvPr id="13" name="Text 11"/>
          <p:cNvSpPr/>
          <p:nvPr/>
        </p:nvSpPr>
        <p:spPr>
          <a:xfrm>
            <a:off x="411480" y="2697480"/>
            <a:ext cx="3931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1B2A4A"/>
                </a:solidFill>
              </a:rPr>
              <a:t>« The patient presented with dyspnea. »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11480" y="3063240"/>
            <a:ext cx="3931920" cy="0"/>
          </a:xfrm>
          <a:prstGeom prst="line">
            <a:avLst/>
          </a:prstGeom>
          <a:noFill/>
          <a:ln w="6350">
            <a:solidFill>
              <a:srgbClr val="D8E2F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5" name="Shape 13"/>
          <p:cNvSpPr/>
          <p:nvPr/>
        </p:nvSpPr>
        <p:spPr>
          <a:xfrm>
            <a:off x="411480" y="3136392"/>
            <a:ext cx="201168" cy="201168"/>
          </a:xfrm>
          <a:prstGeom prst="rect">
            <a:avLst/>
          </a:prstGeom>
          <a:solidFill>
            <a:srgbClr val="D94040"/>
          </a:solidFill>
          <a:ln w="12700">
            <a:solidFill>
              <a:srgbClr val="D9404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6" name="Text 14"/>
          <p:cNvSpPr/>
          <p:nvPr/>
        </p:nvSpPr>
        <p:spPr>
          <a:xfrm>
            <a:off x="411480" y="3136392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✗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658368" y="3118104"/>
            <a:ext cx="367588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94040"/>
                </a:solidFill>
              </a:rPr>
              <a:t>Le patient avait du mal à respirer.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411480" y="3465576"/>
            <a:ext cx="201168" cy="201168"/>
          </a:xfrm>
          <a:prstGeom prst="rect">
            <a:avLst/>
          </a:prstGeom>
          <a:solidFill>
            <a:srgbClr val="2E9C6A"/>
          </a:solidFill>
          <a:ln w="12700">
            <a:solidFill>
              <a:srgbClr val="2E9C6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9" name="Text 17"/>
          <p:cNvSpPr/>
          <p:nvPr/>
        </p:nvSpPr>
        <p:spPr>
          <a:xfrm>
            <a:off x="411480" y="3465576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✓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658368" y="3447288"/>
            <a:ext cx="367588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2E9C6A"/>
                </a:solidFill>
              </a:rPr>
              <a:t>Le patient présentait une dyspnée.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411480" y="3813048"/>
            <a:ext cx="64008" cy="347472"/>
          </a:xfrm>
          <a:prstGeom prst="rect">
            <a:avLst/>
          </a:prstGeom>
          <a:solidFill>
            <a:srgbClr val="E8A030"/>
          </a:solidFill>
          <a:ln w="12700">
            <a:solidFill>
              <a:srgbClr val="E8A03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2" name="Text 20"/>
          <p:cNvSpPr/>
          <p:nvPr/>
        </p:nvSpPr>
        <p:spPr>
          <a:xfrm>
            <a:off x="548640" y="3794760"/>
            <a:ext cx="376732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i="1" dirty="0">
                <a:solidFill>
                  <a:srgbClr val="3D526E"/>
                </a:solidFill>
              </a:rPr>
              <a:t>Dans un contexte médical, le terme technique « dyspnée » est attendu. La périphrase vulgarise sans raison.</a:t>
            </a:r>
            <a:endParaRPr lang="en-US" sz="850" dirty="0"/>
          </a:p>
        </p:txBody>
      </p:sp>
      <p:sp>
        <p:nvSpPr>
          <p:cNvPr id="23" name="Shape 21"/>
          <p:cNvSpPr/>
          <p:nvPr/>
        </p:nvSpPr>
        <p:spPr>
          <a:xfrm>
            <a:off x="4663440" y="2103120"/>
            <a:ext cx="4206240" cy="2331720"/>
          </a:xfrm>
          <a:prstGeom prst="rect">
            <a:avLst/>
          </a:prstGeom>
          <a:solidFill>
            <a:srgbClr val="F4F6FA"/>
          </a:solidFill>
          <a:ln w="6350">
            <a:solidFill>
              <a:srgbClr val="D8E2F0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4" name="Shape 22"/>
          <p:cNvSpPr/>
          <p:nvPr/>
        </p:nvSpPr>
        <p:spPr>
          <a:xfrm>
            <a:off x="4800600" y="2221992"/>
            <a:ext cx="1238596" cy="256032"/>
          </a:xfrm>
          <a:prstGeom prst="roundRect">
            <a:avLst>
              <a:gd name="adj" fmla="val 28571"/>
            </a:avLst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5" name="Text 23"/>
          <p:cNvSpPr/>
          <p:nvPr/>
        </p:nvSpPr>
        <p:spPr>
          <a:xfrm>
            <a:off x="4800600" y="2221992"/>
            <a:ext cx="110143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Juridique — FR → EN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4800600" y="2560320"/>
            <a:ext cx="39319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200" dirty="0">
                <a:solidFill>
                  <a:srgbClr val="6E88A8"/>
                </a:solidFill>
              </a:rPr>
              <a:t>SOURCE</a:t>
            </a:r>
            <a:endParaRPr lang="en-US" sz="700" dirty="0"/>
          </a:p>
        </p:txBody>
      </p:sp>
      <p:sp>
        <p:nvSpPr>
          <p:cNvPr id="27" name="Text 25"/>
          <p:cNvSpPr/>
          <p:nvPr/>
        </p:nvSpPr>
        <p:spPr>
          <a:xfrm>
            <a:off x="4800600" y="2697480"/>
            <a:ext cx="3931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1B2A4A"/>
                </a:solidFill>
              </a:rPr>
              <a:t>« L'acte sous seing privé a été notarié. »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800600" y="3063240"/>
            <a:ext cx="3931920" cy="0"/>
          </a:xfrm>
          <a:prstGeom prst="line">
            <a:avLst/>
          </a:prstGeom>
          <a:noFill/>
          <a:ln w="6350">
            <a:solidFill>
              <a:srgbClr val="D8E2F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9" name="Shape 27"/>
          <p:cNvSpPr/>
          <p:nvPr/>
        </p:nvSpPr>
        <p:spPr>
          <a:xfrm>
            <a:off x="4800600" y="3136392"/>
            <a:ext cx="201168" cy="201168"/>
          </a:xfrm>
          <a:prstGeom prst="rect">
            <a:avLst/>
          </a:prstGeom>
          <a:solidFill>
            <a:srgbClr val="D94040"/>
          </a:solidFill>
          <a:ln w="12700">
            <a:solidFill>
              <a:srgbClr val="D9404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0" name="Text 28"/>
          <p:cNvSpPr/>
          <p:nvPr/>
        </p:nvSpPr>
        <p:spPr>
          <a:xfrm>
            <a:off x="4800600" y="3136392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✗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5047488" y="3118104"/>
            <a:ext cx="367588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94040"/>
                </a:solidFill>
              </a:rPr>
              <a:t>The private document was made official.</a:t>
            </a:r>
            <a:endParaRPr lang="en-US" sz="950" dirty="0"/>
          </a:p>
        </p:txBody>
      </p:sp>
      <p:sp>
        <p:nvSpPr>
          <p:cNvPr id="32" name="Shape 30"/>
          <p:cNvSpPr/>
          <p:nvPr/>
        </p:nvSpPr>
        <p:spPr>
          <a:xfrm>
            <a:off x="4800600" y="3465576"/>
            <a:ext cx="201168" cy="201168"/>
          </a:xfrm>
          <a:prstGeom prst="rect">
            <a:avLst/>
          </a:prstGeom>
          <a:solidFill>
            <a:srgbClr val="2E9C6A"/>
          </a:solidFill>
          <a:ln w="12700">
            <a:solidFill>
              <a:srgbClr val="2E9C6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3" name="Text 31"/>
          <p:cNvSpPr/>
          <p:nvPr/>
        </p:nvSpPr>
        <p:spPr>
          <a:xfrm>
            <a:off x="4800600" y="3465576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✓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5047488" y="3447288"/>
            <a:ext cx="367588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2E9C6A"/>
                </a:solidFill>
              </a:rPr>
              <a:t>The private deed was notarized.</a:t>
            </a:r>
            <a:endParaRPr lang="en-US" sz="950" dirty="0"/>
          </a:p>
        </p:txBody>
      </p:sp>
      <p:sp>
        <p:nvSpPr>
          <p:cNvPr id="35" name="Shape 33"/>
          <p:cNvSpPr/>
          <p:nvPr/>
        </p:nvSpPr>
        <p:spPr>
          <a:xfrm>
            <a:off x="4800600" y="3813048"/>
            <a:ext cx="64008" cy="347472"/>
          </a:xfrm>
          <a:prstGeom prst="rect">
            <a:avLst/>
          </a:prstGeom>
          <a:solidFill>
            <a:srgbClr val="E8A030"/>
          </a:solidFill>
          <a:ln w="12700">
            <a:solidFill>
              <a:srgbClr val="E8A03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6" name="Text 34"/>
          <p:cNvSpPr/>
          <p:nvPr/>
        </p:nvSpPr>
        <p:spPr>
          <a:xfrm>
            <a:off x="4937760" y="3794760"/>
            <a:ext cx="376732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i="1" dirty="0">
                <a:solidFill>
                  <a:srgbClr val="3D526E"/>
                </a:solidFill>
              </a:rPr>
              <a:t>Le terme juridique précis « notarized » s'impose ; « made official » est trop vague et inexact.</a:t>
            </a:r>
            <a:endParaRPr lang="en-US" sz="850" dirty="0"/>
          </a:p>
        </p:txBody>
      </p:sp>
      <p:sp>
        <p:nvSpPr>
          <p:cNvPr id="37" name="Text 35"/>
          <p:cNvSpPr/>
          <p:nvPr/>
        </p:nvSpPr>
        <p:spPr>
          <a:xfrm>
            <a:off x="274320" y="4636008"/>
            <a:ext cx="8595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 rtl="1">
              <a:buNone/>
            </a:pPr>
            <a:r>
              <a:rPr lang="en-US" sz="900" i="1" dirty="0">
                <a:solidFill>
                  <a:srgbClr val="6E88A8"/>
                </a:solidFill>
              </a:rPr>
              <a:t>التـرجمة: عانى المريض من ضيق في </a:t>
            </a:r>
            <a:r>
              <a:rPr lang="en-US" sz="900" i="1" dirty="0" err="1">
                <a:solidFill>
                  <a:srgbClr val="6E88A8"/>
                </a:solidFill>
              </a:rPr>
              <a:t>التنفس</a:t>
            </a:r>
            <a:r>
              <a:rPr lang="en-US" sz="900" i="1" dirty="0">
                <a:solidFill>
                  <a:srgbClr val="6E88A8"/>
                </a:solidFill>
              </a:rPr>
              <a:t> )</a:t>
            </a:r>
            <a:r>
              <a:rPr lang="en-US" sz="900" i="1" dirty="0" err="1">
                <a:solidFill>
                  <a:srgbClr val="6E88A8"/>
                </a:solidFill>
              </a:rPr>
              <a:t>ديسبنيا</a:t>
            </a:r>
            <a:r>
              <a:rPr lang="en-US" sz="900" i="1" dirty="0">
                <a:solidFill>
                  <a:srgbClr val="6E88A8"/>
                </a:solidFill>
              </a:rPr>
              <a:t>(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Shape 1"/>
          <p:cNvSpPr/>
          <p:nvPr/>
        </p:nvSpPr>
        <p:spPr>
          <a:xfrm>
            <a:off x="228600" y="0"/>
            <a:ext cx="8915400" cy="64008"/>
          </a:xfrm>
          <a:prstGeom prst="rect">
            <a:avLst/>
          </a:prstGeom>
          <a:solidFill>
            <a:srgbClr val="E8A030"/>
          </a:solidFill>
          <a:ln w="12700">
            <a:solidFill>
              <a:srgbClr val="E8A03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" name="Text 2"/>
          <p:cNvSpPr/>
          <p:nvPr/>
        </p:nvSpPr>
        <p:spPr>
          <a:xfrm>
            <a:off x="320040" y="182880"/>
            <a:ext cx="130967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0" b="1" dirty="0">
                <a:solidFill>
                  <a:srgbClr val="E8A03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</a:t>
            </a:r>
            <a:endParaRPr lang="en-US" sz="9000" dirty="0"/>
          </a:p>
        </p:txBody>
      </p:sp>
      <p:sp>
        <p:nvSpPr>
          <p:cNvPr id="5" name="Text 3"/>
          <p:cNvSpPr/>
          <p:nvPr/>
        </p:nvSpPr>
        <p:spPr>
          <a:xfrm>
            <a:off x="1629710" y="320040"/>
            <a:ext cx="719425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L'erreur de registre</a:t>
            </a:r>
            <a:endParaRPr lang="en-US" sz="3400" dirty="0"/>
          </a:p>
        </p:txBody>
      </p:sp>
      <p:sp>
        <p:nvSpPr>
          <p:cNvPr id="6" name="Shape 4"/>
          <p:cNvSpPr/>
          <p:nvPr/>
        </p:nvSpPr>
        <p:spPr>
          <a:xfrm>
            <a:off x="274320" y="1371600"/>
            <a:ext cx="8595360" cy="548640"/>
          </a:xfrm>
          <a:prstGeom prst="rect">
            <a:avLst/>
          </a:prstGeom>
          <a:solidFill>
            <a:srgbClr val="EBF2FB"/>
          </a:solidFill>
          <a:ln w="6350">
            <a:solidFill>
              <a:srgbClr val="C5D8F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" name="Shape 5"/>
          <p:cNvSpPr/>
          <p:nvPr/>
        </p:nvSpPr>
        <p:spPr>
          <a:xfrm>
            <a:off x="274320" y="1371600"/>
            <a:ext cx="64008" cy="548640"/>
          </a:xfrm>
          <a:prstGeom prst="rect">
            <a:avLst/>
          </a:prstGeom>
          <a:solidFill>
            <a:srgbClr val="4EADCF"/>
          </a:solidFill>
          <a:ln w="12700">
            <a:solidFill>
              <a:srgbClr val="4EADC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" name="Text 6"/>
          <p:cNvSpPr/>
          <p:nvPr/>
        </p:nvSpPr>
        <p:spPr>
          <a:xfrm>
            <a:off x="438912" y="1371600"/>
            <a:ext cx="8275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3D526E"/>
                </a:solidFill>
              </a:rPr>
              <a:t>Le traducteur utilise un registre de langue inadapté au contexte : trop familier pour un texte soutenu, ou trop formel pour un texte courant.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274320" y="2103120"/>
            <a:ext cx="4206240" cy="2331720"/>
          </a:xfrm>
          <a:prstGeom prst="rect">
            <a:avLst/>
          </a:prstGeom>
          <a:solidFill>
            <a:srgbClr val="F4F6FA"/>
          </a:solidFill>
          <a:ln w="6350">
            <a:solidFill>
              <a:srgbClr val="D8E2F0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0" name="Shape 8"/>
          <p:cNvSpPr/>
          <p:nvPr/>
        </p:nvSpPr>
        <p:spPr>
          <a:xfrm>
            <a:off x="411479" y="2221992"/>
            <a:ext cx="1794300" cy="256032"/>
          </a:xfrm>
          <a:prstGeom prst="roundRect">
            <a:avLst>
              <a:gd name="adj" fmla="val 28571"/>
            </a:avLst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1" name="Text 9"/>
          <p:cNvSpPr/>
          <p:nvPr/>
        </p:nvSpPr>
        <p:spPr>
          <a:xfrm>
            <a:off x="411480" y="2221992"/>
            <a:ext cx="157318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EN → FR (familier→soutenu)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411480" y="2560320"/>
            <a:ext cx="39319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200" dirty="0">
                <a:solidFill>
                  <a:srgbClr val="6E88A8"/>
                </a:solidFill>
              </a:rPr>
              <a:t>SOURCE</a:t>
            </a:r>
            <a:endParaRPr lang="en-US" sz="700" dirty="0"/>
          </a:p>
        </p:txBody>
      </p:sp>
      <p:sp>
        <p:nvSpPr>
          <p:cNvPr id="13" name="Text 11"/>
          <p:cNvSpPr/>
          <p:nvPr/>
        </p:nvSpPr>
        <p:spPr>
          <a:xfrm>
            <a:off x="411480" y="2697480"/>
            <a:ext cx="3931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1B2A4A"/>
                </a:solidFill>
              </a:rPr>
              <a:t>« Hey, can you guys just chill? » (message informel entre amis)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11480" y="3063240"/>
            <a:ext cx="3931920" cy="0"/>
          </a:xfrm>
          <a:prstGeom prst="line">
            <a:avLst/>
          </a:prstGeom>
          <a:noFill/>
          <a:ln w="6350">
            <a:solidFill>
              <a:srgbClr val="D8E2F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5" name="Shape 13"/>
          <p:cNvSpPr/>
          <p:nvPr/>
        </p:nvSpPr>
        <p:spPr>
          <a:xfrm>
            <a:off x="411480" y="3136392"/>
            <a:ext cx="201168" cy="201168"/>
          </a:xfrm>
          <a:prstGeom prst="rect">
            <a:avLst/>
          </a:prstGeom>
          <a:solidFill>
            <a:srgbClr val="D94040"/>
          </a:solidFill>
          <a:ln w="12700">
            <a:solidFill>
              <a:srgbClr val="D9404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6" name="Text 14"/>
          <p:cNvSpPr/>
          <p:nvPr/>
        </p:nvSpPr>
        <p:spPr>
          <a:xfrm>
            <a:off x="411480" y="3136392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✗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658368" y="3118104"/>
            <a:ext cx="367588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94040"/>
                </a:solidFill>
              </a:rPr>
              <a:t>Je vous prierais de bien vouloir vous calmer.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411480" y="3465576"/>
            <a:ext cx="201168" cy="201168"/>
          </a:xfrm>
          <a:prstGeom prst="rect">
            <a:avLst/>
          </a:prstGeom>
          <a:solidFill>
            <a:srgbClr val="2E9C6A"/>
          </a:solidFill>
          <a:ln w="12700">
            <a:solidFill>
              <a:srgbClr val="2E9C6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9" name="Text 17"/>
          <p:cNvSpPr/>
          <p:nvPr/>
        </p:nvSpPr>
        <p:spPr>
          <a:xfrm>
            <a:off x="411480" y="3465576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✓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658368" y="3447288"/>
            <a:ext cx="367588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2E9C6A"/>
                </a:solidFill>
              </a:rPr>
              <a:t>Hé, vous pouvez vous calmer, les gars ?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411480" y="3813048"/>
            <a:ext cx="64008" cy="347472"/>
          </a:xfrm>
          <a:prstGeom prst="rect">
            <a:avLst/>
          </a:prstGeom>
          <a:solidFill>
            <a:srgbClr val="E8A030"/>
          </a:solidFill>
          <a:ln w="12700">
            <a:solidFill>
              <a:srgbClr val="E8A03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2" name="Text 20"/>
          <p:cNvSpPr/>
          <p:nvPr/>
        </p:nvSpPr>
        <p:spPr>
          <a:xfrm>
            <a:off x="548640" y="3794760"/>
            <a:ext cx="376732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i="1" dirty="0">
                <a:solidFill>
                  <a:srgbClr val="3D526E"/>
                </a:solidFill>
              </a:rPr>
              <a:t>Traduire un registre très familier par un registre soutenu trahit le ton voulu par l'auteur.</a:t>
            </a:r>
            <a:endParaRPr lang="en-US" sz="850" dirty="0"/>
          </a:p>
        </p:txBody>
      </p:sp>
      <p:sp>
        <p:nvSpPr>
          <p:cNvPr id="23" name="Shape 21"/>
          <p:cNvSpPr/>
          <p:nvPr/>
        </p:nvSpPr>
        <p:spPr>
          <a:xfrm>
            <a:off x="4663440" y="2103120"/>
            <a:ext cx="4206240" cy="2331720"/>
          </a:xfrm>
          <a:prstGeom prst="rect">
            <a:avLst/>
          </a:prstGeom>
          <a:solidFill>
            <a:srgbClr val="F4F6FA"/>
          </a:solidFill>
          <a:ln w="6350">
            <a:solidFill>
              <a:srgbClr val="D8E2F0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4" name="Shape 22"/>
          <p:cNvSpPr/>
          <p:nvPr/>
        </p:nvSpPr>
        <p:spPr>
          <a:xfrm>
            <a:off x="4800600" y="2221992"/>
            <a:ext cx="1538268" cy="256032"/>
          </a:xfrm>
          <a:prstGeom prst="roundRect">
            <a:avLst>
              <a:gd name="adj" fmla="val 28571"/>
            </a:avLst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5" name="Text 23"/>
          <p:cNvSpPr/>
          <p:nvPr/>
        </p:nvSpPr>
        <p:spPr>
          <a:xfrm>
            <a:off x="4800599" y="2221992"/>
            <a:ext cx="1465119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FR → EN (soutenu→familier)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4800600" y="2560320"/>
            <a:ext cx="39319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200" dirty="0">
                <a:solidFill>
                  <a:srgbClr val="6E88A8"/>
                </a:solidFill>
              </a:rPr>
              <a:t>SOURCE</a:t>
            </a:r>
            <a:endParaRPr lang="en-US" sz="700" dirty="0"/>
          </a:p>
        </p:txBody>
      </p:sp>
      <p:sp>
        <p:nvSpPr>
          <p:cNvPr id="27" name="Text 25"/>
          <p:cNvSpPr/>
          <p:nvPr/>
        </p:nvSpPr>
        <p:spPr>
          <a:xfrm>
            <a:off x="4800600" y="2697480"/>
            <a:ext cx="3931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1B2A4A"/>
                </a:solidFill>
              </a:rPr>
              <a:t>« Nous vous serions reconnaissants de bien vouloir nous faire parvenir votre réponse. »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800600" y="3063240"/>
            <a:ext cx="3931920" cy="0"/>
          </a:xfrm>
          <a:prstGeom prst="line">
            <a:avLst/>
          </a:prstGeom>
          <a:noFill/>
          <a:ln w="6350">
            <a:solidFill>
              <a:srgbClr val="D8E2F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9" name="Shape 27"/>
          <p:cNvSpPr/>
          <p:nvPr/>
        </p:nvSpPr>
        <p:spPr>
          <a:xfrm>
            <a:off x="4800600" y="3136392"/>
            <a:ext cx="201168" cy="201168"/>
          </a:xfrm>
          <a:prstGeom prst="rect">
            <a:avLst/>
          </a:prstGeom>
          <a:solidFill>
            <a:srgbClr val="D94040"/>
          </a:solidFill>
          <a:ln w="12700">
            <a:solidFill>
              <a:srgbClr val="D9404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0" name="Text 28"/>
          <p:cNvSpPr/>
          <p:nvPr/>
        </p:nvSpPr>
        <p:spPr>
          <a:xfrm>
            <a:off x="4800600" y="3136392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✗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5047488" y="3118104"/>
            <a:ext cx="367588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94040"/>
                </a:solidFill>
              </a:rPr>
              <a:t>Please just send us your answer, thanks.</a:t>
            </a:r>
            <a:endParaRPr lang="en-US" sz="950" dirty="0"/>
          </a:p>
        </p:txBody>
      </p:sp>
      <p:sp>
        <p:nvSpPr>
          <p:cNvPr id="32" name="Shape 30"/>
          <p:cNvSpPr/>
          <p:nvPr/>
        </p:nvSpPr>
        <p:spPr>
          <a:xfrm>
            <a:off x="4800600" y="3465576"/>
            <a:ext cx="201168" cy="201168"/>
          </a:xfrm>
          <a:prstGeom prst="rect">
            <a:avLst/>
          </a:prstGeom>
          <a:solidFill>
            <a:srgbClr val="2E9C6A"/>
          </a:solidFill>
          <a:ln w="12700">
            <a:solidFill>
              <a:srgbClr val="2E9C6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3" name="Text 31"/>
          <p:cNvSpPr/>
          <p:nvPr/>
        </p:nvSpPr>
        <p:spPr>
          <a:xfrm>
            <a:off x="4800600" y="3465576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✓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5047488" y="3447288"/>
            <a:ext cx="367588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2E9C6A"/>
                </a:solidFill>
              </a:rPr>
              <a:t>We would be grateful if you could send us your reply at your earliest convenience.</a:t>
            </a:r>
            <a:endParaRPr lang="en-US" sz="950" dirty="0"/>
          </a:p>
        </p:txBody>
      </p:sp>
      <p:sp>
        <p:nvSpPr>
          <p:cNvPr id="35" name="Shape 33"/>
          <p:cNvSpPr/>
          <p:nvPr/>
        </p:nvSpPr>
        <p:spPr>
          <a:xfrm>
            <a:off x="4800600" y="3813048"/>
            <a:ext cx="64008" cy="347472"/>
          </a:xfrm>
          <a:prstGeom prst="rect">
            <a:avLst/>
          </a:prstGeom>
          <a:solidFill>
            <a:srgbClr val="E8A030"/>
          </a:solidFill>
          <a:ln w="12700">
            <a:solidFill>
              <a:srgbClr val="E8A03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6" name="Text 34"/>
          <p:cNvSpPr/>
          <p:nvPr/>
        </p:nvSpPr>
        <p:spPr>
          <a:xfrm>
            <a:off x="4937760" y="3794760"/>
            <a:ext cx="376732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i="1" dirty="0">
                <a:solidFill>
                  <a:srgbClr val="3D526E"/>
                </a:solidFill>
              </a:rPr>
              <a:t>Le registre formel du courrier d'entreprise exige des formules de politesse équivalentes.</a:t>
            </a:r>
            <a:endParaRPr lang="en-US" sz="850" dirty="0"/>
          </a:p>
        </p:txBody>
      </p:sp>
      <p:sp>
        <p:nvSpPr>
          <p:cNvPr id="37" name="Text 35"/>
          <p:cNvSpPr/>
          <p:nvPr/>
        </p:nvSpPr>
        <p:spPr>
          <a:xfrm>
            <a:off x="274320" y="4636008"/>
            <a:ext cx="8595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 rtl="1">
              <a:buNone/>
            </a:pPr>
            <a:r>
              <a:rPr lang="en-US" sz="900" i="1" dirty="0">
                <a:solidFill>
                  <a:srgbClr val="6E88A8"/>
                </a:solidFill>
              </a:rPr>
              <a:t>التـرجمة: مستوى اللغة في المراسلات الرسمية يجب أن يُحافظ عليه.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Shape 1"/>
          <p:cNvSpPr/>
          <p:nvPr/>
        </p:nvSpPr>
        <p:spPr>
          <a:xfrm>
            <a:off x="228600" y="0"/>
            <a:ext cx="8915400" cy="64008"/>
          </a:xfrm>
          <a:prstGeom prst="rect">
            <a:avLst/>
          </a:prstGeom>
          <a:solidFill>
            <a:srgbClr val="E8A030"/>
          </a:solidFill>
          <a:ln w="12700">
            <a:solidFill>
              <a:srgbClr val="E8A03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" name="Text 2"/>
          <p:cNvSpPr/>
          <p:nvPr/>
        </p:nvSpPr>
        <p:spPr>
          <a:xfrm>
            <a:off x="320040" y="182880"/>
            <a:ext cx="1415242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0" b="1" dirty="0">
                <a:solidFill>
                  <a:srgbClr val="E8A03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</a:t>
            </a:r>
            <a:endParaRPr lang="en-US" sz="9000" dirty="0"/>
          </a:p>
        </p:txBody>
      </p:sp>
      <p:sp>
        <p:nvSpPr>
          <p:cNvPr id="5" name="Text 3"/>
          <p:cNvSpPr/>
          <p:nvPr/>
        </p:nvSpPr>
        <p:spPr>
          <a:xfrm>
            <a:off x="1963882" y="320040"/>
            <a:ext cx="6860078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L'euphémisme &amp; le dysphémisme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274320" y="1371600"/>
            <a:ext cx="8595360" cy="548640"/>
          </a:xfrm>
          <a:prstGeom prst="rect">
            <a:avLst/>
          </a:prstGeom>
          <a:solidFill>
            <a:srgbClr val="EBF2FB"/>
          </a:solidFill>
          <a:ln w="6350">
            <a:solidFill>
              <a:srgbClr val="C5D8F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" name="Shape 5"/>
          <p:cNvSpPr/>
          <p:nvPr/>
        </p:nvSpPr>
        <p:spPr>
          <a:xfrm>
            <a:off x="274320" y="1371600"/>
            <a:ext cx="64008" cy="548640"/>
          </a:xfrm>
          <a:prstGeom prst="rect">
            <a:avLst/>
          </a:prstGeom>
          <a:solidFill>
            <a:srgbClr val="4EADCF"/>
          </a:solidFill>
          <a:ln w="12700">
            <a:solidFill>
              <a:srgbClr val="4EADC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" name="Text 6"/>
          <p:cNvSpPr/>
          <p:nvPr/>
        </p:nvSpPr>
        <p:spPr>
          <a:xfrm>
            <a:off x="438912" y="1371600"/>
            <a:ext cx="8275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3D526E"/>
                </a:solidFill>
              </a:rPr>
              <a:t>Le traducteur adoucit (euphémisme) ou durcit (dysphémisme) le propos de l'auteur sans que le texte source le justifie.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274320" y="2103120"/>
            <a:ext cx="4206240" cy="2331720"/>
          </a:xfrm>
          <a:prstGeom prst="rect">
            <a:avLst/>
          </a:prstGeom>
          <a:solidFill>
            <a:srgbClr val="F4F6FA"/>
          </a:solidFill>
          <a:ln w="6350">
            <a:solidFill>
              <a:srgbClr val="D8E2F0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0" name="Shape 8"/>
          <p:cNvSpPr/>
          <p:nvPr/>
        </p:nvSpPr>
        <p:spPr>
          <a:xfrm>
            <a:off x="411480" y="2221992"/>
            <a:ext cx="1286394" cy="256032"/>
          </a:xfrm>
          <a:prstGeom prst="roundRect">
            <a:avLst>
              <a:gd name="adj" fmla="val 28571"/>
            </a:avLst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1" name="Text 9"/>
          <p:cNvSpPr/>
          <p:nvPr/>
        </p:nvSpPr>
        <p:spPr>
          <a:xfrm>
            <a:off x="411479" y="2221992"/>
            <a:ext cx="1240675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Euphémisme — EN → FR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411480" y="2560320"/>
            <a:ext cx="39319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200" dirty="0">
                <a:solidFill>
                  <a:srgbClr val="6E88A8"/>
                </a:solidFill>
              </a:rPr>
              <a:t>SOURCE</a:t>
            </a:r>
            <a:endParaRPr lang="en-US" sz="700" dirty="0"/>
          </a:p>
        </p:txBody>
      </p:sp>
      <p:sp>
        <p:nvSpPr>
          <p:cNvPr id="13" name="Text 11"/>
          <p:cNvSpPr/>
          <p:nvPr/>
        </p:nvSpPr>
        <p:spPr>
          <a:xfrm>
            <a:off x="411480" y="2697480"/>
            <a:ext cx="3931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1B2A4A"/>
                </a:solidFill>
              </a:rPr>
              <a:t>« He was fired. »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11480" y="3063240"/>
            <a:ext cx="3931920" cy="0"/>
          </a:xfrm>
          <a:prstGeom prst="line">
            <a:avLst/>
          </a:prstGeom>
          <a:noFill/>
          <a:ln w="6350">
            <a:solidFill>
              <a:srgbClr val="D8E2F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5" name="Shape 13"/>
          <p:cNvSpPr/>
          <p:nvPr/>
        </p:nvSpPr>
        <p:spPr>
          <a:xfrm>
            <a:off x="411480" y="3136392"/>
            <a:ext cx="201168" cy="201168"/>
          </a:xfrm>
          <a:prstGeom prst="rect">
            <a:avLst/>
          </a:prstGeom>
          <a:solidFill>
            <a:srgbClr val="D94040"/>
          </a:solidFill>
          <a:ln w="12700">
            <a:solidFill>
              <a:srgbClr val="D9404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6" name="Text 14"/>
          <p:cNvSpPr/>
          <p:nvPr/>
        </p:nvSpPr>
        <p:spPr>
          <a:xfrm>
            <a:off x="411480" y="3136392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✗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658368" y="3118104"/>
            <a:ext cx="367588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94040"/>
                </a:solidFill>
              </a:rPr>
              <a:t>Il a quitté l'entreprise pour de nouveaux horizons.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411480" y="3465576"/>
            <a:ext cx="201168" cy="201168"/>
          </a:xfrm>
          <a:prstGeom prst="rect">
            <a:avLst/>
          </a:prstGeom>
          <a:solidFill>
            <a:srgbClr val="2E9C6A"/>
          </a:solidFill>
          <a:ln w="12700">
            <a:solidFill>
              <a:srgbClr val="2E9C6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9" name="Text 17"/>
          <p:cNvSpPr/>
          <p:nvPr/>
        </p:nvSpPr>
        <p:spPr>
          <a:xfrm>
            <a:off x="411480" y="3465576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✓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658368" y="3447288"/>
            <a:ext cx="367588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2E9C6A"/>
                </a:solidFill>
              </a:rPr>
              <a:t>Il a été licencié / renvoyé.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411480" y="3813048"/>
            <a:ext cx="64008" cy="347472"/>
          </a:xfrm>
          <a:prstGeom prst="rect">
            <a:avLst/>
          </a:prstGeom>
          <a:solidFill>
            <a:srgbClr val="E8A030"/>
          </a:solidFill>
          <a:ln w="12700">
            <a:solidFill>
              <a:srgbClr val="E8A03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2" name="Text 20"/>
          <p:cNvSpPr/>
          <p:nvPr/>
        </p:nvSpPr>
        <p:spPr>
          <a:xfrm>
            <a:off x="548640" y="3794760"/>
            <a:ext cx="376732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i="1" dirty="0">
                <a:solidFill>
                  <a:srgbClr val="3D526E"/>
                </a:solidFill>
              </a:rPr>
              <a:t>L'original est direct et neutre. Atténuer avec une formule euphémistique peut induire le lecteur en erreur.</a:t>
            </a:r>
            <a:endParaRPr lang="en-US" sz="850" dirty="0"/>
          </a:p>
        </p:txBody>
      </p:sp>
      <p:sp>
        <p:nvSpPr>
          <p:cNvPr id="23" name="Shape 21"/>
          <p:cNvSpPr/>
          <p:nvPr/>
        </p:nvSpPr>
        <p:spPr>
          <a:xfrm>
            <a:off x="4663440" y="2103120"/>
            <a:ext cx="4206240" cy="2331720"/>
          </a:xfrm>
          <a:prstGeom prst="rect">
            <a:avLst/>
          </a:prstGeom>
          <a:solidFill>
            <a:srgbClr val="F4F6FA"/>
          </a:solidFill>
          <a:ln w="6350">
            <a:solidFill>
              <a:srgbClr val="D8E2F0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4" name="Shape 22"/>
          <p:cNvSpPr/>
          <p:nvPr/>
        </p:nvSpPr>
        <p:spPr>
          <a:xfrm>
            <a:off x="4800599" y="2221992"/>
            <a:ext cx="1411085" cy="256032"/>
          </a:xfrm>
          <a:prstGeom prst="roundRect">
            <a:avLst>
              <a:gd name="adj" fmla="val 28571"/>
            </a:avLst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5" name="Text 23"/>
          <p:cNvSpPr/>
          <p:nvPr/>
        </p:nvSpPr>
        <p:spPr>
          <a:xfrm>
            <a:off x="4800600" y="2221992"/>
            <a:ext cx="127392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Dysphémisme — FR → EN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4800600" y="2560320"/>
            <a:ext cx="39319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200" dirty="0">
                <a:solidFill>
                  <a:srgbClr val="6E88A8"/>
                </a:solidFill>
              </a:rPr>
              <a:t>SOURCE</a:t>
            </a:r>
            <a:endParaRPr lang="en-US" sz="700" dirty="0"/>
          </a:p>
        </p:txBody>
      </p:sp>
      <p:sp>
        <p:nvSpPr>
          <p:cNvPr id="27" name="Text 25"/>
          <p:cNvSpPr/>
          <p:nvPr/>
        </p:nvSpPr>
        <p:spPr>
          <a:xfrm>
            <a:off x="4800600" y="2697480"/>
            <a:ext cx="3931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1B2A4A"/>
                </a:solidFill>
              </a:rPr>
              <a:t>« Il est décédé. » (contexte médical formel)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800600" y="3063240"/>
            <a:ext cx="3931920" cy="0"/>
          </a:xfrm>
          <a:prstGeom prst="line">
            <a:avLst/>
          </a:prstGeom>
          <a:noFill/>
          <a:ln w="6350">
            <a:solidFill>
              <a:srgbClr val="D8E2F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9" name="Shape 27"/>
          <p:cNvSpPr/>
          <p:nvPr/>
        </p:nvSpPr>
        <p:spPr>
          <a:xfrm>
            <a:off x="4800600" y="3136392"/>
            <a:ext cx="201168" cy="201168"/>
          </a:xfrm>
          <a:prstGeom prst="rect">
            <a:avLst/>
          </a:prstGeom>
          <a:solidFill>
            <a:srgbClr val="D94040"/>
          </a:solidFill>
          <a:ln w="12700">
            <a:solidFill>
              <a:srgbClr val="D9404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0" name="Text 28"/>
          <p:cNvSpPr/>
          <p:nvPr/>
        </p:nvSpPr>
        <p:spPr>
          <a:xfrm>
            <a:off x="4800600" y="3136392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✗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5047488" y="3118104"/>
            <a:ext cx="367588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94040"/>
                </a:solidFill>
              </a:rPr>
              <a:t>He kicked the bucket.</a:t>
            </a:r>
            <a:endParaRPr lang="en-US" sz="950" dirty="0"/>
          </a:p>
        </p:txBody>
      </p:sp>
      <p:sp>
        <p:nvSpPr>
          <p:cNvPr id="32" name="Shape 30"/>
          <p:cNvSpPr/>
          <p:nvPr/>
        </p:nvSpPr>
        <p:spPr>
          <a:xfrm>
            <a:off x="4800600" y="3465576"/>
            <a:ext cx="201168" cy="201168"/>
          </a:xfrm>
          <a:prstGeom prst="rect">
            <a:avLst/>
          </a:prstGeom>
          <a:solidFill>
            <a:srgbClr val="2E9C6A"/>
          </a:solidFill>
          <a:ln w="12700">
            <a:solidFill>
              <a:srgbClr val="2E9C6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3" name="Text 31"/>
          <p:cNvSpPr/>
          <p:nvPr/>
        </p:nvSpPr>
        <p:spPr>
          <a:xfrm>
            <a:off x="4800600" y="3465576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✓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5047488" y="3447288"/>
            <a:ext cx="367588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2E9C6A"/>
                </a:solidFill>
              </a:rPr>
              <a:t>He passed away. / He died.</a:t>
            </a:r>
            <a:endParaRPr lang="en-US" sz="950" dirty="0"/>
          </a:p>
        </p:txBody>
      </p:sp>
      <p:sp>
        <p:nvSpPr>
          <p:cNvPr id="35" name="Shape 33"/>
          <p:cNvSpPr/>
          <p:nvPr/>
        </p:nvSpPr>
        <p:spPr>
          <a:xfrm>
            <a:off x="4800600" y="3813048"/>
            <a:ext cx="64008" cy="347472"/>
          </a:xfrm>
          <a:prstGeom prst="rect">
            <a:avLst/>
          </a:prstGeom>
          <a:solidFill>
            <a:srgbClr val="E8A030"/>
          </a:solidFill>
          <a:ln w="12700">
            <a:solidFill>
              <a:srgbClr val="E8A03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6" name="Text 34"/>
          <p:cNvSpPr/>
          <p:nvPr/>
        </p:nvSpPr>
        <p:spPr>
          <a:xfrm>
            <a:off x="4937760" y="3794760"/>
            <a:ext cx="376732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i="1" dirty="0">
                <a:solidFill>
                  <a:srgbClr val="3D526E"/>
                </a:solidFill>
              </a:rPr>
              <a:t>Utiliser une expression argotique dans un contexte clinique est une faute de registre et de ton grave.</a:t>
            </a:r>
            <a:endParaRPr lang="en-US" sz="85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Shape 1"/>
          <p:cNvSpPr/>
          <p:nvPr/>
        </p:nvSpPr>
        <p:spPr>
          <a:xfrm>
            <a:off x="228600" y="0"/>
            <a:ext cx="8915400" cy="64008"/>
          </a:xfrm>
          <a:prstGeom prst="rect">
            <a:avLst/>
          </a:prstGeom>
          <a:solidFill>
            <a:srgbClr val="E8A030"/>
          </a:solidFill>
          <a:ln w="12700">
            <a:solidFill>
              <a:srgbClr val="E8A03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" name="Text 2"/>
          <p:cNvSpPr/>
          <p:nvPr/>
        </p:nvSpPr>
        <p:spPr>
          <a:xfrm>
            <a:off x="320039" y="182880"/>
            <a:ext cx="1560715" cy="114300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0" b="1" dirty="0">
                <a:solidFill>
                  <a:srgbClr val="E8A03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13</a:t>
            </a:r>
            <a:endParaRPr lang="en-US" sz="9000" dirty="0"/>
          </a:p>
        </p:txBody>
      </p:sp>
      <p:sp>
        <p:nvSpPr>
          <p:cNvPr id="5" name="Text 3"/>
          <p:cNvSpPr/>
          <p:nvPr/>
        </p:nvSpPr>
        <p:spPr>
          <a:xfrm>
            <a:off x="2142190" y="320040"/>
            <a:ext cx="6681769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L'anachronisme lexical</a:t>
            </a:r>
            <a:endParaRPr lang="en-US" sz="3400" dirty="0"/>
          </a:p>
        </p:txBody>
      </p:sp>
      <p:sp>
        <p:nvSpPr>
          <p:cNvPr id="6" name="Shape 4"/>
          <p:cNvSpPr/>
          <p:nvPr/>
        </p:nvSpPr>
        <p:spPr>
          <a:xfrm>
            <a:off x="274320" y="1371600"/>
            <a:ext cx="8595360" cy="548640"/>
          </a:xfrm>
          <a:prstGeom prst="rect">
            <a:avLst/>
          </a:prstGeom>
          <a:solidFill>
            <a:srgbClr val="EBF2FB"/>
          </a:solidFill>
          <a:ln w="6350">
            <a:solidFill>
              <a:srgbClr val="C5D8F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" name="Shape 5"/>
          <p:cNvSpPr/>
          <p:nvPr/>
        </p:nvSpPr>
        <p:spPr>
          <a:xfrm>
            <a:off x="274320" y="1371600"/>
            <a:ext cx="64008" cy="548640"/>
          </a:xfrm>
          <a:prstGeom prst="rect">
            <a:avLst/>
          </a:prstGeom>
          <a:solidFill>
            <a:srgbClr val="4EADCF"/>
          </a:solidFill>
          <a:ln w="12700">
            <a:solidFill>
              <a:srgbClr val="4EADC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" name="Text 6"/>
          <p:cNvSpPr/>
          <p:nvPr/>
        </p:nvSpPr>
        <p:spPr>
          <a:xfrm>
            <a:off x="438912" y="1371600"/>
            <a:ext cx="8275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3D526E"/>
                </a:solidFill>
              </a:rPr>
              <a:t>Le traducteur utilise des termes d'une époque différente de celle du texte source, créant un décalage historique ou stylistique.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274320" y="2103120"/>
            <a:ext cx="4206240" cy="2331720"/>
          </a:xfrm>
          <a:prstGeom prst="rect">
            <a:avLst/>
          </a:prstGeom>
          <a:solidFill>
            <a:srgbClr val="F4F6FA"/>
          </a:solidFill>
          <a:ln w="6350">
            <a:solidFill>
              <a:srgbClr val="D8E2F0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0" name="Shape 8"/>
          <p:cNvSpPr/>
          <p:nvPr/>
        </p:nvSpPr>
        <p:spPr>
          <a:xfrm>
            <a:off x="411480" y="2221992"/>
            <a:ext cx="1587730" cy="256032"/>
          </a:xfrm>
          <a:prstGeom prst="roundRect">
            <a:avLst>
              <a:gd name="adj" fmla="val 28571"/>
            </a:avLst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1" name="Text 9"/>
          <p:cNvSpPr/>
          <p:nvPr/>
        </p:nvSpPr>
        <p:spPr>
          <a:xfrm>
            <a:off x="411479" y="2221992"/>
            <a:ext cx="1542011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Texte ancien → trad. moderne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411480" y="2560320"/>
            <a:ext cx="39319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200" dirty="0">
                <a:solidFill>
                  <a:srgbClr val="6E88A8"/>
                </a:solidFill>
              </a:rPr>
              <a:t>SOURCE</a:t>
            </a:r>
            <a:endParaRPr lang="en-US" sz="700" dirty="0"/>
          </a:p>
        </p:txBody>
      </p:sp>
      <p:sp>
        <p:nvSpPr>
          <p:cNvPr id="13" name="Text 11"/>
          <p:cNvSpPr/>
          <p:nvPr/>
        </p:nvSpPr>
        <p:spPr>
          <a:xfrm>
            <a:off x="411480" y="2697480"/>
            <a:ext cx="3931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1B2A4A"/>
                </a:solidFill>
              </a:rPr>
              <a:t>« Il prit la poudre d'escampette. » (texte du XVIIe siècle)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11480" y="3063240"/>
            <a:ext cx="3931920" cy="0"/>
          </a:xfrm>
          <a:prstGeom prst="line">
            <a:avLst/>
          </a:prstGeom>
          <a:noFill/>
          <a:ln w="6350">
            <a:solidFill>
              <a:srgbClr val="D8E2F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5" name="Shape 13"/>
          <p:cNvSpPr/>
          <p:nvPr/>
        </p:nvSpPr>
        <p:spPr>
          <a:xfrm>
            <a:off x="411480" y="3136392"/>
            <a:ext cx="201168" cy="201168"/>
          </a:xfrm>
          <a:prstGeom prst="rect">
            <a:avLst/>
          </a:prstGeom>
          <a:solidFill>
            <a:srgbClr val="D94040"/>
          </a:solidFill>
          <a:ln w="12700">
            <a:solidFill>
              <a:srgbClr val="D9404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6" name="Text 14"/>
          <p:cNvSpPr/>
          <p:nvPr/>
        </p:nvSpPr>
        <p:spPr>
          <a:xfrm>
            <a:off x="411480" y="3136392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✗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658368" y="3118104"/>
            <a:ext cx="367588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94040"/>
                </a:solidFill>
              </a:rPr>
              <a:t>He ghosted them.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411480" y="3465576"/>
            <a:ext cx="201168" cy="201168"/>
          </a:xfrm>
          <a:prstGeom prst="rect">
            <a:avLst/>
          </a:prstGeom>
          <a:solidFill>
            <a:srgbClr val="2E9C6A"/>
          </a:solidFill>
          <a:ln w="12700">
            <a:solidFill>
              <a:srgbClr val="2E9C6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9" name="Text 17"/>
          <p:cNvSpPr/>
          <p:nvPr/>
        </p:nvSpPr>
        <p:spPr>
          <a:xfrm>
            <a:off x="411480" y="3465576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✓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658368" y="3447288"/>
            <a:ext cx="367588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2E9C6A"/>
                </a:solidFill>
              </a:rPr>
              <a:t>He fled. / He took to his heels.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411480" y="3813048"/>
            <a:ext cx="64008" cy="347472"/>
          </a:xfrm>
          <a:prstGeom prst="rect">
            <a:avLst/>
          </a:prstGeom>
          <a:solidFill>
            <a:srgbClr val="E8A030"/>
          </a:solidFill>
          <a:ln w="12700">
            <a:solidFill>
              <a:srgbClr val="E8A03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2" name="Text 20"/>
          <p:cNvSpPr/>
          <p:nvPr/>
        </p:nvSpPr>
        <p:spPr>
          <a:xfrm>
            <a:off x="548640" y="3794760"/>
            <a:ext cx="376732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i="1" dirty="0">
                <a:solidFill>
                  <a:srgbClr val="3D526E"/>
                </a:solidFill>
              </a:rPr>
              <a:t>« Ghosted » est un néologisme des années 2010. Il crée un anachronisme choquant dans un texte du XVIIe siècle.</a:t>
            </a:r>
            <a:endParaRPr lang="en-US" sz="850" dirty="0"/>
          </a:p>
        </p:txBody>
      </p:sp>
      <p:sp>
        <p:nvSpPr>
          <p:cNvPr id="23" name="Shape 21"/>
          <p:cNvSpPr/>
          <p:nvPr/>
        </p:nvSpPr>
        <p:spPr>
          <a:xfrm>
            <a:off x="4663440" y="2103120"/>
            <a:ext cx="4206240" cy="2331720"/>
          </a:xfrm>
          <a:prstGeom prst="rect">
            <a:avLst/>
          </a:prstGeom>
          <a:solidFill>
            <a:srgbClr val="F4F6FA"/>
          </a:solidFill>
          <a:ln w="6350">
            <a:solidFill>
              <a:srgbClr val="D8E2F0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4" name="Shape 22"/>
          <p:cNvSpPr/>
          <p:nvPr/>
        </p:nvSpPr>
        <p:spPr>
          <a:xfrm>
            <a:off x="4800599" y="2221992"/>
            <a:ext cx="1706185" cy="256032"/>
          </a:xfrm>
          <a:prstGeom prst="roundRect">
            <a:avLst>
              <a:gd name="adj" fmla="val 28571"/>
            </a:avLst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5" name="Text 23"/>
          <p:cNvSpPr/>
          <p:nvPr/>
        </p:nvSpPr>
        <p:spPr>
          <a:xfrm>
            <a:off x="4800599" y="2221992"/>
            <a:ext cx="1569027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Texte contemporain → désuet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4800600" y="2560320"/>
            <a:ext cx="39319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200" dirty="0">
                <a:solidFill>
                  <a:srgbClr val="6E88A8"/>
                </a:solidFill>
              </a:rPr>
              <a:t>SOURCE</a:t>
            </a:r>
            <a:endParaRPr lang="en-US" sz="700" dirty="0"/>
          </a:p>
        </p:txBody>
      </p:sp>
      <p:sp>
        <p:nvSpPr>
          <p:cNvPr id="27" name="Text 25"/>
          <p:cNvSpPr/>
          <p:nvPr/>
        </p:nvSpPr>
        <p:spPr>
          <a:xfrm>
            <a:off x="4800600" y="2697480"/>
            <a:ext cx="3931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1B2A4A"/>
                </a:solidFill>
              </a:rPr>
              <a:t>« She posted a selfie online. »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800600" y="3063240"/>
            <a:ext cx="3931920" cy="0"/>
          </a:xfrm>
          <a:prstGeom prst="line">
            <a:avLst/>
          </a:prstGeom>
          <a:noFill/>
          <a:ln w="6350">
            <a:solidFill>
              <a:srgbClr val="D8E2F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9" name="Shape 27"/>
          <p:cNvSpPr/>
          <p:nvPr/>
        </p:nvSpPr>
        <p:spPr>
          <a:xfrm>
            <a:off x="4800600" y="3136392"/>
            <a:ext cx="201168" cy="201168"/>
          </a:xfrm>
          <a:prstGeom prst="rect">
            <a:avLst/>
          </a:prstGeom>
          <a:solidFill>
            <a:srgbClr val="D94040"/>
          </a:solidFill>
          <a:ln w="12700">
            <a:solidFill>
              <a:srgbClr val="D9404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0" name="Text 28"/>
          <p:cNvSpPr/>
          <p:nvPr/>
        </p:nvSpPr>
        <p:spPr>
          <a:xfrm>
            <a:off x="4800600" y="3136392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✗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5047488" y="3118104"/>
            <a:ext cx="367588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94040"/>
                </a:solidFill>
              </a:rPr>
              <a:t>Elle fit paraître un autoportrait dans la presse.</a:t>
            </a:r>
            <a:endParaRPr lang="en-US" sz="950" dirty="0"/>
          </a:p>
        </p:txBody>
      </p:sp>
      <p:sp>
        <p:nvSpPr>
          <p:cNvPr id="32" name="Shape 30"/>
          <p:cNvSpPr/>
          <p:nvPr/>
        </p:nvSpPr>
        <p:spPr>
          <a:xfrm>
            <a:off x="4800600" y="3465576"/>
            <a:ext cx="201168" cy="201168"/>
          </a:xfrm>
          <a:prstGeom prst="rect">
            <a:avLst/>
          </a:prstGeom>
          <a:solidFill>
            <a:srgbClr val="2E9C6A"/>
          </a:solidFill>
          <a:ln w="12700">
            <a:solidFill>
              <a:srgbClr val="2E9C6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3" name="Text 31"/>
          <p:cNvSpPr/>
          <p:nvPr/>
        </p:nvSpPr>
        <p:spPr>
          <a:xfrm>
            <a:off x="4800600" y="3465576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✓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5047488" y="3447288"/>
            <a:ext cx="367588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2E9C6A"/>
                </a:solidFill>
              </a:rPr>
              <a:t>Elle a posté un selfie en ligne.</a:t>
            </a:r>
            <a:endParaRPr lang="en-US" sz="950" dirty="0"/>
          </a:p>
        </p:txBody>
      </p:sp>
      <p:sp>
        <p:nvSpPr>
          <p:cNvPr id="35" name="Shape 33"/>
          <p:cNvSpPr/>
          <p:nvPr/>
        </p:nvSpPr>
        <p:spPr>
          <a:xfrm>
            <a:off x="4800600" y="3813048"/>
            <a:ext cx="64008" cy="347472"/>
          </a:xfrm>
          <a:prstGeom prst="rect">
            <a:avLst/>
          </a:prstGeom>
          <a:solidFill>
            <a:srgbClr val="E8A030"/>
          </a:solidFill>
          <a:ln w="12700">
            <a:solidFill>
              <a:srgbClr val="E8A03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6" name="Text 34"/>
          <p:cNvSpPr/>
          <p:nvPr/>
        </p:nvSpPr>
        <p:spPr>
          <a:xfrm>
            <a:off x="4937760" y="3794760"/>
            <a:ext cx="376732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i="1" dirty="0">
                <a:solidFill>
                  <a:srgbClr val="3D526E"/>
                </a:solidFill>
              </a:rPr>
              <a:t>La version désuète perd totalement le sens technologique du texte original.</a:t>
            </a:r>
            <a:endParaRPr lang="en-US" sz="850" dirty="0"/>
          </a:p>
        </p:txBody>
      </p:sp>
      <p:sp>
        <p:nvSpPr>
          <p:cNvPr id="37" name="Text 35"/>
          <p:cNvSpPr/>
          <p:nvPr/>
        </p:nvSpPr>
        <p:spPr>
          <a:xfrm>
            <a:off x="274320" y="4636008"/>
            <a:ext cx="8595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 rtl="1">
              <a:buNone/>
            </a:pPr>
            <a:r>
              <a:rPr lang="en-US" sz="900" i="1" dirty="0">
                <a:solidFill>
                  <a:srgbClr val="6E88A8"/>
                </a:solidFill>
              </a:rPr>
              <a:t>التـرجمة: يجب احترام الحقبة الزمنية للنص عند اختيار المفردات.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Shape 1"/>
          <p:cNvSpPr/>
          <p:nvPr/>
        </p:nvSpPr>
        <p:spPr>
          <a:xfrm>
            <a:off x="228600" y="0"/>
            <a:ext cx="8915400" cy="64008"/>
          </a:xfrm>
          <a:prstGeom prst="rect">
            <a:avLst/>
          </a:prstGeom>
          <a:solidFill>
            <a:srgbClr val="E8A030"/>
          </a:solidFill>
          <a:ln w="12700">
            <a:solidFill>
              <a:srgbClr val="E8A03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" name="Text 2"/>
          <p:cNvSpPr/>
          <p:nvPr/>
        </p:nvSpPr>
        <p:spPr>
          <a:xfrm>
            <a:off x="320040" y="182880"/>
            <a:ext cx="1467196" cy="11338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0" b="1" dirty="0">
                <a:solidFill>
                  <a:srgbClr val="E8A03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14</a:t>
            </a:r>
            <a:endParaRPr lang="en-US" sz="9000" dirty="0"/>
          </a:p>
        </p:txBody>
      </p:sp>
      <p:sp>
        <p:nvSpPr>
          <p:cNvPr id="5" name="Text 3"/>
          <p:cNvSpPr/>
          <p:nvPr/>
        </p:nvSpPr>
        <p:spPr>
          <a:xfrm>
            <a:off x="1878676" y="320040"/>
            <a:ext cx="6945284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L'incohérence terminologique</a:t>
            </a:r>
            <a:endParaRPr lang="en-US" sz="3400" dirty="0"/>
          </a:p>
        </p:txBody>
      </p:sp>
      <p:sp>
        <p:nvSpPr>
          <p:cNvPr id="6" name="Shape 4"/>
          <p:cNvSpPr/>
          <p:nvPr/>
        </p:nvSpPr>
        <p:spPr>
          <a:xfrm>
            <a:off x="274320" y="1371600"/>
            <a:ext cx="8595360" cy="548640"/>
          </a:xfrm>
          <a:prstGeom prst="rect">
            <a:avLst/>
          </a:prstGeom>
          <a:solidFill>
            <a:srgbClr val="EBF2FB"/>
          </a:solidFill>
          <a:ln w="6350">
            <a:solidFill>
              <a:srgbClr val="C5D8F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" name="Shape 5"/>
          <p:cNvSpPr/>
          <p:nvPr/>
        </p:nvSpPr>
        <p:spPr>
          <a:xfrm>
            <a:off x="274320" y="1371600"/>
            <a:ext cx="64008" cy="548640"/>
          </a:xfrm>
          <a:prstGeom prst="rect">
            <a:avLst/>
          </a:prstGeom>
          <a:solidFill>
            <a:srgbClr val="4EADCF"/>
          </a:solidFill>
          <a:ln w="12700">
            <a:solidFill>
              <a:srgbClr val="4EADC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" name="Text 6"/>
          <p:cNvSpPr/>
          <p:nvPr/>
        </p:nvSpPr>
        <p:spPr>
          <a:xfrm>
            <a:off x="438912" y="1371600"/>
            <a:ext cx="8275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3D526E"/>
                </a:solidFill>
              </a:rPr>
              <a:t>Dans un même texte, le traducteur rend le même terme source par plusieurs traductions différentes, créant confusion et manque de cohérence.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274320" y="2103120"/>
            <a:ext cx="4206240" cy="2331720"/>
          </a:xfrm>
          <a:prstGeom prst="rect">
            <a:avLst/>
          </a:prstGeom>
          <a:solidFill>
            <a:srgbClr val="F4F6FA"/>
          </a:solidFill>
          <a:ln w="6350">
            <a:solidFill>
              <a:srgbClr val="D8E2F0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0" name="Shape 8"/>
          <p:cNvSpPr/>
          <p:nvPr/>
        </p:nvSpPr>
        <p:spPr>
          <a:xfrm>
            <a:off x="411480" y="2221992"/>
            <a:ext cx="1375756" cy="256032"/>
          </a:xfrm>
          <a:prstGeom prst="roundRect">
            <a:avLst>
              <a:gd name="adj" fmla="val 28571"/>
            </a:avLst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1" name="Text 9"/>
          <p:cNvSpPr/>
          <p:nvPr/>
        </p:nvSpPr>
        <p:spPr>
          <a:xfrm>
            <a:off x="411480" y="2221992"/>
            <a:ext cx="137575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EN → FR (juridique)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411480" y="2560320"/>
            <a:ext cx="39319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200" dirty="0">
                <a:solidFill>
                  <a:srgbClr val="6E88A8"/>
                </a:solidFill>
              </a:rPr>
              <a:t>SOURCE</a:t>
            </a:r>
            <a:endParaRPr lang="en-US" sz="700" dirty="0"/>
          </a:p>
        </p:txBody>
      </p:sp>
      <p:sp>
        <p:nvSpPr>
          <p:cNvPr id="13" name="Text 11"/>
          <p:cNvSpPr/>
          <p:nvPr/>
        </p:nvSpPr>
        <p:spPr>
          <a:xfrm>
            <a:off x="411480" y="2697480"/>
            <a:ext cx="3931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1B2A4A"/>
                </a:solidFill>
              </a:rPr>
              <a:t>Utilisation répétée du terme « agreement » dans un contrat.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11480" y="3063240"/>
            <a:ext cx="3931920" cy="0"/>
          </a:xfrm>
          <a:prstGeom prst="line">
            <a:avLst/>
          </a:prstGeom>
          <a:noFill/>
          <a:ln w="6350">
            <a:solidFill>
              <a:srgbClr val="D8E2F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5" name="Shape 13"/>
          <p:cNvSpPr/>
          <p:nvPr/>
        </p:nvSpPr>
        <p:spPr>
          <a:xfrm>
            <a:off x="411480" y="3136392"/>
            <a:ext cx="201168" cy="201168"/>
          </a:xfrm>
          <a:prstGeom prst="rect">
            <a:avLst/>
          </a:prstGeom>
          <a:solidFill>
            <a:srgbClr val="D94040"/>
          </a:solidFill>
          <a:ln w="12700">
            <a:solidFill>
              <a:srgbClr val="D9404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6" name="Text 14"/>
          <p:cNvSpPr/>
          <p:nvPr/>
        </p:nvSpPr>
        <p:spPr>
          <a:xfrm>
            <a:off x="411480" y="3136392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✗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658368" y="3118104"/>
            <a:ext cx="367588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94040"/>
                </a:solidFill>
              </a:rPr>
              <a:t>Traduit tantôt par « accord », tantôt par « contrat », tantôt par « convention » sans distinction.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411480" y="3465576"/>
            <a:ext cx="201168" cy="201168"/>
          </a:xfrm>
          <a:prstGeom prst="rect">
            <a:avLst/>
          </a:prstGeom>
          <a:solidFill>
            <a:srgbClr val="2E9C6A"/>
          </a:solidFill>
          <a:ln w="12700">
            <a:solidFill>
              <a:srgbClr val="2E9C6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9" name="Text 17"/>
          <p:cNvSpPr/>
          <p:nvPr/>
        </p:nvSpPr>
        <p:spPr>
          <a:xfrm>
            <a:off x="411480" y="3465576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✓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658368" y="3447288"/>
            <a:ext cx="367588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2E9C6A"/>
                </a:solidFill>
              </a:rPr>
              <a:t>Choisir un seul terme — ex. « accord » — et l'utiliser systématiquement dans tout le document.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411480" y="3813048"/>
            <a:ext cx="64008" cy="347472"/>
          </a:xfrm>
          <a:prstGeom prst="rect">
            <a:avLst/>
          </a:prstGeom>
          <a:solidFill>
            <a:srgbClr val="E8A030"/>
          </a:solidFill>
          <a:ln w="12700">
            <a:solidFill>
              <a:srgbClr val="E8A03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2" name="Text 20"/>
          <p:cNvSpPr/>
          <p:nvPr/>
        </p:nvSpPr>
        <p:spPr>
          <a:xfrm>
            <a:off x="548640" y="3794760"/>
            <a:ext cx="376732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i="1" dirty="0">
                <a:solidFill>
                  <a:srgbClr val="3D526E"/>
                </a:solidFill>
              </a:rPr>
              <a:t>Dans les textes spécialisés, la cohérence terminologique est essentielle pour la validité et la clarté.</a:t>
            </a:r>
            <a:endParaRPr lang="en-US" sz="850" dirty="0"/>
          </a:p>
        </p:txBody>
      </p:sp>
      <p:sp>
        <p:nvSpPr>
          <p:cNvPr id="23" name="Shape 21"/>
          <p:cNvSpPr/>
          <p:nvPr/>
        </p:nvSpPr>
        <p:spPr>
          <a:xfrm>
            <a:off x="4663440" y="2103120"/>
            <a:ext cx="4206240" cy="2331720"/>
          </a:xfrm>
          <a:prstGeom prst="rect">
            <a:avLst/>
          </a:prstGeom>
          <a:solidFill>
            <a:srgbClr val="F4F6FA"/>
          </a:solidFill>
          <a:ln w="6350">
            <a:solidFill>
              <a:srgbClr val="D8E2F0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4" name="Shape 22"/>
          <p:cNvSpPr/>
          <p:nvPr/>
        </p:nvSpPr>
        <p:spPr>
          <a:xfrm>
            <a:off x="4800599" y="2221992"/>
            <a:ext cx="1205345" cy="256032"/>
          </a:xfrm>
          <a:prstGeom prst="roundRect">
            <a:avLst>
              <a:gd name="adj" fmla="val 28571"/>
            </a:avLst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5" name="Text 23"/>
          <p:cNvSpPr/>
          <p:nvPr/>
        </p:nvSpPr>
        <p:spPr>
          <a:xfrm>
            <a:off x="4800600" y="2221992"/>
            <a:ext cx="120534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FR → EN (technique)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4800600" y="2560320"/>
            <a:ext cx="39319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200" dirty="0">
                <a:solidFill>
                  <a:srgbClr val="6E88A8"/>
                </a:solidFill>
              </a:rPr>
              <a:t>SOURCE</a:t>
            </a:r>
            <a:endParaRPr lang="en-US" sz="700" dirty="0"/>
          </a:p>
        </p:txBody>
      </p:sp>
      <p:sp>
        <p:nvSpPr>
          <p:cNvPr id="27" name="Text 25"/>
          <p:cNvSpPr/>
          <p:nvPr/>
        </p:nvSpPr>
        <p:spPr>
          <a:xfrm>
            <a:off x="4800600" y="2697480"/>
            <a:ext cx="3931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1B2A4A"/>
                </a:solidFill>
              </a:rPr>
              <a:t>Répétition de « utilisateur » tout au long d'un manuel informatique.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800600" y="3063240"/>
            <a:ext cx="3931920" cy="0"/>
          </a:xfrm>
          <a:prstGeom prst="line">
            <a:avLst/>
          </a:prstGeom>
          <a:noFill/>
          <a:ln w="6350">
            <a:solidFill>
              <a:srgbClr val="D8E2F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9" name="Shape 27"/>
          <p:cNvSpPr/>
          <p:nvPr/>
        </p:nvSpPr>
        <p:spPr>
          <a:xfrm>
            <a:off x="4800600" y="3136392"/>
            <a:ext cx="201168" cy="201168"/>
          </a:xfrm>
          <a:prstGeom prst="rect">
            <a:avLst/>
          </a:prstGeom>
          <a:solidFill>
            <a:srgbClr val="D94040"/>
          </a:solidFill>
          <a:ln w="12700">
            <a:solidFill>
              <a:srgbClr val="D9404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0" name="Text 28"/>
          <p:cNvSpPr/>
          <p:nvPr/>
        </p:nvSpPr>
        <p:spPr>
          <a:xfrm>
            <a:off x="4800600" y="3136392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✗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5047488" y="3118104"/>
            <a:ext cx="367588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94040"/>
                </a:solidFill>
              </a:rPr>
              <a:t>Traduit alternativement par « user », « client » et « operator » sans logique.</a:t>
            </a:r>
            <a:endParaRPr lang="en-US" sz="950" dirty="0"/>
          </a:p>
        </p:txBody>
      </p:sp>
      <p:sp>
        <p:nvSpPr>
          <p:cNvPr id="32" name="Shape 30"/>
          <p:cNvSpPr/>
          <p:nvPr/>
        </p:nvSpPr>
        <p:spPr>
          <a:xfrm>
            <a:off x="4800600" y="3465576"/>
            <a:ext cx="201168" cy="201168"/>
          </a:xfrm>
          <a:prstGeom prst="rect">
            <a:avLst/>
          </a:prstGeom>
          <a:solidFill>
            <a:srgbClr val="2E9C6A"/>
          </a:solidFill>
          <a:ln w="12700">
            <a:solidFill>
              <a:srgbClr val="2E9C6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3" name="Text 31"/>
          <p:cNvSpPr/>
          <p:nvPr/>
        </p:nvSpPr>
        <p:spPr>
          <a:xfrm>
            <a:off x="4800600" y="3465576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✓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5047488" y="3447288"/>
            <a:ext cx="367588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2E9C6A"/>
                </a:solidFill>
              </a:rPr>
              <a:t>Établir un glossaire préalable et s'y tenir : « utilisateur » = « user » dans tout le document.</a:t>
            </a:r>
            <a:endParaRPr lang="en-US" sz="950" dirty="0"/>
          </a:p>
        </p:txBody>
      </p:sp>
      <p:sp>
        <p:nvSpPr>
          <p:cNvPr id="35" name="Shape 33"/>
          <p:cNvSpPr/>
          <p:nvPr/>
        </p:nvSpPr>
        <p:spPr>
          <a:xfrm>
            <a:off x="4800600" y="3813048"/>
            <a:ext cx="64008" cy="347472"/>
          </a:xfrm>
          <a:prstGeom prst="rect">
            <a:avLst/>
          </a:prstGeom>
          <a:solidFill>
            <a:srgbClr val="E8A030"/>
          </a:solidFill>
          <a:ln w="12700">
            <a:solidFill>
              <a:srgbClr val="E8A03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6" name="Text 34"/>
          <p:cNvSpPr/>
          <p:nvPr/>
        </p:nvSpPr>
        <p:spPr>
          <a:xfrm>
            <a:off x="4937760" y="3794760"/>
            <a:ext cx="376732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i="1" dirty="0">
                <a:solidFill>
                  <a:srgbClr val="3D526E"/>
                </a:solidFill>
              </a:rPr>
              <a:t>L'incohérence terminologique nuit à la lisibilité et peut causer des erreurs d'interprétation.</a:t>
            </a:r>
            <a:endParaRPr lang="en-US" sz="850" dirty="0"/>
          </a:p>
        </p:txBody>
      </p:sp>
      <p:sp>
        <p:nvSpPr>
          <p:cNvPr id="37" name="Text 35"/>
          <p:cNvSpPr/>
          <p:nvPr/>
        </p:nvSpPr>
        <p:spPr>
          <a:xfrm>
            <a:off x="274320" y="4636008"/>
            <a:ext cx="8595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 rtl="1">
              <a:buNone/>
            </a:pPr>
            <a:r>
              <a:rPr lang="en-US" sz="900" i="1" dirty="0">
                <a:solidFill>
                  <a:srgbClr val="6E88A8"/>
                </a:solidFill>
              </a:rPr>
              <a:t>التـرجمة: وضع معجم مصطلحات قبل البدء في الترجمة يتجنب هذا الخطأ.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Shape 1"/>
          <p:cNvSpPr/>
          <p:nvPr/>
        </p:nvSpPr>
        <p:spPr>
          <a:xfrm>
            <a:off x="228600" y="0"/>
            <a:ext cx="8915400" cy="64008"/>
          </a:xfrm>
          <a:prstGeom prst="rect">
            <a:avLst/>
          </a:prstGeom>
          <a:solidFill>
            <a:srgbClr val="E8A030"/>
          </a:solidFill>
          <a:ln w="12700">
            <a:solidFill>
              <a:srgbClr val="E8A03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" name="Text 2"/>
          <p:cNvSpPr/>
          <p:nvPr/>
        </p:nvSpPr>
        <p:spPr>
          <a:xfrm>
            <a:off x="320039" y="182880"/>
            <a:ext cx="1519151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0" b="1" dirty="0">
                <a:solidFill>
                  <a:srgbClr val="E8A03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15</a:t>
            </a:r>
            <a:endParaRPr lang="en-US" sz="9000" dirty="0"/>
          </a:p>
        </p:txBody>
      </p:sp>
      <p:sp>
        <p:nvSpPr>
          <p:cNvPr id="5" name="Text 3"/>
          <p:cNvSpPr/>
          <p:nvPr/>
        </p:nvSpPr>
        <p:spPr>
          <a:xfrm>
            <a:off x="2140526" y="320040"/>
            <a:ext cx="6683433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 calque structurel</a:t>
            </a:r>
            <a:endParaRPr lang="en-US" sz="3400" dirty="0"/>
          </a:p>
        </p:txBody>
      </p:sp>
      <p:sp>
        <p:nvSpPr>
          <p:cNvPr id="6" name="Shape 4"/>
          <p:cNvSpPr/>
          <p:nvPr/>
        </p:nvSpPr>
        <p:spPr>
          <a:xfrm>
            <a:off x="274320" y="1371600"/>
            <a:ext cx="8595360" cy="548640"/>
          </a:xfrm>
          <a:prstGeom prst="rect">
            <a:avLst/>
          </a:prstGeom>
          <a:solidFill>
            <a:srgbClr val="EBF2FB"/>
          </a:solidFill>
          <a:ln w="6350">
            <a:solidFill>
              <a:srgbClr val="C5D8F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" name="Shape 5"/>
          <p:cNvSpPr/>
          <p:nvPr/>
        </p:nvSpPr>
        <p:spPr>
          <a:xfrm>
            <a:off x="274320" y="1371600"/>
            <a:ext cx="64008" cy="548640"/>
          </a:xfrm>
          <a:prstGeom prst="rect">
            <a:avLst/>
          </a:prstGeom>
          <a:solidFill>
            <a:srgbClr val="4EADCF"/>
          </a:solidFill>
          <a:ln w="12700">
            <a:solidFill>
              <a:srgbClr val="4EADC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" name="Text 6"/>
          <p:cNvSpPr/>
          <p:nvPr/>
        </p:nvSpPr>
        <p:spPr>
          <a:xfrm>
            <a:off x="438912" y="1371600"/>
            <a:ext cx="8275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3D526E"/>
                </a:solidFill>
              </a:rPr>
              <a:t>Le traducteur reproduit la structure syntaxique de la langue source mot à mot, produisant une phrase grammaticalement étrange dans la langue cible.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274320" y="2103120"/>
            <a:ext cx="4206240" cy="2331720"/>
          </a:xfrm>
          <a:prstGeom prst="rect">
            <a:avLst/>
          </a:prstGeom>
          <a:solidFill>
            <a:srgbClr val="F4F6FA"/>
          </a:solidFill>
          <a:ln w="6350">
            <a:solidFill>
              <a:srgbClr val="D8E2F0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0" name="Shape 8"/>
          <p:cNvSpPr/>
          <p:nvPr/>
        </p:nvSpPr>
        <p:spPr>
          <a:xfrm>
            <a:off x="411480" y="2221992"/>
            <a:ext cx="1564870" cy="256032"/>
          </a:xfrm>
          <a:prstGeom prst="roundRect">
            <a:avLst>
              <a:gd name="adj" fmla="val 28571"/>
            </a:avLst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1" name="Text 9"/>
          <p:cNvSpPr/>
          <p:nvPr/>
        </p:nvSpPr>
        <p:spPr>
          <a:xfrm>
            <a:off x="411480" y="2221992"/>
            <a:ext cx="142771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FR → EN (ordre des mots)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411480" y="2560320"/>
            <a:ext cx="39319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200" dirty="0">
                <a:solidFill>
                  <a:srgbClr val="6E88A8"/>
                </a:solidFill>
              </a:rPr>
              <a:t>SOURCE</a:t>
            </a:r>
            <a:endParaRPr lang="en-US" sz="700" dirty="0"/>
          </a:p>
        </p:txBody>
      </p:sp>
      <p:sp>
        <p:nvSpPr>
          <p:cNvPr id="13" name="Text 11"/>
          <p:cNvSpPr/>
          <p:nvPr/>
        </p:nvSpPr>
        <p:spPr>
          <a:xfrm>
            <a:off x="411480" y="2697480"/>
            <a:ext cx="3931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1B2A4A"/>
                </a:solidFill>
              </a:rPr>
              <a:t>« Une voiture rouge rapide. »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11480" y="3063240"/>
            <a:ext cx="3931920" cy="0"/>
          </a:xfrm>
          <a:prstGeom prst="line">
            <a:avLst/>
          </a:prstGeom>
          <a:noFill/>
          <a:ln w="6350">
            <a:solidFill>
              <a:srgbClr val="D8E2F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5" name="Shape 13"/>
          <p:cNvSpPr/>
          <p:nvPr/>
        </p:nvSpPr>
        <p:spPr>
          <a:xfrm>
            <a:off x="411480" y="3136392"/>
            <a:ext cx="201168" cy="201168"/>
          </a:xfrm>
          <a:prstGeom prst="rect">
            <a:avLst/>
          </a:prstGeom>
          <a:solidFill>
            <a:srgbClr val="D94040"/>
          </a:solidFill>
          <a:ln w="12700">
            <a:solidFill>
              <a:srgbClr val="D9404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6" name="Text 14"/>
          <p:cNvSpPr/>
          <p:nvPr/>
        </p:nvSpPr>
        <p:spPr>
          <a:xfrm>
            <a:off x="411480" y="3136392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✗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658368" y="3118104"/>
            <a:ext cx="367588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94040"/>
                </a:solidFill>
              </a:rPr>
              <a:t>A car red fast.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411480" y="3465576"/>
            <a:ext cx="201168" cy="201168"/>
          </a:xfrm>
          <a:prstGeom prst="rect">
            <a:avLst/>
          </a:prstGeom>
          <a:solidFill>
            <a:srgbClr val="2E9C6A"/>
          </a:solidFill>
          <a:ln w="12700">
            <a:solidFill>
              <a:srgbClr val="2E9C6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9" name="Text 17"/>
          <p:cNvSpPr/>
          <p:nvPr/>
        </p:nvSpPr>
        <p:spPr>
          <a:xfrm>
            <a:off x="411480" y="3465576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✓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658368" y="3447288"/>
            <a:ext cx="367588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2E9C6A"/>
                </a:solidFill>
              </a:rPr>
              <a:t>A fast red car.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411480" y="3813048"/>
            <a:ext cx="64008" cy="347472"/>
          </a:xfrm>
          <a:prstGeom prst="rect">
            <a:avLst/>
          </a:prstGeom>
          <a:solidFill>
            <a:srgbClr val="E8A030"/>
          </a:solidFill>
          <a:ln w="12700">
            <a:solidFill>
              <a:srgbClr val="E8A03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2" name="Text 20"/>
          <p:cNvSpPr/>
          <p:nvPr/>
        </p:nvSpPr>
        <p:spPr>
          <a:xfrm>
            <a:off x="548640" y="3794760"/>
            <a:ext cx="376732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i="1" dirty="0">
                <a:solidFill>
                  <a:srgbClr val="3D526E"/>
                </a:solidFill>
              </a:rPr>
              <a:t>En français, l'adjectif suit souvent le nom. En anglais, les adjectifs précèdent toujours le nom et suivent un ordre fixe.</a:t>
            </a:r>
            <a:endParaRPr lang="en-US" sz="850" dirty="0"/>
          </a:p>
        </p:txBody>
      </p:sp>
      <p:sp>
        <p:nvSpPr>
          <p:cNvPr id="23" name="Shape 21"/>
          <p:cNvSpPr/>
          <p:nvPr/>
        </p:nvSpPr>
        <p:spPr>
          <a:xfrm>
            <a:off x="4663440" y="2103120"/>
            <a:ext cx="4206240" cy="2331720"/>
          </a:xfrm>
          <a:prstGeom prst="rect">
            <a:avLst/>
          </a:prstGeom>
          <a:solidFill>
            <a:srgbClr val="F4F6FA"/>
          </a:solidFill>
          <a:ln w="6350">
            <a:solidFill>
              <a:srgbClr val="D8E2F0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4" name="Shape 22"/>
          <p:cNvSpPr/>
          <p:nvPr/>
        </p:nvSpPr>
        <p:spPr>
          <a:xfrm>
            <a:off x="4800599" y="2221992"/>
            <a:ext cx="1537855" cy="256032"/>
          </a:xfrm>
          <a:prstGeom prst="roundRect">
            <a:avLst>
              <a:gd name="adj" fmla="val 28571"/>
            </a:avLst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5" name="Text 23"/>
          <p:cNvSpPr/>
          <p:nvPr/>
        </p:nvSpPr>
        <p:spPr>
          <a:xfrm>
            <a:off x="4800600" y="2221992"/>
            <a:ext cx="141316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EN → FR (voix passive)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4800600" y="2560320"/>
            <a:ext cx="39319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200" dirty="0">
                <a:solidFill>
                  <a:srgbClr val="6E88A8"/>
                </a:solidFill>
              </a:rPr>
              <a:t>SOURCE</a:t>
            </a:r>
            <a:endParaRPr lang="en-US" sz="700" dirty="0"/>
          </a:p>
        </p:txBody>
      </p:sp>
      <p:sp>
        <p:nvSpPr>
          <p:cNvPr id="27" name="Text 25"/>
          <p:cNvSpPr/>
          <p:nvPr/>
        </p:nvSpPr>
        <p:spPr>
          <a:xfrm>
            <a:off x="4800600" y="2697480"/>
            <a:ext cx="3931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1B2A4A"/>
                </a:solidFill>
              </a:rPr>
              <a:t>« It is believed that the project will succeed. »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800600" y="3063240"/>
            <a:ext cx="3931920" cy="0"/>
          </a:xfrm>
          <a:prstGeom prst="line">
            <a:avLst/>
          </a:prstGeom>
          <a:noFill/>
          <a:ln w="6350">
            <a:solidFill>
              <a:srgbClr val="D8E2F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9" name="Shape 27"/>
          <p:cNvSpPr/>
          <p:nvPr/>
        </p:nvSpPr>
        <p:spPr>
          <a:xfrm>
            <a:off x="4800600" y="3136392"/>
            <a:ext cx="201168" cy="201168"/>
          </a:xfrm>
          <a:prstGeom prst="rect">
            <a:avLst/>
          </a:prstGeom>
          <a:solidFill>
            <a:srgbClr val="D94040"/>
          </a:solidFill>
          <a:ln w="12700">
            <a:solidFill>
              <a:srgbClr val="D9404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0" name="Text 28"/>
          <p:cNvSpPr/>
          <p:nvPr/>
        </p:nvSpPr>
        <p:spPr>
          <a:xfrm>
            <a:off x="4800600" y="3136392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✗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5047488" y="3118104"/>
            <a:ext cx="367588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94040"/>
                </a:solidFill>
              </a:rPr>
              <a:t>Il est cru que le projet réussira.</a:t>
            </a:r>
            <a:endParaRPr lang="en-US" sz="950" dirty="0"/>
          </a:p>
        </p:txBody>
      </p:sp>
      <p:sp>
        <p:nvSpPr>
          <p:cNvPr id="32" name="Shape 30"/>
          <p:cNvSpPr/>
          <p:nvPr/>
        </p:nvSpPr>
        <p:spPr>
          <a:xfrm>
            <a:off x="4800600" y="3465576"/>
            <a:ext cx="201168" cy="201168"/>
          </a:xfrm>
          <a:prstGeom prst="rect">
            <a:avLst/>
          </a:prstGeom>
          <a:solidFill>
            <a:srgbClr val="2E9C6A"/>
          </a:solidFill>
          <a:ln w="12700">
            <a:solidFill>
              <a:srgbClr val="2E9C6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3" name="Text 31"/>
          <p:cNvSpPr/>
          <p:nvPr/>
        </p:nvSpPr>
        <p:spPr>
          <a:xfrm>
            <a:off x="4800600" y="3465576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✓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5047488" y="3447288"/>
            <a:ext cx="367588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2E9C6A"/>
                </a:solidFill>
              </a:rPr>
              <a:t>On croit / estime que le projet réussira.</a:t>
            </a:r>
            <a:endParaRPr lang="en-US" sz="950" dirty="0"/>
          </a:p>
        </p:txBody>
      </p:sp>
      <p:sp>
        <p:nvSpPr>
          <p:cNvPr id="35" name="Shape 33"/>
          <p:cNvSpPr/>
          <p:nvPr/>
        </p:nvSpPr>
        <p:spPr>
          <a:xfrm>
            <a:off x="4800600" y="3813048"/>
            <a:ext cx="64008" cy="347472"/>
          </a:xfrm>
          <a:prstGeom prst="rect">
            <a:avLst/>
          </a:prstGeom>
          <a:solidFill>
            <a:srgbClr val="E8A030"/>
          </a:solidFill>
          <a:ln w="12700">
            <a:solidFill>
              <a:srgbClr val="E8A03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6" name="Text 34"/>
          <p:cNvSpPr/>
          <p:nvPr/>
        </p:nvSpPr>
        <p:spPr>
          <a:xfrm>
            <a:off x="4937760" y="3794760"/>
            <a:ext cx="376732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i="1" dirty="0">
                <a:solidFill>
                  <a:srgbClr val="3D526E"/>
                </a:solidFill>
              </a:rPr>
              <a:t>La construction impersonnelle passive anglaise n'a pas d'équivalent direct en français. Il faut restructurer la phrase.</a:t>
            </a:r>
            <a:endParaRPr lang="en-US" sz="850" dirty="0"/>
          </a:p>
        </p:txBody>
      </p:sp>
      <p:sp>
        <p:nvSpPr>
          <p:cNvPr id="37" name="Text 35"/>
          <p:cNvSpPr/>
          <p:nvPr/>
        </p:nvSpPr>
        <p:spPr>
          <a:xfrm>
            <a:off x="274320" y="4636008"/>
            <a:ext cx="8595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 rtl="1">
              <a:buNone/>
            </a:pPr>
            <a:r>
              <a:rPr lang="en-US" sz="900" i="1" dirty="0">
                <a:solidFill>
                  <a:srgbClr val="6E88A8"/>
                </a:solidFill>
              </a:rPr>
              <a:t>التـرجمة: بنية الجملة السلبية في الإنجليزية لا تُترجم حرفياً إلى الفرنسية.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111D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"/>
          </a:xfrm>
          <a:prstGeom prst="rect">
            <a:avLst/>
          </a:prstGeom>
          <a:solidFill>
            <a:srgbClr val="E8A030"/>
          </a:solidFill>
          <a:ln w="12700">
            <a:solidFill>
              <a:srgbClr val="E8A03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Shape 1"/>
          <p:cNvSpPr/>
          <p:nvPr/>
        </p:nvSpPr>
        <p:spPr>
          <a:xfrm>
            <a:off x="0" y="5047488"/>
            <a:ext cx="9144000" cy="91440"/>
          </a:xfrm>
          <a:prstGeom prst="rect">
            <a:avLst/>
          </a:prstGeom>
          <a:solidFill>
            <a:srgbClr val="E8A030"/>
          </a:solidFill>
          <a:ln w="12700">
            <a:solidFill>
              <a:srgbClr val="E8A03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" name="Text 2"/>
          <p:cNvSpPr/>
          <p:nvPr/>
        </p:nvSpPr>
        <p:spPr>
          <a:xfrm>
            <a:off x="457200" y="18288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E8A03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Récapitulatif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457200" y="749808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i="1" dirty="0">
                <a:solidFill>
                  <a:srgbClr val="9DBA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Conseils pour éviter les erreurs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320040" y="1234440"/>
            <a:ext cx="8503920" cy="274320"/>
          </a:xfrm>
          <a:prstGeom prst="rect">
            <a:avLst/>
          </a:prstGeom>
          <a:solidFill>
            <a:srgbClr val="243B5E"/>
          </a:solidFill>
          <a:ln w="12700">
            <a:solidFill>
              <a:srgbClr val="243B5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" name="Text 5"/>
          <p:cNvSpPr/>
          <p:nvPr/>
        </p:nvSpPr>
        <p:spPr>
          <a:xfrm>
            <a:off x="457200" y="123444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5C060"/>
                </a:solidFill>
              </a:rPr>
              <a:t>Les 3 questions à se poser avant de valider une traduction :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320040" y="1508760"/>
            <a:ext cx="8503920" cy="320040"/>
          </a:xfrm>
          <a:prstGeom prst="rect">
            <a:avLst/>
          </a:prstGeom>
          <a:solidFill>
            <a:srgbClr val="1A3258"/>
          </a:solidFill>
          <a:ln w="6350">
            <a:solidFill>
              <a:srgbClr val="2A4A7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9" name="Text 7"/>
          <p:cNvSpPr/>
          <p:nvPr/>
        </p:nvSpPr>
        <p:spPr>
          <a:xfrm>
            <a:off x="457200" y="150876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</a:rPr>
              <a:t>1.  Ai-je rendu toutes les informations du texte source (ni plus, ni moins) ?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320040" y="1856232"/>
            <a:ext cx="8503920" cy="320040"/>
          </a:xfrm>
          <a:prstGeom prst="rect">
            <a:avLst/>
          </a:prstGeom>
          <a:solidFill>
            <a:srgbClr val="1A3258"/>
          </a:solidFill>
          <a:ln w="6350">
            <a:solidFill>
              <a:srgbClr val="2A4A7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1" name="Text 9"/>
          <p:cNvSpPr/>
          <p:nvPr/>
        </p:nvSpPr>
        <p:spPr>
          <a:xfrm>
            <a:off x="457200" y="1856232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</a:rPr>
              <a:t>2.  Le sens est-il fidèle — y compris les nuances stylistiques et connotatives ?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320040" y="2203704"/>
            <a:ext cx="8503920" cy="320040"/>
          </a:xfrm>
          <a:prstGeom prst="rect">
            <a:avLst/>
          </a:prstGeom>
          <a:solidFill>
            <a:srgbClr val="1A3258"/>
          </a:solidFill>
          <a:ln w="6350">
            <a:solidFill>
              <a:srgbClr val="2A4A7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3" name="Text 11"/>
          <p:cNvSpPr/>
          <p:nvPr/>
        </p:nvSpPr>
        <p:spPr>
          <a:xfrm>
            <a:off x="457200" y="2203704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</a:rPr>
              <a:t>3.  La langue d'arrivée est-elle naturelle, correcte grammaticalement, adaptée au registre ?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457200" y="2606040"/>
            <a:ext cx="4572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E8A030"/>
                </a:solidFill>
              </a:rPr>
              <a:t>Stratégies préventives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320040" y="2944368"/>
            <a:ext cx="182880" cy="182880"/>
          </a:xfrm>
          <a:prstGeom prst="ellipse">
            <a:avLst/>
          </a:prstGeom>
          <a:solidFill>
            <a:srgbClr val="E8A030"/>
          </a:solidFill>
          <a:ln w="12700">
            <a:solidFill>
              <a:srgbClr val="E8A03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6" name="Text 14"/>
          <p:cNvSpPr/>
          <p:nvPr/>
        </p:nvSpPr>
        <p:spPr>
          <a:xfrm>
            <a:off x="576072" y="2944368"/>
            <a:ext cx="3840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C8D8EE"/>
                </a:solidFill>
              </a:rPr>
              <a:t>Lire le texte en entier avant de commencer à traduire</a:t>
            </a:r>
            <a:endParaRPr lang="en-US" sz="950" dirty="0"/>
          </a:p>
        </p:txBody>
      </p:sp>
      <p:sp>
        <p:nvSpPr>
          <p:cNvPr id="17" name="Shape 15"/>
          <p:cNvSpPr/>
          <p:nvPr/>
        </p:nvSpPr>
        <p:spPr>
          <a:xfrm>
            <a:off x="320040" y="3346704"/>
            <a:ext cx="182880" cy="182880"/>
          </a:xfrm>
          <a:prstGeom prst="ellipse">
            <a:avLst/>
          </a:prstGeom>
          <a:solidFill>
            <a:srgbClr val="E8A030"/>
          </a:solidFill>
          <a:ln w="12700">
            <a:solidFill>
              <a:srgbClr val="E8A03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8" name="Text 16"/>
          <p:cNvSpPr/>
          <p:nvPr/>
        </p:nvSpPr>
        <p:spPr>
          <a:xfrm>
            <a:off x="576072" y="3346704"/>
            <a:ext cx="3840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C8D8EE"/>
                </a:solidFill>
              </a:rPr>
              <a:t>Identifier le domaine, le public cible et le registre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320040" y="3749040"/>
            <a:ext cx="182880" cy="182880"/>
          </a:xfrm>
          <a:prstGeom prst="ellipse">
            <a:avLst/>
          </a:prstGeom>
          <a:solidFill>
            <a:srgbClr val="E8A030"/>
          </a:solidFill>
          <a:ln w="12700">
            <a:solidFill>
              <a:srgbClr val="E8A03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0" name="Text 18"/>
          <p:cNvSpPr/>
          <p:nvPr/>
        </p:nvSpPr>
        <p:spPr>
          <a:xfrm>
            <a:off x="576072" y="3749040"/>
            <a:ext cx="3840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C8D8EE"/>
                </a:solidFill>
              </a:rPr>
              <a:t>Établir un glossaire pour les textes spécialisés et s'y tenir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320040" y="4151376"/>
            <a:ext cx="182880" cy="182880"/>
          </a:xfrm>
          <a:prstGeom prst="ellipse">
            <a:avLst/>
          </a:prstGeom>
          <a:solidFill>
            <a:srgbClr val="E8A030"/>
          </a:solidFill>
          <a:ln w="12700">
            <a:solidFill>
              <a:srgbClr val="E8A03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2" name="Text 20"/>
          <p:cNvSpPr/>
          <p:nvPr/>
        </p:nvSpPr>
        <p:spPr>
          <a:xfrm>
            <a:off x="576072" y="4151376"/>
            <a:ext cx="3840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C8D8EE"/>
                </a:solidFill>
              </a:rPr>
              <a:t>Vérifier les termes techniques dans des ressources spécialisées</a:t>
            </a:r>
            <a:endParaRPr lang="en-US" sz="950" dirty="0"/>
          </a:p>
        </p:txBody>
      </p:sp>
      <p:sp>
        <p:nvSpPr>
          <p:cNvPr id="23" name="Shape 21"/>
          <p:cNvSpPr/>
          <p:nvPr/>
        </p:nvSpPr>
        <p:spPr>
          <a:xfrm>
            <a:off x="4709160" y="2944368"/>
            <a:ext cx="182880" cy="182880"/>
          </a:xfrm>
          <a:prstGeom prst="ellipse">
            <a:avLst/>
          </a:prstGeom>
          <a:solidFill>
            <a:srgbClr val="E8A030"/>
          </a:solidFill>
          <a:ln w="12700">
            <a:solidFill>
              <a:srgbClr val="E8A03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4" name="Text 22"/>
          <p:cNvSpPr/>
          <p:nvPr/>
        </p:nvSpPr>
        <p:spPr>
          <a:xfrm>
            <a:off x="4965192" y="2944368"/>
            <a:ext cx="3840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C8D8EE"/>
                </a:solidFill>
              </a:rPr>
              <a:t>Relire la traduction sans regarder la source</a:t>
            </a:r>
            <a:endParaRPr lang="en-US" sz="950" dirty="0"/>
          </a:p>
        </p:txBody>
      </p:sp>
      <p:sp>
        <p:nvSpPr>
          <p:cNvPr id="25" name="Shape 23"/>
          <p:cNvSpPr/>
          <p:nvPr/>
        </p:nvSpPr>
        <p:spPr>
          <a:xfrm>
            <a:off x="4709160" y="3346704"/>
            <a:ext cx="182880" cy="182880"/>
          </a:xfrm>
          <a:prstGeom prst="ellipse">
            <a:avLst/>
          </a:prstGeom>
          <a:solidFill>
            <a:srgbClr val="E8A030"/>
          </a:solidFill>
          <a:ln w="12700">
            <a:solidFill>
              <a:srgbClr val="E8A03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6" name="Text 24"/>
          <p:cNvSpPr/>
          <p:nvPr/>
        </p:nvSpPr>
        <p:spPr>
          <a:xfrm>
            <a:off x="4965192" y="3346704"/>
            <a:ext cx="3840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C8D8EE"/>
                </a:solidFill>
              </a:rPr>
              <a:t>Confronter la traduction au texte source phrase par phrase</a:t>
            </a:r>
            <a:endParaRPr lang="en-US" sz="950" dirty="0"/>
          </a:p>
        </p:txBody>
      </p:sp>
      <p:sp>
        <p:nvSpPr>
          <p:cNvPr id="27" name="Shape 25"/>
          <p:cNvSpPr/>
          <p:nvPr/>
        </p:nvSpPr>
        <p:spPr>
          <a:xfrm>
            <a:off x="4709160" y="3749040"/>
            <a:ext cx="182880" cy="182880"/>
          </a:xfrm>
          <a:prstGeom prst="ellipse">
            <a:avLst/>
          </a:prstGeom>
          <a:solidFill>
            <a:srgbClr val="E8A030"/>
          </a:solidFill>
          <a:ln w="12700">
            <a:solidFill>
              <a:srgbClr val="E8A03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8" name="Text 26"/>
          <p:cNvSpPr/>
          <p:nvPr/>
        </p:nvSpPr>
        <p:spPr>
          <a:xfrm>
            <a:off x="4965192" y="3749040"/>
            <a:ext cx="3840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C8D8EE"/>
                </a:solidFill>
              </a:rPr>
              <a:t>Prêter attention aux marqueurs culturels, temporels et de registre</a:t>
            </a:r>
            <a:endParaRPr lang="en-US" sz="9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Shape 1"/>
          <p:cNvSpPr/>
          <p:nvPr/>
        </p:nvSpPr>
        <p:spPr>
          <a:xfrm>
            <a:off x="0" y="960120"/>
            <a:ext cx="9144000" cy="54864"/>
          </a:xfrm>
          <a:prstGeom prst="rect">
            <a:avLst/>
          </a:prstGeom>
          <a:solidFill>
            <a:srgbClr val="E8A030"/>
          </a:solidFill>
          <a:ln w="12700">
            <a:solidFill>
              <a:srgbClr val="E8A03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" name="Text 2"/>
          <p:cNvSpPr/>
          <p:nvPr/>
        </p:nvSpPr>
        <p:spPr>
          <a:xfrm>
            <a:off x="365760" y="91440"/>
            <a:ext cx="84124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Panorama des erreurs de traduction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228600" y="1097280"/>
            <a:ext cx="2011680" cy="260604"/>
          </a:xfrm>
          <a:prstGeom prst="rect">
            <a:avLst/>
          </a:prstGeom>
          <a:solidFill>
            <a:srgbClr val="FFFFFF"/>
          </a:solidFill>
          <a:ln w="3810">
            <a:solidFill>
              <a:srgbClr val="CDD8E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6" name="Shape 4"/>
          <p:cNvSpPr/>
          <p:nvPr/>
        </p:nvSpPr>
        <p:spPr>
          <a:xfrm>
            <a:off x="2240280" y="1097280"/>
            <a:ext cx="6858000" cy="260604"/>
          </a:xfrm>
          <a:prstGeom prst="rect">
            <a:avLst/>
          </a:prstGeom>
          <a:solidFill>
            <a:srgbClr val="FFFFFF"/>
          </a:solidFill>
          <a:ln w="3810">
            <a:solidFill>
              <a:srgbClr val="CDD8E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" name="Shape 5"/>
          <p:cNvSpPr/>
          <p:nvPr/>
        </p:nvSpPr>
        <p:spPr>
          <a:xfrm>
            <a:off x="228600" y="1097280"/>
            <a:ext cx="45720" cy="260604"/>
          </a:xfrm>
          <a:prstGeom prst="rect">
            <a:avLst/>
          </a:prstGeom>
          <a:solidFill>
            <a:srgbClr val="E8A030"/>
          </a:solidFill>
          <a:ln w="12700">
            <a:solidFill>
              <a:srgbClr val="E8A03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" name="Text 6"/>
          <p:cNvSpPr/>
          <p:nvPr/>
        </p:nvSpPr>
        <p:spPr>
          <a:xfrm>
            <a:off x="338328" y="1097280"/>
            <a:ext cx="187452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B2A4A"/>
                </a:solidFill>
              </a:rPr>
              <a:t>Omission</a:t>
            </a:r>
            <a:endParaRPr lang="en-US" sz="950" dirty="0"/>
          </a:p>
        </p:txBody>
      </p:sp>
      <p:sp>
        <p:nvSpPr>
          <p:cNvPr id="9" name="Text 7"/>
          <p:cNvSpPr/>
          <p:nvPr/>
        </p:nvSpPr>
        <p:spPr>
          <a:xfrm>
            <a:off x="2350008" y="1097280"/>
            <a:ext cx="667512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3D526E"/>
                </a:solidFill>
              </a:rPr>
              <a:t>Suppression d'un élément important du texte source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228600" y="1357884"/>
            <a:ext cx="2011680" cy="260604"/>
          </a:xfrm>
          <a:prstGeom prst="rect">
            <a:avLst/>
          </a:prstGeom>
          <a:solidFill>
            <a:srgbClr val="EBF0F8"/>
          </a:solidFill>
          <a:ln w="3810">
            <a:solidFill>
              <a:srgbClr val="CDD8E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1" name="Shape 9"/>
          <p:cNvSpPr/>
          <p:nvPr/>
        </p:nvSpPr>
        <p:spPr>
          <a:xfrm>
            <a:off x="2240280" y="1357884"/>
            <a:ext cx="6858000" cy="260604"/>
          </a:xfrm>
          <a:prstGeom prst="rect">
            <a:avLst/>
          </a:prstGeom>
          <a:solidFill>
            <a:srgbClr val="EBF0F8"/>
          </a:solidFill>
          <a:ln w="3810">
            <a:solidFill>
              <a:srgbClr val="CDD8E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2" name="Shape 10"/>
          <p:cNvSpPr/>
          <p:nvPr/>
        </p:nvSpPr>
        <p:spPr>
          <a:xfrm>
            <a:off x="228600" y="1357884"/>
            <a:ext cx="45720" cy="260604"/>
          </a:xfrm>
          <a:prstGeom prst="rect">
            <a:avLst/>
          </a:prstGeom>
          <a:solidFill>
            <a:srgbClr val="E8A030"/>
          </a:solidFill>
          <a:ln w="12700">
            <a:solidFill>
              <a:srgbClr val="E8A03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3" name="Text 11"/>
          <p:cNvSpPr/>
          <p:nvPr/>
        </p:nvSpPr>
        <p:spPr>
          <a:xfrm>
            <a:off x="338328" y="1357884"/>
            <a:ext cx="187452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B2A4A"/>
                </a:solidFill>
              </a:rPr>
              <a:t>Ajout</a:t>
            </a:r>
            <a:endParaRPr lang="en-US" sz="950" dirty="0"/>
          </a:p>
        </p:txBody>
      </p:sp>
      <p:sp>
        <p:nvSpPr>
          <p:cNvPr id="14" name="Text 12"/>
          <p:cNvSpPr/>
          <p:nvPr/>
        </p:nvSpPr>
        <p:spPr>
          <a:xfrm>
            <a:off x="2350008" y="1357884"/>
            <a:ext cx="667512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3D526E"/>
                </a:solidFill>
              </a:rPr>
              <a:t>Ajout d'une information absente du texte source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228600" y="1618488"/>
            <a:ext cx="2011680" cy="260604"/>
          </a:xfrm>
          <a:prstGeom prst="rect">
            <a:avLst/>
          </a:prstGeom>
          <a:solidFill>
            <a:srgbClr val="FFFFFF"/>
          </a:solidFill>
          <a:ln w="3810">
            <a:solidFill>
              <a:srgbClr val="CDD8E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6" name="Shape 14"/>
          <p:cNvSpPr/>
          <p:nvPr/>
        </p:nvSpPr>
        <p:spPr>
          <a:xfrm>
            <a:off x="2240280" y="1618488"/>
            <a:ext cx="6858000" cy="260604"/>
          </a:xfrm>
          <a:prstGeom prst="rect">
            <a:avLst/>
          </a:prstGeom>
          <a:solidFill>
            <a:srgbClr val="FFFFFF"/>
          </a:solidFill>
          <a:ln w="3810">
            <a:solidFill>
              <a:srgbClr val="CDD8E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7" name="Shape 15"/>
          <p:cNvSpPr/>
          <p:nvPr/>
        </p:nvSpPr>
        <p:spPr>
          <a:xfrm>
            <a:off x="228600" y="1618488"/>
            <a:ext cx="45720" cy="260604"/>
          </a:xfrm>
          <a:prstGeom prst="rect">
            <a:avLst/>
          </a:prstGeom>
          <a:solidFill>
            <a:srgbClr val="E8A030"/>
          </a:solidFill>
          <a:ln w="12700">
            <a:solidFill>
              <a:srgbClr val="E8A03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8" name="Text 16"/>
          <p:cNvSpPr/>
          <p:nvPr/>
        </p:nvSpPr>
        <p:spPr>
          <a:xfrm>
            <a:off x="338328" y="1618488"/>
            <a:ext cx="187452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B2A4A"/>
                </a:solidFill>
              </a:rPr>
              <a:t>Surtraduction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2350008" y="1618488"/>
            <a:ext cx="667512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3D526E"/>
                </a:solidFill>
              </a:rPr>
              <a:t>Traduction trop littérale, trop explicite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228600" y="1879092"/>
            <a:ext cx="2011680" cy="260604"/>
          </a:xfrm>
          <a:prstGeom prst="rect">
            <a:avLst/>
          </a:prstGeom>
          <a:solidFill>
            <a:srgbClr val="EBF0F8"/>
          </a:solidFill>
          <a:ln w="3810">
            <a:solidFill>
              <a:srgbClr val="CDD8E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1" name="Shape 19"/>
          <p:cNvSpPr/>
          <p:nvPr/>
        </p:nvSpPr>
        <p:spPr>
          <a:xfrm>
            <a:off x="2240280" y="1879092"/>
            <a:ext cx="6858000" cy="260604"/>
          </a:xfrm>
          <a:prstGeom prst="rect">
            <a:avLst/>
          </a:prstGeom>
          <a:solidFill>
            <a:srgbClr val="EBF0F8"/>
          </a:solidFill>
          <a:ln w="3810">
            <a:solidFill>
              <a:srgbClr val="CDD8E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2" name="Shape 20"/>
          <p:cNvSpPr/>
          <p:nvPr/>
        </p:nvSpPr>
        <p:spPr>
          <a:xfrm>
            <a:off x="228600" y="1879092"/>
            <a:ext cx="45720" cy="260604"/>
          </a:xfrm>
          <a:prstGeom prst="rect">
            <a:avLst/>
          </a:prstGeom>
          <a:solidFill>
            <a:srgbClr val="E8A030"/>
          </a:solidFill>
          <a:ln w="12700">
            <a:solidFill>
              <a:srgbClr val="E8A03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3" name="Text 21"/>
          <p:cNvSpPr/>
          <p:nvPr/>
        </p:nvSpPr>
        <p:spPr>
          <a:xfrm>
            <a:off x="338328" y="1879092"/>
            <a:ext cx="187452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B2A4A"/>
                </a:solidFill>
              </a:rPr>
              <a:t>Soustraduction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2350008" y="1879092"/>
            <a:ext cx="667512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3D526E"/>
                </a:solidFill>
              </a:rPr>
              <a:t>Reste trop vague, n'exploite pas le sens précis</a:t>
            </a:r>
            <a:endParaRPr lang="en-US" sz="950" dirty="0"/>
          </a:p>
        </p:txBody>
      </p:sp>
      <p:sp>
        <p:nvSpPr>
          <p:cNvPr id="25" name="Shape 23"/>
          <p:cNvSpPr/>
          <p:nvPr/>
        </p:nvSpPr>
        <p:spPr>
          <a:xfrm>
            <a:off x="228600" y="2139696"/>
            <a:ext cx="2011680" cy="260604"/>
          </a:xfrm>
          <a:prstGeom prst="rect">
            <a:avLst/>
          </a:prstGeom>
          <a:solidFill>
            <a:srgbClr val="FFFFFF"/>
          </a:solidFill>
          <a:ln w="3810">
            <a:solidFill>
              <a:srgbClr val="CDD8E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6" name="Shape 24"/>
          <p:cNvSpPr/>
          <p:nvPr/>
        </p:nvSpPr>
        <p:spPr>
          <a:xfrm>
            <a:off x="2240280" y="2139696"/>
            <a:ext cx="6858000" cy="260604"/>
          </a:xfrm>
          <a:prstGeom prst="rect">
            <a:avLst/>
          </a:prstGeom>
          <a:solidFill>
            <a:srgbClr val="FFFFFF"/>
          </a:solidFill>
          <a:ln w="3810">
            <a:solidFill>
              <a:srgbClr val="CDD8E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7" name="Shape 25"/>
          <p:cNvSpPr/>
          <p:nvPr/>
        </p:nvSpPr>
        <p:spPr>
          <a:xfrm>
            <a:off x="228600" y="2139696"/>
            <a:ext cx="45720" cy="260604"/>
          </a:xfrm>
          <a:prstGeom prst="rect">
            <a:avLst/>
          </a:prstGeom>
          <a:solidFill>
            <a:srgbClr val="E8A030"/>
          </a:solidFill>
          <a:ln w="12700">
            <a:solidFill>
              <a:srgbClr val="E8A03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8" name="Text 26"/>
          <p:cNvSpPr/>
          <p:nvPr/>
        </p:nvSpPr>
        <p:spPr>
          <a:xfrm>
            <a:off x="338328" y="2139696"/>
            <a:ext cx="187452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B2A4A"/>
                </a:solidFill>
              </a:rPr>
              <a:t>Contresens</a:t>
            </a:r>
            <a:endParaRPr lang="en-US" sz="950" dirty="0"/>
          </a:p>
        </p:txBody>
      </p:sp>
      <p:sp>
        <p:nvSpPr>
          <p:cNvPr id="29" name="Text 27"/>
          <p:cNvSpPr/>
          <p:nvPr/>
        </p:nvSpPr>
        <p:spPr>
          <a:xfrm>
            <a:off x="2350008" y="2139696"/>
            <a:ext cx="667512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3D526E"/>
                </a:solidFill>
              </a:rPr>
              <a:t>Traduction à l'opposé du sens voulu</a:t>
            </a:r>
            <a:endParaRPr lang="en-US" sz="950" dirty="0"/>
          </a:p>
        </p:txBody>
      </p:sp>
      <p:sp>
        <p:nvSpPr>
          <p:cNvPr id="30" name="Shape 28"/>
          <p:cNvSpPr/>
          <p:nvPr/>
        </p:nvSpPr>
        <p:spPr>
          <a:xfrm>
            <a:off x="228600" y="2400300"/>
            <a:ext cx="2011680" cy="260604"/>
          </a:xfrm>
          <a:prstGeom prst="rect">
            <a:avLst/>
          </a:prstGeom>
          <a:solidFill>
            <a:srgbClr val="EBF0F8"/>
          </a:solidFill>
          <a:ln w="3810">
            <a:solidFill>
              <a:srgbClr val="CDD8E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1" name="Shape 29"/>
          <p:cNvSpPr/>
          <p:nvPr/>
        </p:nvSpPr>
        <p:spPr>
          <a:xfrm>
            <a:off x="2240280" y="2400300"/>
            <a:ext cx="6858000" cy="260604"/>
          </a:xfrm>
          <a:prstGeom prst="rect">
            <a:avLst/>
          </a:prstGeom>
          <a:solidFill>
            <a:srgbClr val="EBF0F8"/>
          </a:solidFill>
          <a:ln w="3810">
            <a:solidFill>
              <a:srgbClr val="CDD8E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2" name="Shape 30"/>
          <p:cNvSpPr/>
          <p:nvPr/>
        </p:nvSpPr>
        <p:spPr>
          <a:xfrm>
            <a:off x="228600" y="2400300"/>
            <a:ext cx="45720" cy="260604"/>
          </a:xfrm>
          <a:prstGeom prst="rect">
            <a:avLst/>
          </a:prstGeom>
          <a:solidFill>
            <a:srgbClr val="E8A030"/>
          </a:solidFill>
          <a:ln w="12700">
            <a:solidFill>
              <a:srgbClr val="E8A03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3" name="Text 31"/>
          <p:cNvSpPr/>
          <p:nvPr/>
        </p:nvSpPr>
        <p:spPr>
          <a:xfrm>
            <a:off x="338328" y="2400300"/>
            <a:ext cx="187452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B2A4A"/>
                </a:solidFill>
              </a:rPr>
              <a:t>Faux sens</a:t>
            </a:r>
            <a:endParaRPr lang="en-US" sz="950" dirty="0"/>
          </a:p>
        </p:txBody>
      </p:sp>
      <p:sp>
        <p:nvSpPr>
          <p:cNvPr id="34" name="Text 32"/>
          <p:cNvSpPr/>
          <p:nvPr/>
        </p:nvSpPr>
        <p:spPr>
          <a:xfrm>
            <a:off x="2350008" y="2400300"/>
            <a:ext cx="667512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3D526E"/>
                </a:solidFill>
              </a:rPr>
              <a:t>Sens plausible mais inexact</a:t>
            </a:r>
            <a:endParaRPr lang="en-US" sz="950" dirty="0"/>
          </a:p>
        </p:txBody>
      </p:sp>
      <p:sp>
        <p:nvSpPr>
          <p:cNvPr id="35" name="Shape 33"/>
          <p:cNvSpPr/>
          <p:nvPr/>
        </p:nvSpPr>
        <p:spPr>
          <a:xfrm>
            <a:off x="228600" y="2660904"/>
            <a:ext cx="2011680" cy="260604"/>
          </a:xfrm>
          <a:prstGeom prst="rect">
            <a:avLst/>
          </a:prstGeom>
          <a:solidFill>
            <a:srgbClr val="FFFFFF"/>
          </a:solidFill>
          <a:ln w="3810">
            <a:solidFill>
              <a:srgbClr val="CDD8E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6" name="Shape 34"/>
          <p:cNvSpPr/>
          <p:nvPr/>
        </p:nvSpPr>
        <p:spPr>
          <a:xfrm>
            <a:off x="2240280" y="2660904"/>
            <a:ext cx="6858000" cy="260604"/>
          </a:xfrm>
          <a:prstGeom prst="rect">
            <a:avLst/>
          </a:prstGeom>
          <a:solidFill>
            <a:srgbClr val="FFFFFF"/>
          </a:solidFill>
          <a:ln w="3810">
            <a:solidFill>
              <a:srgbClr val="CDD8E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7" name="Shape 35"/>
          <p:cNvSpPr/>
          <p:nvPr/>
        </p:nvSpPr>
        <p:spPr>
          <a:xfrm>
            <a:off x="228600" y="2660904"/>
            <a:ext cx="45720" cy="260604"/>
          </a:xfrm>
          <a:prstGeom prst="rect">
            <a:avLst/>
          </a:prstGeom>
          <a:solidFill>
            <a:srgbClr val="E8A030"/>
          </a:solidFill>
          <a:ln w="12700">
            <a:solidFill>
              <a:srgbClr val="E8A03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8" name="Text 36"/>
          <p:cNvSpPr/>
          <p:nvPr/>
        </p:nvSpPr>
        <p:spPr>
          <a:xfrm>
            <a:off x="338328" y="2660904"/>
            <a:ext cx="187452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B2A4A"/>
                </a:solidFill>
              </a:rPr>
              <a:t>Faux ami</a:t>
            </a:r>
            <a:endParaRPr lang="en-US" sz="950" dirty="0"/>
          </a:p>
        </p:txBody>
      </p:sp>
      <p:sp>
        <p:nvSpPr>
          <p:cNvPr id="39" name="Text 37"/>
          <p:cNvSpPr/>
          <p:nvPr/>
        </p:nvSpPr>
        <p:spPr>
          <a:xfrm>
            <a:off x="2350008" y="2660904"/>
            <a:ext cx="667512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3D526E"/>
                </a:solidFill>
              </a:rPr>
              <a:t>Calque d'un mot similaire dans une autre langue</a:t>
            </a:r>
            <a:endParaRPr lang="en-US" sz="950" dirty="0"/>
          </a:p>
        </p:txBody>
      </p:sp>
      <p:sp>
        <p:nvSpPr>
          <p:cNvPr id="40" name="Shape 38"/>
          <p:cNvSpPr/>
          <p:nvPr/>
        </p:nvSpPr>
        <p:spPr>
          <a:xfrm>
            <a:off x="228600" y="2921508"/>
            <a:ext cx="2011680" cy="260604"/>
          </a:xfrm>
          <a:prstGeom prst="rect">
            <a:avLst/>
          </a:prstGeom>
          <a:solidFill>
            <a:srgbClr val="EBF0F8"/>
          </a:solidFill>
          <a:ln w="3810">
            <a:solidFill>
              <a:srgbClr val="CDD8E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1" name="Shape 39"/>
          <p:cNvSpPr/>
          <p:nvPr/>
        </p:nvSpPr>
        <p:spPr>
          <a:xfrm>
            <a:off x="2240280" y="2921508"/>
            <a:ext cx="6858000" cy="260604"/>
          </a:xfrm>
          <a:prstGeom prst="rect">
            <a:avLst/>
          </a:prstGeom>
          <a:solidFill>
            <a:srgbClr val="EBF0F8"/>
          </a:solidFill>
          <a:ln w="3810">
            <a:solidFill>
              <a:srgbClr val="CDD8E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2" name="Shape 40"/>
          <p:cNvSpPr/>
          <p:nvPr/>
        </p:nvSpPr>
        <p:spPr>
          <a:xfrm>
            <a:off x="228600" y="2921508"/>
            <a:ext cx="45720" cy="260604"/>
          </a:xfrm>
          <a:prstGeom prst="rect">
            <a:avLst/>
          </a:prstGeom>
          <a:solidFill>
            <a:srgbClr val="E8A030"/>
          </a:solidFill>
          <a:ln w="12700">
            <a:solidFill>
              <a:srgbClr val="E8A03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3" name="Text 41"/>
          <p:cNvSpPr/>
          <p:nvPr/>
        </p:nvSpPr>
        <p:spPr>
          <a:xfrm>
            <a:off x="338328" y="2921508"/>
            <a:ext cx="187452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B2A4A"/>
                </a:solidFill>
              </a:rPr>
              <a:t>Barbarisme / Solécisme</a:t>
            </a:r>
            <a:endParaRPr lang="en-US" sz="950" dirty="0"/>
          </a:p>
        </p:txBody>
      </p:sp>
      <p:sp>
        <p:nvSpPr>
          <p:cNvPr id="44" name="Text 42"/>
          <p:cNvSpPr/>
          <p:nvPr/>
        </p:nvSpPr>
        <p:spPr>
          <a:xfrm>
            <a:off x="2350008" y="2921508"/>
            <a:ext cx="667512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3D526E"/>
                </a:solidFill>
              </a:rPr>
              <a:t>Faute de grammaire dans la traduction</a:t>
            </a:r>
            <a:endParaRPr lang="en-US" sz="950" dirty="0"/>
          </a:p>
        </p:txBody>
      </p:sp>
      <p:sp>
        <p:nvSpPr>
          <p:cNvPr id="45" name="Shape 43"/>
          <p:cNvSpPr/>
          <p:nvPr/>
        </p:nvSpPr>
        <p:spPr>
          <a:xfrm>
            <a:off x="228600" y="3182112"/>
            <a:ext cx="2011680" cy="260604"/>
          </a:xfrm>
          <a:prstGeom prst="rect">
            <a:avLst/>
          </a:prstGeom>
          <a:solidFill>
            <a:srgbClr val="FFFFFF"/>
          </a:solidFill>
          <a:ln w="3810">
            <a:solidFill>
              <a:srgbClr val="CDD8E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6" name="Shape 44"/>
          <p:cNvSpPr/>
          <p:nvPr/>
        </p:nvSpPr>
        <p:spPr>
          <a:xfrm>
            <a:off x="2240280" y="3182112"/>
            <a:ext cx="6858000" cy="260604"/>
          </a:xfrm>
          <a:prstGeom prst="rect">
            <a:avLst/>
          </a:prstGeom>
          <a:solidFill>
            <a:srgbClr val="FFFFFF"/>
          </a:solidFill>
          <a:ln w="3810">
            <a:solidFill>
              <a:srgbClr val="CDD8E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7" name="Shape 45"/>
          <p:cNvSpPr/>
          <p:nvPr/>
        </p:nvSpPr>
        <p:spPr>
          <a:xfrm>
            <a:off x="228600" y="3182112"/>
            <a:ext cx="45720" cy="260604"/>
          </a:xfrm>
          <a:prstGeom prst="rect">
            <a:avLst/>
          </a:prstGeom>
          <a:solidFill>
            <a:srgbClr val="E8A030"/>
          </a:solidFill>
          <a:ln w="12700">
            <a:solidFill>
              <a:srgbClr val="E8A03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8" name="Text 46"/>
          <p:cNvSpPr/>
          <p:nvPr/>
        </p:nvSpPr>
        <p:spPr>
          <a:xfrm>
            <a:off x="338328" y="3182112"/>
            <a:ext cx="187452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B2A4A"/>
                </a:solidFill>
              </a:rPr>
              <a:t>Non-sens</a:t>
            </a:r>
            <a:endParaRPr lang="en-US" sz="950" dirty="0"/>
          </a:p>
        </p:txBody>
      </p:sp>
      <p:sp>
        <p:nvSpPr>
          <p:cNvPr id="49" name="Text 47"/>
          <p:cNvSpPr/>
          <p:nvPr/>
        </p:nvSpPr>
        <p:spPr>
          <a:xfrm>
            <a:off x="2350008" y="3182112"/>
            <a:ext cx="667512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3D526E"/>
                </a:solidFill>
              </a:rPr>
              <a:t>Traduction incompréhensible</a:t>
            </a:r>
            <a:endParaRPr lang="en-US" sz="950" dirty="0"/>
          </a:p>
        </p:txBody>
      </p:sp>
      <p:sp>
        <p:nvSpPr>
          <p:cNvPr id="50" name="Shape 48"/>
          <p:cNvSpPr/>
          <p:nvPr/>
        </p:nvSpPr>
        <p:spPr>
          <a:xfrm>
            <a:off x="228600" y="3442716"/>
            <a:ext cx="2011680" cy="260604"/>
          </a:xfrm>
          <a:prstGeom prst="rect">
            <a:avLst/>
          </a:prstGeom>
          <a:solidFill>
            <a:srgbClr val="EBF0F8"/>
          </a:solidFill>
          <a:ln w="3810">
            <a:solidFill>
              <a:srgbClr val="CDD8E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1" name="Shape 49"/>
          <p:cNvSpPr/>
          <p:nvPr/>
        </p:nvSpPr>
        <p:spPr>
          <a:xfrm>
            <a:off x="2240280" y="3442716"/>
            <a:ext cx="6858000" cy="260604"/>
          </a:xfrm>
          <a:prstGeom prst="rect">
            <a:avLst/>
          </a:prstGeom>
          <a:solidFill>
            <a:srgbClr val="EBF0F8"/>
          </a:solidFill>
          <a:ln w="3810">
            <a:solidFill>
              <a:srgbClr val="CDD8E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2" name="Shape 50"/>
          <p:cNvSpPr/>
          <p:nvPr/>
        </p:nvSpPr>
        <p:spPr>
          <a:xfrm>
            <a:off x="228600" y="3442716"/>
            <a:ext cx="45720" cy="260604"/>
          </a:xfrm>
          <a:prstGeom prst="rect">
            <a:avLst/>
          </a:prstGeom>
          <a:solidFill>
            <a:srgbClr val="E8A030"/>
          </a:solidFill>
          <a:ln w="12700">
            <a:solidFill>
              <a:srgbClr val="E8A03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3" name="Text 51"/>
          <p:cNvSpPr/>
          <p:nvPr/>
        </p:nvSpPr>
        <p:spPr>
          <a:xfrm>
            <a:off x="338328" y="3442716"/>
            <a:ext cx="187452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B2A4A"/>
                </a:solidFill>
              </a:rPr>
              <a:t>Erreur de registre</a:t>
            </a:r>
            <a:endParaRPr lang="en-US" sz="950" dirty="0"/>
          </a:p>
        </p:txBody>
      </p:sp>
      <p:sp>
        <p:nvSpPr>
          <p:cNvPr id="54" name="Text 52"/>
          <p:cNvSpPr/>
          <p:nvPr/>
        </p:nvSpPr>
        <p:spPr>
          <a:xfrm>
            <a:off x="2350008" y="3442716"/>
            <a:ext cx="667512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3D526E"/>
                </a:solidFill>
              </a:rPr>
              <a:t>Registre inadapté au contexte</a:t>
            </a:r>
            <a:endParaRPr lang="en-US" sz="950" dirty="0"/>
          </a:p>
        </p:txBody>
      </p:sp>
      <p:sp>
        <p:nvSpPr>
          <p:cNvPr id="55" name="Shape 53"/>
          <p:cNvSpPr/>
          <p:nvPr/>
        </p:nvSpPr>
        <p:spPr>
          <a:xfrm>
            <a:off x="228600" y="3703320"/>
            <a:ext cx="2011680" cy="260604"/>
          </a:xfrm>
          <a:prstGeom prst="rect">
            <a:avLst/>
          </a:prstGeom>
          <a:solidFill>
            <a:srgbClr val="FFFFFF"/>
          </a:solidFill>
          <a:ln w="3810">
            <a:solidFill>
              <a:srgbClr val="CDD8E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6" name="Shape 54"/>
          <p:cNvSpPr/>
          <p:nvPr/>
        </p:nvSpPr>
        <p:spPr>
          <a:xfrm>
            <a:off x="2240280" y="3703320"/>
            <a:ext cx="6858000" cy="260604"/>
          </a:xfrm>
          <a:prstGeom prst="rect">
            <a:avLst/>
          </a:prstGeom>
          <a:solidFill>
            <a:srgbClr val="FFFFFF"/>
          </a:solidFill>
          <a:ln w="3810">
            <a:solidFill>
              <a:srgbClr val="CDD8E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7" name="Shape 55"/>
          <p:cNvSpPr/>
          <p:nvPr/>
        </p:nvSpPr>
        <p:spPr>
          <a:xfrm>
            <a:off x="228600" y="3703320"/>
            <a:ext cx="45720" cy="260604"/>
          </a:xfrm>
          <a:prstGeom prst="rect">
            <a:avLst/>
          </a:prstGeom>
          <a:solidFill>
            <a:srgbClr val="E8A030"/>
          </a:solidFill>
          <a:ln w="12700">
            <a:solidFill>
              <a:srgbClr val="E8A03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8" name="Text 56"/>
          <p:cNvSpPr/>
          <p:nvPr/>
        </p:nvSpPr>
        <p:spPr>
          <a:xfrm>
            <a:off x="338328" y="3703320"/>
            <a:ext cx="187452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B2A4A"/>
                </a:solidFill>
              </a:rPr>
              <a:t>Euphémisme / Dysphémisme</a:t>
            </a:r>
            <a:endParaRPr lang="en-US" sz="950" dirty="0"/>
          </a:p>
        </p:txBody>
      </p:sp>
      <p:sp>
        <p:nvSpPr>
          <p:cNvPr id="59" name="Text 57"/>
          <p:cNvSpPr/>
          <p:nvPr/>
        </p:nvSpPr>
        <p:spPr>
          <a:xfrm>
            <a:off x="2350008" y="3703320"/>
            <a:ext cx="667512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3D526E"/>
                </a:solidFill>
              </a:rPr>
              <a:t>Adoucissement ou durcissement injustifié</a:t>
            </a:r>
            <a:endParaRPr lang="en-US" sz="950" dirty="0"/>
          </a:p>
        </p:txBody>
      </p:sp>
      <p:sp>
        <p:nvSpPr>
          <p:cNvPr id="60" name="Shape 58"/>
          <p:cNvSpPr/>
          <p:nvPr/>
        </p:nvSpPr>
        <p:spPr>
          <a:xfrm>
            <a:off x="228600" y="3963924"/>
            <a:ext cx="2011680" cy="260604"/>
          </a:xfrm>
          <a:prstGeom prst="rect">
            <a:avLst/>
          </a:prstGeom>
          <a:solidFill>
            <a:srgbClr val="EBF0F8"/>
          </a:solidFill>
          <a:ln w="3810">
            <a:solidFill>
              <a:srgbClr val="CDD8E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61" name="Shape 59"/>
          <p:cNvSpPr/>
          <p:nvPr/>
        </p:nvSpPr>
        <p:spPr>
          <a:xfrm>
            <a:off x="2240280" y="3963924"/>
            <a:ext cx="6858000" cy="260604"/>
          </a:xfrm>
          <a:prstGeom prst="rect">
            <a:avLst/>
          </a:prstGeom>
          <a:solidFill>
            <a:srgbClr val="EBF0F8"/>
          </a:solidFill>
          <a:ln w="3810">
            <a:solidFill>
              <a:srgbClr val="CDD8E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62" name="Shape 60"/>
          <p:cNvSpPr/>
          <p:nvPr/>
        </p:nvSpPr>
        <p:spPr>
          <a:xfrm>
            <a:off x="228600" y="3963924"/>
            <a:ext cx="45720" cy="260604"/>
          </a:xfrm>
          <a:prstGeom prst="rect">
            <a:avLst/>
          </a:prstGeom>
          <a:solidFill>
            <a:srgbClr val="E8A030"/>
          </a:solidFill>
          <a:ln w="12700">
            <a:solidFill>
              <a:srgbClr val="E8A03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63" name="Text 61"/>
          <p:cNvSpPr/>
          <p:nvPr/>
        </p:nvSpPr>
        <p:spPr>
          <a:xfrm>
            <a:off x="338328" y="3963924"/>
            <a:ext cx="187452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B2A4A"/>
                </a:solidFill>
              </a:rPr>
              <a:t>Anachronisme lexical</a:t>
            </a:r>
            <a:endParaRPr lang="en-US" sz="950" dirty="0"/>
          </a:p>
        </p:txBody>
      </p:sp>
      <p:sp>
        <p:nvSpPr>
          <p:cNvPr id="64" name="Text 62"/>
          <p:cNvSpPr/>
          <p:nvPr/>
        </p:nvSpPr>
        <p:spPr>
          <a:xfrm>
            <a:off x="2350008" y="3963924"/>
            <a:ext cx="667512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3D526E"/>
                </a:solidFill>
              </a:rPr>
              <a:t>Terme d'une époque différente du texte source</a:t>
            </a:r>
            <a:endParaRPr lang="en-US" sz="950" dirty="0"/>
          </a:p>
        </p:txBody>
      </p:sp>
      <p:sp>
        <p:nvSpPr>
          <p:cNvPr id="65" name="Shape 63"/>
          <p:cNvSpPr/>
          <p:nvPr/>
        </p:nvSpPr>
        <p:spPr>
          <a:xfrm>
            <a:off x="228600" y="4224528"/>
            <a:ext cx="2011680" cy="260604"/>
          </a:xfrm>
          <a:prstGeom prst="rect">
            <a:avLst/>
          </a:prstGeom>
          <a:solidFill>
            <a:srgbClr val="FFFFFF"/>
          </a:solidFill>
          <a:ln w="3810">
            <a:solidFill>
              <a:srgbClr val="CDD8E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66" name="Shape 64"/>
          <p:cNvSpPr/>
          <p:nvPr/>
        </p:nvSpPr>
        <p:spPr>
          <a:xfrm>
            <a:off x="2240280" y="4224528"/>
            <a:ext cx="6858000" cy="260604"/>
          </a:xfrm>
          <a:prstGeom prst="rect">
            <a:avLst/>
          </a:prstGeom>
          <a:solidFill>
            <a:srgbClr val="FFFFFF"/>
          </a:solidFill>
          <a:ln w="3810">
            <a:solidFill>
              <a:srgbClr val="CDD8E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67" name="Shape 65"/>
          <p:cNvSpPr/>
          <p:nvPr/>
        </p:nvSpPr>
        <p:spPr>
          <a:xfrm>
            <a:off x="228600" y="4224528"/>
            <a:ext cx="45720" cy="260604"/>
          </a:xfrm>
          <a:prstGeom prst="rect">
            <a:avLst/>
          </a:prstGeom>
          <a:solidFill>
            <a:srgbClr val="E8A030"/>
          </a:solidFill>
          <a:ln w="12700">
            <a:solidFill>
              <a:srgbClr val="E8A03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68" name="Text 66"/>
          <p:cNvSpPr/>
          <p:nvPr/>
        </p:nvSpPr>
        <p:spPr>
          <a:xfrm>
            <a:off x="338328" y="4224528"/>
            <a:ext cx="187452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B2A4A"/>
                </a:solidFill>
              </a:rPr>
              <a:t>Incohérence terminologique</a:t>
            </a:r>
            <a:endParaRPr lang="en-US" sz="950" dirty="0"/>
          </a:p>
        </p:txBody>
      </p:sp>
      <p:sp>
        <p:nvSpPr>
          <p:cNvPr id="69" name="Text 67"/>
          <p:cNvSpPr/>
          <p:nvPr/>
        </p:nvSpPr>
        <p:spPr>
          <a:xfrm>
            <a:off x="2350008" y="4224528"/>
            <a:ext cx="667512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3D526E"/>
                </a:solidFill>
              </a:rPr>
              <a:t>Même terme traduit de plusieurs façons</a:t>
            </a:r>
            <a:endParaRPr lang="en-US" sz="950" dirty="0"/>
          </a:p>
        </p:txBody>
      </p:sp>
      <p:sp>
        <p:nvSpPr>
          <p:cNvPr id="70" name="Shape 68"/>
          <p:cNvSpPr/>
          <p:nvPr/>
        </p:nvSpPr>
        <p:spPr>
          <a:xfrm>
            <a:off x="228600" y="4485132"/>
            <a:ext cx="2011680" cy="260604"/>
          </a:xfrm>
          <a:prstGeom prst="rect">
            <a:avLst/>
          </a:prstGeom>
          <a:solidFill>
            <a:srgbClr val="EBF0F8"/>
          </a:solidFill>
          <a:ln w="3810">
            <a:solidFill>
              <a:srgbClr val="CDD8E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1" name="Shape 69"/>
          <p:cNvSpPr/>
          <p:nvPr/>
        </p:nvSpPr>
        <p:spPr>
          <a:xfrm>
            <a:off x="2240280" y="4485132"/>
            <a:ext cx="6858000" cy="260604"/>
          </a:xfrm>
          <a:prstGeom prst="rect">
            <a:avLst/>
          </a:prstGeom>
          <a:solidFill>
            <a:srgbClr val="EBF0F8"/>
          </a:solidFill>
          <a:ln w="3810">
            <a:solidFill>
              <a:srgbClr val="CDD8E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2" name="Shape 70"/>
          <p:cNvSpPr/>
          <p:nvPr/>
        </p:nvSpPr>
        <p:spPr>
          <a:xfrm>
            <a:off x="228600" y="4485132"/>
            <a:ext cx="45720" cy="260604"/>
          </a:xfrm>
          <a:prstGeom prst="rect">
            <a:avLst/>
          </a:prstGeom>
          <a:solidFill>
            <a:srgbClr val="E8A030"/>
          </a:solidFill>
          <a:ln w="12700">
            <a:solidFill>
              <a:srgbClr val="E8A03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3" name="Text 71"/>
          <p:cNvSpPr/>
          <p:nvPr/>
        </p:nvSpPr>
        <p:spPr>
          <a:xfrm>
            <a:off x="338328" y="4485132"/>
            <a:ext cx="187452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B2A4A"/>
                </a:solidFill>
              </a:rPr>
              <a:t>Calque structurel</a:t>
            </a:r>
            <a:endParaRPr lang="en-US" sz="950" dirty="0"/>
          </a:p>
        </p:txBody>
      </p:sp>
      <p:sp>
        <p:nvSpPr>
          <p:cNvPr id="74" name="Text 72"/>
          <p:cNvSpPr/>
          <p:nvPr/>
        </p:nvSpPr>
        <p:spPr>
          <a:xfrm>
            <a:off x="2350008" y="4485132"/>
            <a:ext cx="667512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3D526E"/>
                </a:solidFill>
              </a:rPr>
              <a:t>Reproduction syntaxique mot à mot de la langue source</a:t>
            </a:r>
            <a:endParaRPr lang="en-US" sz="9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Shape 1"/>
          <p:cNvSpPr/>
          <p:nvPr/>
        </p:nvSpPr>
        <p:spPr>
          <a:xfrm>
            <a:off x="228600" y="0"/>
            <a:ext cx="8915400" cy="64008"/>
          </a:xfrm>
          <a:prstGeom prst="rect">
            <a:avLst/>
          </a:prstGeom>
          <a:solidFill>
            <a:srgbClr val="E8A030"/>
          </a:solidFill>
          <a:ln w="12700">
            <a:solidFill>
              <a:srgbClr val="E8A03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" name="Text 2"/>
          <p:cNvSpPr/>
          <p:nvPr/>
        </p:nvSpPr>
        <p:spPr>
          <a:xfrm>
            <a:off x="320040" y="182880"/>
            <a:ext cx="109728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0" b="1" dirty="0">
                <a:solidFill>
                  <a:srgbClr val="E8A03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9000" dirty="0"/>
          </a:p>
        </p:txBody>
      </p:sp>
      <p:sp>
        <p:nvSpPr>
          <p:cNvPr id="5" name="Text 3"/>
          <p:cNvSpPr/>
          <p:nvPr/>
        </p:nvSpPr>
        <p:spPr>
          <a:xfrm>
            <a:off x="1417320" y="320040"/>
            <a:ext cx="74066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L'omission</a:t>
            </a:r>
            <a:endParaRPr lang="en-US" sz="3400" dirty="0"/>
          </a:p>
        </p:txBody>
      </p:sp>
      <p:sp>
        <p:nvSpPr>
          <p:cNvPr id="6" name="Shape 4"/>
          <p:cNvSpPr/>
          <p:nvPr/>
        </p:nvSpPr>
        <p:spPr>
          <a:xfrm>
            <a:off x="274320" y="1371600"/>
            <a:ext cx="8595360" cy="548640"/>
          </a:xfrm>
          <a:prstGeom prst="rect">
            <a:avLst/>
          </a:prstGeom>
          <a:solidFill>
            <a:srgbClr val="EBF2FB"/>
          </a:solidFill>
          <a:ln w="6350">
            <a:solidFill>
              <a:srgbClr val="C5D8F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" name="Shape 5"/>
          <p:cNvSpPr/>
          <p:nvPr/>
        </p:nvSpPr>
        <p:spPr>
          <a:xfrm>
            <a:off x="274320" y="1371600"/>
            <a:ext cx="64008" cy="548640"/>
          </a:xfrm>
          <a:prstGeom prst="rect">
            <a:avLst/>
          </a:prstGeom>
          <a:solidFill>
            <a:srgbClr val="4EADCF"/>
          </a:solidFill>
          <a:ln w="12700">
            <a:solidFill>
              <a:srgbClr val="4EADC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" name="Text 6"/>
          <p:cNvSpPr/>
          <p:nvPr/>
        </p:nvSpPr>
        <p:spPr>
          <a:xfrm>
            <a:off x="438912" y="1371600"/>
            <a:ext cx="8275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3D526E"/>
                </a:solidFill>
              </a:rPr>
              <a:t>Le traducteur supprime une information présente dans le texte source, sans raison stylistique valide.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274320" y="2103120"/>
            <a:ext cx="4206240" cy="2331720"/>
          </a:xfrm>
          <a:prstGeom prst="rect">
            <a:avLst/>
          </a:prstGeom>
          <a:solidFill>
            <a:srgbClr val="F4F6FA"/>
          </a:solidFill>
          <a:ln w="6350">
            <a:solidFill>
              <a:srgbClr val="D8E2F0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0" name="Shape 8"/>
          <p:cNvSpPr/>
          <p:nvPr/>
        </p:nvSpPr>
        <p:spPr>
          <a:xfrm>
            <a:off x="411480" y="2221992"/>
            <a:ext cx="777240" cy="256032"/>
          </a:xfrm>
          <a:prstGeom prst="roundRect">
            <a:avLst>
              <a:gd name="adj" fmla="val 28571"/>
            </a:avLst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1" name="Text 9"/>
          <p:cNvSpPr/>
          <p:nvPr/>
        </p:nvSpPr>
        <p:spPr>
          <a:xfrm>
            <a:off x="411480" y="2221992"/>
            <a:ext cx="777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FR → EN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411480" y="2560320"/>
            <a:ext cx="39319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200" dirty="0">
                <a:solidFill>
                  <a:srgbClr val="6E88A8"/>
                </a:solidFill>
              </a:rPr>
              <a:t>SOURCE</a:t>
            </a:r>
            <a:endParaRPr lang="en-US" sz="700" dirty="0"/>
          </a:p>
        </p:txBody>
      </p:sp>
      <p:sp>
        <p:nvSpPr>
          <p:cNvPr id="13" name="Text 11"/>
          <p:cNvSpPr/>
          <p:nvPr/>
        </p:nvSpPr>
        <p:spPr>
          <a:xfrm>
            <a:off x="411480" y="2697480"/>
            <a:ext cx="3931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1B2A4A"/>
                </a:solidFill>
              </a:rPr>
              <a:t>« Il a refusé catégoriquement et sans hésitation de signer le contrat. »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11480" y="3063240"/>
            <a:ext cx="3931920" cy="0"/>
          </a:xfrm>
          <a:prstGeom prst="line">
            <a:avLst/>
          </a:prstGeom>
          <a:noFill/>
          <a:ln w="6350">
            <a:solidFill>
              <a:srgbClr val="D8E2F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5" name="Shape 13"/>
          <p:cNvSpPr/>
          <p:nvPr/>
        </p:nvSpPr>
        <p:spPr>
          <a:xfrm>
            <a:off x="411480" y="3136392"/>
            <a:ext cx="201168" cy="201168"/>
          </a:xfrm>
          <a:prstGeom prst="rect">
            <a:avLst/>
          </a:prstGeom>
          <a:solidFill>
            <a:srgbClr val="D94040"/>
          </a:solidFill>
          <a:ln w="12700">
            <a:solidFill>
              <a:srgbClr val="D9404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6" name="Text 14"/>
          <p:cNvSpPr/>
          <p:nvPr/>
        </p:nvSpPr>
        <p:spPr>
          <a:xfrm>
            <a:off x="411480" y="3136392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✗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658368" y="3118104"/>
            <a:ext cx="367588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94040"/>
                </a:solidFill>
              </a:rPr>
              <a:t>He refused to sign the contract.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411480" y="3465576"/>
            <a:ext cx="201168" cy="201168"/>
          </a:xfrm>
          <a:prstGeom prst="rect">
            <a:avLst/>
          </a:prstGeom>
          <a:solidFill>
            <a:srgbClr val="2E9C6A"/>
          </a:solidFill>
          <a:ln w="12700">
            <a:solidFill>
              <a:srgbClr val="2E9C6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9" name="Text 17"/>
          <p:cNvSpPr/>
          <p:nvPr/>
        </p:nvSpPr>
        <p:spPr>
          <a:xfrm>
            <a:off x="411480" y="3465576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✓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658368" y="3447288"/>
            <a:ext cx="367588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2E9C6A"/>
                </a:solidFill>
              </a:rPr>
              <a:t>He categorically and unhesitatingly refused to sign the contract.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411480" y="3813048"/>
            <a:ext cx="64008" cy="347472"/>
          </a:xfrm>
          <a:prstGeom prst="rect">
            <a:avLst/>
          </a:prstGeom>
          <a:solidFill>
            <a:srgbClr val="E8A030"/>
          </a:solidFill>
          <a:ln w="12700">
            <a:solidFill>
              <a:srgbClr val="E8A03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2" name="Text 20"/>
          <p:cNvSpPr/>
          <p:nvPr/>
        </p:nvSpPr>
        <p:spPr>
          <a:xfrm>
            <a:off x="548640" y="3794760"/>
            <a:ext cx="376732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i="1" dirty="0">
                <a:solidFill>
                  <a:srgbClr val="3D526E"/>
                </a:solidFill>
              </a:rPr>
              <a:t>Les adverbes « catégoriquement » et « sans hésitation » portent le ton ferme du refus — leur suppression affaiblit le message.</a:t>
            </a:r>
            <a:endParaRPr lang="en-US" sz="850" dirty="0"/>
          </a:p>
        </p:txBody>
      </p:sp>
      <p:sp>
        <p:nvSpPr>
          <p:cNvPr id="23" name="Shape 21"/>
          <p:cNvSpPr/>
          <p:nvPr/>
        </p:nvSpPr>
        <p:spPr>
          <a:xfrm>
            <a:off x="4663440" y="2103120"/>
            <a:ext cx="4206240" cy="2331720"/>
          </a:xfrm>
          <a:prstGeom prst="rect">
            <a:avLst/>
          </a:prstGeom>
          <a:solidFill>
            <a:srgbClr val="F4F6FA"/>
          </a:solidFill>
          <a:ln w="6350">
            <a:solidFill>
              <a:srgbClr val="D8E2F0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4" name="Shape 22"/>
          <p:cNvSpPr/>
          <p:nvPr/>
        </p:nvSpPr>
        <p:spPr>
          <a:xfrm>
            <a:off x="4800600" y="2221992"/>
            <a:ext cx="777240" cy="256032"/>
          </a:xfrm>
          <a:prstGeom prst="roundRect">
            <a:avLst>
              <a:gd name="adj" fmla="val 28571"/>
            </a:avLst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5" name="Text 23"/>
          <p:cNvSpPr/>
          <p:nvPr/>
        </p:nvSpPr>
        <p:spPr>
          <a:xfrm>
            <a:off x="4800600" y="2221992"/>
            <a:ext cx="777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EN → FR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4800600" y="2560320"/>
            <a:ext cx="39319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200" dirty="0">
                <a:solidFill>
                  <a:srgbClr val="6E88A8"/>
                </a:solidFill>
              </a:rPr>
              <a:t>SOURCE</a:t>
            </a:r>
            <a:endParaRPr lang="en-US" sz="700" dirty="0"/>
          </a:p>
        </p:txBody>
      </p:sp>
      <p:sp>
        <p:nvSpPr>
          <p:cNvPr id="27" name="Text 25"/>
          <p:cNvSpPr/>
          <p:nvPr/>
        </p:nvSpPr>
        <p:spPr>
          <a:xfrm>
            <a:off x="4800600" y="2697480"/>
            <a:ext cx="3931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1B2A4A"/>
                </a:solidFill>
              </a:rPr>
              <a:t>« The report clearly states that the deadline must not be exceeded under any circumstances. »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800600" y="3063240"/>
            <a:ext cx="3931920" cy="0"/>
          </a:xfrm>
          <a:prstGeom prst="line">
            <a:avLst/>
          </a:prstGeom>
          <a:noFill/>
          <a:ln w="6350">
            <a:solidFill>
              <a:srgbClr val="D8E2F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9" name="Shape 27"/>
          <p:cNvSpPr/>
          <p:nvPr/>
        </p:nvSpPr>
        <p:spPr>
          <a:xfrm>
            <a:off x="4800600" y="3136392"/>
            <a:ext cx="201168" cy="201168"/>
          </a:xfrm>
          <a:prstGeom prst="rect">
            <a:avLst/>
          </a:prstGeom>
          <a:solidFill>
            <a:srgbClr val="D94040"/>
          </a:solidFill>
          <a:ln w="12700">
            <a:solidFill>
              <a:srgbClr val="D9404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0" name="Text 28"/>
          <p:cNvSpPr/>
          <p:nvPr/>
        </p:nvSpPr>
        <p:spPr>
          <a:xfrm>
            <a:off x="4800600" y="3136392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✗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5047488" y="3118104"/>
            <a:ext cx="367588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94040"/>
                </a:solidFill>
              </a:rPr>
              <a:t>Le rapport indique que la date limite ne doit pas être dépassée.</a:t>
            </a:r>
            <a:endParaRPr lang="en-US" sz="950" dirty="0"/>
          </a:p>
        </p:txBody>
      </p:sp>
      <p:sp>
        <p:nvSpPr>
          <p:cNvPr id="32" name="Shape 30"/>
          <p:cNvSpPr/>
          <p:nvPr/>
        </p:nvSpPr>
        <p:spPr>
          <a:xfrm>
            <a:off x="4800600" y="3465576"/>
            <a:ext cx="201168" cy="201168"/>
          </a:xfrm>
          <a:prstGeom prst="rect">
            <a:avLst/>
          </a:prstGeom>
          <a:solidFill>
            <a:srgbClr val="2E9C6A"/>
          </a:solidFill>
          <a:ln w="12700">
            <a:solidFill>
              <a:srgbClr val="2E9C6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3" name="Text 31"/>
          <p:cNvSpPr/>
          <p:nvPr/>
        </p:nvSpPr>
        <p:spPr>
          <a:xfrm>
            <a:off x="4800600" y="3465576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✓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5047488" y="3447288"/>
            <a:ext cx="367588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2E9C6A"/>
                </a:solidFill>
              </a:rPr>
              <a:t>Le rapport stipule clairement que la date limite ne doit en aucun cas être dépassée.</a:t>
            </a:r>
            <a:endParaRPr lang="en-US" sz="950" dirty="0"/>
          </a:p>
        </p:txBody>
      </p:sp>
      <p:sp>
        <p:nvSpPr>
          <p:cNvPr id="35" name="Shape 33"/>
          <p:cNvSpPr/>
          <p:nvPr/>
        </p:nvSpPr>
        <p:spPr>
          <a:xfrm>
            <a:off x="4800600" y="3813048"/>
            <a:ext cx="64008" cy="347472"/>
          </a:xfrm>
          <a:prstGeom prst="rect">
            <a:avLst/>
          </a:prstGeom>
          <a:solidFill>
            <a:srgbClr val="E8A030"/>
          </a:solidFill>
          <a:ln w="12700">
            <a:solidFill>
              <a:srgbClr val="E8A03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6" name="Text 34"/>
          <p:cNvSpPr/>
          <p:nvPr/>
        </p:nvSpPr>
        <p:spPr>
          <a:xfrm>
            <a:off x="4937760" y="3794760"/>
            <a:ext cx="376732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i="1" dirty="0">
                <a:solidFill>
                  <a:srgbClr val="3D526E"/>
                </a:solidFill>
              </a:rPr>
              <a:t>L'adverbe « clearly » et la locution « under any circumstances » renforcent le caractère impératif.</a:t>
            </a:r>
            <a:endParaRPr lang="en-US" sz="850" dirty="0"/>
          </a:p>
        </p:txBody>
      </p:sp>
      <p:sp>
        <p:nvSpPr>
          <p:cNvPr id="37" name="Text 35"/>
          <p:cNvSpPr/>
          <p:nvPr/>
        </p:nvSpPr>
        <p:spPr>
          <a:xfrm>
            <a:off x="274320" y="4636008"/>
            <a:ext cx="8595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 rtl="1">
              <a:buNone/>
            </a:pPr>
            <a:r>
              <a:rPr lang="en-US" sz="900" i="1" dirty="0">
                <a:solidFill>
                  <a:srgbClr val="6E88A8"/>
                </a:solidFill>
              </a:rPr>
              <a:t>التـرجمة: رفض توقيع العقد رفضاً قاطعاً ودون تردد.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Shape 1"/>
          <p:cNvSpPr/>
          <p:nvPr/>
        </p:nvSpPr>
        <p:spPr>
          <a:xfrm>
            <a:off x="228600" y="0"/>
            <a:ext cx="8915400" cy="64008"/>
          </a:xfrm>
          <a:prstGeom prst="rect">
            <a:avLst/>
          </a:prstGeom>
          <a:solidFill>
            <a:srgbClr val="E8A030"/>
          </a:solidFill>
          <a:ln w="12700">
            <a:solidFill>
              <a:srgbClr val="E8A03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" name="Text 2"/>
          <p:cNvSpPr/>
          <p:nvPr/>
        </p:nvSpPr>
        <p:spPr>
          <a:xfrm>
            <a:off x="320040" y="182880"/>
            <a:ext cx="109728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0" b="1" dirty="0">
                <a:solidFill>
                  <a:srgbClr val="E8A03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9000" dirty="0"/>
          </a:p>
        </p:txBody>
      </p:sp>
      <p:sp>
        <p:nvSpPr>
          <p:cNvPr id="5" name="Text 3"/>
          <p:cNvSpPr/>
          <p:nvPr/>
        </p:nvSpPr>
        <p:spPr>
          <a:xfrm>
            <a:off x="1417320" y="320040"/>
            <a:ext cx="74066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L'ajout</a:t>
            </a:r>
            <a:endParaRPr lang="en-US" sz="3400" dirty="0"/>
          </a:p>
        </p:txBody>
      </p:sp>
      <p:sp>
        <p:nvSpPr>
          <p:cNvPr id="6" name="Shape 4"/>
          <p:cNvSpPr/>
          <p:nvPr/>
        </p:nvSpPr>
        <p:spPr>
          <a:xfrm>
            <a:off x="274320" y="1371600"/>
            <a:ext cx="8595360" cy="548640"/>
          </a:xfrm>
          <a:prstGeom prst="rect">
            <a:avLst/>
          </a:prstGeom>
          <a:solidFill>
            <a:srgbClr val="EBF2FB"/>
          </a:solidFill>
          <a:ln w="6350">
            <a:solidFill>
              <a:srgbClr val="C5D8F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" name="Shape 5"/>
          <p:cNvSpPr/>
          <p:nvPr/>
        </p:nvSpPr>
        <p:spPr>
          <a:xfrm>
            <a:off x="274320" y="1371600"/>
            <a:ext cx="64008" cy="548640"/>
          </a:xfrm>
          <a:prstGeom prst="rect">
            <a:avLst/>
          </a:prstGeom>
          <a:solidFill>
            <a:srgbClr val="4EADCF"/>
          </a:solidFill>
          <a:ln w="12700">
            <a:solidFill>
              <a:srgbClr val="4EADC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" name="Text 6"/>
          <p:cNvSpPr/>
          <p:nvPr/>
        </p:nvSpPr>
        <p:spPr>
          <a:xfrm>
            <a:off x="438912" y="1371600"/>
            <a:ext cx="8275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3D526E"/>
                </a:solidFill>
              </a:rPr>
              <a:t>Le traducteur ajoute une information ou une nuance absente du texte source, trahissant ainsi l'intention originale.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274320" y="2103120"/>
            <a:ext cx="4206240" cy="2331720"/>
          </a:xfrm>
          <a:prstGeom prst="rect">
            <a:avLst/>
          </a:prstGeom>
          <a:solidFill>
            <a:srgbClr val="F4F6FA"/>
          </a:solidFill>
          <a:ln w="6350">
            <a:solidFill>
              <a:srgbClr val="D8E2F0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0" name="Shape 8"/>
          <p:cNvSpPr/>
          <p:nvPr/>
        </p:nvSpPr>
        <p:spPr>
          <a:xfrm>
            <a:off x="411480" y="2221992"/>
            <a:ext cx="777240" cy="256032"/>
          </a:xfrm>
          <a:prstGeom prst="roundRect">
            <a:avLst>
              <a:gd name="adj" fmla="val 28571"/>
            </a:avLst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1" name="Text 9"/>
          <p:cNvSpPr/>
          <p:nvPr/>
        </p:nvSpPr>
        <p:spPr>
          <a:xfrm>
            <a:off x="411480" y="2221992"/>
            <a:ext cx="777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FR → EN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411480" y="2560320"/>
            <a:ext cx="39319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200" dirty="0">
                <a:solidFill>
                  <a:srgbClr val="6E88A8"/>
                </a:solidFill>
              </a:rPr>
              <a:t>SOURCE</a:t>
            </a:r>
            <a:endParaRPr lang="en-US" sz="700" dirty="0"/>
          </a:p>
        </p:txBody>
      </p:sp>
      <p:sp>
        <p:nvSpPr>
          <p:cNvPr id="13" name="Text 11"/>
          <p:cNvSpPr/>
          <p:nvPr/>
        </p:nvSpPr>
        <p:spPr>
          <a:xfrm>
            <a:off x="411480" y="2697480"/>
            <a:ext cx="3931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1B2A4A"/>
                </a:solidFill>
              </a:rPr>
              <a:t>« Il est parti. »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11480" y="3063240"/>
            <a:ext cx="3931920" cy="0"/>
          </a:xfrm>
          <a:prstGeom prst="line">
            <a:avLst/>
          </a:prstGeom>
          <a:noFill/>
          <a:ln w="6350">
            <a:solidFill>
              <a:srgbClr val="D8E2F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5" name="Shape 13"/>
          <p:cNvSpPr/>
          <p:nvPr/>
        </p:nvSpPr>
        <p:spPr>
          <a:xfrm>
            <a:off x="411480" y="3136392"/>
            <a:ext cx="201168" cy="201168"/>
          </a:xfrm>
          <a:prstGeom prst="rect">
            <a:avLst/>
          </a:prstGeom>
          <a:solidFill>
            <a:srgbClr val="D94040"/>
          </a:solidFill>
          <a:ln w="12700">
            <a:solidFill>
              <a:srgbClr val="D9404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6" name="Text 14"/>
          <p:cNvSpPr/>
          <p:nvPr/>
        </p:nvSpPr>
        <p:spPr>
          <a:xfrm>
            <a:off x="411480" y="3136392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✗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658368" y="3118104"/>
            <a:ext cx="367588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94040"/>
                </a:solidFill>
              </a:rPr>
              <a:t>He left suddenly without saying goodbye.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411480" y="3465576"/>
            <a:ext cx="201168" cy="201168"/>
          </a:xfrm>
          <a:prstGeom prst="rect">
            <a:avLst/>
          </a:prstGeom>
          <a:solidFill>
            <a:srgbClr val="2E9C6A"/>
          </a:solidFill>
          <a:ln w="12700">
            <a:solidFill>
              <a:srgbClr val="2E9C6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9" name="Text 17"/>
          <p:cNvSpPr/>
          <p:nvPr/>
        </p:nvSpPr>
        <p:spPr>
          <a:xfrm>
            <a:off x="411480" y="3465576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✓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658368" y="3447288"/>
            <a:ext cx="367588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2E9C6A"/>
                </a:solidFill>
              </a:rPr>
              <a:t>He left.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411480" y="3813048"/>
            <a:ext cx="64008" cy="347472"/>
          </a:xfrm>
          <a:prstGeom prst="rect">
            <a:avLst/>
          </a:prstGeom>
          <a:solidFill>
            <a:srgbClr val="E8A030"/>
          </a:solidFill>
          <a:ln w="12700">
            <a:solidFill>
              <a:srgbClr val="E8A03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2" name="Text 20"/>
          <p:cNvSpPr/>
          <p:nvPr/>
        </p:nvSpPr>
        <p:spPr>
          <a:xfrm>
            <a:off x="548640" y="3794760"/>
            <a:ext cx="376732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i="1" dirty="0">
                <a:solidFill>
                  <a:srgbClr val="3D526E"/>
                </a:solidFill>
              </a:rPr>
              <a:t>Le traducteur a inventé les détails « suddenly » et « without saying goodbye » qui ne figurent pas dans le source.</a:t>
            </a:r>
            <a:endParaRPr lang="en-US" sz="850" dirty="0"/>
          </a:p>
        </p:txBody>
      </p:sp>
      <p:sp>
        <p:nvSpPr>
          <p:cNvPr id="23" name="Shape 21"/>
          <p:cNvSpPr/>
          <p:nvPr/>
        </p:nvSpPr>
        <p:spPr>
          <a:xfrm>
            <a:off x="4663440" y="2103120"/>
            <a:ext cx="4206240" cy="2331720"/>
          </a:xfrm>
          <a:prstGeom prst="rect">
            <a:avLst/>
          </a:prstGeom>
          <a:solidFill>
            <a:srgbClr val="F4F6FA"/>
          </a:solidFill>
          <a:ln w="6350">
            <a:solidFill>
              <a:srgbClr val="D8E2F0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4" name="Shape 22"/>
          <p:cNvSpPr/>
          <p:nvPr/>
        </p:nvSpPr>
        <p:spPr>
          <a:xfrm>
            <a:off x="4800600" y="2221992"/>
            <a:ext cx="777240" cy="256032"/>
          </a:xfrm>
          <a:prstGeom prst="roundRect">
            <a:avLst>
              <a:gd name="adj" fmla="val 28571"/>
            </a:avLst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5" name="Text 23"/>
          <p:cNvSpPr/>
          <p:nvPr/>
        </p:nvSpPr>
        <p:spPr>
          <a:xfrm>
            <a:off x="4800600" y="2221992"/>
            <a:ext cx="777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EN → FR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4800600" y="2560320"/>
            <a:ext cx="39319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200" dirty="0">
                <a:solidFill>
                  <a:srgbClr val="6E88A8"/>
                </a:solidFill>
              </a:rPr>
              <a:t>SOURCE</a:t>
            </a:r>
            <a:endParaRPr lang="en-US" sz="700" dirty="0"/>
          </a:p>
        </p:txBody>
      </p:sp>
      <p:sp>
        <p:nvSpPr>
          <p:cNvPr id="27" name="Text 25"/>
          <p:cNvSpPr/>
          <p:nvPr/>
        </p:nvSpPr>
        <p:spPr>
          <a:xfrm>
            <a:off x="4800600" y="2697480"/>
            <a:ext cx="3931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1B2A4A"/>
                </a:solidFill>
              </a:rPr>
              <a:t>« The results were inconclusive. »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800600" y="3063240"/>
            <a:ext cx="3931920" cy="0"/>
          </a:xfrm>
          <a:prstGeom prst="line">
            <a:avLst/>
          </a:prstGeom>
          <a:noFill/>
          <a:ln w="6350">
            <a:solidFill>
              <a:srgbClr val="D8E2F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9" name="Shape 27"/>
          <p:cNvSpPr/>
          <p:nvPr/>
        </p:nvSpPr>
        <p:spPr>
          <a:xfrm>
            <a:off x="4800600" y="3136392"/>
            <a:ext cx="201168" cy="201168"/>
          </a:xfrm>
          <a:prstGeom prst="rect">
            <a:avLst/>
          </a:prstGeom>
          <a:solidFill>
            <a:srgbClr val="D94040"/>
          </a:solidFill>
          <a:ln w="12700">
            <a:solidFill>
              <a:srgbClr val="D9404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0" name="Text 28"/>
          <p:cNvSpPr/>
          <p:nvPr/>
        </p:nvSpPr>
        <p:spPr>
          <a:xfrm>
            <a:off x="4800600" y="3136392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✗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5047488" y="3118104"/>
            <a:ext cx="367588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94040"/>
                </a:solidFill>
              </a:rPr>
              <a:t>Les résultats se sont révélés totalement non concluants et décevants.</a:t>
            </a:r>
            <a:endParaRPr lang="en-US" sz="950" dirty="0"/>
          </a:p>
        </p:txBody>
      </p:sp>
      <p:sp>
        <p:nvSpPr>
          <p:cNvPr id="32" name="Shape 30"/>
          <p:cNvSpPr/>
          <p:nvPr/>
        </p:nvSpPr>
        <p:spPr>
          <a:xfrm>
            <a:off x="4800600" y="3465576"/>
            <a:ext cx="201168" cy="201168"/>
          </a:xfrm>
          <a:prstGeom prst="rect">
            <a:avLst/>
          </a:prstGeom>
          <a:solidFill>
            <a:srgbClr val="2E9C6A"/>
          </a:solidFill>
          <a:ln w="12700">
            <a:solidFill>
              <a:srgbClr val="2E9C6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3" name="Text 31"/>
          <p:cNvSpPr/>
          <p:nvPr/>
        </p:nvSpPr>
        <p:spPr>
          <a:xfrm>
            <a:off x="4800600" y="3465576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✓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5047488" y="3447288"/>
            <a:ext cx="367588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2E9C6A"/>
                </a:solidFill>
              </a:rPr>
              <a:t>Les résultats n'étaient pas concluants.</a:t>
            </a:r>
            <a:endParaRPr lang="en-US" sz="950" dirty="0"/>
          </a:p>
        </p:txBody>
      </p:sp>
      <p:sp>
        <p:nvSpPr>
          <p:cNvPr id="35" name="Shape 33"/>
          <p:cNvSpPr/>
          <p:nvPr/>
        </p:nvSpPr>
        <p:spPr>
          <a:xfrm>
            <a:off x="4800600" y="3813048"/>
            <a:ext cx="64008" cy="347472"/>
          </a:xfrm>
          <a:prstGeom prst="rect">
            <a:avLst/>
          </a:prstGeom>
          <a:solidFill>
            <a:srgbClr val="E8A030"/>
          </a:solidFill>
          <a:ln w="12700">
            <a:solidFill>
              <a:srgbClr val="E8A03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6" name="Text 34"/>
          <p:cNvSpPr/>
          <p:nvPr/>
        </p:nvSpPr>
        <p:spPr>
          <a:xfrm>
            <a:off x="4937760" y="3794760"/>
            <a:ext cx="376732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i="1" dirty="0">
                <a:solidFill>
                  <a:srgbClr val="3D526E"/>
                </a:solidFill>
              </a:rPr>
              <a:t>Les qualificatifs « totalement » et « décevants » sont des ajouts interprétatifs non justifiés.</a:t>
            </a:r>
            <a:endParaRPr lang="en-US" sz="850" dirty="0"/>
          </a:p>
        </p:txBody>
      </p:sp>
      <p:sp>
        <p:nvSpPr>
          <p:cNvPr id="37" name="Text 35"/>
          <p:cNvSpPr/>
          <p:nvPr/>
        </p:nvSpPr>
        <p:spPr>
          <a:xfrm>
            <a:off x="274320" y="4636008"/>
            <a:ext cx="8595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 rtl="1">
              <a:buNone/>
            </a:pPr>
            <a:r>
              <a:rPr lang="en-US" sz="900" i="1" dirty="0">
                <a:solidFill>
                  <a:srgbClr val="6E88A8"/>
                </a:solidFill>
              </a:rPr>
              <a:t>التـرجمة: لم تكن النتائج حاسمة.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Shape 1"/>
          <p:cNvSpPr/>
          <p:nvPr/>
        </p:nvSpPr>
        <p:spPr>
          <a:xfrm>
            <a:off x="228600" y="0"/>
            <a:ext cx="8915400" cy="64008"/>
          </a:xfrm>
          <a:prstGeom prst="rect">
            <a:avLst/>
          </a:prstGeom>
          <a:solidFill>
            <a:srgbClr val="E8A030"/>
          </a:solidFill>
          <a:ln w="12700">
            <a:solidFill>
              <a:srgbClr val="E8A03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" name="Text 2"/>
          <p:cNvSpPr/>
          <p:nvPr/>
        </p:nvSpPr>
        <p:spPr>
          <a:xfrm>
            <a:off x="320040" y="182880"/>
            <a:ext cx="109728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0" b="1" dirty="0">
                <a:solidFill>
                  <a:srgbClr val="E8A03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9000" dirty="0"/>
          </a:p>
        </p:txBody>
      </p:sp>
      <p:sp>
        <p:nvSpPr>
          <p:cNvPr id="5" name="Text 3"/>
          <p:cNvSpPr/>
          <p:nvPr/>
        </p:nvSpPr>
        <p:spPr>
          <a:xfrm>
            <a:off x="1417320" y="320040"/>
            <a:ext cx="74066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 surtraduction</a:t>
            </a:r>
            <a:endParaRPr lang="en-US" sz="3400" dirty="0"/>
          </a:p>
        </p:txBody>
      </p:sp>
      <p:sp>
        <p:nvSpPr>
          <p:cNvPr id="6" name="Shape 4"/>
          <p:cNvSpPr/>
          <p:nvPr/>
        </p:nvSpPr>
        <p:spPr>
          <a:xfrm>
            <a:off x="274320" y="1371600"/>
            <a:ext cx="8595360" cy="548640"/>
          </a:xfrm>
          <a:prstGeom prst="rect">
            <a:avLst/>
          </a:prstGeom>
          <a:solidFill>
            <a:srgbClr val="EBF2FB"/>
          </a:solidFill>
          <a:ln w="6350">
            <a:solidFill>
              <a:srgbClr val="C5D8F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" name="Shape 5"/>
          <p:cNvSpPr/>
          <p:nvPr/>
        </p:nvSpPr>
        <p:spPr>
          <a:xfrm>
            <a:off x="274320" y="1371600"/>
            <a:ext cx="64008" cy="548640"/>
          </a:xfrm>
          <a:prstGeom prst="rect">
            <a:avLst/>
          </a:prstGeom>
          <a:solidFill>
            <a:srgbClr val="4EADCF"/>
          </a:solidFill>
          <a:ln w="12700">
            <a:solidFill>
              <a:srgbClr val="4EADC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" name="Text 6"/>
          <p:cNvSpPr/>
          <p:nvPr/>
        </p:nvSpPr>
        <p:spPr>
          <a:xfrm>
            <a:off x="438912" y="1371600"/>
            <a:ext cx="8275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3D526E"/>
                </a:solidFill>
              </a:rPr>
              <a:t>Le traducteur explicite trop ce qui devrait rester implicite ou idiomatique. La traduction est trop littérale et sonne étrange.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274320" y="2103120"/>
            <a:ext cx="4206240" cy="2331720"/>
          </a:xfrm>
          <a:prstGeom prst="rect">
            <a:avLst/>
          </a:prstGeom>
          <a:solidFill>
            <a:srgbClr val="F4F6FA"/>
          </a:solidFill>
          <a:ln w="6350">
            <a:solidFill>
              <a:srgbClr val="D8E2F0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0" name="Shape 8"/>
          <p:cNvSpPr/>
          <p:nvPr/>
        </p:nvSpPr>
        <p:spPr>
          <a:xfrm>
            <a:off x="411480" y="2221992"/>
            <a:ext cx="777240" cy="256032"/>
          </a:xfrm>
          <a:prstGeom prst="roundRect">
            <a:avLst>
              <a:gd name="adj" fmla="val 28571"/>
            </a:avLst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1" name="Text 9"/>
          <p:cNvSpPr/>
          <p:nvPr/>
        </p:nvSpPr>
        <p:spPr>
          <a:xfrm>
            <a:off x="411480" y="2221992"/>
            <a:ext cx="777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EN → FR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411480" y="2560320"/>
            <a:ext cx="39319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200" dirty="0">
                <a:solidFill>
                  <a:srgbClr val="6E88A8"/>
                </a:solidFill>
              </a:rPr>
              <a:t>SOURCE</a:t>
            </a:r>
            <a:endParaRPr lang="en-US" sz="700" dirty="0"/>
          </a:p>
        </p:txBody>
      </p:sp>
      <p:sp>
        <p:nvSpPr>
          <p:cNvPr id="13" name="Text 11"/>
          <p:cNvSpPr/>
          <p:nvPr/>
        </p:nvSpPr>
        <p:spPr>
          <a:xfrm>
            <a:off x="411480" y="2697480"/>
            <a:ext cx="3931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1B2A4A"/>
                </a:solidFill>
              </a:rPr>
              <a:t>« To kick the bucket. »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11480" y="3063240"/>
            <a:ext cx="3931920" cy="0"/>
          </a:xfrm>
          <a:prstGeom prst="line">
            <a:avLst/>
          </a:prstGeom>
          <a:noFill/>
          <a:ln w="6350">
            <a:solidFill>
              <a:srgbClr val="D8E2F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5" name="Shape 13"/>
          <p:cNvSpPr/>
          <p:nvPr/>
        </p:nvSpPr>
        <p:spPr>
          <a:xfrm>
            <a:off x="411480" y="3136392"/>
            <a:ext cx="201168" cy="201168"/>
          </a:xfrm>
          <a:prstGeom prst="rect">
            <a:avLst/>
          </a:prstGeom>
          <a:solidFill>
            <a:srgbClr val="D94040"/>
          </a:solidFill>
          <a:ln w="12700">
            <a:solidFill>
              <a:srgbClr val="D9404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6" name="Text 14"/>
          <p:cNvSpPr/>
          <p:nvPr/>
        </p:nvSpPr>
        <p:spPr>
          <a:xfrm>
            <a:off x="411480" y="3136392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✗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658368" y="3118104"/>
            <a:ext cx="367588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94040"/>
                </a:solidFill>
              </a:rPr>
              <a:t>Donner un coup de pied dans le seau.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411480" y="3465576"/>
            <a:ext cx="201168" cy="201168"/>
          </a:xfrm>
          <a:prstGeom prst="rect">
            <a:avLst/>
          </a:prstGeom>
          <a:solidFill>
            <a:srgbClr val="2E9C6A"/>
          </a:solidFill>
          <a:ln w="12700">
            <a:solidFill>
              <a:srgbClr val="2E9C6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9" name="Text 17"/>
          <p:cNvSpPr/>
          <p:nvPr/>
        </p:nvSpPr>
        <p:spPr>
          <a:xfrm>
            <a:off x="411480" y="3465576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✓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658368" y="3447288"/>
            <a:ext cx="367588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2E9C6A"/>
                </a:solidFill>
              </a:rPr>
              <a:t>Casser sa pipe. / Passer l'arme à gauche.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411480" y="3813048"/>
            <a:ext cx="64008" cy="347472"/>
          </a:xfrm>
          <a:prstGeom prst="rect">
            <a:avLst/>
          </a:prstGeom>
          <a:solidFill>
            <a:srgbClr val="E8A030"/>
          </a:solidFill>
          <a:ln w="12700">
            <a:solidFill>
              <a:srgbClr val="E8A03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2" name="Text 20"/>
          <p:cNvSpPr/>
          <p:nvPr/>
        </p:nvSpPr>
        <p:spPr>
          <a:xfrm>
            <a:off x="548640" y="3794760"/>
            <a:ext cx="376732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i="1" dirty="0">
                <a:solidFill>
                  <a:srgbClr val="3D526E"/>
                </a:solidFill>
              </a:rPr>
              <a:t>Traduire mot à mot une expression idiomatique produit un non-sens. Il faut trouver l'équivalent culturel.</a:t>
            </a:r>
            <a:endParaRPr lang="en-US" sz="850" dirty="0"/>
          </a:p>
        </p:txBody>
      </p:sp>
      <p:sp>
        <p:nvSpPr>
          <p:cNvPr id="23" name="Shape 21"/>
          <p:cNvSpPr/>
          <p:nvPr/>
        </p:nvSpPr>
        <p:spPr>
          <a:xfrm>
            <a:off x="4663440" y="2103120"/>
            <a:ext cx="4206240" cy="2331720"/>
          </a:xfrm>
          <a:prstGeom prst="rect">
            <a:avLst/>
          </a:prstGeom>
          <a:solidFill>
            <a:srgbClr val="F4F6FA"/>
          </a:solidFill>
          <a:ln w="6350">
            <a:solidFill>
              <a:srgbClr val="D8E2F0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4" name="Shape 22"/>
          <p:cNvSpPr/>
          <p:nvPr/>
        </p:nvSpPr>
        <p:spPr>
          <a:xfrm>
            <a:off x="4800600" y="2221992"/>
            <a:ext cx="777240" cy="256032"/>
          </a:xfrm>
          <a:prstGeom prst="roundRect">
            <a:avLst>
              <a:gd name="adj" fmla="val 28571"/>
            </a:avLst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5" name="Text 23"/>
          <p:cNvSpPr/>
          <p:nvPr/>
        </p:nvSpPr>
        <p:spPr>
          <a:xfrm>
            <a:off x="4800600" y="2221992"/>
            <a:ext cx="777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FR → EN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4800600" y="2560320"/>
            <a:ext cx="39319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200" dirty="0">
                <a:solidFill>
                  <a:srgbClr val="6E88A8"/>
                </a:solidFill>
              </a:rPr>
              <a:t>SOURCE</a:t>
            </a:r>
            <a:endParaRPr lang="en-US" sz="700" dirty="0"/>
          </a:p>
        </p:txBody>
      </p:sp>
      <p:sp>
        <p:nvSpPr>
          <p:cNvPr id="27" name="Text 25"/>
          <p:cNvSpPr/>
          <p:nvPr/>
        </p:nvSpPr>
        <p:spPr>
          <a:xfrm>
            <a:off x="4800600" y="2697480"/>
            <a:ext cx="3931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1B2A4A"/>
                </a:solidFill>
              </a:rPr>
              <a:t>« Il a du pain sur la planche. »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800600" y="3063240"/>
            <a:ext cx="3931920" cy="0"/>
          </a:xfrm>
          <a:prstGeom prst="line">
            <a:avLst/>
          </a:prstGeom>
          <a:noFill/>
          <a:ln w="6350">
            <a:solidFill>
              <a:srgbClr val="D8E2F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9" name="Shape 27"/>
          <p:cNvSpPr/>
          <p:nvPr/>
        </p:nvSpPr>
        <p:spPr>
          <a:xfrm>
            <a:off x="4800600" y="3136392"/>
            <a:ext cx="201168" cy="201168"/>
          </a:xfrm>
          <a:prstGeom prst="rect">
            <a:avLst/>
          </a:prstGeom>
          <a:solidFill>
            <a:srgbClr val="D94040"/>
          </a:solidFill>
          <a:ln w="12700">
            <a:solidFill>
              <a:srgbClr val="D9404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0" name="Text 28"/>
          <p:cNvSpPr/>
          <p:nvPr/>
        </p:nvSpPr>
        <p:spPr>
          <a:xfrm>
            <a:off x="4800600" y="3136392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✗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5047488" y="3118104"/>
            <a:ext cx="367588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94040"/>
                </a:solidFill>
              </a:rPr>
              <a:t>He has bread on the board.</a:t>
            </a:r>
            <a:endParaRPr lang="en-US" sz="950" dirty="0"/>
          </a:p>
        </p:txBody>
      </p:sp>
      <p:sp>
        <p:nvSpPr>
          <p:cNvPr id="32" name="Shape 30"/>
          <p:cNvSpPr/>
          <p:nvPr/>
        </p:nvSpPr>
        <p:spPr>
          <a:xfrm>
            <a:off x="4800600" y="3465576"/>
            <a:ext cx="201168" cy="201168"/>
          </a:xfrm>
          <a:prstGeom prst="rect">
            <a:avLst/>
          </a:prstGeom>
          <a:solidFill>
            <a:srgbClr val="2E9C6A"/>
          </a:solidFill>
          <a:ln w="12700">
            <a:solidFill>
              <a:srgbClr val="2E9C6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3" name="Text 31"/>
          <p:cNvSpPr/>
          <p:nvPr/>
        </p:nvSpPr>
        <p:spPr>
          <a:xfrm>
            <a:off x="4800600" y="3465576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✓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5047488" y="3447288"/>
            <a:ext cx="367588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2E9C6A"/>
                </a:solidFill>
              </a:rPr>
              <a:t>He has a lot on his plate. / He has his work cut out for him.</a:t>
            </a:r>
            <a:endParaRPr lang="en-US" sz="950" dirty="0"/>
          </a:p>
        </p:txBody>
      </p:sp>
      <p:sp>
        <p:nvSpPr>
          <p:cNvPr id="35" name="Shape 33"/>
          <p:cNvSpPr/>
          <p:nvPr/>
        </p:nvSpPr>
        <p:spPr>
          <a:xfrm>
            <a:off x="4800600" y="3813048"/>
            <a:ext cx="64008" cy="347472"/>
          </a:xfrm>
          <a:prstGeom prst="rect">
            <a:avLst/>
          </a:prstGeom>
          <a:solidFill>
            <a:srgbClr val="E8A030"/>
          </a:solidFill>
          <a:ln w="12700">
            <a:solidFill>
              <a:srgbClr val="E8A03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6" name="Text 34"/>
          <p:cNvSpPr/>
          <p:nvPr/>
        </p:nvSpPr>
        <p:spPr>
          <a:xfrm>
            <a:off x="4937760" y="3794760"/>
            <a:ext cx="376732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i="1" dirty="0">
                <a:solidFill>
                  <a:srgbClr val="3D526E"/>
                </a:solidFill>
              </a:rPr>
              <a:t>La logique de l'expression française ne se transfère pas en anglais. Chaque langue a ses propres métaphores.</a:t>
            </a:r>
            <a:endParaRPr lang="en-US" sz="850" dirty="0"/>
          </a:p>
        </p:txBody>
      </p:sp>
      <p:sp>
        <p:nvSpPr>
          <p:cNvPr id="37" name="Text 35"/>
          <p:cNvSpPr/>
          <p:nvPr/>
        </p:nvSpPr>
        <p:spPr>
          <a:xfrm>
            <a:off x="274320" y="4636008"/>
            <a:ext cx="8595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 rtl="1">
              <a:buNone/>
            </a:pPr>
            <a:r>
              <a:rPr lang="en-US" sz="900" i="1" dirty="0">
                <a:solidFill>
                  <a:srgbClr val="6E88A8"/>
                </a:solidFill>
              </a:rPr>
              <a:t>التـرجمة: أمامه الكثير من العمل.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Shape 1"/>
          <p:cNvSpPr/>
          <p:nvPr/>
        </p:nvSpPr>
        <p:spPr>
          <a:xfrm>
            <a:off x="228600" y="0"/>
            <a:ext cx="8915400" cy="64008"/>
          </a:xfrm>
          <a:prstGeom prst="rect">
            <a:avLst/>
          </a:prstGeom>
          <a:solidFill>
            <a:srgbClr val="E8A030"/>
          </a:solidFill>
          <a:ln w="12700">
            <a:solidFill>
              <a:srgbClr val="E8A03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" name="Text 2"/>
          <p:cNvSpPr/>
          <p:nvPr/>
        </p:nvSpPr>
        <p:spPr>
          <a:xfrm>
            <a:off x="320040" y="182880"/>
            <a:ext cx="1097280" cy="11521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0" b="1" dirty="0">
                <a:solidFill>
                  <a:srgbClr val="E8A03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9000" dirty="0"/>
          </a:p>
        </p:txBody>
      </p:sp>
      <p:sp>
        <p:nvSpPr>
          <p:cNvPr id="5" name="Text 3"/>
          <p:cNvSpPr/>
          <p:nvPr/>
        </p:nvSpPr>
        <p:spPr>
          <a:xfrm>
            <a:off x="1417320" y="320040"/>
            <a:ext cx="74066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 soustraduction</a:t>
            </a:r>
            <a:endParaRPr lang="en-US" sz="3400" dirty="0"/>
          </a:p>
        </p:txBody>
      </p:sp>
      <p:sp>
        <p:nvSpPr>
          <p:cNvPr id="6" name="Shape 4"/>
          <p:cNvSpPr/>
          <p:nvPr/>
        </p:nvSpPr>
        <p:spPr>
          <a:xfrm>
            <a:off x="274320" y="1371600"/>
            <a:ext cx="8595360" cy="548640"/>
          </a:xfrm>
          <a:prstGeom prst="rect">
            <a:avLst/>
          </a:prstGeom>
          <a:solidFill>
            <a:srgbClr val="EBF2FB"/>
          </a:solidFill>
          <a:ln w="6350">
            <a:solidFill>
              <a:srgbClr val="C5D8F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" name="Shape 5"/>
          <p:cNvSpPr/>
          <p:nvPr/>
        </p:nvSpPr>
        <p:spPr>
          <a:xfrm>
            <a:off x="274320" y="1371600"/>
            <a:ext cx="64008" cy="548640"/>
          </a:xfrm>
          <a:prstGeom prst="rect">
            <a:avLst/>
          </a:prstGeom>
          <a:solidFill>
            <a:srgbClr val="4EADCF"/>
          </a:solidFill>
          <a:ln w="12700">
            <a:solidFill>
              <a:srgbClr val="4EADC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" name="Text 6"/>
          <p:cNvSpPr/>
          <p:nvPr/>
        </p:nvSpPr>
        <p:spPr>
          <a:xfrm>
            <a:off x="438912" y="1371600"/>
            <a:ext cx="8275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3D526E"/>
                </a:solidFill>
              </a:rPr>
              <a:t>Le traducteur reste trop proche du sens général et n'exploite pas toute la richesse sémantique, stylistique ou connotative du texte source.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274320" y="2103120"/>
            <a:ext cx="8595360" cy="2331720"/>
          </a:xfrm>
          <a:prstGeom prst="rect">
            <a:avLst/>
          </a:prstGeom>
          <a:solidFill>
            <a:srgbClr val="F4F6FA"/>
          </a:solidFill>
          <a:ln w="6350">
            <a:solidFill>
              <a:srgbClr val="D8E2F0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0" name="Shape 8"/>
          <p:cNvSpPr/>
          <p:nvPr/>
        </p:nvSpPr>
        <p:spPr>
          <a:xfrm>
            <a:off x="411480" y="2221992"/>
            <a:ext cx="777240" cy="256032"/>
          </a:xfrm>
          <a:prstGeom prst="roundRect">
            <a:avLst>
              <a:gd name="adj" fmla="val 28571"/>
            </a:avLst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1" name="Text 9"/>
          <p:cNvSpPr/>
          <p:nvPr/>
        </p:nvSpPr>
        <p:spPr>
          <a:xfrm>
            <a:off x="411480" y="2221992"/>
            <a:ext cx="777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FR → EN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411480" y="2560320"/>
            <a:ext cx="83210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200" dirty="0">
                <a:solidFill>
                  <a:srgbClr val="6E88A8"/>
                </a:solidFill>
              </a:rPr>
              <a:t>SOURCE</a:t>
            </a:r>
            <a:endParaRPr lang="en-US" sz="700" dirty="0"/>
          </a:p>
        </p:txBody>
      </p:sp>
      <p:sp>
        <p:nvSpPr>
          <p:cNvPr id="13" name="Text 11"/>
          <p:cNvSpPr/>
          <p:nvPr/>
        </p:nvSpPr>
        <p:spPr>
          <a:xfrm>
            <a:off x="411480" y="2697480"/>
            <a:ext cx="8321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1B2A4A"/>
                </a:solidFill>
              </a:rPr>
              <a:t>« Ce discours était magistral. »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11480" y="3063240"/>
            <a:ext cx="8321040" cy="0"/>
          </a:xfrm>
          <a:prstGeom prst="line">
            <a:avLst/>
          </a:prstGeom>
          <a:noFill/>
          <a:ln w="6350">
            <a:solidFill>
              <a:srgbClr val="D8E2F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5" name="Shape 13"/>
          <p:cNvSpPr/>
          <p:nvPr/>
        </p:nvSpPr>
        <p:spPr>
          <a:xfrm>
            <a:off x="411480" y="3136392"/>
            <a:ext cx="201168" cy="201168"/>
          </a:xfrm>
          <a:prstGeom prst="rect">
            <a:avLst/>
          </a:prstGeom>
          <a:solidFill>
            <a:srgbClr val="D94040"/>
          </a:solidFill>
          <a:ln w="12700">
            <a:solidFill>
              <a:srgbClr val="D9404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6" name="Text 14"/>
          <p:cNvSpPr/>
          <p:nvPr/>
        </p:nvSpPr>
        <p:spPr>
          <a:xfrm>
            <a:off x="411480" y="3136392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✗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658368" y="3118104"/>
            <a:ext cx="806500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94040"/>
                </a:solidFill>
              </a:rPr>
              <a:t>This speech was good.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411480" y="3465576"/>
            <a:ext cx="201168" cy="201168"/>
          </a:xfrm>
          <a:prstGeom prst="rect">
            <a:avLst/>
          </a:prstGeom>
          <a:solidFill>
            <a:srgbClr val="2E9C6A"/>
          </a:solidFill>
          <a:ln w="12700">
            <a:solidFill>
              <a:srgbClr val="2E9C6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9" name="Text 17"/>
          <p:cNvSpPr/>
          <p:nvPr/>
        </p:nvSpPr>
        <p:spPr>
          <a:xfrm>
            <a:off x="411480" y="3465576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✓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658368" y="3447288"/>
            <a:ext cx="806500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2E9C6A"/>
                </a:solidFill>
              </a:rPr>
              <a:t>This speech was masterful.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411480" y="3813048"/>
            <a:ext cx="64008" cy="347472"/>
          </a:xfrm>
          <a:prstGeom prst="rect">
            <a:avLst/>
          </a:prstGeom>
          <a:solidFill>
            <a:srgbClr val="E8A030"/>
          </a:solidFill>
          <a:ln w="12700">
            <a:solidFill>
              <a:srgbClr val="E8A03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2" name="Text 20"/>
          <p:cNvSpPr/>
          <p:nvPr/>
        </p:nvSpPr>
        <p:spPr>
          <a:xfrm>
            <a:off x="548640" y="3794760"/>
            <a:ext cx="815644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i="1" dirty="0">
                <a:solidFill>
                  <a:srgbClr val="3D526E"/>
                </a:solidFill>
              </a:rPr>
              <a:t>La traduction appauvrit le texte en perdant la richesse de l'évaluation originale.</a:t>
            </a:r>
            <a:endParaRPr lang="en-US" sz="850" dirty="0"/>
          </a:p>
        </p:txBody>
      </p:sp>
      <p:sp>
        <p:nvSpPr>
          <p:cNvPr id="23" name="Text 21"/>
          <p:cNvSpPr/>
          <p:nvPr/>
        </p:nvSpPr>
        <p:spPr>
          <a:xfrm>
            <a:off x="274320" y="4636008"/>
            <a:ext cx="8595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 rtl="1">
              <a:buNone/>
            </a:pPr>
            <a:r>
              <a:rPr lang="en-US" sz="900" i="1" dirty="0">
                <a:solidFill>
                  <a:srgbClr val="6E88A8"/>
                </a:solidFill>
              </a:rPr>
              <a:t>التـرجمة: كان الخطاب بارعاً.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Shape 1"/>
          <p:cNvSpPr/>
          <p:nvPr/>
        </p:nvSpPr>
        <p:spPr>
          <a:xfrm>
            <a:off x="228600" y="0"/>
            <a:ext cx="8915400" cy="64008"/>
          </a:xfrm>
          <a:prstGeom prst="rect">
            <a:avLst/>
          </a:prstGeom>
          <a:solidFill>
            <a:srgbClr val="E8A030"/>
          </a:solidFill>
          <a:ln w="12700">
            <a:solidFill>
              <a:srgbClr val="E8A03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" name="Text 2"/>
          <p:cNvSpPr/>
          <p:nvPr/>
        </p:nvSpPr>
        <p:spPr>
          <a:xfrm>
            <a:off x="320040" y="182880"/>
            <a:ext cx="109728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0" b="1" dirty="0">
                <a:solidFill>
                  <a:srgbClr val="E8A03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9000" dirty="0"/>
          </a:p>
        </p:txBody>
      </p:sp>
      <p:sp>
        <p:nvSpPr>
          <p:cNvPr id="5" name="Text 3"/>
          <p:cNvSpPr/>
          <p:nvPr/>
        </p:nvSpPr>
        <p:spPr>
          <a:xfrm>
            <a:off x="1417320" y="320040"/>
            <a:ext cx="74066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 contresens</a:t>
            </a:r>
            <a:endParaRPr lang="en-US" sz="3400" dirty="0"/>
          </a:p>
        </p:txBody>
      </p:sp>
      <p:sp>
        <p:nvSpPr>
          <p:cNvPr id="6" name="Shape 4"/>
          <p:cNvSpPr/>
          <p:nvPr/>
        </p:nvSpPr>
        <p:spPr>
          <a:xfrm>
            <a:off x="274320" y="1371600"/>
            <a:ext cx="8595360" cy="548640"/>
          </a:xfrm>
          <a:prstGeom prst="rect">
            <a:avLst/>
          </a:prstGeom>
          <a:solidFill>
            <a:srgbClr val="EBF2FB"/>
          </a:solidFill>
          <a:ln w="6350">
            <a:solidFill>
              <a:srgbClr val="C5D8F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" name="Shape 5"/>
          <p:cNvSpPr/>
          <p:nvPr/>
        </p:nvSpPr>
        <p:spPr>
          <a:xfrm>
            <a:off x="274320" y="1371600"/>
            <a:ext cx="64008" cy="548640"/>
          </a:xfrm>
          <a:prstGeom prst="rect">
            <a:avLst/>
          </a:prstGeom>
          <a:solidFill>
            <a:srgbClr val="4EADCF"/>
          </a:solidFill>
          <a:ln w="12700">
            <a:solidFill>
              <a:srgbClr val="4EADC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" name="Text 6"/>
          <p:cNvSpPr/>
          <p:nvPr/>
        </p:nvSpPr>
        <p:spPr>
          <a:xfrm>
            <a:off x="438912" y="1371600"/>
            <a:ext cx="8275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3D526E"/>
                </a:solidFill>
              </a:rPr>
              <a:t>Le traducteur produit un sens contraire ou radicalement opposé au sens voulu par l'auteur. C'est l'une des erreurs les plus graves.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274320" y="2103120"/>
            <a:ext cx="4206240" cy="2331720"/>
          </a:xfrm>
          <a:prstGeom prst="rect">
            <a:avLst/>
          </a:prstGeom>
          <a:solidFill>
            <a:srgbClr val="F4F6FA"/>
          </a:solidFill>
          <a:ln w="6350">
            <a:solidFill>
              <a:srgbClr val="D8E2F0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0" name="Shape 8"/>
          <p:cNvSpPr/>
          <p:nvPr/>
        </p:nvSpPr>
        <p:spPr>
          <a:xfrm>
            <a:off x="411480" y="2221992"/>
            <a:ext cx="777240" cy="256032"/>
          </a:xfrm>
          <a:prstGeom prst="roundRect">
            <a:avLst>
              <a:gd name="adj" fmla="val 28571"/>
            </a:avLst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1" name="Text 9"/>
          <p:cNvSpPr/>
          <p:nvPr/>
        </p:nvSpPr>
        <p:spPr>
          <a:xfrm>
            <a:off x="411480" y="2221992"/>
            <a:ext cx="777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EN → FR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411480" y="2560320"/>
            <a:ext cx="39319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200" dirty="0">
                <a:solidFill>
                  <a:srgbClr val="6E88A8"/>
                </a:solidFill>
              </a:rPr>
              <a:t>SOURCE</a:t>
            </a:r>
            <a:endParaRPr lang="en-US" sz="700" dirty="0"/>
          </a:p>
        </p:txBody>
      </p:sp>
      <p:sp>
        <p:nvSpPr>
          <p:cNvPr id="13" name="Text 11"/>
          <p:cNvSpPr/>
          <p:nvPr/>
        </p:nvSpPr>
        <p:spPr>
          <a:xfrm>
            <a:off x="411480" y="2697480"/>
            <a:ext cx="3931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1B2A4A"/>
                </a:solidFill>
              </a:rPr>
              <a:t>« She was anything but shy. »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11480" y="3063240"/>
            <a:ext cx="3931920" cy="0"/>
          </a:xfrm>
          <a:prstGeom prst="line">
            <a:avLst/>
          </a:prstGeom>
          <a:noFill/>
          <a:ln w="6350">
            <a:solidFill>
              <a:srgbClr val="D8E2F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5" name="Shape 13"/>
          <p:cNvSpPr/>
          <p:nvPr/>
        </p:nvSpPr>
        <p:spPr>
          <a:xfrm>
            <a:off x="411480" y="3136392"/>
            <a:ext cx="201168" cy="201168"/>
          </a:xfrm>
          <a:prstGeom prst="rect">
            <a:avLst/>
          </a:prstGeom>
          <a:solidFill>
            <a:srgbClr val="D94040"/>
          </a:solidFill>
          <a:ln w="12700">
            <a:solidFill>
              <a:srgbClr val="D9404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6" name="Text 14"/>
          <p:cNvSpPr/>
          <p:nvPr/>
        </p:nvSpPr>
        <p:spPr>
          <a:xfrm>
            <a:off x="411480" y="3136392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✗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658368" y="3118104"/>
            <a:ext cx="367588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94040"/>
                </a:solidFill>
              </a:rPr>
              <a:t>Elle était timide.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411480" y="3465576"/>
            <a:ext cx="201168" cy="201168"/>
          </a:xfrm>
          <a:prstGeom prst="rect">
            <a:avLst/>
          </a:prstGeom>
          <a:solidFill>
            <a:srgbClr val="2E9C6A"/>
          </a:solidFill>
          <a:ln w="12700">
            <a:solidFill>
              <a:srgbClr val="2E9C6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9" name="Text 17"/>
          <p:cNvSpPr/>
          <p:nvPr/>
        </p:nvSpPr>
        <p:spPr>
          <a:xfrm>
            <a:off x="411480" y="3465576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✓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658368" y="3447288"/>
            <a:ext cx="367588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2E9C6A"/>
                </a:solidFill>
              </a:rPr>
              <a:t>Elle n'était pas du tout timide. / Elle était tout sauf timide.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411480" y="3813048"/>
            <a:ext cx="64008" cy="347472"/>
          </a:xfrm>
          <a:prstGeom prst="rect">
            <a:avLst/>
          </a:prstGeom>
          <a:solidFill>
            <a:srgbClr val="E8A030"/>
          </a:solidFill>
          <a:ln w="12700">
            <a:solidFill>
              <a:srgbClr val="E8A03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2" name="Text 20"/>
          <p:cNvSpPr/>
          <p:nvPr/>
        </p:nvSpPr>
        <p:spPr>
          <a:xfrm>
            <a:off x="548640" y="3794760"/>
            <a:ext cx="376732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i="1" dirty="0">
                <a:solidFill>
                  <a:srgbClr val="3D526E"/>
                </a:solidFill>
              </a:rPr>
              <a:t>La locution « anything but » est une négation emphatique. Ne pas la comprendre inverse complètement le sens.</a:t>
            </a:r>
            <a:endParaRPr lang="en-US" sz="850" dirty="0"/>
          </a:p>
        </p:txBody>
      </p:sp>
      <p:sp>
        <p:nvSpPr>
          <p:cNvPr id="23" name="Shape 21"/>
          <p:cNvSpPr/>
          <p:nvPr/>
        </p:nvSpPr>
        <p:spPr>
          <a:xfrm>
            <a:off x="4663440" y="2103120"/>
            <a:ext cx="4206240" cy="2331720"/>
          </a:xfrm>
          <a:prstGeom prst="rect">
            <a:avLst/>
          </a:prstGeom>
          <a:solidFill>
            <a:srgbClr val="F4F6FA"/>
          </a:solidFill>
          <a:ln w="6350">
            <a:solidFill>
              <a:srgbClr val="D8E2F0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4" name="Shape 22"/>
          <p:cNvSpPr/>
          <p:nvPr/>
        </p:nvSpPr>
        <p:spPr>
          <a:xfrm>
            <a:off x="4800600" y="2221992"/>
            <a:ext cx="777240" cy="256032"/>
          </a:xfrm>
          <a:prstGeom prst="roundRect">
            <a:avLst>
              <a:gd name="adj" fmla="val 28571"/>
            </a:avLst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5" name="Text 23"/>
          <p:cNvSpPr/>
          <p:nvPr/>
        </p:nvSpPr>
        <p:spPr>
          <a:xfrm>
            <a:off x="4800600" y="2221992"/>
            <a:ext cx="777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FR → EN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4800600" y="2560320"/>
            <a:ext cx="39319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200" dirty="0">
                <a:solidFill>
                  <a:srgbClr val="6E88A8"/>
                </a:solidFill>
              </a:rPr>
              <a:t>SOURCE</a:t>
            </a:r>
            <a:endParaRPr lang="en-US" sz="700" dirty="0"/>
          </a:p>
        </p:txBody>
      </p:sp>
      <p:sp>
        <p:nvSpPr>
          <p:cNvPr id="27" name="Text 25"/>
          <p:cNvSpPr/>
          <p:nvPr/>
        </p:nvSpPr>
        <p:spPr>
          <a:xfrm>
            <a:off x="4800600" y="2697480"/>
            <a:ext cx="3931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1B2A4A"/>
                </a:solidFill>
              </a:rPr>
              <a:t>« Il ne s'en est pas tiré à bon compte. »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800600" y="3063240"/>
            <a:ext cx="3931920" cy="0"/>
          </a:xfrm>
          <a:prstGeom prst="line">
            <a:avLst/>
          </a:prstGeom>
          <a:noFill/>
          <a:ln w="6350">
            <a:solidFill>
              <a:srgbClr val="D8E2F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9" name="Shape 27"/>
          <p:cNvSpPr/>
          <p:nvPr/>
        </p:nvSpPr>
        <p:spPr>
          <a:xfrm>
            <a:off x="4800600" y="3136392"/>
            <a:ext cx="201168" cy="201168"/>
          </a:xfrm>
          <a:prstGeom prst="rect">
            <a:avLst/>
          </a:prstGeom>
          <a:solidFill>
            <a:srgbClr val="D94040"/>
          </a:solidFill>
          <a:ln w="12700">
            <a:solidFill>
              <a:srgbClr val="D9404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0" name="Text 28"/>
          <p:cNvSpPr/>
          <p:nvPr/>
        </p:nvSpPr>
        <p:spPr>
          <a:xfrm>
            <a:off x="4800600" y="3136392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✗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5047488" y="3118104"/>
            <a:ext cx="367588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94040"/>
                </a:solidFill>
              </a:rPr>
              <a:t>He got off lightly.</a:t>
            </a:r>
            <a:endParaRPr lang="en-US" sz="950" dirty="0"/>
          </a:p>
        </p:txBody>
      </p:sp>
      <p:sp>
        <p:nvSpPr>
          <p:cNvPr id="32" name="Shape 30"/>
          <p:cNvSpPr/>
          <p:nvPr/>
        </p:nvSpPr>
        <p:spPr>
          <a:xfrm>
            <a:off x="4800600" y="3465576"/>
            <a:ext cx="201168" cy="201168"/>
          </a:xfrm>
          <a:prstGeom prst="rect">
            <a:avLst/>
          </a:prstGeom>
          <a:solidFill>
            <a:srgbClr val="2E9C6A"/>
          </a:solidFill>
          <a:ln w="12700">
            <a:solidFill>
              <a:srgbClr val="2E9C6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3" name="Text 31"/>
          <p:cNvSpPr/>
          <p:nvPr/>
        </p:nvSpPr>
        <p:spPr>
          <a:xfrm>
            <a:off x="4800600" y="3465576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✓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5047488" y="3447288"/>
            <a:ext cx="367588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2E9C6A"/>
                </a:solidFill>
              </a:rPr>
              <a:t>He did not get away with it. / He paid the price.</a:t>
            </a:r>
            <a:endParaRPr lang="en-US" sz="950" dirty="0"/>
          </a:p>
        </p:txBody>
      </p:sp>
      <p:sp>
        <p:nvSpPr>
          <p:cNvPr id="35" name="Shape 33"/>
          <p:cNvSpPr/>
          <p:nvPr/>
        </p:nvSpPr>
        <p:spPr>
          <a:xfrm>
            <a:off x="4800600" y="3813048"/>
            <a:ext cx="64008" cy="347472"/>
          </a:xfrm>
          <a:prstGeom prst="rect">
            <a:avLst/>
          </a:prstGeom>
          <a:solidFill>
            <a:srgbClr val="E8A030"/>
          </a:solidFill>
          <a:ln w="12700">
            <a:solidFill>
              <a:srgbClr val="E8A03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6" name="Text 34"/>
          <p:cNvSpPr/>
          <p:nvPr/>
        </p:nvSpPr>
        <p:spPr>
          <a:xfrm>
            <a:off x="4937760" y="3794760"/>
            <a:ext cx="376732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i="1" dirty="0">
                <a:solidFill>
                  <a:srgbClr val="3D526E"/>
                </a:solidFill>
              </a:rPr>
              <a:t>La négation « ne…pas » transforme totalement l'expression : ce n'est pas une bonne sortie, mais une conséquence négative.</a:t>
            </a:r>
            <a:endParaRPr lang="en-US" sz="850" dirty="0"/>
          </a:p>
        </p:txBody>
      </p:sp>
      <p:sp>
        <p:nvSpPr>
          <p:cNvPr id="37" name="Text 35"/>
          <p:cNvSpPr/>
          <p:nvPr/>
        </p:nvSpPr>
        <p:spPr>
          <a:xfrm>
            <a:off x="274320" y="4636008"/>
            <a:ext cx="8595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 rtl="1">
              <a:buNone/>
            </a:pPr>
            <a:r>
              <a:rPr lang="en-US" sz="900" i="1" dirty="0">
                <a:solidFill>
                  <a:srgbClr val="6E88A8"/>
                </a:solidFill>
              </a:rPr>
              <a:t>التـرجمة: لم ينجُ من العواقب.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Shape 1"/>
          <p:cNvSpPr/>
          <p:nvPr/>
        </p:nvSpPr>
        <p:spPr>
          <a:xfrm>
            <a:off x="228600" y="0"/>
            <a:ext cx="8915400" cy="64008"/>
          </a:xfrm>
          <a:prstGeom prst="rect">
            <a:avLst/>
          </a:prstGeom>
          <a:solidFill>
            <a:srgbClr val="E8A030"/>
          </a:solidFill>
          <a:ln w="12700">
            <a:solidFill>
              <a:srgbClr val="E8A03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" name="Text 2"/>
          <p:cNvSpPr/>
          <p:nvPr/>
        </p:nvSpPr>
        <p:spPr>
          <a:xfrm>
            <a:off x="320040" y="182880"/>
            <a:ext cx="1097280" cy="11521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0" b="1" dirty="0">
                <a:solidFill>
                  <a:srgbClr val="E8A03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</a:t>
            </a:r>
            <a:endParaRPr lang="en-US" sz="9000" dirty="0"/>
          </a:p>
        </p:txBody>
      </p:sp>
      <p:sp>
        <p:nvSpPr>
          <p:cNvPr id="5" name="Text 3"/>
          <p:cNvSpPr/>
          <p:nvPr/>
        </p:nvSpPr>
        <p:spPr>
          <a:xfrm>
            <a:off x="1417320" y="320040"/>
            <a:ext cx="74066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 faux sens</a:t>
            </a:r>
            <a:endParaRPr lang="en-US" sz="3400" dirty="0"/>
          </a:p>
        </p:txBody>
      </p:sp>
      <p:sp>
        <p:nvSpPr>
          <p:cNvPr id="6" name="Shape 4"/>
          <p:cNvSpPr/>
          <p:nvPr/>
        </p:nvSpPr>
        <p:spPr>
          <a:xfrm>
            <a:off x="274320" y="1371600"/>
            <a:ext cx="8595360" cy="548640"/>
          </a:xfrm>
          <a:prstGeom prst="rect">
            <a:avLst/>
          </a:prstGeom>
          <a:solidFill>
            <a:srgbClr val="EBF2FB"/>
          </a:solidFill>
          <a:ln w="6350">
            <a:solidFill>
              <a:srgbClr val="C5D8F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" name="Shape 5"/>
          <p:cNvSpPr/>
          <p:nvPr/>
        </p:nvSpPr>
        <p:spPr>
          <a:xfrm>
            <a:off x="274320" y="1371600"/>
            <a:ext cx="64008" cy="548640"/>
          </a:xfrm>
          <a:prstGeom prst="rect">
            <a:avLst/>
          </a:prstGeom>
          <a:solidFill>
            <a:srgbClr val="4EADCF"/>
          </a:solidFill>
          <a:ln w="12700">
            <a:solidFill>
              <a:srgbClr val="4EADC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" name="Text 6"/>
          <p:cNvSpPr/>
          <p:nvPr/>
        </p:nvSpPr>
        <p:spPr>
          <a:xfrm>
            <a:off x="438912" y="1371600"/>
            <a:ext cx="8275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3D526E"/>
                </a:solidFill>
              </a:rPr>
              <a:t>Le traducteur propose un sens plausible mais inexact. La traduction semble correcte en surface mais s'écarte du sens réel, souvent par manque de contexte.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274320" y="2103120"/>
            <a:ext cx="4206240" cy="2331720"/>
          </a:xfrm>
          <a:prstGeom prst="rect">
            <a:avLst/>
          </a:prstGeom>
          <a:solidFill>
            <a:srgbClr val="F4F6FA"/>
          </a:solidFill>
          <a:ln w="6350">
            <a:solidFill>
              <a:srgbClr val="D8E2F0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0" name="Shape 8"/>
          <p:cNvSpPr/>
          <p:nvPr/>
        </p:nvSpPr>
        <p:spPr>
          <a:xfrm>
            <a:off x="411480" y="2221992"/>
            <a:ext cx="777240" cy="256032"/>
          </a:xfrm>
          <a:prstGeom prst="roundRect">
            <a:avLst>
              <a:gd name="adj" fmla="val 28571"/>
            </a:avLst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1" name="Text 9"/>
          <p:cNvSpPr/>
          <p:nvPr/>
        </p:nvSpPr>
        <p:spPr>
          <a:xfrm>
            <a:off x="411480" y="2221992"/>
            <a:ext cx="777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EN → FR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411480" y="2560320"/>
            <a:ext cx="39319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200" dirty="0">
                <a:solidFill>
                  <a:srgbClr val="6E88A8"/>
                </a:solidFill>
              </a:rPr>
              <a:t>SOURCE</a:t>
            </a:r>
            <a:endParaRPr lang="en-US" sz="700" dirty="0"/>
          </a:p>
        </p:txBody>
      </p:sp>
      <p:sp>
        <p:nvSpPr>
          <p:cNvPr id="13" name="Text 11"/>
          <p:cNvSpPr/>
          <p:nvPr/>
        </p:nvSpPr>
        <p:spPr>
          <a:xfrm>
            <a:off x="411480" y="2697480"/>
            <a:ext cx="3931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1B2A4A"/>
                </a:solidFill>
              </a:rPr>
              <a:t>« The bill was passed unanimously. »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11480" y="3063240"/>
            <a:ext cx="3931920" cy="0"/>
          </a:xfrm>
          <a:prstGeom prst="line">
            <a:avLst/>
          </a:prstGeom>
          <a:noFill/>
          <a:ln w="6350">
            <a:solidFill>
              <a:srgbClr val="D8E2F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5" name="Shape 13"/>
          <p:cNvSpPr/>
          <p:nvPr/>
        </p:nvSpPr>
        <p:spPr>
          <a:xfrm>
            <a:off x="411480" y="3136392"/>
            <a:ext cx="201168" cy="201168"/>
          </a:xfrm>
          <a:prstGeom prst="rect">
            <a:avLst/>
          </a:prstGeom>
          <a:solidFill>
            <a:srgbClr val="D94040"/>
          </a:solidFill>
          <a:ln w="12700">
            <a:solidFill>
              <a:srgbClr val="D9404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6" name="Text 14"/>
          <p:cNvSpPr/>
          <p:nvPr/>
        </p:nvSpPr>
        <p:spPr>
          <a:xfrm>
            <a:off x="411480" y="3136392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✗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658368" y="3118104"/>
            <a:ext cx="367588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94040"/>
                </a:solidFill>
              </a:rPr>
              <a:t>La note a été adoptée à l'unanimité.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411480" y="3465576"/>
            <a:ext cx="201168" cy="201168"/>
          </a:xfrm>
          <a:prstGeom prst="rect">
            <a:avLst/>
          </a:prstGeom>
          <a:solidFill>
            <a:srgbClr val="2E9C6A"/>
          </a:solidFill>
          <a:ln w="12700">
            <a:solidFill>
              <a:srgbClr val="2E9C6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9" name="Text 17"/>
          <p:cNvSpPr/>
          <p:nvPr/>
        </p:nvSpPr>
        <p:spPr>
          <a:xfrm>
            <a:off x="411480" y="3465576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✓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658368" y="3447288"/>
            <a:ext cx="367588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2E9C6A"/>
                </a:solidFill>
              </a:rPr>
              <a:t>Le projet de loi a été adopté à l'unanimité.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411480" y="3813048"/>
            <a:ext cx="64008" cy="347472"/>
          </a:xfrm>
          <a:prstGeom prst="rect">
            <a:avLst/>
          </a:prstGeom>
          <a:solidFill>
            <a:srgbClr val="E8A030"/>
          </a:solidFill>
          <a:ln w="12700">
            <a:solidFill>
              <a:srgbClr val="E8A03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2" name="Text 20"/>
          <p:cNvSpPr/>
          <p:nvPr/>
        </p:nvSpPr>
        <p:spPr>
          <a:xfrm>
            <a:off x="548640" y="3794760"/>
            <a:ext cx="376732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i="1" dirty="0">
                <a:solidFill>
                  <a:srgbClr val="3D526E"/>
                </a:solidFill>
              </a:rPr>
              <a:t>« Bill » dans un contexte parlementaire signifie « projet de loi », pas « note » ou « facture ».</a:t>
            </a:r>
            <a:endParaRPr lang="en-US" sz="850" dirty="0"/>
          </a:p>
        </p:txBody>
      </p:sp>
      <p:sp>
        <p:nvSpPr>
          <p:cNvPr id="23" name="Shape 21"/>
          <p:cNvSpPr/>
          <p:nvPr/>
        </p:nvSpPr>
        <p:spPr>
          <a:xfrm>
            <a:off x="4663440" y="2103120"/>
            <a:ext cx="4206240" cy="2331720"/>
          </a:xfrm>
          <a:prstGeom prst="rect">
            <a:avLst/>
          </a:prstGeom>
          <a:solidFill>
            <a:srgbClr val="F4F6FA"/>
          </a:solidFill>
          <a:ln w="6350">
            <a:solidFill>
              <a:srgbClr val="D8E2F0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4" name="Shape 22"/>
          <p:cNvSpPr/>
          <p:nvPr/>
        </p:nvSpPr>
        <p:spPr>
          <a:xfrm>
            <a:off x="4800600" y="2221992"/>
            <a:ext cx="777240" cy="256032"/>
          </a:xfrm>
          <a:prstGeom prst="roundRect">
            <a:avLst>
              <a:gd name="adj" fmla="val 28571"/>
            </a:avLst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5" name="Text 23"/>
          <p:cNvSpPr/>
          <p:nvPr/>
        </p:nvSpPr>
        <p:spPr>
          <a:xfrm>
            <a:off x="4800600" y="2221992"/>
            <a:ext cx="777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FR → EN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4800600" y="2560320"/>
            <a:ext cx="39319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200" dirty="0">
                <a:solidFill>
                  <a:srgbClr val="6E88A8"/>
                </a:solidFill>
              </a:rPr>
              <a:t>SOURCE</a:t>
            </a:r>
            <a:endParaRPr lang="en-US" sz="700" dirty="0"/>
          </a:p>
        </p:txBody>
      </p:sp>
      <p:sp>
        <p:nvSpPr>
          <p:cNvPr id="27" name="Text 25"/>
          <p:cNvSpPr/>
          <p:nvPr/>
        </p:nvSpPr>
        <p:spPr>
          <a:xfrm>
            <a:off x="4800600" y="2697480"/>
            <a:ext cx="3931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1B2A4A"/>
                </a:solidFill>
              </a:rPr>
              <a:t>« Il a passé un examen de passage. »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800600" y="3063240"/>
            <a:ext cx="3931920" cy="0"/>
          </a:xfrm>
          <a:prstGeom prst="line">
            <a:avLst/>
          </a:prstGeom>
          <a:noFill/>
          <a:ln w="6350">
            <a:solidFill>
              <a:srgbClr val="D8E2F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9" name="Shape 27"/>
          <p:cNvSpPr/>
          <p:nvPr/>
        </p:nvSpPr>
        <p:spPr>
          <a:xfrm>
            <a:off x="4800600" y="3136392"/>
            <a:ext cx="201168" cy="201168"/>
          </a:xfrm>
          <a:prstGeom prst="rect">
            <a:avLst/>
          </a:prstGeom>
          <a:solidFill>
            <a:srgbClr val="D94040"/>
          </a:solidFill>
          <a:ln w="12700">
            <a:solidFill>
              <a:srgbClr val="D9404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0" name="Text 28"/>
          <p:cNvSpPr/>
          <p:nvPr/>
        </p:nvSpPr>
        <p:spPr>
          <a:xfrm>
            <a:off x="4800600" y="3136392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✗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5047488" y="3118104"/>
            <a:ext cx="367588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94040"/>
                </a:solidFill>
              </a:rPr>
              <a:t>He took a passing test.</a:t>
            </a:r>
            <a:endParaRPr lang="en-US" sz="950" dirty="0"/>
          </a:p>
        </p:txBody>
      </p:sp>
      <p:sp>
        <p:nvSpPr>
          <p:cNvPr id="32" name="Shape 30"/>
          <p:cNvSpPr/>
          <p:nvPr/>
        </p:nvSpPr>
        <p:spPr>
          <a:xfrm>
            <a:off x="4800600" y="3465576"/>
            <a:ext cx="201168" cy="201168"/>
          </a:xfrm>
          <a:prstGeom prst="rect">
            <a:avLst/>
          </a:prstGeom>
          <a:solidFill>
            <a:srgbClr val="2E9C6A"/>
          </a:solidFill>
          <a:ln w="12700">
            <a:solidFill>
              <a:srgbClr val="2E9C6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3" name="Text 31"/>
          <p:cNvSpPr/>
          <p:nvPr/>
        </p:nvSpPr>
        <p:spPr>
          <a:xfrm>
            <a:off x="4800600" y="3465576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✓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5047488" y="3447288"/>
            <a:ext cx="367588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2E9C6A"/>
                </a:solidFill>
              </a:rPr>
              <a:t>He sat for a make-up exam. / He took a resit exam.</a:t>
            </a:r>
            <a:endParaRPr lang="en-US" sz="950" dirty="0"/>
          </a:p>
        </p:txBody>
      </p:sp>
      <p:sp>
        <p:nvSpPr>
          <p:cNvPr id="35" name="Shape 33"/>
          <p:cNvSpPr/>
          <p:nvPr/>
        </p:nvSpPr>
        <p:spPr>
          <a:xfrm>
            <a:off x="4800600" y="3813048"/>
            <a:ext cx="64008" cy="347472"/>
          </a:xfrm>
          <a:prstGeom prst="rect">
            <a:avLst/>
          </a:prstGeom>
          <a:solidFill>
            <a:srgbClr val="E8A030"/>
          </a:solidFill>
          <a:ln w="12700">
            <a:solidFill>
              <a:srgbClr val="E8A03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6" name="Text 34"/>
          <p:cNvSpPr/>
          <p:nvPr/>
        </p:nvSpPr>
        <p:spPr>
          <a:xfrm>
            <a:off x="4937760" y="3794760"/>
            <a:ext cx="376732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i="1" dirty="0">
                <a:solidFill>
                  <a:srgbClr val="3D526E"/>
                </a:solidFill>
              </a:rPr>
              <a:t>L'expression « examen de passage » désigne une épreuve de rattrapage ou de promotion.</a:t>
            </a:r>
            <a:endParaRPr lang="en-US" sz="850" dirty="0"/>
          </a:p>
        </p:txBody>
      </p:sp>
      <p:sp>
        <p:nvSpPr>
          <p:cNvPr id="37" name="Text 35"/>
          <p:cNvSpPr/>
          <p:nvPr/>
        </p:nvSpPr>
        <p:spPr>
          <a:xfrm>
            <a:off x="274320" y="4636008"/>
            <a:ext cx="8595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 rtl="1">
              <a:buNone/>
            </a:pPr>
            <a:r>
              <a:rPr lang="en-US" sz="900" i="1" dirty="0">
                <a:solidFill>
                  <a:srgbClr val="6E88A8"/>
                </a:solidFill>
              </a:rPr>
              <a:t>التـرجمة: أُقرّ مشروع القانون بالإجماع.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Shape 1"/>
          <p:cNvSpPr/>
          <p:nvPr/>
        </p:nvSpPr>
        <p:spPr>
          <a:xfrm>
            <a:off x="228600" y="0"/>
            <a:ext cx="8915400" cy="64008"/>
          </a:xfrm>
          <a:prstGeom prst="rect">
            <a:avLst/>
          </a:prstGeom>
          <a:solidFill>
            <a:srgbClr val="E8A030"/>
          </a:solidFill>
          <a:ln w="12700">
            <a:solidFill>
              <a:srgbClr val="E8A03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" name="Text 2"/>
          <p:cNvSpPr/>
          <p:nvPr/>
        </p:nvSpPr>
        <p:spPr>
          <a:xfrm>
            <a:off x="320040" y="182880"/>
            <a:ext cx="1097280" cy="11247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0" b="1" dirty="0">
                <a:solidFill>
                  <a:srgbClr val="E8A03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</a:t>
            </a:r>
            <a:endParaRPr lang="en-US" sz="9000" dirty="0"/>
          </a:p>
        </p:txBody>
      </p:sp>
      <p:sp>
        <p:nvSpPr>
          <p:cNvPr id="5" name="Text 3"/>
          <p:cNvSpPr/>
          <p:nvPr/>
        </p:nvSpPr>
        <p:spPr>
          <a:xfrm>
            <a:off x="1417320" y="320040"/>
            <a:ext cx="74066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 faux ami</a:t>
            </a:r>
            <a:endParaRPr lang="en-US" sz="3400" dirty="0"/>
          </a:p>
        </p:txBody>
      </p:sp>
      <p:sp>
        <p:nvSpPr>
          <p:cNvPr id="6" name="Shape 4"/>
          <p:cNvSpPr/>
          <p:nvPr/>
        </p:nvSpPr>
        <p:spPr>
          <a:xfrm>
            <a:off x="274320" y="1371600"/>
            <a:ext cx="8595360" cy="548640"/>
          </a:xfrm>
          <a:prstGeom prst="rect">
            <a:avLst/>
          </a:prstGeom>
          <a:solidFill>
            <a:srgbClr val="EBF2FB"/>
          </a:solidFill>
          <a:ln w="6350">
            <a:solidFill>
              <a:srgbClr val="C5D8F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" name="Shape 5"/>
          <p:cNvSpPr/>
          <p:nvPr/>
        </p:nvSpPr>
        <p:spPr>
          <a:xfrm>
            <a:off x="274320" y="1371600"/>
            <a:ext cx="64008" cy="548640"/>
          </a:xfrm>
          <a:prstGeom prst="rect">
            <a:avLst/>
          </a:prstGeom>
          <a:solidFill>
            <a:srgbClr val="4EADCF"/>
          </a:solidFill>
          <a:ln w="12700">
            <a:solidFill>
              <a:srgbClr val="4EADC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" name="Text 6"/>
          <p:cNvSpPr/>
          <p:nvPr/>
        </p:nvSpPr>
        <p:spPr>
          <a:xfrm>
            <a:off x="438912" y="1371600"/>
            <a:ext cx="8275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3D526E"/>
                </a:solidFill>
              </a:rPr>
              <a:t>Mot qui ressemble à un mot d'une autre langue mais dont le sens est différent. Pièges fréquents entre le français et l'anglais.</a:t>
            </a:r>
            <a:endParaRPr lang="en-US" sz="11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2103120"/>
          <a:ext cx="8595360" cy="2633472"/>
        </p:xfrm>
        <a:graphic>
          <a:graphicData uri="http://schemas.openxmlformats.org/drawingml/2006/table">
            <a:tbl>
              <a:tblPr/>
              <a:tblGrid>
                <a:gridCol w="1645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945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260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</a:rPr>
                        <a:t>Mot anglais</a:t>
                      </a:r>
                      <a:endParaRPr lang="en-US" sz="1000" dirty="0"/>
                    </a:p>
                  </a:txBody>
                  <a:tcPr marR="0" marT="0" marB="0" anchor="ctr">
                    <a:lnL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</a:rPr>
                        <a:t>Faux sens FR</a:t>
                      </a:r>
                      <a:endParaRPr lang="en-US" sz="1000" dirty="0"/>
                    </a:p>
                  </a:txBody>
                  <a:tcPr marR="0" marT="0" marB="0" anchor="ctr">
                    <a:lnL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</a:rPr>
                        <a:t>Sens réel</a:t>
                      </a:r>
                      <a:endParaRPr lang="en-US" sz="1000" dirty="0"/>
                    </a:p>
                  </a:txBody>
                  <a:tcPr marR="0" marT="0" marB="0" anchor="ctr">
                    <a:lnL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</a:rPr>
                        <a:t>Traduction correcte</a:t>
                      </a:r>
                      <a:endParaRPr lang="en-US" sz="1000" dirty="0"/>
                    </a:p>
                  </a:txBody>
                  <a:tcPr marR="0" marT="0" marB="0" anchor="ctr">
                    <a:lnL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50" dirty="0">
                          <a:solidFill>
                            <a:srgbClr val="1B2A4A"/>
                          </a:solidFill>
                        </a:rPr>
                        <a:t>Sympathetic</a:t>
                      </a:r>
                      <a:endParaRPr lang="en-US" sz="950" dirty="0"/>
                    </a:p>
                  </a:txBody>
                  <a:tcPr marR="0" marT="0" marB="0" anchor="ctr">
                    <a:lnL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50" dirty="0">
                          <a:solidFill>
                            <a:srgbClr val="1B2A4A"/>
                          </a:solidFill>
                        </a:rPr>
                        <a:t>Sympathique</a:t>
                      </a:r>
                      <a:endParaRPr lang="en-US" sz="950" dirty="0"/>
                    </a:p>
                  </a:txBody>
                  <a:tcPr marR="0" marT="0" marB="0" anchor="ctr">
                    <a:lnL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50" dirty="0">
                          <a:solidFill>
                            <a:srgbClr val="1B2A4A"/>
                          </a:solidFill>
                        </a:rPr>
                        <a:t>Compréhensif, compatissant</a:t>
                      </a:r>
                      <a:endParaRPr lang="en-US" sz="950" dirty="0"/>
                    </a:p>
                  </a:txBody>
                  <a:tcPr marR="0" marT="0" marB="0" anchor="ctr">
                    <a:lnL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50" dirty="0">
                          <a:solidFill>
                            <a:srgbClr val="1B2A4A"/>
                          </a:solidFill>
                        </a:rPr>
                        <a:t>Understanding, compassionate</a:t>
                      </a:r>
                      <a:endParaRPr lang="en-US" sz="950" dirty="0"/>
                    </a:p>
                  </a:txBody>
                  <a:tcPr marR="0" marT="0" marB="0" anchor="ctr">
                    <a:lnL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50" dirty="0">
                          <a:solidFill>
                            <a:srgbClr val="1B2A4A"/>
                          </a:solidFill>
                        </a:rPr>
                        <a:t>Comprehensive</a:t>
                      </a:r>
                      <a:endParaRPr lang="en-US" sz="950" dirty="0"/>
                    </a:p>
                  </a:txBody>
                  <a:tcPr marR="0" marT="0" marB="0" anchor="ctr">
                    <a:lnL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5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50" dirty="0">
                          <a:solidFill>
                            <a:srgbClr val="1B2A4A"/>
                          </a:solidFill>
                        </a:rPr>
                        <a:t>Compréhensif</a:t>
                      </a:r>
                      <a:endParaRPr lang="en-US" sz="950" dirty="0"/>
                    </a:p>
                  </a:txBody>
                  <a:tcPr marR="0" marT="0" marB="0" anchor="ctr">
                    <a:lnL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5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50" dirty="0">
                          <a:solidFill>
                            <a:srgbClr val="1B2A4A"/>
                          </a:solidFill>
                        </a:rPr>
                        <a:t>Complet, exhaustif</a:t>
                      </a:r>
                      <a:endParaRPr lang="en-US" sz="950" dirty="0"/>
                    </a:p>
                  </a:txBody>
                  <a:tcPr marR="0" marT="0" marB="0" anchor="ctr">
                    <a:lnL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5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50" dirty="0">
                          <a:solidFill>
                            <a:srgbClr val="1B2A4A"/>
                          </a:solidFill>
                        </a:rPr>
                        <a:t>Complete, thorough</a:t>
                      </a:r>
                      <a:endParaRPr lang="en-US" sz="950" dirty="0"/>
                    </a:p>
                  </a:txBody>
                  <a:tcPr marR="0" marT="0" marB="0" anchor="ctr">
                    <a:lnL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5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50" dirty="0">
                          <a:solidFill>
                            <a:srgbClr val="1B2A4A"/>
                          </a:solidFill>
                        </a:rPr>
                        <a:t>Sensible</a:t>
                      </a:r>
                      <a:endParaRPr lang="en-US" sz="950" dirty="0"/>
                    </a:p>
                  </a:txBody>
                  <a:tcPr marR="0" marT="0" marB="0" anchor="ctr">
                    <a:lnL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50" dirty="0">
                          <a:solidFill>
                            <a:srgbClr val="1B2A4A"/>
                          </a:solidFill>
                        </a:rPr>
                        <a:t>Sensible (émotif)</a:t>
                      </a:r>
                      <a:endParaRPr lang="en-US" sz="950" dirty="0"/>
                    </a:p>
                  </a:txBody>
                  <a:tcPr marR="0" marT="0" marB="0" anchor="ctr">
                    <a:lnL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50" dirty="0">
                          <a:solidFill>
                            <a:srgbClr val="1B2A4A"/>
                          </a:solidFill>
                        </a:rPr>
                        <a:t>Raisonnable, sensé</a:t>
                      </a:r>
                      <a:endParaRPr lang="en-US" sz="950" dirty="0"/>
                    </a:p>
                  </a:txBody>
                  <a:tcPr marR="0" marT="0" marB="0" anchor="ctr">
                    <a:lnL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50" dirty="0">
                          <a:solidFill>
                            <a:srgbClr val="1B2A4A"/>
                          </a:solidFill>
                        </a:rPr>
                        <a:t>Reasonable, rational</a:t>
                      </a:r>
                      <a:endParaRPr lang="en-US" sz="950" dirty="0"/>
                    </a:p>
                  </a:txBody>
                  <a:tcPr marR="0" marT="0" marB="0" anchor="ctr">
                    <a:lnL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50" dirty="0">
                          <a:solidFill>
                            <a:srgbClr val="1B2A4A"/>
                          </a:solidFill>
                        </a:rPr>
                        <a:t>Eventually</a:t>
                      </a:r>
                      <a:endParaRPr lang="en-US" sz="950" dirty="0"/>
                    </a:p>
                  </a:txBody>
                  <a:tcPr marR="0" marT="0" marB="0" anchor="ctr">
                    <a:lnL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5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50" dirty="0">
                          <a:solidFill>
                            <a:srgbClr val="1B2A4A"/>
                          </a:solidFill>
                        </a:rPr>
                        <a:t>Éventuellement</a:t>
                      </a:r>
                      <a:endParaRPr lang="en-US" sz="950" dirty="0"/>
                    </a:p>
                  </a:txBody>
                  <a:tcPr marR="0" marT="0" marB="0" anchor="ctr">
                    <a:lnL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5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50" dirty="0">
                          <a:solidFill>
                            <a:srgbClr val="1B2A4A"/>
                          </a:solidFill>
                        </a:rPr>
                        <a:t>Finalement, en fin de compte</a:t>
                      </a:r>
                      <a:endParaRPr lang="en-US" sz="950" dirty="0"/>
                    </a:p>
                  </a:txBody>
                  <a:tcPr marR="0" marT="0" marB="0" anchor="ctr">
                    <a:lnL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5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50" dirty="0">
                          <a:solidFill>
                            <a:srgbClr val="1B2A4A"/>
                          </a:solidFill>
                        </a:rPr>
                        <a:t>Finally, in the end</a:t>
                      </a:r>
                      <a:endParaRPr lang="en-US" sz="950" dirty="0"/>
                    </a:p>
                  </a:txBody>
                  <a:tcPr marR="0" marT="0" marB="0" anchor="ctr">
                    <a:lnL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5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50" dirty="0">
                          <a:solidFill>
                            <a:srgbClr val="1B2A4A"/>
                          </a:solidFill>
                        </a:rPr>
                        <a:t>Lecture</a:t>
                      </a:r>
                      <a:endParaRPr lang="en-US" sz="950" dirty="0"/>
                    </a:p>
                  </a:txBody>
                  <a:tcPr marR="0" marT="0" marB="0" anchor="ctr">
                    <a:lnL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50" dirty="0">
                          <a:solidFill>
                            <a:srgbClr val="1B2A4A"/>
                          </a:solidFill>
                        </a:rPr>
                        <a:t>Leçon, cours</a:t>
                      </a:r>
                      <a:endParaRPr lang="en-US" sz="950" dirty="0"/>
                    </a:p>
                  </a:txBody>
                  <a:tcPr marR="0" marT="0" marB="0" anchor="ctr">
                    <a:lnL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50" dirty="0">
                          <a:solidFill>
                            <a:srgbClr val="1B2A4A"/>
                          </a:solidFill>
                        </a:rPr>
                        <a:t>Conférence</a:t>
                      </a:r>
                      <a:endParaRPr lang="en-US" sz="950" dirty="0"/>
                    </a:p>
                  </a:txBody>
                  <a:tcPr marR="0" marT="0" marB="0" anchor="ctr">
                    <a:lnL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50" dirty="0">
                          <a:solidFill>
                            <a:srgbClr val="1B2A4A"/>
                          </a:solidFill>
                        </a:rPr>
                        <a:t>Talk, course</a:t>
                      </a:r>
                      <a:endParaRPr lang="en-US" sz="950" dirty="0"/>
                    </a:p>
                  </a:txBody>
                  <a:tcPr marR="0" marT="0" marB="0" anchor="ctr">
                    <a:lnL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50" dirty="0">
                          <a:solidFill>
                            <a:srgbClr val="1B2A4A"/>
                          </a:solidFill>
                        </a:rPr>
                        <a:t>Assist</a:t>
                      </a:r>
                      <a:endParaRPr lang="en-US" sz="950" dirty="0"/>
                    </a:p>
                  </a:txBody>
                  <a:tcPr marR="0" marT="0" marB="0" anchor="ctr">
                    <a:lnL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5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50" dirty="0">
                          <a:solidFill>
                            <a:srgbClr val="1B2A4A"/>
                          </a:solidFill>
                        </a:rPr>
                        <a:t>Assister à (participer)</a:t>
                      </a:r>
                      <a:endParaRPr lang="en-US" sz="950" dirty="0"/>
                    </a:p>
                  </a:txBody>
                  <a:tcPr marR="0" marT="0" marB="0" anchor="ctr">
                    <a:lnL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5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50" dirty="0">
                          <a:solidFill>
                            <a:srgbClr val="1B2A4A"/>
                          </a:solidFill>
                        </a:rPr>
                        <a:t>Aider, assister</a:t>
                      </a:r>
                      <a:endParaRPr lang="en-US" sz="950" dirty="0"/>
                    </a:p>
                  </a:txBody>
                  <a:tcPr marR="0" marT="0" marB="0" anchor="ctr">
                    <a:lnL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5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50" dirty="0">
                          <a:solidFill>
                            <a:srgbClr val="1B2A4A"/>
                          </a:solidFill>
                        </a:rPr>
                        <a:t>Help, support</a:t>
                      </a:r>
                      <a:endParaRPr lang="en-US" sz="950" dirty="0"/>
                    </a:p>
                  </a:txBody>
                  <a:tcPr marR="0" marT="0" marB="0" anchor="ctr">
                    <a:lnL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5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50" dirty="0">
                          <a:solidFill>
                            <a:srgbClr val="1B2A4A"/>
                          </a:solidFill>
                        </a:rPr>
                        <a:t>Brave</a:t>
                      </a:r>
                      <a:endParaRPr lang="en-US" sz="950" dirty="0"/>
                    </a:p>
                  </a:txBody>
                  <a:tcPr marR="0" marT="0" marB="0" anchor="ctr">
                    <a:lnL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50" dirty="0">
                          <a:solidFill>
                            <a:srgbClr val="1B2A4A"/>
                          </a:solidFill>
                        </a:rPr>
                        <a:t>Bravo !</a:t>
                      </a:r>
                      <a:endParaRPr lang="en-US" sz="950" dirty="0"/>
                    </a:p>
                  </a:txBody>
                  <a:tcPr marR="0" marT="0" marB="0" anchor="ctr">
                    <a:lnL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50" dirty="0">
                          <a:solidFill>
                            <a:srgbClr val="1B2A4A"/>
                          </a:solidFill>
                        </a:rPr>
                        <a:t>Courageux</a:t>
                      </a:r>
                      <a:endParaRPr lang="en-US" sz="950" dirty="0"/>
                    </a:p>
                  </a:txBody>
                  <a:tcPr marR="0" marT="0" marB="0" anchor="ctr">
                    <a:lnL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50" dirty="0">
                          <a:solidFill>
                            <a:srgbClr val="1B2A4A"/>
                          </a:solidFill>
                        </a:rPr>
                        <a:t>Courageous, bold</a:t>
                      </a:r>
                      <a:endParaRPr lang="en-US" sz="950" dirty="0"/>
                    </a:p>
                  </a:txBody>
                  <a:tcPr marR="0" marT="0" marB="0" anchor="ctr">
                    <a:lnL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50" dirty="0">
                          <a:solidFill>
                            <a:srgbClr val="1B2A4A"/>
                          </a:solidFill>
                        </a:rPr>
                        <a:t>Librarian</a:t>
                      </a:r>
                      <a:endParaRPr lang="en-US" sz="950" dirty="0"/>
                    </a:p>
                  </a:txBody>
                  <a:tcPr marR="0" marT="0" marB="0" anchor="ctr">
                    <a:lnL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5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50" dirty="0">
                          <a:solidFill>
                            <a:srgbClr val="1B2A4A"/>
                          </a:solidFill>
                        </a:rPr>
                        <a:t>Libraire</a:t>
                      </a:r>
                      <a:endParaRPr lang="en-US" sz="950" dirty="0"/>
                    </a:p>
                  </a:txBody>
                  <a:tcPr marR="0" marT="0" marB="0" anchor="ctr">
                    <a:lnL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5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50" dirty="0">
                          <a:solidFill>
                            <a:srgbClr val="1B2A4A"/>
                          </a:solidFill>
                        </a:rPr>
                        <a:t>Bibliothécaire</a:t>
                      </a:r>
                      <a:endParaRPr lang="en-US" sz="950" dirty="0"/>
                    </a:p>
                  </a:txBody>
                  <a:tcPr marR="0" marT="0" marB="0" anchor="ctr">
                    <a:lnL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5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50" dirty="0">
                          <a:solidFill>
                            <a:srgbClr val="1B2A4A"/>
                          </a:solidFill>
                        </a:rPr>
                        <a:t>Bookseller = libraire</a:t>
                      </a:r>
                      <a:endParaRPr lang="en-US" sz="950" dirty="0"/>
                    </a:p>
                  </a:txBody>
                  <a:tcPr marR="0" marT="0" marB="0" anchor="ctr">
                    <a:lnL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D0DF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5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9" name="Text 7"/>
          <p:cNvSpPr/>
          <p:nvPr/>
        </p:nvSpPr>
        <p:spPr>
          <a:xfrm>
            <a:off x="274320" y="4754880"/>
            <a:ext cx="8595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 rtl="1">
              <a:buNone/>
            </a:pPr>
            <a:r>
              <a:rPr lang="en-US" sz="900" i="1" dirty="0">
                <a:solidFill>
                  <a:srgbClr val="6E88A8"/>
                </a:solidFill>
              </a:rPr>
              <a:t>التـرجمة: انتبه دائماً </a:t>
            </a:r>
            <a:r>
              <a:rPr lang="en-US" sz="900" i="1" dirty="0" err="1">
                <a:solidFill>
                  <a:srgbClr val="6E88A8"/>
                </a:solidFill>
              </a:rPr>
              <a:t>من</a:t>
            </a:r>
            <a:r>
              <a:rPr lang="en-US" sz="900" i="1" dirty="0">
                <a:solidFill>
                  <a:srgbClr val="6E88A8"/>
                </a:solidFill>
              </a:rPr>
              <a:t> </a:t>
            </a:r>
            <a:r>
              <a:rPr lang="ar-DZ" sz="900" i="1" dirty="0">
                <a:solidFill>
                  <a:srgbClr val="6E88A8"/>
                </a:solidFill>
              </a:rPr>
              <a:t>الكلمات الخوان </a:t>
            </a:r>
            <a:r>
              <a:rPr lang="en-US" sz="900" i="1" dirty="0" err="1">
                <a:solidFill>
                  <a:srgbClr val="6E88A8"/>
                </a:solidFill>
              </a:rPr>
              <a:t>بين</a:t>
            </a:r>
            <a:r>
              <a:rPr lang="en-US" sz="900" i="1" dirty="0">
                <a:solidFill>
                  <a:srgbClr val="6E88A8"/>
                </a:solidFill>
              </a:rPr>
              <a:t> اللغات.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2338</Words>
  <Application>Microsoft Office PowerPoint</Application>
  <PresentationFormat>Affichage à l'écran (16:9)</PresentationFormat>
  <Paragraphs>383</Paragraphs>
  <Slides>18</Slides>
  <Notes>18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22" baseType="lpstr">
      <vt:lpstr>Arial</vt:lpstr>
      <vt:lpstr>Calibri</vt:lpstr>
      <vt:lpstr>Georgia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Erreurs de Traduction</dc:title>
  <dc:subject>PptxGenJS Presentation</dc:subject>
  <dc:creator>PptxGenJS</dc:creator>
  <cp:lastModifiedBy>Amina TLB</cp:lastModifiedBy>
  <cp:revision>6</cp:revision>
  <dcterms:created xsi:type="dcterms:W3CDTF">2026-05-02T08:06:12Z</dcterms:created>
  <dcterms:modified xsi:type="dcterms:W3CDTF">2026-05-02T09:16:52Z</dcterms:modified>
</cp:coreProperties>
</file>