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000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08/10/1442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DZ" sz="5400" b="1" dirty="0" smtClean="0"/>
              <a:t>المحاضرة </a:t>
            </a:r>
            <a:r>
              <a:rPr lang="ar-DZ" sz="5400" b="1" dirty="0" err="1" smtClean="0"/>
              <a:t>الاولى</a:t>
            </a:r>
            <a:endParaRPr lang="en-US" sz="54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DZ" sz="3600" b="1" dirty="0" smtClean="0">
                <a:solidFill>
                  <a:srgbClr val="FF0000"/>
                </a:solidFill>
              </a:rPr>
              <a:t>تعريف </a:t>
            </a:r>
            <a:r>
              <a:rPr lang="ar-DZ" sz="3600" b="1" dirty="0" err="1" smtClean="0">
                <a:solidFill>
                  <a:srgbClr val="FF0000"/>
                </a:solidFill>
              </a:rPr>
              <a:t>الاعاقة</a:t>
            </a:r>
            <a:r>
              <a:rPr lang="ar-DZ" sz="3600" b="1" dirty="0" smtClean="0">
                <a:solidFill>
                  <a:srgbClr val="FF0000"/>
                </a:solidFill>
              </a:rPr>
              <a:t> السمعية 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85728"/>
            <a:ext cx="9001156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ar-SA" sz="2800" b="1" dirty="0" smtClean="0"/>
              <a:t>تعريف الإعاقة السمعية</a:t>
            </a:r>
            <a:r>
              <a:rPr lang="en-US" sz="2800" b="1" dirty="0" smtClean="0"/>
              <a:t>:</a:t>
            </a:r>
            <a:endParaRPr lang="en-US" sz="2800" dirty="0" smtClean="0"/>
          </a:p>
          <a:p>
            <a:pPr algn="ctr"/>
            <a:r>
              <a:rPr lang="ar-SA" sz="2000" dirty="0" smtClean="0"/>
              <a:t>أوصى مؤتمر البيت الأبيض عن صحة الطفل </a:t>
            </a:r>
            <a:r>
              <a:rPr lang="ar-SA" sz="2000" dirty="0" err="1" smtClean="0"/>
              <a:t>والذى</a:t>
            </a:r>
            <a:r>
              <a:rPr lang="ar-SA" sz="2000" dirty="0" smtClean="0"/>
              <a:t> عقد عام</a:t>
            </a:r>
            <a:r>
              <a:rPr lang="en-US" sz="2000" dirty="0" smtClean="0"/>
              <a:t> </a:t>
            </a:r>
            <a:r>
              <a:rPr lang="ar-DZ" sz="2000" dirty="0" smtClean="0"/>
              <a:t>1998</a:t>
            </a:r>
            <a:r>
              <a:rPr lang="en-US" sz="2000" dirty="0" smtClean="0"/>
              <a:t> </a:t>
            </a:r>
            <a:r>
              <a:rPr lang="ar-SA" sz="2000" dirty="0" smtClean="0"/>
              <a:t>م؛</a:t>
            </a:r>
            <a:r>
              <a:rPr lang="ar-SA" sz="2000" dirty="0" err="1" smtClean="0"/>
              <a:t>بالتعاريف</a:t>
            </a:r>
            <a:r>
              <a:rPr lang="ar-SA" sz="2000" dirty="0" smtClean="0"/>
              <a:t> التالي</a:t>
            </a:r>
            <a:r>
              <a:rPr lang="ar-DZ" sz="2000" dirty="0" smtClean="0"/>
              <a:t>ة</a:t>
            </a:r>
            <a:endParaRPr lang="en-US" sz="2000" dirty="0" smtClean="0"/>
          </a:p>
          <a:p>
            <a:pPr algn="ctr"/>
            <a:r>
              <a:rPr lang="ar-SA" sz="2000" b="1" dirty="0" smtClean="0"/>
              <a:t>الأطفال الصم</a:t>
            </a:r>
            <a:r>
              <a:rPr lang="ar-DZ" sz="2000" b="1" dirty="0" smtClean="0"/>
              <a:t>:</a:t>
            </a:r>
            <a:r>
              <a:rPr lang="ar-SA" sz="2000" dirty="0" smtClean="0"/>
              <a:t>وهم أولئك الذين يولدون فاقدين للسمع تماماً بدرجة تكفى لإعاقة</a:t>
            </a:r>
            <a:endParaRPr lang="en-US" sz="2000" dirty="0" smtClean="0"/>
          </a:p>
          <a:p>
            <a:pPr algn="ctr"/>
            <a:r>
              <a:rPr lang="ar-SA" sz="2000" dirty="0" smtClean="0"/>
              <a:t>بناء الكلام واللغة</a:t>
            </a:r>
            <a:r>
              <a:rPr lang="en-US" sz="2000" dirty="0" smtClean="0"/>
              <a:t>. </a:t>
            </a:r>
            <a:r>
              <a:rPr lang="ar-SA" sz="2000" dirty="0" smtClean="0"/>
              <a:t>أو هم الأطفال الذين يفقدون السمع </a:t>
            </a:r>
            <a:r>
              <a:rPr lang="ar-SA" sz="2000" dirty="0" err="1" smtClean="0"/>
              <a:t>فى</a:t>
            </a:r>
            <a:r>
              <a:rPr lang="ar-SA" sz="2000" dirty="0" smtClean="0"/>
              <a:t> مرحلة الطفولة المبكرة قبل تكوين</a:t>
            </a:r>
            <a:endParaRPr lang="en-US" sz="2000" dirty="0" smtClean="0"/>
          </a:p>
          <a:p>
            <a:pPr algn="ctr"/>
            <a:r>
              <a:rPr lang="ar-SA" sz="2000" dirty="0" smtClean="0"/>
              <a:t>الكلام واللغة، بحيث تصبح القدرة على الكلام وفهم اللغة من الأشياء المفقودة بالنسبة لهم</a:t>
            </a:r>
            <a:r>
              <a:rPr lang="en-US" sz="2000" dirty="0" smtClean="0"/>
              <a:t>.</a:t>
            </a:r>
            <a:r>
              <a:rPr lang="ar-DZ" sz="2000" dirty="0" smtClean="0"/>
              <a:t> .</a:t>
            </a:r>
            <a:endParaRPr lang="en-US" sz="2000" dirty="0" smtClean="0"/>
          </a:p>
          <a:p>
            <a:pPr algn="ctr"/>
            <a:r>
              <a:rPr lang="ar-SA" sz="2000" b="1" dirty="0" smtClean="0"/>
              <a:t>ضعاف السمع</a:t>
            </a:r>
            <a:r>
              <a:rPr lang="ar-DZ" sz="2000" b="1" dirty="0" smtClean="0"/>
              <a:t> </a:t>
            </a:r>
            <a:r>
              <a:rPr lang="ar-DZ" sz="2000" dirty="0" smtClean="0"/>
              <a:t>: هم </a:t>
            </a:r>
            <a:r>
              <a:rPr lang="ar-SA" sz="2000" dirty="0" smtClean="0"/>
              <a:t>أولئك الأطفال الذين تكونت لديهم مهارة</a:t>
            </a:r>
            <a:r>
              <a:rPr lang="en-US" sz="2000" dirty="0" smtClean="0"/>
              <a:t>.</a:t>
            </a:r>
          </a:p>
          <a:p>
            <a:pPr algn="ctr"/>
            <a:r>
              <a:rPr lang="ar-SA" sz="2000" dirty="0" smtClean="0"/>
              <a:t>الكلام والقدرة على فهم اللغة، ثم تطورت بعد ذلك </a:t>
            </a:r>
            <a:r>
              <a:rPr lang="ar-SA" sz="2000" dirty="0" err="1" smtClean="0"/>
              <a:t>الأعاقة</a:t>
            </a:r>
            <a:r>
              <a:rPr lang="ar-SA" sz="2000" dirty="0" smtClean="0"/>
              <a:t> السمعية، مثل هؤلاء الذين يكونون</a:t>
            </a:r>
            <a:endParaRPr lang="en-US" sz="2000" dirty="0" smtClean="0"/>
          </a:p>
          <a:p>
            <a:pPr algn="ctr"/>
            <a:r>
              <a:rPr lang="ar-SA" sz="2000" dirty="0" smtClean="0"/>
              <a:t>على وعى بالأصوات</a:t>
            </a:r>
            <a:r>
              <a:rPr lang="en-US" sz="2000" dirty="0" smtClean="0"/>
              <a:t>.</a:t>
            </a:r>
          </a:p>
          <a:p>
            <a:pPr algn="ctr"/>
            <a:r>
              <a:rPr lang="ar-SA" sz="2000" b="1" dirty="0" smtClean="0"/>
              <a:t>يعرفها رفعت محمود بهجت كما </a:t>
            </a:r>
            <a:r>
              <a:rPr lang="ar-SA" sz="2000" b="1" dirty="0" err="1" smtClean="0"/>
              <a:t>يلى</a:t>
            </a:r>
            <a:r>
              <a:rPr lang="en-US" sz="2000" b="1" dirty="0" smtClean="0"/>
              <a:t>:</a:t>
            </a:r>
            <a:endParaRPr lang="en-US" sz="2000" dirty="0" smtClean="0"/>
          </a:p>
          <a:p>
            <a:pPr algn="ctr"/>
            <a:r>
              <a:rPr lang="ar-DZ" sz="2000" b="1" dirty="0" smtClean="0"/>
              <a:t>1- </a:t>
            </a:r>
            <a:r>
              <a:rPr lang="ar-SA" sz="2000" b="1" dirty="0" smtClean="0"/>
              <a:t>التلميذ الأصم</a:t>
            </a:r>
            <a:r>
              <a:rPr lang="en-US" sz="2000" dirty="0" smtClean="0"/>
              <a:t>:</a:t>
            </a:r>
            <a:r>
              <a:rPr lang="ar-SA" sz="2000" dirty="0" smtClean="0"/>
              <a:t>هو التلميذ </a:t>
            </a:r>
            <a:r>
              <a:rPr lang="ar-SA" sz="2000" dirty="0" err="1" smtClean="0"/>
              <a:t>الذى</a:t>
            </a:r>
            <a:r>
              <a:rPr lang="ar-SA" sz="2000" dirty="0" smtClean="0"/>
              <a:t> يعانى من فقدان </a:t>
            </a:r>
            <a:r>
              <a:rPr lang="ar-SA" sz="2000" dirty="0" err="1" smtClean="0"/>
              <a:t>فى</a:t>
            </a:r>
            <a:r>
              <a:rPr lang="ar-SA" sz="2000" dirty="0" smtClean="0"/>
              <a:t> السمع يصل إلى</a:t>
            </a:r>
            <a:r>
              <a:rPr lang="en-US" sz="2000" dirty="0" smtClean="0"/>
              <a:t> )</a:t>
            </a:r>
            <a:r>
              <a:rPr lang="ar-DZ" sz="2000" dirty="0" smtClean="0"/>
              <a:t>75</a:t>
            </a:r>
            <a:r>
              <a:rPr lang="ar-SA" sz="2000" dirty="0" err="1" smtClean="0"/>
              <a:t>ديسبل</a:t>
            </a:r>
            <a:r>
              <a:rPr lang="ar-SA" sz="2000" dirty="0" smtClean="0"/>
              <a:t> فأكثر</a:t>
            </a:r>
            <a:r>
              <a:rPr lang="en-US" sz="2000" dirty="0" smtClean="0"/>
              <a:t>(</a:t>
            </a:r>
          </a:p>
          <a:p>
            <a:pPr algn="ctr"/>
            <a:r>
              <a:rPr lang="ar-SA" sz="2000" dirty="0" smtClean="0"/>
              <a:t>بدرجة تجعله </a:t>
            </a:r>
            <a:r>
              <a:rPr lang="ar-SA" sz="2000" dirty="0" err="1" smtClean="0"/>
              <a:t>لايستطيع</a:t>
            </a:r>
            <a:r>
              <a:rPr lang="ar-SA" sz="2000" dirty="0" smtClean="0"/>
              <a:t> فهم الكلام المنطوق</a:t>
            </a:r>
            <a:r>
              <a:rPr lang="en-US" sz="2000" dirty="0" smtClean="0"/>
              <a:t>.</a:t>
            </a:r>
          </a:p>
          <a:p>
            <a:pPr algn="ctr"/>
            <a:r>
              <a:rPr lang="ar-DZ" sz="2000" dirty="0" smtClean="0"/>
              <a:t>2- </a:t>
            </a:r>
            <a:r>
              <a:rPr lang="ar-SA" sz="2000" b="1" dirty="0" smtClean="0"/>
              <a:t>التلميذ ضعيف السمع</a:t>
            </a:r>
            <a:r>
              <a:rPr lang="en-US" sz="2000" dirty="0" smtClean="0"/>
              <a:t>:</a:t>
            </a:r>
            <a:r>
              <a:rPr lang="ar-SA" sz="2000" dirty="0" smtClean="0"/>
              <a:t>هو التلميذ </a:t>
            </a:r>
            <a:r>
              <a:rPr lang="ar-SA" sz="2000" dirty="0" err="1" smtClean="0"/>
              <a:t>الذى</a:t>
            </a:r>
            <a:r>
              <a:rPr lang="ar-SA" sz="2000" dirty="0" smtClean="0"/>
              <a:t> يشكو من ضعف </a:t>
            </a:r>
            <a:r>
              <a:rPr lang="ar-SA" sz="2000" dirty="0" err="1" smtClean="0"/>
              <a:t>فى</a:t>
            </a:r>
            <a:r>
              <a:rPr lang="ar-SA" sz="2000" dirty="0" smtClean="0"/>
              <a:t> حاسة السمع يتراوح مابين</a:t>
            </a:r>
            <a:endParaRPr lang="en-US" sz="2000" dirty="0" smtClean="0"/>
          </a:p>
          <a:p>
            <a:pPr algn="ctr"/>
            <a:r>
              <a:rPr lang="ar-DZ" sz="2000" dirty="0" smtClean="0"/>
              <a:t>30</a:t>
            </a:r>
            <a:r>
              <a:rPr lang="en-US" sz="2000" dirty="0" smtClean="0"/>
              <a:t> </a:t>
            </a:r>
            <a:r>
              <a:rPr lang="ar-SA" sz="2000" dirty="0" err="1" smtClean="0"/>
              <a:t>ديسبل</a:t>
            </a:r>
            <a:r>
              <a:rPr lang="ar-SA" sz="2000" dirty="0" smtClean="0"/>
              <a:t> وأقل من</a:t>
            </a:r>
            <a:r>
              <a:rPr lang="en-US" sz="2000" dirty="0" smtClean="0"/>
              <a:t> </a:t>
            </a:r>
            <a:r>
              <a:rPr lang="ar-DZ" sz="2000" dirty="0" smtClean="0"/>
              <a:t>70</a:t>
            </a:r>
            <a:r>
              <a:rPr lang="en-US" sz="2000" dirty="0" smtClean="0"/>
              <a:t> </a:t>
            </a:r>
            <a:r>
              <a:rPr lang="ar-SA" sz="2000" dirty="0" err="1" smtClean="0"/>
              <a:t>ديسبل</a:t>
            </a:r>
            <a:r>
              <a:rPr lang="en-US" sz="2000" dirty="0" smtClean="0"/>
              <a:t>(</a:t>
            </a:r>
            <a:r>
              <a:rPr lang="ar-SA" sz="2000" dirty="0" smtClean="0"/>
              <a:t>، ويمكنه أن يستجيب للكلام المسموع استجابة تدل على</a:t>
            </a:r>
            <a:endParaRPr lang="en-US" sz="2000" dirty="0" smtClean="0"/>
          </a:p>
          <a:p>
            <a:pPr algn="ctr"/>
            <a:r>
              <a:rPr lang="ar-SA" sz="2000" dirty="0" err="1" smtClean="0"/>
              <a:t>ادراكه</a:t>
            </a:r>
            <a:r>
              <a:rPr lang="ar-SA" sz="2000" dirty="0" smtClean="0"/>
              <a:t> لما يدور حوله، بشرط أن يقع مصدر الصوت </a:t>
            </a:r>
            <a:r>
              <a:rPr lang="ar-SA" sz="2000" dirty="0" err="1" smtClean="0"/>
              <a:t>فى</a:t>
            </a:r>
            <a:r>
              <a:rPr lang="ar-SA" sz="2000" dirty="0" smtClean="0"/>
              <a:t> حدود قدراته السمعية</a:t>
            </a:r>
            <a:r>
              <a:rPr lang="en-US" sz="2000" dirty="0" smtClean="0"/>
              <a:t>.</a:t>
            </a:r>
          </a:p>
          <a:p>
            <a:pPr algn="ctr"/>
            <a:r>
              <a:rPr lang="ar-SA" sz="2000" b="1" dirty="0" smtClean="0"/>
              <a:t>وذكرها الدكتور يوسف </a:t>
            </a:r>
            <a:r>
              <a:rPr lang="ar-SA" sz="2000" b="1" dirty="0" err="1" smtClean="0"/>
              <a:t>القريوتى</a:t>
            </a:r>
            <a:endParaRPr lang="en-US" sz="2000" dirty="0" smtClean="0"/>
          </a:p>
          <a:p>
            <a:pPr algn="ctr"/>
            <a:r>
              <a:rPr lang="ar-SA" sz="2000" dirty="0" smtClean="0"/>
              <a:t>يقصد بالإعاقة السمعية تلك المشكلات </a:t>
            </a:r>
            <a:r>
              <a:rPr lang="ar-SA" sz="2000" dirty="0" err="1" smtClean="0"/>
              <a:t>التى</a:t>
            </a:r>
            <a:r>
              <a:rPr lang="ar-SA" sz="2000" dirty="0" smtClean="0"/>
              <a:t> تحول دون أن يقوم الجهاز </a:t>
            </a:r>
            <a:r>
              <a:rPr lang="ar-SA" sz="2000" dirty="0" err="1" smtClean="0"/>
              <a:t>السمعى</a:t>
            </a:r>
            <a:r>
              <a:rPr lang="ar-SA" sz="2000" dirty="0" smtClean="0"/>
              <a:t> عند الفرد</a:t>
            </a:r>
            <a:endParaRPr lang="en-US" sz="2000" dirty="0" smtClean="0"/>
          </a:p>
          <a:p>
            <a:pPr algn="ctr"/>
            <a:r>
              <a:rPr lang="ar-SA" sz="2000" dirty="0" smtClean="0"/>
              <a:t>بوظائفه، أو تقلل من قدرة الفرد على سماع الأصوات المختلفة، وتتراوح الإعاقة السمعية </a:t>
            </a:r>
            <a:r>
              <a:rPr lang="ar-SA" sz="2000" dirty="0" err="1" smtClean="0"/>
              <a:t>فى</a:t>
            </a:r>
            <a:r>
              <a:rPr lang="ar-SA" sz="2000" dirty="0" smtClean="0"/>
              <a:t> شدتها</a:t>
            </a:r>
            <a:endParaRPr lang="en-US" sz="2000" dirty="0" smtClean="0"/>
          </a:p>
          <a:p>
            <a:pPr algn="ctr"/>
            <a:r>
              <a:rPr lang="ar-SA" sz="2000" dirty="0" smtClean="0"/>
              <a:t>من الدرجات البسيطة والمتوسطة </a:t>
            </a:r>
            <a:r>
              <a:rPr lang="ar-SA" sz="2000" dirty="0" err="1" smtClean="0"/>
              <a:t>التى</a:t>
            </a:r>
            <a:r>
              <a:rPr lang="ar-SA" sz="2000" dirty="0" smtClean="0"/>
              <a:t> ينتج عنها ضعف </a:t>
            </a:r>
            <a:r>
              <a:rPr lang="ar-SA" sz="2000" dirty="0" err="1" smtClean="0"/>
              <a:t>سمعى</a:t>
            </a:r>
            <a:r>
              <a:rPr lang="ar-SA" sz="2000" dirty="0" smtClean="0"/>
              <a:t> إلى الدرجات الشديدة جدا </a:t>
            </a:r>
            <a:r>
              <a:rPr lang="ar-SA" sz="2000" dirty="0" err="1" smtClean="0"/>
              <a:t>والتى</a:t>
            </a:r>
            <a:endParaRPr lang="en-US" sz="2000" dirty="0" smtClean="0"/>
          </a:p>
          <a:p>
            <a:pPr algn="ctr"/>
            <a:r>
              <a:rPr lang="ar-SA" sz="2000" dirty="0" smtClean="0"/>
              <a:t>ينتج عنها صمم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00034" y="357166"/>
            <a:ext cx="78581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* </a:t>
            </a:r>
            <a:r>
              <a:rPr lang="ar-SA" sz="2400" b="1" dirty="0" smtClean="0"/>
              <a:t>مستويات السمع</a:t>
            </a:r>
            <a:r>
              <a:rPr lang="en-US" sz="2400" b="1" dirty="0" smtClean="0"/>
              <a:t>: </a:t>
            </a:r>
            <a:r>
              <a:rPr lang="ar-SA" sz="2400" dirty="0" smtClean="0"/>
              <a:t>ويمكن </a:t>
            </a:r>
            <a:r>
              <a:rPr lang="ar-SA" sz="2400" dirty="0" err="1" smtClean="0"/>
              <a:t>الاشاره</a:t>
            </a:r>
            <a:r>
              <a:rPr lang="ar-SA" sz="2400" dirty="0" smtClean="0"/>
              <a:t> </a:t>
            </a:r>
            <a:r>
              <a:rPr lang="ar-SA" sz="2400" dirty="0" err="1" smtClean="0"/>
              <a:t>الى</a:t>
            </a:r>
            <a:r>
              <a:rPr lang="ar-SA" sz="2400" dirty="0" smtClean="0"/>
              <a:t> </a:t>
            </a:r>
            <a:r>
              <a:rPr lang="ar-SA" sz="2400" dirty="0" err="1" smtClean="0"/>
              <a:t>ان</a:t>
            </a:r>
            <a:r>
              <a:rPr lang="ar-SA" sz="2400" dirty="0" smtClean="0"/>
              <a:t> </a:t>
            </a:r>
            <a:r>
              <a:rPr lang="ar-SA" sz="2400" dirty="0" err="1" smtClean="0"/>
              <a:t>الديسبل</a:t>
            </a:r>
            <a:r>
              <a:rPr lang="ar-SA" sz="2400" dirty="0" smtClean="0"/>
              <a:t> </a:t>
            </a:r>
            <a:r>
              <a:rPr lang="ar-SA" sz="2400" dirty="0" err="1" smtClean="0"/>
              <a:t>هى</a:t>
            </a:r>
            <a:r>
              <a:rPr lang="en-US" sz="2400" dirty="0" smtClean="0"/>
              <a:t>: </a:t>
            </a:r>
            <a:r>
              <a:rPr lang="ar-SA" sz="2400" dirty="0" smtClean="0"/>
              <a:t>وحدة قياس شدة </a:t>
            </a:r>
            <a:r>
              <a:rPr lang="ar-SA" sz="2400" dirty="0" err="1" smtClean="0"/>
              <a:t>ال</a:t>
            </a:r>
            <a:r>
              <a:rPr lang="ar-DZ" sz="2400" dirty="0" smtClean="0"/>
              <a:t>سمع .</a:t>
            </a:r>
            <a:endParaRPr lang="en-US" sz="2400" dirty="0" smtClean="0"/>
          </a:p>
          <a:p>
            <a:r>
              <a:rPr lang="ar-DZ" sz="2400" dirty="0" smtClean="0"/>
              <a:t>1 - </a:t>
            </a:r>
            <a:r>
              <a:rPr lang="ar-SA" sz="2400" dirty="0" smtClean="0"/>
              <a:t>طبيعي</a:t>
            </a:r>
            <a:r>
              <a:rPr lang="ar-DZ" sz="2400" dirty="0" smtClean="0"/>
              <a:t>:</a:t>
            </a:r>
            <a:r>
              <a:rPr lang="ar-SA" sz="2400" dirty="0" smtClean="0"/>
              <a:t> درجة السمع</a:t>
            </a:r>
            <a:r>
              <a:rPr lang="en-US" sz="2400" dirty="0" smtClean="0"/>
              <a:t> </a:t>
            </a:r>
            <a:r>
              <a:rPr lang="ar-DZ" sz="2400" dirty="0" smtClean="0"/>
              <a:t>25</a:t>
            </a:r>
            <a:r>
              <a:rPr lang="en-US" sz="2400" dirty="0" smtClean="0"/>
              <a:t> </a:t>
            </a:r>
            <a:r>
              <a:rPr lang="ar-SA" sz="2400" dirty="0" err="1" smtClean="0"/>
              <a:t>ديسبل</a:t>
            </a:r>
            <a:r>
              <a:rPr lang="en-US" sz="2400" dirty="0" smtClean="0"/>
              <a:t>.</a:t>
            </a:r>
          </a:p>
          <a:p>
            <a:r>
              <a:rPr lang="ar-DZ" sz="2400" dirty="0" smtClean="0"/>
              <a:t>2- </a:t>
            </a:r>
            <a:r>
              <a:rPr lang="ar-SA" sz="2400" dirty="0" smtClean="0"/>
              <a:t>إعاقة طفيفة</a:t>
            </a:r>
            <a:r>
              <a:rPr lang="ar-DZ" sz="2400" dirty="0" smtClean="0"/>
              <a:t> : </a:t>
            </a:r>
            <a:r>
              <a:rPr lang="ar-SA" sz="2400" dirty="0" smtClean="0"/>
              <a:t>درجة السمع بين</a:t>
            </a:r>
            <a:r>
              <a:rPr lang="en-US" sz="2400" dirty="0" smtClean="0"/>
              <a:t> </a:t>
            </a:r>
            <a:r>
              <a:rPr lang="ar-DZ" sz="2400" dirty="0" smtClean="0"/>
              <a:t>25</a:t>
            </a:r>
            <a:r>
              <a:rPr lang="en-US" sz="2400" dirty="0" smtClean="0"/>
              <a:t> </a:t>
            </a:r>
            <a:r>
              <a:rPr lang="ar-SA" sz="2400" dirty="0" smtClean="0"/>
              <a:t>و</a:t>
            </a:r>
            <a:r>
              <a:rPr lang="en-US" sz="2400" dirty="0" smtClean="0"/>
              <a:t> </a:t>
            </a:r>
            <a:r>
              <a:rPr lang="ar-DZ" sz="2400" dirty="0" smtClean="0"/>
              <a:t>40</a:t>
            </a:r>
            <a:r>
              <a:rPr lang="en-US" sz="2400" dirty="0" smtClean="0"/>
              <a:t> </a:t>
            </a:r>
            <a:r>
              <a:rPr lang="ar-SA" sz="2400" dirty="0" err="1" smtClean="0"/>
              <a:t>ديسبل</a:t>
            </a:r>
            <a:endParaRPr lang="ar-DZ" sz="2400" dirty="0" smtClean="0"/>
          </a:p>
          <a:p>
            <a:r>
              <a:rPr lang="ar-DZ" sz="2400" dirty="0" smtClean="0"/>
              <a:t>3- </a:t>
            </a:r>
            <a:r>
              <a:rPr lang="ar-SA" sz="2400" dirty="0" smtClean="0"/>
              <a:t>إعاقة متوسطة</a:t>
            </a:r>
            <a:r>
              <a:rPr lang="ar-DZ" sz="2400" dirty="0" smtClean="0"/>
              <a:t>   :</a:t>
            </a:r>
            <a:r>
              <a:rPr lang="ar-SA" sz="2400" dirty="0" smtClean="0"/>
              <a:t>درجة السمع بين</a:t>
            </a:r>
            <a:r>
              <a:rPr lang="en-US" sz="2400" dirty="0" smtClean="0"/>
              <a:t> </a:t>
            </a:r>
            <a:r>
              <a:rPr lang="ar-DZ" sz="2400" dirty="0" smtClean="0"/>
              <a:t>40</a:t>
            </a:r>
            <a:r>
              <a:rPr lang="en-US" sz="2400" dirty="0" smtClean="0"/>
              <a:t> </a:t>
            </a:r>
            <a:r>
              <a:rPr lang="ar-SA" sz="2400" dirty="0" smtClean="0"/>
              <a:t>و</a:t>
            </a:r>
            <a:r>
              <a:rPr lang="en-US" sz="2400" dirty="0" smtClean="0"/>
              <a:t> </a:t>
            </a:r>
            <a:r>
              <a:rPr lang="ar-DZ" sz="2400" dirty="0" smtClean="0"/>
              <a:t>55</a:t>
            </a:r>
            <a:r>
              <a:rPr lang="en-US" sz="2400" dirty="0" smtClean="0"/>
              <a:t> </a:t>
            </a:r>
            <a:r>
              <a:rPr lang="ar-SA" sz="2400" dirty="0" err="1" smtClean="0"/>
              <a:t>ديسبل</a:t>
            </a:r>
            <a:r>
              <a:rPr lang="en-US" sz="2400" dirty="0" smtClean="0"/>
              <a:t>. </a:t>
            </a:r>
          </a:p>
          <a:p>
            <a:r>
              <a:rPr lang="ar-DZ" sz="2400" dirty="0" smtClean="0"/>
              <a:t>4- </a:t>
            </a:r>
            <a:r>
              <a:rPr lang="ar-SA" sz="2400" dirty="0" smtClean="0"/>
              <a:t>إعاقة ملحوظة</a:t>
            </a:r>
            <a:r>
              <a:rPr lang="ar-DZ" sz="2400" dirty="0" smtClean="0"/>
              <a:t>  :</a:t>
            </a:r>
            <a:r>
              <a:rPr lang="ar-SA" sz="2400" dirty="0" smtClean="0"/>
              <a:t>درجة السمع بين</a:t>
            </a:r>
            <a:r>
              <a:rPr lang="en-US" sz="2400" dirty="0" smtClean="0"/>
              <a:t> </a:t>
            </a:r>
            <a:r>
              <a:rPr lang="ar-DZ" sz="2400" dirty="0" smtClean="0"/>
              <a:t>55</a:t>
            </a:r>
            <a:r>
              <a:rPr lang="en-US" sz="2400" dirty="0" smtClean="0"/>
              <a:t> </a:t>
            </a:r>
            <a:r>
              <a:rPr lang="ar-SA" sz="2400" dirty="0" smtClean="0"/>
              <a:t>و</a:t>
            </a:r>
            <a:r>
              <a:rPr lang="en-US" sz="2400" dirty="0" smtClean="0"/>
              <a:t> </a:t>
            </a:r>
            <a:r>
              <a:rPr lang="ar-DZ" sz="2400" dirty="0" smtClean="0"/>
              <a:t>70</a:t>
            </a:r>
            <a:r>
              <a:rPr lang="en-US" sz="2400" dirty="0" smtClean="0"/>
              <a:t> </a:t>
            </a:r>
            <a:r>
              <a:rPr lang="ar-SA" sz="2400" dirty="0" err="1" smtClean="0"/>
              <a:t>ديسبل</a:t>
            </a:r>
            <a:r>
              <a:rPr lang="en-US" sz="2400" dirty="0" smtClean="0"/>
              <a:t>. </a:t>
            </a:r>
          </a:p>
          <a:p>
            <a:r>
              <a:rPr lang="ar-DZ" sz="2400" dirty="0" smtClean="0"/>
              <a:t>5- </a:t>
            </a:r>
            <a:r>
              <a:rPr lang="ar-SA" sz="2400" dirty="0" smtClean="0"/>
              <a:t>إعاقة شديدة</a:t>
            </a:r>
            <a:r>
              <a:rPr lang="ar-DZ" sz="2400" dirty="0" smtClean="0"/>
              <a:t>  : </a:t>
            </a:r>
            <a:r>
              <a:rPr lang="ar-SA" sz="2400" dirty="0" smtClean="0"/>
              <a:t>درجة السمع بين</a:t>
            </a:r>
            <a:r>
              <a:rPr lang="en-US" sz="2400" dirty="0" smtClean="0"/>
              <a:t> </a:t>
            </a:r>
            <a:r>
              <a:rPr lang="ar-DZ" sz="2400" dirty="0" smtClean="0"/>
              <a:t>70</a:t>
            </a:r>
            <a:r>
              <a:rPr lang="en-US" sz="2400" dirty="0" smtClean="0"/>
              <a:t> </a:t>
            </a:r>
            <a:r>
              <a:rPr lang="ar-SA" sz="2400" dirty="0" smtClean="0"/>
              <a:t>و</a:t>
            </a:r>
            <a:r>
              <a:rPr lang="en-US" sz="2400" dirty="0" smtClean="0"/>
              <a:t> </a:t>
            </a:r>
            <a:r>
              <a:rPr lang="ar-DZ" sz="2400" dirty="0" smtClean="0"/>
              <a:t>90</a:t>
            </a:r>
            <a:r>
              <a:rPr lang="en-US" sz="2400" dirty="0" smtClean="0"/>
              <a:t> </a:t>
            </a:r>
            <a:r>
              <a:rPr lang="ar-SA" sz="2400" dirty="0" err="1" smtClean="0"/>
              <a:t>ديسبل</a:t>
            </a:r>
            <a:r>
              <a:rPr lang="en-US" sz="2400" dirty="0" smtClean="0"/>
              <a:t>. </a:t>
            </a:r>
          </a:p>
          <a:p>
            <a:r>
              <a:rPr lang="ar-DZ" sz="2400" dirty="0" smtClean="0"/>
              <a:t>6- </a:t>
            </a:r>
            <a:r>
              <a:rPr lang="ar-SA" sz="2400" dirty="0" smtClean="0"/>
              <a:t>إعاقة </a:t>
            </a:r>
            <a:r>
              <a:rPr lang="ar-SA" sz="2400" dirty="0" err="1" smtClean="0"/>
              <a:t>تامةدرجة</a:t>
            </a:r>
            <a:r>
              <a:rPr lang="ar-SA" sz="2400" dirty="0" smtClean="0"/>
              <a:t> السمع</a:t>
            </a:r>
            <a:r>
              <a:rPr lang="en-US" sz="2400" dirty="0" smtClean="0"/>
              <a:t> </a:t>
            </a:r>
            <a:r>
              <a:rPr lang="ar-DZ" sz="2400" dirty="0" smtClean="0"/>
              <a:t>90</a:t>
            </a:r>
            <a:r>
              <a:rPr lang="en-US" sz="2400" dirty="0" smtClean="0"/>
              <a:t> </a:t>
            </a:r>
            <a:r>
              <a:rPr lang="ar-SA" sz="2400" dirty="0" smtClean="0"/>
              <a:t>فما فوق</a:t>
            </a:r>
            <a:r>
              <a:rPr lang="en-US" sz="2400" dirty="0" smtClean="0"/>
              <a:t>. </a:t>
            </a:r>
          </a:p>
          <a:p>
            <a:endParaRPr lang="en-US" sz="2400" dirty="0"/>
          </a:p>
        </p:txBody>
      </p:sp>
      <p:sp>
        <p:nvSpPr>
          <p:cNvPr id="3" name="مستطيل 2"/>
          <p:cNvSpPr/>
          <p:nvPr/>
        </p:nvSpPr>
        <p:spPr>
          <a:xfrm>
            <a:off x="571472" y="3286124"/>
            <a:ext cx="77152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/>
              <a:t>شدة </a:t>
            </a:r>
            <a:r>
              <a:rPr lang="ar-SA" sz="2400" b="1" dirty="0" err="1" smtClean="0"/>
              <a:t>الاعاقة</a:t>
            </a:r>
            <a:r>
              <a:rPr lang="ar-SA" sz="2400" b="1" dirty="0" smtClean="0"/>
              <a:t> </a:t>
            </a:r>
            <a:r>
              <a:rPr lang="ar-SA" sz="2400" b="1" dirty="0" err="1" smtClean="0"/>
              <a:t>انما</a:t>
            </a:r>
            <a:r>
              <a:rPr lang="ar-SA" sz="2400" b="1" dirty="0" smtClean="0"/>
              <a:t> هي نتاج لشدة الضعف في السمع </a:t>
            </a:r>
            <a:r>
              <a:rPr lang="ar-SA" sz="2400" b="1" dirty="0" err="1" smtClean="0"/>
              <a:t>وتفاعلة</a:t>
            </a:r>
            <a:r>
              <a:rPr lang="ar-SA" sz="2400" b="1" dirty="0" smtClean="0"/>
              <a:t> مع عوامل </a:t>
            </a:r>
            <a:r>
              <a:rPr lang="ar-SA" sz="2400" b="1" dirty="0" err="1" smtClean="0"/>
              <a:t>اخرى</a:t>
            </a:r>
            <a:r>
              <a:rPr lang="ar-SA" sz="2400" b="1" dirty="0" smtClean="0"/>
              <a:t> </a:t>
            </a:r>
            <a:r>
              <a:rPr lang="ar-SA" sz="2400" b="1" dirty="0" err="1" smtClean="0"/>
              <a:t>اهمها</a:t>
            </a:r>
            <a:r>
              <a:rPr lang="en-US" sz="2400" b="1" dirty="0" smtClean="0"/>
              <a:t>.</a:t>
            </a:r>
            <a:endParaRPr lang="en-US" sz="2400" dirty="0" smtClean="0"/>
          </a:p>
          <a:p>
            <a:r>
              <a:rPr lang="ar-DZ" sz="2400" dirty="0" smtClean="0"/>
              <a:t>1- </a:t>
            </a:r>
            <a:r>
              <a:rPr lang="en-US" sz="2400" dirty="0" smtClean="0"/>
              <a:t> </a:t>
            </a:r>
            <a:r>
              <a:rPr lang="ar-SA" sz="2400" dirty="0" smtClean="0"/>
              <a:t>العمر عند فقدان السمع</a:t>
            </a:r>
            <a:r>
              <a:rPr lang="en-US" sz="2400" dirty="0" smtClean="0"/>
              <a:t>.</a:t>
            </a:r>
          </a:p>
          <a:p>
            <a:r>
              <a:rPr lang="ar-DZ" sz="2400" dirty="0" smtClean="0"/>
              <a:t>2- </a:t>
            </a:r>
            <a:r>
              <a:rPr lang="ar-SA" sz="2400" dirty="0" smtClean="0"/>
              <a:t>العمر عند اكتشاف الفقدان السمعي </a:t>
            </a:r>
            <a:r>
              <a:rPr lang="ar-SA" sz="2400" dirty="0" err="1" smtClean="0"/>
              <a:t>ومعالجتة</a:t>
            </a:r>
            <a:r>
              <a:rPr lang="en-US" sz="2400" dirty="0" smtClean="0"/>
              <a:t>.</a:t>
            </a:r>
          </a:p>
          <a:p>
            <a:r>
              <a:rPr lang="ar-DZ" sz="2400" dirty="0" smtClean="0"/>
              <a:t>3- </a:t>
            </a:r>
            <a:r>
              <a:rPr lang="ar-SA" sz="2400" dirty="0" smtClean="0"/>
              <a:t>المدة الزمنية التي استغرقها حدوث الفقدان السمعي</a:t>
            </a:r>
            <a:r>
              <a:rPr lang="en-US" sz="2400" dirty="0" smtClean="0"/>
              <a:t>.</a:t>
            </a:r>
          </a:p>
          <a:p>
            <a:r>
              <a:rPr lang="ar-DZ" sz="2400" dirty="0" smtClean="0"/>
              <a:t>4- </a:t>
            </a:r>
            <a:r>
              <a:rPr lang="en-US" sz="2400" dirty="0" smtClean="0"/>
              <a:t> </a:t>
            </a:r>
            <a:r>
              <a:rPr lang="ar-SA" sz="2400" dirty="0" smtClean="0"/>
              <a:t>نوع الاضطراب الذي </a:t>
            </a:r>
            <a:r>
              <a:rPr lang="ar-SA" sz="2400" dirty="0" err="1" smtClean="0"/>
              <a:t>ادى</a:t>
            </a:r>
            <a:r>
              <a:rPr lang="ar-SA" sz="2400" dirty="0" smtClean="0"/>
              <a:t> </a:t>
            </a:r>
            <a:r>
              <a:rPr lang="ar-SA" sz="2400" dirty="0" err="1" smtClean="0"/>
              <a:t>الى</a:t>
            </a:r>
            <a:r>
              <a:rPr lang="ar-SA" sz="2400" dirty="0" smtClean="0"/>
              <a:t> فقدان السمع</a:t>
            </a:r>
            <a:r>
              <a:rPr lang="en-US" sz="2400" dirty="0" smtClean="0"/>
              <a:t>.</a:t>
            </a:r>
          </a:p>
          <a:p>
            <a:r>
              <a:rPr lang="ar-DZ" sz="2400" dirty="0" smtClean="0"/>
              <a:t>5- </a:t>
            </a:r>
            <a:r>
              <a:rPr lang="en-US" sz="2400" dirty="0" smtClean="0"/>
              <a:t> </a:t>
            </a:r>
            <a:r>
              <a:rPr lang="ar-SA" sz="2400" dirty="0" smtClean="0"/>
              <a:t>فاعلية </a:t>
            </a:r>
            <a:r>
              <a:rPr lang="ar-SA" sz="2400" dirty="0" err="1" smtClean="0"/>
              <a:t>ادوات</a:t>
            </a:r>
            <a:r>
              <a:rPr lang="ar-SA" sz="2400" dirty="0" smtClean="0"/>
              <a:t> تضخيم الصوت</a:t>
            </a:r>
            <a:r>
              <a:rPr lang="en-US" sz="2400" dirty="0" smtClean="0"/>
              <a:t>.</a:t>
            </a:r>
          </a:p>
          <a:p>
            <a:r>
              <a:rPr lang="ar-DZ" sz="2400" dirty="0" smtClean="0"/>
              <a:t>6- </a:t>
            </a:r>
            <a:r>
              <a:rPr lang="en-US" sz="2400" dirty="0" smtClean="0"/>
              <a:t> </a:t>
            </a:r>
            <a:r>
              <a:rPr lang="ar-SA" sz="2400" dirty="0" smtClean="0"/>
              <a:t>الخدمات </a:t>
            </a:r>
            <a:r>
              <a:rPr lang="ar-SA" sz="2400" dirty="0" err="1" smtClean="0"/>
              <a:t>التاهيلية</a:t>
            </a:r>
            <a:r>
              <a:rPr lang="ar-SA" sz="2400" dirty="0" smtClean="0"/>
              <a:t> المقدمة</a:t>
            </a:r>
            <a:r>
              <a:rPr lang="en-US" sz="2400" dirty="0" smtClean="0"/>
              <a:t>.</a:t>
            </a:r>
          </a:p>
          <a:p>
            <a:r>
              <a:rPr lang="ar-DZ" sz="2400" dirty="0" smtClean="0"/>
              <a:t>7- </a:t>
            </a:r>
            <a:r>
              <a:rPr lang="en-US" sz="2400" dirty="0" smtClean="0"/>
              <a:t> </a:t>
            </a:r>
            <a:r>
              <a:rPr lang="ar-SA" sz="2400" dirty="0" smtClean="0"/>
              <a:t>العوامل </a:t>
            </a:r>
            <a:r>
              <a:rPr lang="ar-SA" sz="2400" dirty="0" err="1" smtClean="0"/>
              <a:t>الاسرية</a:t>
            </a:r>
            <a:r>
              <a:rPr lang="ar-SA" sz="2400" dirty="0" smtClean="0"/>
              <a:t> والقدرات التعويضية </a:t>
            </a:r>
            <a:r>
              <a:rPr lang="ar-SA" sz="2400" dirty="0" err="1" smtClean="0"/>
              <a:t>او</a:t>
            </a:r>
            <a:r>
              <a:rPr lang="ar-SA" sz="2400" dirty="0" smtClean="0"/>
              <a:t> </a:t>
            </a:r>
            <a:r>
              <a:rPr lang="ar-SA" sz="2400" dirty="0" err="1" smtClean="0"/>
              <a:t>التكيفية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357158" y="500042"/>
            <a:ext cx="84296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b="1" dirty="0" smtClean="0"/>
              <a:t>8</a:t>
            </a:r>
            <a:r>
              <a:rPr lang="ar-DZ" sz="2000" b="1" dirty="0" smtClean="0"/>
              <a:t>-  </a:t>
            </a:r>
            <a:r>
              <a:rPr lang="ar-SA" sz="2000" dirty="0" smtClean="0"/>
              <a:t>الشخص </a:t>
            </a:r>
            <a:r>
              <a:rPr lang="ar-SA" sz="2000" dirty="0" err="1" smtClean="0"/>
              <a:t>الاصم</a:t>
            </a:r>
            <a:r>
              <a:rPr lang="ar-SA" sz="2000" dirty="0" smtClean="0"/>
              <a:t> هو الشخص الذي تحول </a:t>
            </a:r>
            <a:r>
              <a:rPr lang="ar-SA" sz="2000" dirty="0" err="1" smtClean="0"/>
              <a:t>اعاقتة</a:t>
            </a:r>
            <a:r>
              <a:rPr lang="ar-SA" sz="2000" dirty="0" smtClean="0"/>
              <a:t> السمعية دون فهمة للكلام عن طريق حاسة</a:t>
            </a:r>
            <a:endParaRPr lang="en-US" sz="2000" dirty="0" smtClean="0"/>
          </a:p>
          <a:p>
            <a:r>
              <a:rPr lang="ar-SA" sz="2000" dirty="0" smtClean="0"/>
              <a:t>السمع وحدها سواء باستخدام السماعة الطبية </a:t>
            </a:r>
            <a:r>
              <a:rPr lang="ar-SA" sz="2000" dirty="0" err="1" smtClean="0"/>
              <a:t>او</a:t>
            </a:r>
            <a:r>
              <a:rPr lang="ar-SA" sz="2000" dirty="0" smtClean="0"/>
              <a:t> بدونها</a:t>
            </a:r>
            <a:r>
              <a:rPr lang="en-US" sz="2000" dirty="0" smtClean="0"/>
              <a:t>. </a:t>
            </a:r>
            <a:r>
              <a:rPr lang="ar-SA" sz="2000" dirty="0" err="1" smtClean="0"/>
              <a:t>اما</a:t>
            </a:r>
            <a:r>
              <a:rPr lang="ar-SA" sz="2000" dirty="0" smtClean="0"/>
              <a:t> الشخص ضعيف السمع فهو</a:t>
            </a:r>
            <a:endParaRPr lang="en-US" sz="2000" dirty="0" smtClean="0"/>
          </a:p>
          <a:p>
            <a:r>
              <a:rPr lang="ar-SA" sz="2000" dirty="0" smtClean="0"/>
              <a:t>الشخص الذي يعاني من صعوبات في السمع</a:t>
            </a:r>
            <a:r>
              <a:rPr lang="en-US" sz="2000" dirty="0" smtClean="0"/>
              <a:t>.</a:t>
            </a:r>
          </a:p>
          <a:p>
            <a:r>
              <a:rPr lang="ar-DZ" sz="2000" b="1" dirty="0" smtClean="0"/>
              <a:t>- </a:t>
            </a:r>
            <a:r>
              <a:rPr lang="ar-SA" sz="2000" b="1" dirty="0" err="1" smtClean="0"/>
              <a:t>اسباب</a:t>
            </a:r>
            <a:r>
              <a:rPr lang="ar-SA" sz="2000" b="1" dirty="0" smtClean="0"/>
              <a:t> ضعف السمع</a:t>
            </a:r>
            <a:r>
              <a:rPr lang="en-US" sz="2000" b="1" dirty="0" smtClean="0"/>
              <a:t>:</a:t>
            </a:r>
            <a:endParaRPr lang="en-US" sz="2000" dirty="0" smtClean="0"/>
          </a:p>
          <a:p>
            <a:r>
              <a:rPr lang="ar-DZ" sz="2000" dirty="0" smtClean="0"/>
              <a:t>1- </a:t>
            </a:r>
            <a:r>
              <a:rPr lang="ar-SA" sz="2000" dirty="0" smtClean="0"/>
              <a:t>العوامل </a:t>
            </a:r>
            <a:r>
              <a:rPr lang="ar-SA" sz="2000" dirty="0" err="1" smtClean="0"/>
              <a:t>الوراتية</a:t>
            </a:r>
            <a:r>
              <a:rPr lang="en-US" sz="2000" dirty="0" smtClean="0"/>
              <a:t>.</a:t>
            </a:r>
          </a:p>
          <a:p>
            <a:r>
              <a:rPr lang="ar-DZ" sz="2000" dirty="0" smtClean="0"/>
              <a:t>2- </a:t>
            </a:r>
            <a:r>
              <a:rPr lang="en-US" sz="2000" dirty="0" smtClean="0"/>
              <a:t> </a:t>
            </a:r>
            <a:r>
              <a:rPr lang="ar-SA" sz="2000" dirty="0" smtClean="0"/>
              <a:t>التشوهات الخلقية سواء ذلك في طبلة </a:t>
            </a:r>
            <a:r>
              <a:rPr lang="ar-SA" sz="2000" dirty="0" err="1" smtClean="0"/>
              <a:t>الاذن</a:t>
            </a:r>
            <a:r>
              <a:rPr lang="ar-SA" sz="2000" dirty="0" smtClean="0"/>
              <a:t> </a:t>
            </a:r>
            <a:r>
              <a:rPr lang="ar-SA" sz="2000" dirty="0" err="1" smtClean="0"/>
              <a:t>او</a:t>
            </a:r>
            <a:r>
              <a:rPr lang="ar-SA" sz="2000" dirty="0" smtClean="0"/>
              <a:t> العظيمات </a:t>
            </a:r>
            <a:r>
              <a:rPr lang="ar-SA" sz="2000" dirty="0" err="1" smtClean="0"/>
              <a:t>او</a:t>
            </a:r>
            <a:r>
              <a:rPr lang="ar-SA" sz="2000" dirty="0" smtClean="0"/>
              <a:t> القوقعة </a:t>
            </a:r>
            <a:r>
              <a:rPr lang="ar-SA" sz="2000" dirty="0" err="1" smtClean="0"/>
              <a:t>او</a:t>
            </a:r>
            <a:r>
              <a:rPr lang="ar-SA" sz="2000" dirty="0" smtClean="0"/>
              <a:t> </a:t>
            </a:r>
            <a:r>
              <a:rPr lang="ar-SA" sz="2000" dirty="0" err="1" smtClean="0"/>
              <a:t>صيوان</a:t>
            </a:r>
            <a:r>
              <a:rPr lang="ar-SA" sz="2000" dirty="0" smtClean="0"/>
              <a:t> </a:t>
            </a:r>
            <a:r>
              <a:rPr lang="ar-SA" sz="2000" dirty="0" err="1" smtClean="0"/>
              <a:t>الاذن</a:t>
            </a:r>
            <a:r>
              <a:rPr lang="en-US" sz="2000" dirty="0" smtClean="0"/>
              <a:t>.</a:t>
            </a:r>
          </a:p>
          <a:p>
            <a:r>
              <a:rPr lang="ar-DZ" sz="2000" dirty="0" smtClean="0"/>
              <a:t>3-  </a:t>
            </a:r>
            <a:r>
              <a:rPr lang="ar-SA" sz="2000" dirty="0" err="1" smtClean="0"/>
              <a:t>اصابة</a:t>
            </a:r>
            <a:r>
              <a:rPr lang="ar-SA" sz="2000" dirty="0" smtClean="0"/>
              <a:t> </a:t>
            </a:r>
            <a:r>
              <a:rPr lang="ar-SA" sz="2000" dirty="0" err="1" smtClean="0"/>
              <a:t>الام</a:t>
            </a:r>
            <a:r>
              <a:rPr lang="ar-SA" sz="2000" dirty="0" smtClean="0"/>
              <a:t> بالعدوى خلال الحمل وخاصة الحصبة </a:t>
            </a:r>
            <a:r>
              <a:rPr lang="ar-SA" sz="2000" dirty="0" err="1" smtClean="0"/>
              <a:t>الالمانية</a:t>
            </a:r>
            <a:r>
              <a:rPr lang="en-US" sz="2000" dirty="0" smtClean="0"/>
              <a:t>.</a:t>
            </a:r>
          </a:p>
          <a:p>
            <a:r>
              <a:rPr lang="ar-DZ" sz="2000" dirty="0" smtClean="0"/>
              <a:t>4-  </a:t>
            </a:r>
            <a:r>
              <a:rPr lang="ar-SA" sz="2000" dirty="0" smtClean="0"/>
              <a:t>الولادة قبل </a:t>
            </a:r>
            <a:r>
              <a:rPr lang="ar-SA" sz="2000" dirty="0" err="1" smtClean="0"/>
              <a:t>الاوان</a:t>
            </a:r>
            <a:r>
              <a:rPr lang="en-US" sz="2000" dirty="0" smtClean="0"/>
              <a:t>.</a:t>
            </a:r>
          </a:p>
          <a:p>
            <a:r>
              <a:rPr lang="ar-DZ" sz="2000" dirty="0" smtClean="0"/>
              <a:t>5-  </a:t>
            </a:r>
            <a:r>
              <a:rPr lang="en-US" sz="2000" dirty="0" smtClean="0"/>
              <a:t> </a:t>
            </a:r>
            <a:r>
              <a:rPr lang="ar-SA" sz="2000" dirty="0" smtClean="0"/>
              <a:t>المضاعفات الناتجة عن بعض الولادات العسرة والتعقيدات التي قد تحدث </a:t>
            </a:r>
            <a:r>
              <a:rPr lang="ar-SA" sz="2000" dirty="0" err="1" smtClean="0"/>
              <a:t>اثناء</a:t>
            </a:r>
            <a:r>
              <a:rPr lang="ar-SA" sz="2000" dirty="0" smtClean="0"/>
              <a:t> عملية الولادة</a:t>
            </a:r>
            <a:r>
              <a:rPr lang="en-US" sz="2000" dirty="0" smtClean="0"/>
              <a:t>.</a:t>
            </a:r>
          </a:p>
          <a:p>
            <a:r>
              <a:rPr lang="ar-DZ" sz="2000" dirty="0" smtClean="0"/>
              <a:t>6-  </a:t>
            </a:r>
            <a:r>
              <a:rPr lang="en-US" sz="2000" dirty="0" smtClean="0"/>
              <a:t> </a:t>
            </a:r>
            <a:r>
              <a:rPr lang="ar-SA" sz="2000" dirty="0" err="1" smtClean="0"/>
              <a:t>اصابة</a:t>
            </a:r>
            <a:r>
              <a:rPr lang="ar-SA" sz="2000" dirty="0" smtClean="0"/>
              <a:t> المولود باليرقان خاصة </a:t>
            </a:r>
            <a:r>
              <a:rPr lang="ar-SA" sz="2000" dirty="0" err="1" smtClean="0"/>
              <a:t>اذا</a:t>
            </a:r>
            <a:r>
              <a:rPr lang="ar-SA" sz="2000" dirty="0" smtClean="0"/>
              <a:t> كان في الساعات </a:t>
            </a:r>
            <a:r>
              <a:rPr lang="ar-SA" sz="2000" dirty="0" err="1" smtClean="0"/>
              <a:t>الاولى</a:t>
            </a:r>
            <a:r>
              <a:rPr lang="ar-SA" sz="2000" dirty="0" smtClean="0"/>
              <a:t> بعد الولادة </a:t>
            </a:r>
            <a:r>
              <a:rPr lang="ar-SA" sz="2000" dirty="0" err="1" smtClean="0"/>
              <a:t>او</a:t>
            </a:r>
            <a:r>
              <a:rPr lang="ar-SA" sz="2000" dirty="0" smtClean="0"/>
              <a:t> في </a:t>
            </a:r>
            <a:r>
              <a:rPr lang="ar-SA" sz="2000" dirty="0" err="1" smtClean="0"/>
              <a:t>الايام</a:t>
            </a:r>
            <a:r>
              <a:rPr lang="ar-SA" sz="2000" dirty="0" smtClean="0"/>
              <a:t> الثلاثة</a:t>
            </a:r>
            <a:endParaRPr lang="en-US" sz="2000" dirty="0" smtClean="0"/>
          </a:p>
          <a:p>
            <a:r>
              <a:rPr lang="ar-SA" sz="2000" dirty="0" err="1" smtClean="0"/>
              <a:t>الاولى</a:t>
            </a:r>
            <a:r>
              <a:rPr lang="en-US" sz="2000" dirty="0" smtClean="0"/>
              <a:t>.</a:t>
            </a:r>
          </a:p>
          <a:p>
            <a:r>
              <a:rPr lang="ar-DZ" sz="2000" dirty="0" smtClean="0"/>
              <a:t>7-  </a:t>
            </a:r>
            <a:r>
              <a:rPr lang="en-US" sz="2000" dirty="0" smtClean="0"/>
              <a:t> </a:t>
            </a:r>
            <a:r>
              <a:rPr lang="ar-SA" sz="2000" dirty="0" smtClean="0"/>
              <a:t>زيادة </a:t>
            </a:r>
            <a:r>
              <a:rPr lang="ar-SA" sz="2000" dirty="0" err="1" smtClean="0"/>
              <a:t>الافرازات</a:t>
            </a:r>
            <a:r>
              <a:rPr lang="ar-SA" sz="2000" dirty="0" smtClean="0"/>
              <a:t> الشمعية في </a:t>
            </a:r>
            <a:r>
              <a:rPr lang="ar-SA" sz="2000" dirty="0" err="1" smtClean="0"/>
              <a:t>الاذن</a:t>
            </a:r>
            <a:r>
              <a:rPr lang="ar-SA" sz="2000" dirty="0" smtClean="0"/>
              <a:t> مما يودي </a:t>
            </a:r>
            <a:r>
              <a:rPr lang="ar-SA" sz="2000" dirty="0" err="1" smtClean="0"/>
              <a:t>الى</a:t>
            </a:r>
            <a:r>
              <a:rPr lang="ar-SA" sz="2000" dirty="0" smtClean="0"/>
              <a:t> </a:t>
            </a:r>
            <a:r>
              <a:rPr lang="ar-SA" sz="2000" dirty="0" err="1" smtClean="0"/>
              <a:t>اغلاق</a:t>
            </a:r>
            <a:r>
              <a:rPr lang="ar-SA" sz="2000" dirty="0" smtClean="0"/>
              <a:t> القناة السمعية</a:t>
            </a:r>
            <a:r>
              <a:rPr lang="en-US" sz="2000" dirty="0" smtClean="0"/>
              <a:t>.</a:t>
            </a:r>
          </a:p>
          <a:p>
            <a:r>
              <a:rPr lang="ar-DZ" sz="2000" dirty="0" smtClean="0"/>
              <a:t>8-  </a:t>
            </a:r>
            <a:r>
              <a:rPr lang="ar-SA" sz="2000" dirty="0" err="1" smtClean="0"/>
              <a:t>الاجسام</a:t>
            </a:r>
            <a:r>
              <a:rPr lang="ar-SA" sz="2000" dirty="0" smtClean="0"/>
              <a:t> الغريبة التي توضع في </a:t>
            </a:r>
            <a:r>
              <a:rPr lang="ar-SA" sz="2000" dirty="0" err="1" smtClean="0"/>
              <a:t>الاذن</a:t>
            </a:r>
            <a:r>
              <a:rPr lang="en-US" sz="2000" dirty="0" smtClean="0"/>
              <a:t>.</a:t>
            </a:r>
          </a:p>
          <a:p>
            <a:r>
              <a:rPr lang="ar-DZ" sz="2000" dirty="0" smtClean="0"/>
              <a:t>9-  </a:t>
            </a:r>
            <a:r>
              <a:rPr lang="ar-SA" sz="2000" dirty="0" smtClean="0"/>
              <a:t>الحوادث والصفعات واللكمات على </a:t>
            </a:r>
            <a:r>
              <a:rPr lang="ar-SA" sz="2000" dirty="0" err="1" smtClean="0"/>
              <a:t>الاذن</a:t>
            </a:r>
            <a:r>
              <a:rPr lang="en-US" sz="2000" dirty="0" smtClean="0"/>
              <a:t>.</a:t>
            </a:r>
          </a:p>
          <a:p>
            <a:r>
              <a:rPr lang="ar-DZ" sz="2000" dirty="0" smtClean="0"/>
              <a:t>10-  </a:t>
            </a:r>
            <a:r>
              <a:rPr lang="en-US" sz="2000" dirty="0" smtClean="0"/>
              <a:t> </a:t>
            </a:r>
            <a:r>
              <a:rPr lang="ar-SA" sz="2000" dirty="0" err="1" smtClean="0"/>
              <a:t>اصابة</a:t>
            </a:r>
            <a:r>
              <a:rPr lang="ar-SA" sz="2000" dirty="0" smtClean="0"/>
              <a:t> الطفل ببعض </a:t>
            </a:r>
            <a:r>
              <a:rPr lang="ar-SA" sz="2000" dirty="0" err="1" smtClean="0"/>
              <a:t>الامراض</a:t>
            </a:r>
            <a:r>
              <a:rPr lang="ar-SA" sz="2000" dirty="0" smtClean="0"/>
              <a:t> المعدية مثل التهاب </a:t>
            </a:r>
            <a:r>
              <a:rPr lang="ar-SA" sz="2000" dirty="0" err="1" smtClean="0"/>
              <a:t>الاذن</a:t>
            </a:r>
            <a:r>
              <a:rPr lang="ar-SA" sz="2000" dirty="0" smtClean="0"/>
              <a:t> الوسطى الحاد والمزمن</a:t>
            </a:r>
            <a:r>
              <a:rPr lang="en-US" sz="2000" dirty="0" smtClean="0"/>
              <a:t>.</a:t>
            </a:r>
          </a:p>
          <a:p>
            <a:r>
              <a:rPr lang="ar-DZ" sz="2000" dirty="0" smtClean="0"/>
              <a:t>11-  </a:t>
            </a:r>
            <a:r>
              <a:rPr lang="ar-SA" sz="2000" dirty="0" smtClean="0"/>
              <a:t>التعرض لفترات طويلة للضجة والضوضاء </a:t>
            </a:r>
            <a:r>
              <a:rPr lang="ar-SA" sz="2000" dirty="0" err="1" smtClean="0"/>
              <a:t>والاصوات</a:t>
            </a:r>
            <a:r>
              <a:rPr lang="ar-SA" sz="2000" dirty="0" smtClean="0"/>
              <a:t> العالية</a:t>
            </a:r>
            <a:r>
              <a:rPr lang="en-US" sz="2000" dirty="0" smtClean="0"/>
              <a:t>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ar-DZ" sz="3600" dirty="0" smtClean="0">
              <a:solidFill>
                <a:srgbClr val="000000"/>
              </a:solidFill>
              <a:latin typeface="Traditional Arabic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541</Words>
  <PresentationFormat>عرض على الشاشة (3:4)‏</PresentationFormat>
  <Paragraphs>52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المحاضرة الاولى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الأولى</dc:title>
  <dc:creator>asus</dc:creator>
  <cp:lastModifiedBy>bachir</cp:lastModifiedBy>
  <cp:revision>12</cp:revision>
  <dcterms:created xsi:type="dcterms:W3CDTF">2017-04-06T10:14:41Z</dcterms:created>
  <dcterms:modified xsi:type="dcterms:W3CDTF">2021-05-19T12:22:54Z</dcterms:modified>
</cp:coreProperties>
</file>