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12/26/2023</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08959" y="2468880"/>
            <a:ext cx="8394063" cy="836023"/>
          </a:xfrm>
        </p:spPr>
        <p:txBody>
          <a:bodyPr>
            <a:normAutofit/>
          </a:bodyPr>
          <a:lstStyle/>
          <a:p>
            <a:pPr algn="ctr"/>
            <a:r>
              <a:rPr lang="ar-DZ" sz="4400" b="1" dirty="0" smtClean="0">
                <a:latin typeface="Arial" panose="020B0604020202020204" pitchFamily="34" charset="0"/>
                <a:cs typeface="Arial" panose="020B0604020202020204" pitchFamily="34" charset="0"/>
              </a:rPr>
              <a:t>تحدي عولمة السياسة العالمية.</a:t>
            </a:r>
            <a:endParaRPr lang="fr-FR" sz="44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4532812" y="3905794"/>
            <a:ext cx="5630092" cy="1933303"/>
          </a:xfrm>
        </p:spPr>
        <p:txBody>
          <a:bodyPr>
            <a:normAutofit lnSpcReduction="10000"/>
          </a:bodyPr>
          <a:lstStyle/>
          <a:p>
            <a:endParaRPr lang="ar-DZ" dirty="0" smtClean="0"/>
          </a:p>
          <a:p>
            <a:r>
              <a:rPr lang="ar-DZ" sz="2400" b="1" dirty="0" smtClean="0">
                <a:latin typeface="Arial" panose="020B0604020202020204" pitchFamily="34" charset="0"/>
                <a:cs typeface="Arial" panose="020B0604020202020204" pitchFamily="34" charset="0"/>
              </a:rPr>
              <a:t>محاضرة مقدمة لطلبة السنة الثانية علوم سياسية.</a:t>
            </a:r>
          </a:p>
          <a:p>
            <a:r>
              <a:rPr lang="ar-DZ" sz="2400" b="1" dirty="0" smtClean="0">
                <a:latin typeface="Arial" panose="020B0604020202020204" pitchFamily="34" charset="0"/>
                <a:cs typeface="Arial" panose="020B0604020202020204" pitchFamily="34" charset="0"/>
              </a:rPr>
              <a:t>د. عيساوة آمنة.</a:t>
            </a:r>
          </a:p>
          <a:p>
            <a:r>
              <a:rPr lang="ar-DZ" sz="2400" b="1" dirty="0" smtClean="0">
                <a:latin typeface="Arial" panose="020B0604020202020204" pitchFamily="34" charset="0"/>
                <a:cs typeface="Arial" panose="020B0604020202020204" pitchFamily="34" charset="0"/>
              </a:rPr>
              <a:t>السنة الجامعية: 2023-2024.</a:t>
            </a:r>
            <a:endParaRPr 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60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DZ" sz="2400" b="1" dirty="0" smtClean="0">
                <a:latin typeface="Arial" panose="020B0604020202020204" pitchFamily="34" charset="0"/>
                <a:cs typeface="Arial" panose="020B0604020202020204" pitchFamily="34" charset="0"/>
              </a:rPr>
              <a:t>وهناك حجج أوردها  هرست وتومبسون في اعتراضهما على العولمة.</a:t>
            </a:r>
            <a:endParaRPr lang="fr-FR" sz="2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84310" y="2233749"/>
            <a:ext cx="10018713" cy="4101737"/>
          </a:xfrm>
        </p:spPr>
        <p:txBody>
          <a:bodyPr>
            <a:normAutofit fontScale="92500"/>
          </a:bodyPr>
          <a:lstStyle/>
          <a:p>
            <a:pPr algn="justLow" rtl="1">
              <a:lnSpc>
                <a:spcPct val="150000"/>
              </a:lnSpc>
            </a:pPr>
            <a:r>
              <a:rPr lang="ar-DZ" b="1" dirty="0" smtClean="0">
                <a:latin typeface="Arial" panose="020B0604020202020204" pitchFamily="34" charset="0"/>
                <a:cs typeface="Arial" panose="020B0604020202020204" pitchFamily="34" charset="0"/>
              </a:rPr>
              <a:t>الاقتصاد المدول الراهن ليس حالة فريدة، فهو في بعض الجوانب أقل انفتاحا مما كان عليه في الفترة بين عامي 1870-1914.</a:t>
            </a:r>
          </a:p>
          <a:p>
            <a:pPr algn="justLow" rtl="1">
              <a:lnSpc>
                <a:spcPct val="150000"/>
              </a:lnSpc>
            </a:pPr>
            <a:r>
              <a:rPr lang="ar-DZ" b="1" dirty="0" smtClean="0">
                <a:latin typeface="Arial" panose="020B0604020202020204" pitchFamily="34" charset="0"/>
                <a:cs typeface="Arial" panose="020B0604020202020204" pitchFamily="34" charset="0"/>
              </a:rPr>
              <a:t>الشركات المتعددة الجنسيات في أغلبها شركات وطنية تتاجر دوليا.</a:t>
            </a:r>
          </a:p>
          <a:p>
            <a:pPr algn="justLow" rtl="1">
              <a:lnSpc>
                <a:spcPct val="150000"/>
              </a:lnSpc>
            </a:pPr>
            <a:r>
              <a:rPr lang="ar-DZ" b="1" dirty="0" smtClean="0">
                <a:latin typeface="Arial" panose="020B0604020202020204" pitchFamily="34" charset="0"/>
                <a:cs typeface="Arial" panose="020B0604020202020204" pitchFamily="34" charset="0"/>
              </a:rPr>
              <a:t>ليس هناك انتقال للأموال ورؤوس الأموال من الدول المتقدمة إلى الدول النامية، والاستثمارات المباشرة تتركز بشكل كبير بين دول العالم المتقدم.</a:t>
            </a:r>
          </a:p>
          <a:p>
            <a:pPr algn="justLow" rtl="1">
              <a:lnSpc>
                <a:spcPct val="150000"/>
              </a:lnSpc>
            </a:pPr>
            <a:r>
              <a:rPr lang="ar-DZ" b="1" dirty="0" smtClean="0">
                <a:latin typeface="Arial" panose="020B0604020202020204" pitchFamily="34" charset="0"/>
                <a:cs typeface="Arial" panose="020B0604020202020204" pitchFamily="34" charset="0"/>
              </a:rPr>
              <a:t>الاقتصاد العالمي ليس عالميا، لأن التجارة والاستثمارات تتركز في: أوروبا وأمريكا الشمالية واليابان والصين.</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621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933304"/>
            <a:ext cx="10018713" cy="3422468"/>
          </a:xfrm>
        </p:spPr>
        <p:txBody>
          <a:bodyPr/>
          <a:lstStyle/>
          <a:p>
            <a:pPr algn="justLow" rtl="1">
              <a:lnSpc>
                <a:spcPct val="150000"/>
              </a:lnSpc>
            </a:pPr>
            <a:r>
              <a:rPr lang="ar-DZ" b="1" dirty="0" smtClean="0">
                <a:latin typeface="Arial" panose="020B0604020202020204" pitchFamily="34" charset="0"/>
                <a:cs typeface="Arial" panose="020B0604020202020204" pitchFamily="34" charset="0"/>
              </a:rPr>
              <a:t>ومن الاعتراضات على العولمة أنها تمثل مرحلة من مراحل تطور الإمبريالية الغربية، فالقوى المسيطرة الآن في العولمة هي في أغلبها غربية، وتنشر قيمها وسؤال ماذا عن القيم غير الغربية؟</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87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2299063"/>
            <a:ext cx="10018713" cy="3492137"/>
          </a:xfrm>
        </p:spPr>
        <p:txBody>
          <a:bodyPr/>
          <a:lstStyle/>
          <a:p>
            <a:pPr algn="just" rtl="1">
              <a:lnSpc>
                <a:spcPct val="150000"/>
              </a:lnSpc>
            </a:pPr>
            <a:r>
              <a:rPr lang="ar-DZ" b="1" dirty="0" smtClean="0">
                <a:latin typeface="Arial" panose="020B0604020202020204" pitchFamily="34" charset="0"/>
                <a:cs typeface="Arial" panose="020B0604020202020204" pitchFamily="34" charset="0"/>
              </a:rPr>
              <a:t>كما أن الفواعل في عصر العولمة ليست كلها فواعل شرعية، فقد سهلت العولمة للعصابات والجماعات الارهابية أن تثير الفوضى في المجال السيبراني، وفتحت أهمية وجود رقابة للدولة على هذا المجال.</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08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645921"/>
            <a:ext cx="10018713" cy="4145280"/>
          </a:xfrm>
        </p:spPr>
        <p:txBody>
          <a:bodyPr>
            <a:normAutofit/>
          </a:bodyPr>
          <a:lstStyle/>
          <a:p>
            <a:pPr algn="justLow" rtl="1">
              <a:lnSpc>
                <a:spcPct val="150000"/>
              </a:lnSpc>
            </a:pPr>
            <a:r>
              <a:rPr lang="ar-DZ" b="1" dirty="0" smtClean="0">
                <a:latin typeface="Arial" panose="020B0604020202020204" pitchFamily="34" charset="0"/>
                <a:cs typeface="Arial" panose="020B0604020202020204" pitchFamily="34" charset="0"/>
              </a:rPr>
              <a:t>كما أن الشركات المتعددة الجنسيات بتأثيرها على صانع القرار في دولها الام وفي الدول الموجود لها فيها نشاط تجاري ضخم تشكل تحديا للديمقراطية، وتطرح تساؤلا مهما من ستكون مسؤولة امامه قانونيا في حالة اختراق القانون؟</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069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DZ" b="1" dirty="0" smtClean="0">
                <a:latin typeface="Arial" panose="020B0604020202020204" pitchFamily="34" charset="0"/>
                <a:cs typeface="Arial" panose="020B0604020202020204" pitchFamily="34" charset="0"/>
              </a:rPr>
              <a:t>من العلاقات الدولية والسياسة الدولية إلى السياسة العالمية.</a:t>
            </a:r>
            <a:endParaRPr lang="fr-FR"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rtl="1">
              <a:lnSpc>
                <a:spcPct val="150000"/>
              </a:lnSpc>
            </a:pPr>
            <a:r>
              <a:rPr lang="ar-DZ" b="1" dirty="0" smtClean="0">
                <a:latin typeface="Arial" panose="020B0604020202020204" pitchFamily="34" charset="0"/>
                <a:cs typeface="Arial" panose="020B0604020202020204" pitchFamily="34" charset="0"/>
              </a:rPr>
              <a:t>يعتبر كل من مفهوم العلاقات الدولية ومفهوم السياسة الدولية من المفاهيم التي تطلق على طبيعة التفاعلات والفواعل الدولية حتى فترة بداية التسعينات.</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777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DZ" b="1" dirty="0" smtClean="0">
                <a:latin typeface="Arial" panose="020B0604020202020204" pitchFamily="34" charset="0"/>
                <a:cs typeface="Arial" panose="020B0604020202020204" pitchFamily="34" charset="0"/>
              </a:rPr>
              <a:t>أولا: العلاقات الدولية.</a:t>
            </a:r>
            <a:endParaRPr lang="fr-FR"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ctr" rtl="1"/>
            <a:r>
              <a:rPr lang="ar-DZ" b="1" dirty="0" smtClean="0">
                <a:latin typeface="Arial" panose="020B0604020202020204" pitchFamily="34" charset="0"/>
                <a:cs typeface="Arial" panose="020B0604020202020204" pitchFamily="34" charset="0"/>
              </a:rPr>
              <a:t>يعني التفاعلات التعاونية والصراعية، والتي تكون الدولة فاعلا أساسيا فيها إلى جانب فواعل أخرى مثل المنظمات الدولية الحكومية.</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807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DZ" b="1" dirty="0" smtClean="0">
                <a:latin typeface="Arial" panose="020B0604020202020204" pitchFamily="34" charset="0"/>
                <a:cs typeface="Arial" panose="020B0604020202020204" pitchFamily="34" charset="0"/>
              </a:rPr>
              <a:t>السياسة الدولية.</a:t>
            </a:r>
            <a:endParaRPr lang="fr-FR"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Low" rtl="1">
              <a:lnSpc>
                <a:spcPct val="150000"/>
              </a:lnSpc>
            </a:pPr>
            <a:r>
              <a:rPr lang="ar-DZ" b="1" dirty="0" smtClean="0">
                <a:latin typeface="Arial" panose="020B0604020202020204" pitchFamily="34" charset="0"/>
                <a:cs typeface="Arial" panose="020B0604020202020204" pitchFamily="34" charset="0"/>
              </a:rPr>
              <a:t>التفاعلات الصراعية بين الدول والتي تتمحول حول امتلاك القوة أو زيادتها، وتكون الدولة فاعلا أساسيا وبفية الفواعل امتداد لها، أي أنها ادوات في يدها لتحقيق مصالحها القومية.</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551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DZ" b="1" dirty="0" smtClean="0">
                <a:latin typeface="Arial" panose="020B0604020202020204" pitchFamily="34" charset="0"/>
                <a:cs typeface="Arial" panose="020B0604020202020204" pitchFamily="34" charset="0"/>
              </a:rPr>
              <a:t>السياسة العالمية</a:t>
            </a:r>
            <a:endParaRPr lang="fr-FR"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Low" rtl="1">
              <a:lnSpc>
                <a:spcPct val="150000"/>
              </a:lnSpc>
            </a:pPr>
            <a:r>
              <a:rPr lang="ar-DZ" b="1" dirty="0" smtClean="0">
                <a:latin typeface="Arial" panose="020B0604020202020204" pitchFamily="34" charset="0"/>
                <a:cs typeface="Arial" panose="020B0604020202020204" pitchFamily="34" charset="0"/>
              </a:rPr>
              <a:t>هي مجموع التفاعلات التعاونية والصراعية، بين مجموع الفواعل الدولاتية ومن غير الدولة والعابرة للحدود القومية، وقد تكون الدولة فاعلا فيها كما قد تكون خارجة عنها، مثل التفاعلات الحاصلة بين المنظمات الدولية الحكومية والمنظمات غير الحكومية، والشركات المتعددة الجنسيات فيما بينها. فكل هذه التفاعلات الدولة ليست عنصرا فيها، مما أعطى ترابطا قويا بين المجتمعات يتجاوز الدولة السيادية الويستفالية.</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635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DZ" b="1" dirty="0" smtClean="0">
                <a:latin typeface="Arial" panose="020B0604020202020204" pitchFamily="34" charset="0"/>
                <a:cs typeface="Arial" panose="020B0604020202020204" pitchFamily="34" charset="0"/>
              </a:rPr>
              <a:t>العولمـــــــــــة.</a:t>
            </a:r>
            <a:endParaRPr lang="fr-FR"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Low" rtl="1">
              <a:lnSpc>
                <a:spcPct val="150000"/>
              </a:lnSpc>
            </a:pPr>
            <a:r>
              <a:rPr lang="ar-DZ" b="1" dirty="0" smtClean="0">
                <a:latin typeface="Arial" panose="020B0604020202020204" pitchFamily="34" charset="0"/>
                <a:cs typeface="Arial" panose="020B0604020202020204" pitchFamily="34" charset="0"/>
              </a:rPr>
              <a:t>عملية </a:t>
            </a:r>
            <a:r>
              <a:rPr lang="ar-DZ" b="1" u="sng" dirty="0" smtClean="0">
                <a:latin typeface="Arial" panose="020B0604020202020204" pitchFamily="34" charset="0"/>
                <a:cs typeface="Arial" panose="020B0604020202020204" pitchFamily="34" charset="0"/>
              </a:rPr>
              <a:t>الترابط المتزايد </a:t>
            </a:r>
            <a:r>
              <a:rPr lang="ar-DZ" b="1" dirty="0" smtClean="0">
                <a:latin typeface="Arial" panose="020B0604020202020204" pitchFamily="34" charset="0"/>
                <a:cs typeface="Arial" panose="020B0604020202020204" pitchFamily="34" charset="0"/>
              </a:rPr>
              <a:t>بين المجتمعات بشكل يكون معه تأثير الأحداث في ركن من أركان العالم متزايد أكثر فأكثر حتى ولو كانوا بعيدين عن مركز الحدث.</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651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50000"/>
              </a:lnSpc>
            </a:pPr>
            <a:r>
              <a:rPr lang="ar-DZ" sz="2800" b="1" dirty="0" smtClean="0">
                <a:latin typeface="Arial" panose="020B0604020202020204" pitchFamily="34" charset="0"/>
                <a:cs typeface="Arial" panose="020B0604020202020204" pitchFamily="34" charset="0"/>
              </a:rPr>
              <a:t>حسب جون بيليس هناك عدة حجج تؤيد أن العولمة هي جوهر السياسة العالمية الحالية.</a:t>
            </a:r>
            <a:endParaRPr lang="fr-FR"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rtl="1">
              <a:lnSpc>
                <a:spcPct val="150000"/>
              </a:lnSpc>
            </a:pPr>
            <a:r>
              <a:rPr lang="ar-DZ" b="1" dirty="0" smtClean="0">
                <a:latin typeface="Arial" panose="020B0604020202020204" pitchFamily="34" charset="0"/>
                <a:cs typeface="Arial" panose="020B0604020202020204" pitchFamily="34" charset="0"/>
              </a:rPr>
              <a:t>أولا</a:t>
            </a:r>
            <a:r>
              <a:rPr lang="ar-DZ" dirty="0" smtClean="0"/>
              <a:t>:</a:t>
            </a:r>
            <a:r>
              <a:rPr lang="ar-DZ" b="1" dirty="0" smtClean="0">
                <a:latin typeface="Arial" panose="020B0604020202020204" pitchFamily="34" charset="0"/>
                <a:cs typeface="Arial" panose="020B0604020202020204" pitchFamily="34" charset="0"/>
              </a:rPr>
              <a:t> بلغ من سرعة وتيرة التحول الاقتصادي أنها ادت إلى نشوء سياسة عالمية جديدة، لم تعد الدول فيها وحدات منغلقة، ولم تعد بامكانها أي الدولة السيطرة على اقتصادها،وأصبح الاقتصاد العالمي اكثر ترابطا من أي وقت مضى. </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009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737360"/>
            <a:ext cx="10018713" cy="3435531"/>
          </a:xfrm>
        </p:spPr>
        <p:txBody>
          <a:bodyPr/>
          <a:lstStyle/>
          <a:p>
            <a:pPr algn="justLow" rtl="1">
              <a:lnSpc>
                <a:spcPct val="150000"/>
              </a:lnSpc>
            </a:pPr>
            <a:r>
              <a:rPr lang="ar-DZ" b="1" dirty="0" smtClean="0">
                <a:latin typeface="Arial" panose="020B0604020202020204" pitchFamily="34" charset="0"/>
                <a:cs typeface="Arial" panose="020B0604020202020204" pitchFamily="34" charset="0"/>
              </a:rPr>
              <a:t>ثانيا: غيرت ثورة الاتصالات والتكنولوجيا أساليب التعامل مع بقية أجزاء العالم، فنحن نعيش اليوم في عالم نستطيع أن نشاهد ما يحدث في أقصى حدوده. وشبكات التواصل فيه سريعة للغاية.</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927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1071155"/>
            <a:ext cx="10018713" cy="4720046"/>
          </a:xfrm>
        </p:spPr>
        <p:txBody>
          <a:bodyPr>
            <a:normAutofit/>
          </a:bodyPr>
          <a:lstStyle/>
          <a:p>
            <a:pPr algn="justLow" rtl="1">
              <a:lnSpc>
                <a:spcPct val="150000"/>
              </a:lnSpc>
            </a:pPr>
            <a:r>
              <a:rPr lang="ar-DZ" b="1" dirty="0" smtClean="0">
                <a:latin typeface="Arial" panose="020B0604020202020204" pitchFamily="34" charset="0"/>
                <a:cs typeface="Arial" panose="020B0604020202020204" pitchFamily="34" charset="0"/>
              </a:rPr>
              <a:t>هناك شبه ثقافة عالمية، تتشابه فيها المناطق المدنية، مما قلص الفوارق بين الشعوب.</a:t>
            </a:r>
          </a:p>
          <a:p>
            <a:pPr algn="justLow" rtl="1">
              <a:lnSpc>
                <a:spcPct val="150000"/>
              </a:lnSpc>
            </a:pPr>
            <a:r>
              <a:rPr lang="ar-DZ" b="1" dirty="0" smtClean="0">
                <a:latin typeface="Arial" panose="020B0604020202020204" pitchFamily="34" charset="0"/>
                <a:cs typeface="Arial" panose="020B0604020202020204" pitchFamily="34" charset="0"/>
              </a:rPr>
              <a:t>بروز فواعل عابرة للحدود القومية، وفوق قومية، غير من ولاء الأفراد من ولائهم لدولة إلى مستوى أعلى أو أدنى.</a:t>
            </a:r>
          </a:p>
          <a:p>
            <a:pPr algn="justLow" rtl="1">
              <a:lnSpc>
                <a:spcPct val="150000"/>
              </a:lnSpc>
            </a:pPr>
            <a:r>
              <a:rPr lang="ar-DZ" b="1" dirty="0" smtClean="0">
                <a:latin typeface="Arial" panose="020B0604020202020204" pitchFamily="34" charset="0"/>
                <a:cs typeface="Arial" panose="020B0604020202020204" pitchFamily="34" charset="0"/>
              </a:rPr>
              <a:t>نشوء مخاطر جديدة مشتركة تستدعي التعاون لمواجهتها، وبالطرق غير العسكرية التقليدية مثل: (الفيروسات كفيروس كورونا، مشكلة المناخ، الإرهاب).</a:t>
            </a:r>
            <a:endParaRPr lang="fr-F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944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295</TotalTime>
  <Words>541</Words>
  <Application>Microsoft Office PowerPoint</Application>
  <PresentationFormat>Widescreen</PresentationFormat>
  <Paragraphs>29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Corbel</vt:lpstr>
      <vt:lpstr>Tahoma</vt:lpstr>
      <vt:lpstr>Parallax</vt:lpstr>
      <vt:lpstr>تحدي عولمة السياسة العالمية.</vt:lpstr>
      <vt:lpstr>من العلاقات الدولية والسياسة الدولية إلى السياسة العالمية.</vt:lpstr>
      <vt:lpstr>أولا: العلاقات الدولية.</vt:lpstr>
      <vt:lpstr>السياسة الدولية.</vt:lpstr>
      <vt:lpstr>السياسة العالمية</vt:lpstr>
      <vt:lpstr>العولمـــــــــــة.</vt:lpstr>
      <vt:lpstr>حسب جون بيليس هناك عدة حجج تؤيد أن العولمة هي جوهر السياسة العالمية الحالية.</vt:lpstr>
      <vt:lpstr>PowerPoint Presentation</vt:lpstr>
      <vt:lpstr>PowerPoint Presentation</vt:lpstr>
      <vt:lpstr>وهناك حجج أوردها  هرست وتومبسون في اعتراضهما على العولمة.</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التحديات الكبرى للعلاقات الدولية.</dc:title>
  <dc:creator>HP</dc:creator>
  <cp:lastModifiedBy>HP</cp:lastModifiedBy>
  <cp:revision>14</cp:revision>
  <dcterms:created xsi:type="dcterms:W3CDTF">2023-12-12T14:26:39Z</dcterms:created>
  <dcterms:modified xsi:type="dcterms:W3CDTF">2023-12-26T18:49:15Z</dcterms:modified>
</cp:coreProperties>
</file>