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2" r:id="rId2"/>
    <p:sldId id="257" r:id="rId3"/>
    <p:sldId id="258" r:id="rId4"/>
    <p:sldId id="259" r:id="rId5"/>
    <p:sldId id="260" r:id="rId6"/>
    <p:sldId id="261" r:id="rId7"/>
    <p:sldId id="263" r:id="rId8"/>
    <p:sldId id="264" r:id="rId9"/>
    <p:sldId id="265" r:id="rId10"/>
    <p:sldId id="266" r:id="rId11"/>
    <p:sldId id="267" r:id="rId12"/>
    <p:sldId id="268" r:id="rId13"/>
    <p:sldId id="269"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_rels/drawing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8D4627-D683-49E2-A579-AF1002BFF405}" type="doc">
      <dgm:prSet loTypeId="urn:microsoft.com/office/officeart/2008/layout/HorizontalMultiLevelHierarchy" loCatId="hierarchy" qsTypeId="urn:microsoft.com/office/officeart/2005/8/quickstyle/simple1" qsCatId="simple" csTypeId="urn:microsoft.com/office/officeart/2005/8/colors/colorful5" csCatId="colorful" phldr="1"/>
      <dgm:spPr/>
      <dgm:t>
        <a:bodyPr/>
        <a:lstStyle/>
        <a:p>
          <a:endParaRPr lang="fr-FR"/>
        </a:p>
      </dgm:t>
    </dgm:pt>
    <dgm:pt modelId="{7B20C874-DF88-43A4-B941-63A240BE8DDC}">
      <dgm:prSet phldrT="[Texte]"/>
      <dgm:spPr/>
      <dgm:t>
        <a:bodyPr/>
        <a:lstStyle/>
        <a:p>
          <a:r>
            <a:rPr lang="ar-SA" b="1" dirty="0">
              <a:latin typeface="Sakkal Majalla" panose="02000000000000000000" pitchFamily="2" charset="-78"/>
              <a:cs typeface="Sakkal Majalla" panose="02000000000000000000" pitchFamily="2" charset="-78"/>
            </a:rPr>
            <a:t>تعزيز الصحة النفسية لدى الطلبة</a:t>
          </a:r>
          <a:endParaRPr lang="fr-FR" dirty="0"/>
        </a:p>
      </dgm:t>
    </dgm:pt>
    <dgm:pt modelId="{F83A83E7-EF98-4301-B1D2-A121D759BD0A}" type="parTrans" cxnId="{7465AFA7-BA12-411F-9871-55390AF0B810}">
      <dgm:prSet/>
      <dgm:spPr/>
      <dgm:t>
        <a:bodyPr/>
        <a:lstStyle/>
        <a:p>
          <a:endParaRPr lang="fr-FR"/>
        </a:p>
      </dgm:t>
    </dgm:pt>
    <dgm:pt modelId="{334C010A-E264-43FE-A143-0426A4DF2AF7}" type="sibTrans" cxnId="{7465AFA7-BA12-411F-9871-55390AF0B810}">
      <dgm:prSet/>
      <dgm:spPr/>
      <dgm:t>
        <a:bodyPr/>
        <a:lstStyle/>
        <a:p>
          <a:endParaRPr lang="fr-FR"/>
        </a:p>
      </dgm:t>
    </dgm:pt>
    <dgm:pt modelId="{6A344B6E-66DA-4FF3-A3BF-27CBC126FB5F}">
      <dgm:prSet phldrT="[Texte]" custT="1"/>
      <dgm:spPr/>
      <dgm:t>
        <a:bodyPr/>
        <a:lstStyle/>
        <a:p>
          <a:pPr>
            <a:buNone/>
          </a:pPr>
          <a:r>
            <a:rPr lang="ar-DZ" sz="1400" b="1" dirty="0">
              <a:solidFill>
                <a:srgbClr val="FF0000"/>
              </a:solidFill>
            </a:rPr>
            <a:t>الترقية</a:t>
          </a:r>
          <a:endParaRPr lang="ar-DZ" sz="1800" dirty="0">
            <a:solidFill>
              <a:srgbClr val="FF0000"/>
            </a:solidFill>
            <a:latin typeface="Sakkal Majalla" panose="02000000000000000000" pitchFamily="2" charset="-78"/>
            <a:cs typeface="Sakkal Majalla" panose="02000000000000000000" pitchFamily="2" charset="-78"/>
          </a:endParaRPr>
        </a:p>
        <a:p>
          <a:pPr>
            <a:buNone/>
          </a:pPr>
          <a:r>
            <a:rPr lang="ar-DZ" sz="1800" dirty="0">
              <a:latin typeface="Sakkal Majalla" panose="02000000000000000000" pitchFamily="2" charset="-78"/>
              <a:cs typeface="Sakkal Majalla" panose="02000000000000000000" pitchFamily="2" charset="-78"/>
            </a:rPr>
            <a:t>تعتمد ترقية الصحة النفسية على نهج إيجابي يشمل جميع الطلبة، وتهدف إلى تعزيز رفاههم من خلال تقوية عوامل الحماية. عبر إجراءات منسّقة لتحسين ظروف المعيشة، تقليل التفاوتات الاجتماعية، ضمان الوصول إلى الخدمات، وتشجيع مشاركة الشباب في الحياة الاقتصادية والاجتماعية</a:t>
          </a:r>
          <a:r>
            <a:rPr lang="ar-DZ" sz="1400" dirty="0"/>
            <a:t>.</a:t>
          </a:r>
          <a:endParaRPr lang="fr-FR" sz="1400" dirty="0"/>
        </a:p>
      </dgm:t>
    </dgm:pt>
    <dgm:pt modelId="{43BC00A5-6B7A-44A2-B9FB-6BDC3FE6E530}" type="parTrans" cxnId="{094873FC-EEF0-4B1D-B37B-88A8A529211A}">
      <dgm:prSet/>
      <dgm:spPr/>
      <dgm:t>
        <a:bodyPr/>
        <a:lstStyle/>
        <a:p>
          <a:endParaRPr lang="fr-FR"/>
        </a:p>
      </dgm:t>
    </dgm:pt>
    <dgm:pt modelId="{62562CB4-5810-4A57-99C2-A5202BF8DD12}" type="sibTrans" cxnId="{094873FC-EEF0-4B1D-B37B-88A8A529211A}">
      <dgm:prSet/>
      <dgm:spPr/>
      <dgm:t>
        <a:bodyPr/>
        <a:lstStyle/>
        <a:p>
          <a:endParaRPr lang="fr-FR"/>
        </a:p>
      </dgm:t>
    </dgm:pt>
    <dgm:pt modelId="{980143EA-9494-4937-BDB0-EB9453E7D203}">
      <dgm:prSet phldrT="[Texte]"/>
      <dgm:spPr/>
      <dgm:t>
        <a:bodyPr/>
        <a:lstStyle/>
        <a:p>
          <a:pPr rtl="1">
            <a:buNone/>
          </a:pPr>
          <a:r>
            <a:rPr lang="ar-SA" b="1" dirty="0">
              <a:solidFill>
                <a:srgbClr val="FF0000"/>
              </a:solidFill>
              <a:latin typeface="Sakkal Majalla" panose="02000000000000000000" pitchFamily="2" charset="-78"/>
              <a:cs typeface="Sakkal Majalla" panose="02000000000000000000" pitchFamily="2" charset="-78"/>
            </a:rPr>
            <a:t>تحسين استمرارية خدمات الصحة النفسية</a:t>
          </a:r>
          <a:endParaRPr lang="ar-DZ" b="1" dirty="0">
            <a:solidFill>
              <a:srgbClr val="FF0000"/>
            </a:solidFill>
            <a:latin typeface="Sakkal Majalla" panose="02000000000000000000" pitchFamily="2" charset="-78"/>
            <a:cs typeface="Sakkal Majalla" panose="02000000000000000000" pitchFamily="2" charset="-78"/>
          </a:endParaRPr>
        </a:p>
        <a:p>
          <a:pPr rtl="1">
            <a:buNone/>
          </a:pPr>
          <a:r>
            <a:rPr lang="ar-DZ" b="1" dirty="0">
              <a:solidFill>
                <a:srgbClr val="FF0000"/>
              </a:solidFill>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إعطاء الأولوية لاستراتيجيات تهدف إلى تعزيز عوامل الحماية لدى جميع الطلبة (محور «الترقية»)، واستهداف الطلبة الذين لديهم عوامل خطر محددة (محور «الوقاية»)، يمكن تلبية احتياجات غالبية الطلبة  </a:t>
          </a:r>
          <a:r>
            <a:rPr lang="fr-FR" dirty="0">
              <a:latin typeface="Sakkal Majalla" panose="02000000000000000000" pitchFamily="2" charset="-78"/>
              <a:cs typeface="Sakkal Majalla" panose="02000000000000000000" pitchFamily="2" charset="-78"/>
            </a:rPr>
            <a:t>  </a:t>
          </a:r>
          <a:endParaRPr lang="ar-DZ" dirty="0">
            <a:latin typeface="Sakkal Majalla" panose="02000000000000000000" pitchFamily="2" charset="-78"/>
            <a:cs typeface="Sakkal Majalla" panose="02000000000000000000" pitchFamily="2" charset="-78"/>
          </a:endParaRPr>
        </a:p>
        <a:p>
          <a:pPr rtl="1">
            <a:buNone/>
          </a:pPr>
          <a:r>
            <a:rPr lang="fr-FR" dirty="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    </a:t>
          </a:r>
          <a:r>
            <a:rPr lang="fr-FR" dirty="0">
              <a:latin typeface="Sakkal Majalla" panose="02000000000000000000" pitchFamily="2" charset="-78"/>
              <a:cs typeface="Sakkal Majalla" panose="02000000000000000000" pitchFamily="2" charset="-78"/>
            </a:rPr>
            <a:t>Marcotte.2014) (Paré, </a:t>
          </a:r>
        </a:p>
      </dgm:t>
    </dgm:pt>
    <dgm:pt modelId="{E55D63CA-61E0-4486-889C-6DB6E916DD2B}" type="parTrans" cxnId="{66033AD6-5C40-49CB-A9AB-8EDBFC99875B}">
      <dgm:prSet/>
      <dgm:spPr/>
      <dgm:t>
        <a:bodyPr/>
        <a:lstStyle/>
        <a:p>
          <a:endParaRPr lang="fr-FR"/>
        </a:p>
      </dgm:t>
    </dgm:pt>
    <dgm:pt modelId="{34264887-042F-4FCA-8BA5-ED8F95491F24}" type="sibTrans" cxnId="{66033AD6-5C40-49CB-A9AB-8EDBFC99875B}">
      <dgm:prSet/>
      <dgm:spPr/>
      <dgm:t>
        <a:bodyPr/>
        <a:lstStyle/>
        <a:p>
          <a:endParaRPr lang="fr-FR"/>
        </a:p>
      </dgm:t>
    </dgm:pt>
    <dgm:pt modelId="{CB1C4D52-EEC3-41E2-9135-959F4F807386}">
      <dgm:prSet/>
      <dgm:spPr/>
      <dgm:t>
        <a:bodyPr/>
        <a:lstStyle/>
        <a:p>
          <a:pPr rtl="1"/>
          <a:r>
            <a:rPr lang="ar-DZ" dirty="0">
              <a:solidFill>
                <a:srgbClr val="FF0000"/>
              </a:solidFill>
              <a:latin typeface="Sakkal Majalla" panose="02000000000000000000" pitchFamily="2" charset="-78"/>
              <a:cs typeface="Sakkal Majalla" panose="02000000000000000000" pitchFamily="2" charset="-78"/>
            </a:rPr>
            <a:t>الوقاية</a:t>
          </a:r>
        </a:p>
        <a:p>
          <a:pPr rtl="1"/>
          <a:r>
            <a:rPr lang="ar-DZ" dirty="0">
              <a:latin typeface="Sakkal Majalla" panose="02000000000000000000" pitchFamily="2" charset="-78"/>
              <a:cs typeface="Sakkal Majalla" panose="02000000000000000000" pitchFamily="2" charset="-78"/>
            </a:rPr>
            <a:t>تقليل عوامل الخطر التي تؤثر على الصحة النفسية للطلبة، ومساعدتهم على التكيف معها، من خلال تنمية مهارات تمكّنهم من مواجهة تحديات الحياة الدراسية والاجتماعية والأسرية.</a:t>
          </a:r>
          <a:endParaRPr lang="fr-FR" dirty="0">
            <a:latin typeface="Sakkal Majalla" panose="02000000000000000000" pitchFamily="2" charset="-78"/>
            <a:cs typeface="Sakkal Majalla" panose="02000000000000000000" pitchFamily="2" charset="-78"/>
          </a:endParaRPr>
        </a:p>
      </dgm:t>
    </dgm:pt>
    <dgm:pt modelId="{44104A3F-AAF6-4441-8F59-A777A97378DB}" type="parTrans" cxnId="{56850DD9-31AC-4E45-AB12-D4CA67321AAB}">
      <dgm:prSet/>
      <dgm:spPr/>
      <dgm:t>
        <a:bodyPr/>
        <a:lstStyle/>
        <a:p>
          <a:endParaRPr lang="fr-FR"/>
        </a:p>
      </dgm:t>
    </dgm:pt>
    <dgm:pt modelId="{AC883179-53BD-4893-9AE0-2D56B9F9DE82}" type="sibTrans" cxnId="{56850DD9-31AC-4E45-AB12-D4CA67321AAB}">
      <dgm:prSet/>
      <dgm:spPr/>
      <dgm:t>
        <a:bodyPr/>
        <a:lstStyle/>
        <a:p>
          <a:endParaRPr lang="fr-FR"/>
        </a:p>
      </dgm:t>
    </dgm:pt>
    <dgm:pt modelId="{AFC104D4-AA75-4996-8F32-3ED9365B0BDC}" type="pres">
      <dgm:prSet presAssocID="{A58D4627-D683-49E2-A579-AF1002BFF405}" presName="Name0" presStyleCnt="0">
        <dgm:presLayoutVars>
          <dgm:chPref val="1"/>
          <dgm:dir val="rev"/>
          <dgm:animOne val="branch"/>
          <dgm:animLvl val="lvl"/>
          <dgm:resizeHandles val="exact"/>
        </dgm:presLayoutVars>
      </dgm:prSet>
      <dgm:spPr/>
    </dgm:pt>
    <dgm:pt modelId="{8550817D-B275-4527-86A7-632F76DEE1E8}" type="pres">
      <dgm:prSet presAssocID="{7B20C874-DF88-43A4-B941-63A240BE8DDC}" presName="root1" presStyleCnt="0"/>
      <dgm:spPr/>
    </dgm:pt>
    <dgm:pt modelId="{45651A52-1C5B-4D5B-8BC4-6C39A5AF8B19}" type="pres">
      <dgm:prSet presAssocID="{7B20C874-DF88-43A4-B941-63A240BE8DDC}" presName="LevelOneTextNode" presStyleLbl="node0" presStyleIdx="0" presStyleCnt="1" custScaleY="103431">
        <dgm:presLayoutVars>
          <dgm:chPref val="3"/>
        </dgm:presLayoutVars>
      </dgm:prSet>
      <dgm:spPr/>
    </dgm:pt>
    <dgm:pt modelId="{C9D0DE95-83CC-4AE2-993D-636BF314481D}" type="pres">
      <dgm:prSet presAssocID="{7B20C874-DF88-43A4-B941-63A240BE8DDC}" presName="level2hierChild" presStyleCnt="0"/>
      <dgm:spPr/>
    </dgm:pt>
    <dgm:pt modelId="{EE917364-B703-451F-BDCE-158B28F423C2}" type="pres">
      <dgm:prSet presAssocID="{43BC00A5-6B7A-44A2-B9FB-6BDC3FE6E530}" presName="conn2-1" presStyleLbl="parChTrans1D2" presStyleIdx="0" presStyleCnt="3"/>
      <dgm:spPr/>
    </dgm:pt>
    <dgm:pt modelId="{651AF113-EFC4-408E-93A6-C610DF8CE883}" type="pres">
      <dgm:prSet presAssocID="{43BC00A5-6B7A-44A2-B9FB-6BDC3FE6E530}" presName="connTx" presStyleLbl="parChTrans1D2" presStyleIdx="0" presStyleCnt="3"/>
      <dgm:spPr/>
    </dgm:pt>
    <dgm:pt modelId="{F834F3C6-882A-462D-AFC4-4012C5AA1E15}" type="pres">
      <dgm:prSet presAssocID="{6A344B6E-66DA-4FF3-A3BF-27CBC126FB5F}" presName="root2" presStyleCnt="0"/>
      <dgm:spPr/>
    </dgm:pt>
    <dgm:pt modelId="{9DA125FF-B215-4DFE-B1F8-B11AA3199750}" type="pres">
      <dgm:prSet presAssocID="{6A344B6E-66DA-4FF3-A3BF-27CBC126FB5F}" presName="LevelTwoTextNode" presStyleLbl="node2" presStyleIdx="0" presStyleCnt="3" custScaleX="404039" custScaleY="152779">
        <dgm:presLayoutVars>
          <dgm:chPref val="3"/>
        </dgm:presLayoutVars>
      </dgm:prSet>
      <dgm:spPr/>
    </dgm:pt>
    <dgm:pt modelId="{DBC09248-675C-4CE4-A9F9-3E3C82524D50}" type="pres">
      <dgm:prSet presAssocID="{6A344B6E-66DA-4FF3-A3BF-27CBC126FB5F}" presName="level3hierChild" presStyleCnt="0"/>
      <dgm:spPr/>
    </dgm:pt>
    <dgm:pt modelId="{FE5E9F32-E5D3-4D34-A941-83A5D27524D9}" type="pres">
      <dgm:prSet presAssocID="{44104A3F-AAF6-4441-8F59-A777A97378DB}" presName="conn2-1" presStyleLbl="parChTrans1D2" presStyleIdx="1" presStyleCnt="3"/>
      <dgm:spPr/>
    </dgm:pt>
    <dgm:pt modelId="{1F79BBE4-56B1-45A4-854D-3651EB91C836}" type="pres">
      <dgm:prSet presAssocID="{44104A3F-AAF6-4441-8F59-A777A97378DB}" presName="connTx" presStyleLbl="parChTrans1D2" presStyleIdx="1" presStyleCnt="3"/>
      <dgm:spPr/>
    </dgm:pt>
    <dgm:pt modelId="{46D33F1D-BD9F-49BA-93F3-0F586ADB52C8}" type="pres">
      <dgm:prSet presAssocID="{CB1C4D52-EEC3-41E2-9135-959F4F807386}" presName="root2" presStyleCnt="0"/>
      <dgm:spPr/>
    </dgm:pt>
    <dgm:pt modelId="{03605BBA-725A-4FC9-9983-90AAC1C3260F}" type="pres">
      <dgm:prSet presAssocID="{CB1C4D52-EEC3-41E2-9135-959F4F807386}" presName="LevelTwoTextNode" presStyleLbl="node2" presStyleIdx="1" presStyleCnt="3" custScaleX="402247" custScaleY="182527">
        <dgm:presLayoutVars>
          <dgm:chPref val="3"/>
        </dgm:presLayoutVars>
      </dgm:prSet>
      <dgm:spPr/>
    </dgm:pt>
    <dgm:pt modelId="{772B7DA0-B1E6-4C97-A8A2-C70CDC562DB1}" type="pres">
      <dgm:prSet presAssocID="{CB1C4D52-EEC3-41E2-9135-959F4F807386}" presName="level3hierChild" presStyleCnt="0"/>
      <dgm:spPr/>
    </dgm:pt>
    <dgm:pt modelId="{46C1B2BF-B00A-4EED-8A84-E8D18FDEC7ED}" type="pres">
      <dgm:prSet presAssocID="{E55D63CA-61E0-4486-889C-6DB6E916DD2B}" presName="conn2-1" presStyleLbl="parChTrans1D2" presStyleIdx="2" presStyleCnt="3"/>
      <dgm:spPr/>
    </dgm:pt>
    <dgm:pt modelId="{43CACE9A-1E4A-4021-8277-DB48E2E0A475}" type="pres">
      <dgm:prSet presAssocID="{E55D63CA-61E0-4486-889C-6DB6E916DD2B}" presName="connTx" presStyleLbl="parChTrans1D2" presStyleIdx="2" presStyleCnt="3"/>
      <dgm:spPr/>
    </dgm:pt>
    <dgm:pt modelId="{ED2465E0-2AEE-4C86-99A6-AE5CAA3C95CE}" type="pres">
      <dgm:prSet presAssocID="{980143EA-9494-4937-BDB0-EB9453E7D203}" presName="root2" presStyleCnt="0"/>
      <dgm:spPr/>
    </dgm:pt>
    <dgm:pt modelId="{4B036BFA-50F5-4420-96B3-6D72223A3CA0}" type="pres">
      <dgm:prSet presAssocID="{980143EA-9494-4937-BDB0-EB9453E7D203}" presName="LevelTwoTextNode" presStyleLbl="node2" presStyleIdx="2" presStyleCnt="3" custScaleX="402411" custScaleY="229525">
        <dgm:presLayoutVars>
          <dgm:chPref val="3"/>
        </dgm:presLayoutVars>
      </dgm:prSet>
      <dgm:spPr/>
    </dgm:pt>
    <dgm:pt modelId="{6750348F-3C61-47C1-9965-E8FEA8B09DBB}" type="pres">
      <dgm:prSet presAssocID="{980143EA-9494-4937-BDB0-EB9453E7D203}" presName="level3hierChild" presStyleCnt="0"/>
      <dgm:spPr/>
    </dgm:pt>
  </dgm:ptLst>
  <dgm:cxnLst>
    <dgm:cxn modelId="{F93D5101-6954-4744-B17A-F03187504E93}" type="presOf" srcId="{43BC00A5-6B7A-44A2-B9FB-6BDC3FE6E530}" destId="{EE917364-B703-451F-BDCE-158B28F423C2}" srcOrd="0" destOrd="0" presId="urn:microsoft.com/office/officeart/2008/layout/HorizontalMultiLevelHierarchy"/>
    <dgm:cxn modelId="{0E590123-7102-4F42-AAD7-2024EA62522D}" type="presOf" srcId="{44104A3F-AAF6-4441-8F59-A777A97378DB}" destId="{1F79BBE4-56B1-45A4-854D-3651EB91C836}" srcOrd="1" destOrd="0" presId="urn:microsoft.com/office/officeart/2008/layout/HorizontalMultiLevelHierarchy"/>
    <dgm:cxn modelId="{7415B83E-538B-44F1-8C63-636994BE8AE2}" type="presOf" srcId="{43BC00A5-6B7A-44A2-B9FB-6BDC3FE6E530}" destId="{651AF113-EFC4-408E-93A6-C610DF8CE883}" srcOrd="1" destOrd="0" presId="urn:microsoft.com/office/officeart/2008/layout/HorizontalMultiLevelHierarchy"/>
    <dgm:cxn modelId="{20CF9E70-73FE-4980-9E9F-2288DE40C32C}" type="presOf" srcId="{7B20C874-DF88-43A4-B941-63A240BE8DDC}" destId="{45651A52-1C5B-4D5B-8BC4-6C39A5AF8B19}" srcOrd="0" destOrd="0" presId="urn:microsoft.com/office/officeart/2008/layout/HorizontalMultiLevelHierarchy"/>
    <dgm:cxn modelId="{E1E03C7B-35E7-4720-88B6-0EFA1DE57E4C}" type="presOf" srcId="{980143EA-9494-4937-BDB0-EB9453E7D203}" destId="{4B036BFA-50F5-4420-96B3-6D72223A3CA0}" srcOrd="0" destOrd="0" presId="urn:microsoft.com/office/officeart/2008/layout/HorizontalMultiLevelHierarchy"/>
    <dgm:cxn modelId="{219B857E-85E8-43A7-8FB5-D7309A7EEFF5}" type="presOf" srcId="{E55D63CA-61E0-4486-889C-6DB6E916DD2B}" destId="{43CACE9A-1E4A-4021-8277-DB48E2E0A475}" srcOrd="1" destOrd="0" presId="urn:microsoft.com/office/officeart/2008/layout/HorizontalMultiLevelHierarchy"/>
    <dgm:cxn modelId="{66D4457F-674F-4458-B40F-CC36A4A2B1E0}" type="presOf" srcId="{A58D4627-D683-49E2-A579-AF1002BFF405}" destId="{AFC104D4-AA75-4996-8F32-3ED9365B0BDC}" srcOrd="0" destOrd="0" presId="urn:microsoft.com/office/officeart/2008/layout/HorizontalMultiLevelHierarchy"/>
    <dgm:cxn modelId="{D7F7A6A3-2458-40FE-BA72-28B1423365AA}" type="presOf" srcId="{44104A3F-AAF6-4441-8F59-A777A97378DB}" destId="{FE5E9F32-E5D3-4D34-A941-83A5D27524D9}" srcOrd="0" destOrd="0" presId="urn:microsoft.com/office/officeart/2008/layout/HorizontalMultiLevelHierarchy"/>
    <dgm:cxn modelId="{7465AFA7-BA12-411F-9871-55390AF0B810}" srcId="{A58D4627-D683-49E2-A579-AF1002BFF405}" destId="{7B20C874-DF88-43A4-B941-63A240BE8DDC}" srcOrd="0" destOrd="0" parTransId="{F83A83E7-EF98-4301-B1D2-A121D759BD0A}" sibTransId="{334C010A-E264-43FE-A143-0426A4DF2AF7}"/>
    <dgm:cxn modelId="{ABA62CBF-FC9A-4DFE-A36D-80A04FE6FBBF}" type="presOf" srcId="{E55D63CA-61E0-4486-889C-6DB6E916DD2B}" destId="{46C1B2BF-B00A-4EED-8A84-E8D18FDEC7ED}" srcOrd="0" destOrd="0" presId="urn:microsoft.com/office/officeart/2008/layout/HorizontalMultiLevelHierarchy"/>
    <dgm:cxn modelId="{2A8CBECF-BC3B-4FB5-BD5B-85DCC29F790C}" type="presOf" srcId="{6A344B6E-66DA-4FF3-A3BF-27CBC126FB5F}" destId="{9DA125FF-B215-4DFE-B1F8-B11AA3199750}" srcOrd="0" destOrd="0" presId="urn:microsoft.com/office/officeart/2008/layout/HorizontalMultiLevelHierarchy"/>
    <dgm:cxn modelId="{66033AD6-5C40-49CB-A9AB-8EDBFC99875B}" srcId="{7B20C874-DF88-43A4-B941-63A240BE8DDC}" destId="{980143EA-9494-4937-BDB0-EB9453E7D203}" srcOrd="2" destOrd="0" parTransId="{E55D63CA-61E0-4486-889C-6DB6E916DD2B}" sibTransId="{34264887-042F-4FCA-8BA5-ED8F95491F24}"/>
    <dgm:cxn modelId="{19814CD6-7A74-4569-BB00-3E4700861BE3}" type="presOf" srcId="{CB1C4D52-EEC3-41E2-9135-959F4F807386}" destId="{03605BBA-725A-4FC9-9983-90AAC1C3260F}" srcOrd="0" destOrd="0" presId="urn:microsoft.com/office/officeart/2008/layout/HorizontalMultiLevelHierarchy"/>
    <dgm:cxn modelId="{56850DD9-31AC-4E45-AB12-D4CA67321AAB}" srcId="{7B20C874-DF88-43A4-B941-63A240BE8DDC}" destId="{CB1C4D52-EEC3-41E2-9135-959F4F807386}" srcOrd="1" destOrd="0" parTransId="{44104A3F-AAF6-4441-8F59-A777A97378DB}" sibTransId="{AC883179-53BD-4893-9AE0-2D56B9F9DE82}"/>
    <dgm:cxn modelId="{094873FC-EEF0-4B1D-B37B-88A8A529211A}" srcId="{7B20C874-DF88-43A4-B941-63A240BE8DDC}" destId="{6A344B6E-66DA-4FF3-A3BF-27CBC126FB5F}" srcOrd="0" destOrd="0" parTransId="{43BC00A5-6B7A-44A2-B9FB-6BDC3FE6E530}" sibTransId="{62562CB4-5810-4A57-99C2-A5202BF8DD12}"/>
    <dgm:cxn modelId="{F43CDAE4-DD84-49BE-B726-99B4F9FC8EB7}" type="presParOf" srcId="{AFC104D4-AA75-4996-8F32-3ED9365B0BDC}" destId="{8550817D-B275-4527-86A7-632F76DEE1E8}" srcOrd="0" destOrd="0" presId="urn:microsoft.com/office/officeart/2008/layout/HorizontalMultiLevelHierarchy"/>
    <dgm:cxn modelId="{B5A45D1B-3A3B-4604-A1D5-EC0BA689C677}" type="presParOf" srcId="{8550817D-B275-4527-86A7-632F76DEE1E8}" destId="{45651A52-1C5B-4D5B-8BC4-6C39A5AF8B19}" srcOrd="0" destOrd="0" presId="urn:microsoft.com/office/officeart/2008/layout/HorizontalMultiLevelHierarchy"/>
    <dgm:cxn modelId="{C4D40739-4650-48D1-ADE9-F3F016064643}" type="presParOf" srcId="{8550817D-B275-4527-86A7-632F76DEE1E8}" destId="{C9D0DE95-83CC-4AE2-993D-636BF314481D}" srcOrd="1" destOrd="0" presId="urn:microsoft.com/office/officeart/2008/layout/HorizontalMultiLevelHierarchy"/>
    <dgm:cxn modelId="{BABD45E4-48D4-49A8-8397-4A906EE090D5}" type="presParOf" srcId="{C9D0DE95-83CC-4AE2-993D-636BF314481D}" destId="{EE917364-B703-451F-BDCE-158B28F423C2}" srcOrd="0" destOrd="0" presId="urn:microsoft.com/office/officeart/2008/layout/HorizontalMultiLevelHierarchy"/>
    <dgm:cxn modelId="{A1D3E4A4-2728-4694-9655-4A189B379B3A}" type="presParOf" srcId="{EE917364-B703-451F-BDCE-158B28F423C2}" destId="{651AF113-EFC4-408E-93A6-C610DF8CE883}" srcOrd="0" destOrd="0" presId="urn:microsoft.com/office/officeart/2008/layout/HorizontalMultiLevelHierarchy"/>
    <dgm:cxn modelId="{58B1C3B9-2533-42B6-9F0F-F0D3AEA368B0}" type="presParOf" srcId="{C9D0DE95-83CC-4AE2-993D-636BF314481D}" destId="{F834F3C6-882A-462D-AFC4-4012C5AA1E15}" srcOrd="1" destOrd="0" presId="urn:microsoft.com/office/officeart/2008/layout/HorizontalMultiLevelHierarchy"/>
    <dgm:cxn modelId="{64A4964F-C979-44D3-A038-1DD1FD588682}" type="presParOf" srcId="{F834F3C6-882A-462D-AFC4-4012C5AA1E15}" destId="{9DA125FF-B215-4DFE-B1F8-B11AA3199750}" srcOrd="0" destOrd="0" presId="urn:microsoft.com/office/officeart/2008/layout/HorizontalMultiLevelHierarchy"/>
    <dgm:cxn modelId="{89095945-D12C-4E1B-96E8-8A2A87D0BB8B}" type="presParOf" srcId="{F834F3C6-882A-462D-AFC4-4012C5AA1E15}" destId="{DBC09248-675C-4CE4-A9F9-3E3C82524D50}" srcOrd="1" destOrd="0" presId="urn:microsoft.com/office/officeart/2008/layout/HorizontalMultiLevelHierarchy"/>
    <dgm:cxn modelId="{332E1C11-B4C1-417A-8050-9734526602D2}" type="presParOf" srcId="{C9D0DE95-83CC-4AE2-993D-636BF314481D}" destId="{FE5E9F32-E5D3-4D34-A941-83A5D27524D9}" srcOrd="2" destOrd="0" presId="urn:microsoft.com/office/officeart/2008/layout/HorizontalMultiLevelHierarchy"/>
    <dgm:cxn modelId="{005F4EB9-1084-49AC-9DA9-27664035099B}" type="presParOf" srcId="{FE5E9F32-E5D3-4D34-A941-83A5D27524D9}" destId="{1F79BBE4-56B1-45A4-854D-3651EB91C836}" srcOrd="0" destOrd="0" presId="urn:microsoft.com/office/officeart/2008/layout/HorizontalMultiLevelHierarchy"/>
    <dgm:cxn modelId="{26F04CF5-2023-4034-85D2-11C679D60B55}" type="presParOf" srcId="{C9D0DE95-83CC-4AE2-993D-636BF314481D}" destId="{46D33F1D-BD9F-49BA-93F3-0F586ADB52C8}" srcOrd="3" destOrd="0" presId="urn:microsoft.com/office/officeart/2008/layout/HorizontalMultiLevelHierarchy"/>
    <dgm:cxn modelId="{6D48B27E-567B-4F7E-BA69-18265A7D29E8}" type="presParOf" srcId="{46D33F1D-BD9F-49BA-93F3-0F586ADB52C8}" destId="{03605BBA-725A-4FC9-9983-90AAC1C3260F}" srcOrd="0" destOrd="0" presId="urn:microsoft.com/office/officeart/2008/layout/HorizontalMultiLevelHierarchy"/>
    <dgm:cxn modelId="{F5190FD3-96A2-4D3D-9E0B-7D5EF3A4A032}" type="presParOf" srcId="{46D33F1D-BD9F-49BA-93F3-0F586ADB52C8}" destId="{772B7DA0-B1E6-4C97-A8A2-C70CDC562DB1}" srcOrd="1" destOrd="0" presId="urn:microsoft.com/office/officeart/2008/layout/HorizontalMultiLevelHierarchy"/>
    <dgm:cxn modelId="{705DE7B3-AC16-42F1-B77B-331B156939B7}" type="presParOf" srcId="{C9D0DE95-83CC-4AE2-993D-636BF314481D}" destId="{46C1B2BF-B00A-4EED-8A84-E8D18FDEC7ED}" srcOrd="4" destOrd="0" presId="urn:microsoft.com/office/officeart/2008/layout/HorizontalMultiLevelHierarchy"/>
    <dgm:cxn modelId="{0D46D82A-D133-4112-B23C-4D6289FA5C8A}" type="presParOf" srcId="{46C1B2BF-B00A-4EED-8A84-E8D18FDEC7ED}" destId="{43CACE9A-1E4A-4021-8277-DB48E2E0A475}" srcOrd="0" destOrd="0" presId="urn:microsoft.com/office/officeart/2008/layout/HorizontalMultiLevelHierarchy"/>
    <dgm:cxn modelId="{99B4A124-76AB-447F-A271-F354C79A43BA}" type="presParOf" srcId="{C9D0DE95-83CC-4AE2-993D-636BF314481D}" destId="{ED2465E0-2AEE-4C86-99A6-AE5CAA3C95CE}" srcOrd="5" destOrd="0" presId="urn:microsoft.com/office/officeart/2008/layout/HorizontalMultiLevelHierarchy"/>
    <dgm:cxn modelId="{5A08E88F-BAB5-4B9B-AFB5-A38BFE28641B}" type="presParOf" srcId="{ED2465E0-2AEE-4C86-99A6-AE5CAA3C95CE}" destId="{4B036BFA-50F5-4420-96B3-6D72223A3CA0}" srcOrd="0" destOrd="0" presId="urn:microsoft.com/office/officeart/2008/layout/HorizontalMultiLevelHierarchy"/>
    <dgm:cxn modelId="{C2418D1A-376D-48C7-93B6-E13C4B4AC19A}" type="presParOf" srcId="{ED2465E0-2AEE-4C86-99A6-AE5CAA3C95CE}" destId="{6750348F-3C61-47C1-9965-E8FEA8B09DBB}"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3DCABE-A655-46D1-A22F-C55BBE29F3DB}"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fr-FR"/>
        </a:p>
      </dgm:t>
    </dgm:pt>
    <dgm:pt modelId="{A290D42F-0E3E-4ADE-93D9-AAA0812D0EF4}">
      <dgm:prSet phldrT="[Texte]" custT="1"/>
      <dgm:spPr/>
      <dgm:t>
        <a:bodyPr/>
        <a:lstStyle/>
        <a:p>
          <a:pPr>
            <a:buNone/>
          </a:pPr>
          <a:r>
            <a:rPr lang="ar-SA" sz="2400" b="1" dirty="0">
              <a:solidFill>
                <a:srgbClr val="FF0000"/>
              </a:solidFill>
              <a:latin typeface="Sakkal Majalla" panose="02000000000000000000" pitchFamily="2" charset="-78"/>
              <a:cs typeface="Sakkal Majalla" panose="02000000000000000000" pitchFamily="2" charset="-78"/>
            </a:rPr>
            <a:t>استكشاف الهوية</a:t>
          </a:r>
          <a:br>
            <a:rPr lang="fr-FR" sz="2000" dirty="0">
              <a:latin typeface="Sakkal Majalla" panose="02000000000000000000" pitchFamily="2" charset="-78"/>
              <a:cs typeface="Sakkal Majalla" panose="02000000000000000000" pitchFamily="2" charset="-78"/>
            </a:rPr>
          </a:br>
          <a:r>
            <a:rPr lang="ar-SA" sz="2000" dirty="0">
              <a:latin typeface="Sakkal Majalla" panose="02000000000000000000" pitchFamily="2" charset="-78"/>
              <a:cs typeface="Sakkal Majalla" panose="02000000000000000000" pitchFamily="2" charset="-78"/>
            </a:rPr>
            <a:t>تجربة خيارات مختلفة لفهم ذواتهم وتحديد ما يريدون أن يصبحوا عليه، خاصة فيما يتعلق بالمهنة والعلاقات</a:t>
          </a:r>
          <a:r>
            <a:rPr lang="fr-FR" sz="2000" dirty="0"/>
            <a:t>.</a:t>
          </a:r>
        </a:p>
      </dgm:t>
    </dgm:pt>
    <dgm:pt modelId="{F9FCEE47-D395-408C-8620-D1187A4C5B41}" type="parTrans" cxnId="{C98C388B-DB7F-4A0B-8E83-BFA9D97230C6}">
      <dgm:prSet/>
      <dgm:spPr/>
      <dgm:t>
        <a:bodyPr/>
        <a:lstStyle/>
        <a:p>
          <a:endParaRPr lang="fr-FR"/>
        </a:p>
      </dgm:t>
    </dgm:pt>
    <dgm:pt modelId="{C0B61F88-069B-4F7D-9FE5-EC4885F22FBF}" type="sibTrans" cxnId="{C98C388B-DB7F-4A0B-8E83-BFA9D97230C6}">
      <dgm:prSet/>
      <dgm:spPr/>
      <dgm:t>
        <a:bodyPr/>
        <a:lstStyle/>
        <a:p>
          <a:endParaRPr lang="fr-FR"/>
        </a:p>
      </dgm:t>
    </dgm:pt>
    <dgm:pt modelId="{8E1F516D-E8BD-4F4C-A63F-C0A0379F04E9}">
      <dgm:prSet phldrT="[Texte]" custT="1"/>
      <dgm:spPr/>
      <dgm:t>
        <a:bodyPr/>
        <a:lstStyle/>
        <a:p>
          <a:pPr rtl="1">
            <a:buNone/>
          </a:pPr>
          <a:r>
            <a:rPr lang="ar-SA" sz="2400" b="1" dirty="0">
              <a:solidFill>
                <a:srgbClr val="FF0000"/>
              </a:solidFill>
              <a:latin typeface="Sakkal Majalla" panose="02000000000000000000" pitchFamily="2" charset="-78"/>
              <a:cs typeface="Sakkal Majalla" panose="02000000000000000000" pitchFamily="2" charset="-78"/>
            </a:rPr>
            <a:t>عدم الاستقرار</a:t>
          </a:r>
          <a:br>
            <a:rPr lang="fr-FR" sz="2000" dirty="0">
              <a:latin typeface="Sakkal Majalla" panose="02000000000000000000" pitchFamily="2" charset="-78"/>
              <a:cs typeface="Sakkal Majalla" panose="02000000000000000000" pitchFamily="2" charset="-78"/>
            </a:rPr>
          </a:br>
          <a:r>
            <a:rPr lang="ar-SA" sz="2000" dirty="0">
              <a:latin typeface="Sakkal Majalla" panose="02000000000000000000" pitchFamily="2" charset="-78"/>
              <a:cs typeface="Sakkal Majalla" panose="02000000000000000000" pitchFamily="2" charset="-78"/>
            </a:rPr>
            <a:t>يلاحظون أن مشاريعهم الحياتية الكبرى تواجه تعقيدات، مما يضطرهم إلى تعديلها، </a:t>
          </a:r>
          <a:r>
            <a:rPr lang="ar-DZ" sz="2000" dirty="0">
              <a:latin typeface="Sakkal Majalla" panose="02000000000000000000" pitchFamily="2" charset="-78"/>
              <a:cs typeface="Sakkal Majalla" panose="02000000000000000000" pitchFamily="2" charset="-78"/>
            </a:rPr>
            <a:t>(</a:t>
          </a:r>
          <a:r>
            <a:rPr lang="ar-SA" sz="2000" dirty="0">
              <a:latin typeface="Sakkal Majalla" panose="02000000000000000000" pitchFamily="2" charset="-78"/>
              <a:cs typeface="Sakkal Majalla" panose="02000000000000000000" pitchFamily="2" charset="-78"/>
            </a:rPr>
            <a:t>التغييرات المتكررة في التخصص، أو الشريك، أو العمل، أو مكان السكن</a:t>
          </a:r>
          <a:r>
            <a:rPr lang="ar-DZ" sz="2000" dirty="0">
              <a:latin typeface="Sakkal Majalla" panose="02000000000000000000" pitchFamily="2" charset="-78"/>
              <a:cs typeface="Sakkal Majalla" panose="02000000000000000000" pitchFamily="2" charset="-78"/>
            </a:rPr>
            <a:t>)</a:t>
          </a:r>
          <a:r>
            <a:rPr lang="fr-FR" sz="2000" dirty="0"/>
            <a:t>.</a:t>
          </a:r>
        </a:p>
      </dgm:t>
    </dgm:pt>
    <dgm:pt modelId="{A42ED20F-B5A0-45E7-BC9E-0088B2D28EA2}" type="parTrans" cxnId="{F3A4EFD5-E98E-4FBC-998B-650F6B0F5CDF}">
      <dgm:prSet/>
      <dgm:spPr/>
      <dgm:t>
        <a:bodyPr/>
        <a:lstStyle/>
        <a:p>
          <a:endParaRPr lang="fr-FR"/>
        </a:p>
      </dgm:t>
    </dgm:pt>
    <dgm:pt modelId="{F62F5B1B-F9F1-4914-A743-BEF869FC1657}" type="sibTrans" cxnId="{F3A4EFD5-E98E-4FBC-998B-650F6B0F5CDF}">
      <dgm:prSet/>
      <dgm:spPr/>
      <dgm:t>
        <a:bodyPr/>
        <a:lstStyle/>
        <a:p>
          <a:endParaRPr lang="fr-FR"/>
        </a:p>
      </dgm:t>
    </dgm:pt>
    <dgm:pt modelId="{9449FEC4-EF24-4E53-9832-ED4DA0A1CC2D}">
      <dgm:prSet phldrT="[Texte]" custT="1"/>
      <dgm:spPr/>
      <dgm:t>
        <a:bodyPr/>
        <a:lstStyle/>
        <a:p>
          <a:pPr rtl="1">
            <a:buNone/>
          </a:pPr>
          <a:r>
            <a:rPr lang="ar-SA" sz="2400" b="1" dirty="0">
              <a:solidFill>
                <a:srgbClr val="FF0000"/>
              </a:solidFill>
              <a:latin typeface="Sakkal Majalla" panose="02000000000000000000" pitchFamily="2" charset="-78"/>
              <a:cs typeface="Sakkal Majalla" panose="02000000000000000000" pitchFamily="2" charset="-78"/>
            </a:rPr>
            <a:t>الإمكانات والطموح</a:t>
          </a:r>
          <a:br>
            <a:rPr lang="fr-FR" sz="2000" dirty="0">
              <a:latin typeface="Sakkal Majalla" panose="02000000000000000000" pitchFamily="2" charset="-78"/>
              <a:cs typeface="Sakkal Majalla" panose="02000000000000000000" pitchFamily="2" charset="-78"/>
            </a:rPr>
          </a:br>
          <a:r>
            <a:rPr lang="ar-SA" sz="2000" dirty="0">
              <a:latin typeface="Sakkal Majalla" panose="02000000000000000000" pitchFamily="2" charset="-78"/>
              <a:cs typeface="Sakkal Majalla" panose="02000000000000000000" pitchFamily="2" charset="-78"/>
            </a:rPr>
            <a:t>يمتلكون نظرة متفائلة نحو المستقبل، ويؤمنون بقدرتهم على تحقيق أحلامهم وتجاوز الصعوبات السابقة، ليصبحوا الأشخاص الذين يطمحون إليه</a:t>
          </a:r>
          <a:r>
            <a:rPr lang="fr-FR" sz="2000" dirty="0"/>
            <a:t>.</a:t>
          </a:r>
        </a:p>
      </dgm:t>
    </dgm:pt>
    <dgm:pt modelId="{5B386CEB-A097-41C9-8EDD-B42AF1E12A12}" type="parTrans" cxnId="{8CF255BB-FF2A-4C56-A0CD-5A09C41159BE}">
      <dgm:prSet/>
      <dgm:spPr/>
      <dgm:t>
        <a:bodyPr/>
        <a:lstStyle/>
        <a:p>
          <a:endParaRPr lang="fr-FR"/>
        </a:p>
      </dgm:t>
    </dgm:pt>
    <dgm:pt modelId="{A69A4862-D56C-4D1B-9676-C45CD915BB38}" type="sibTrans" cxnId="{8CF255BB-FF2A-4C56-A0CD-5A09C41159BE}">
      <dgm:prSet/>
      <dgm:spPr/>
      <dgm:t>
        <a:bodyPr/>
        <a:lstStyle/>
        <a:p>
          <a:endParaRPr lang="fr-FR"/>
        </a:p>
      </dgm:t>
    </dgm:pt>
    <dgm:pt modelId="{DE6F9E46-01C4-467F-A8CD-3073B5F161E9}">
      <dgm:prSet phldrT="[Texte]" custT="1"/>
      <dgm:spPr/>
      <dgm:t>
        <a:bodyPr/>
        <a:lstStyle/>
        <a:p>
          <a:pPr>
            <a:buNone/>
          </a:pPr>
          <a:r>
            <a:rPr lang="ar-SA" sz="2400" b="1" dirty="0">
              <a:solidFill>
                <a:srgbClr val="FF0000"/>
              </a:solidFill>
              <a:latin typeface="Sakkal Majalla" panose="02000000000000000000" pitchFamily="2" charset="-78"/>
              <a:cs typeface="Sakkal Majalla" panose="02000000000000000000" pitchFamily="2" charset="-78"/>
            </a:rPr>
            <a:t>الشعور بأنهم بين مرحلتين</a:t>
          </a:r>
          <a:br>
            <a:rPr lang="fr-FR" sz="2000" dirty="0">
              <a:latin typeface="Sakkal Majalla" panose="02000000000000000000" pitchFamily="2" charset="-78"/>
              <a:cs typeface="Sakkal Majalla" panose="02000000000000000000" pitchFamily="2" charset="-78"/>
            </a:rPr>
          </a:br>
          <a:r>
            <a:rPr lang="ar-SA" sz="2000" dirty="0">
              <a:latin typeface="Sakkal Majalla" panose="02000000000000000000" pitchFamily="2" charset="-78"/>
              <a:cs typeface="Sakkal Majalla" panose="02000000000000000000" pitchFamily="2" charset="-78"/>
            </a:rPr>
            <a:t>يرون أن بلوغ الرشد يتطلب تحقق ثلاثة شروط: تحمل المسؤولية، واتخاذ قرارات مستقلة، والاستقلال المالي، </a:t>
          </a:r>
          <a:endParaRPr lang="ar-DZ" sz="2000" dirty="0">
            <a:latin typeface="Sakkal Majalla" panose="02000000000000000000" pitchFamily="2" charset="-78"/>
            <a:cs typeface="Sakkal Majalla" panose="02000000000000000000" pitchFamily="2" charset="-78"/>
          </a:endParaRPr>
        </a:p>
        <a:p>
          <a:pPr>
            <a:buNone/>
          </a:pPr>
          <a:r>
            <a:rPr lang="ar-SA" sz="2000" dirty="0">
              <a:latin typeface="Sakkal Majalla" panose="02000000000000000000" pitchFamily="2" charset="-78"/>
              <a:cs typeface="Sakkal Majalla" panose="02000000000000000000" pitchFamily="2" charset="-78"/>
            </a:rPr>
            <a:t>يشعرون بأنهم أكثر نضجًا واستقلالًا مقارنة بمرحلة المراهقة</a:t>
          </a:r>
          <a:r>
            <a:rPr lang="fr-FR" sz="2000" dirty="0"/>
            <a:t>.</a:t>
          </a:r>
        </a:p>
      </dgm:t>
    </dgm:pt>
    <dgm:pt modelId="{A6726863-C363-4E44-B9C3-D34C81CAFECC}" type="parTrans" cxnId="{BF6307ED-1B76-4684-9DF6-32EA05B390A3}">
      <dgm:prSet/>
      <dgm:spPr/>
      <dgm:t>
        <a:bodyPr/>
        <a:lstStyle/>
        <a:p>
          <a:endParaRPr lang="fr-FR"/>
        </a:p>
      </dgm:t>
    </dgm:pt>
    <dgm:pt modelId="{BC32CB0F-1233-4BFE-925B-E5A525A9DEC8}" type="sibTrans" cxnId="{BF6307ED-1B76-4684-9DF6-32EA05B390A3}">
      <dgm:prSet/>
      <dgm:spPr/>
      <dgm:t>
        <a:bodyPr/>
        <a:lstStyle/>
        <a:p>
          <a:endParaRPr lang="fr-FR"/>
        </a:p>
      </dgm:t>
    </dgm:pt>
    <dgm:pt modelId="{12147772-A457-4D3A-A26C-BBB074813222}">
      <dgm:prSet custT="1"/>
      <dgm:spPr/>
      <dgm:t>
        <a:bodyPr/>
        <a:lstStyle/>
        <a:p>
          <a:pPr rtl="1">
            <a:buNone/>
          </a:pPr>
          <a:r>
            <a:rPr lang="ar-SA" sz="2400" b="1" dirty="0">
              <a:solidFill>
                <a:srgbClr val="FF0000"/>
              </a:solidFill>
              <a:latin typeface="Sakkal Majalla" panose="02000000000000000000" pitchFamily="2" charset="-78"/>
              <a:cs typeface="Sakkal Majalla" panose="02000000000000000000" pitchFamily="2" charset="-78"/>
            </a:rPr>
            <a:t>التمركز حول الذات</a:t>
          </a:r>
          <a:br>
            <a:rPr lang="fr-FR" sz="2000" dirty="0">
              <a:latin typeface="Sakkal Majalla" panose="02000000000000000000" pitchFamily="2" charset="-78"/>
              <a:cs typeface="Sakkal Majalla" panose="02000000000000000000" pitchFamily="2" charset="-78"/>
            </a:rPr>
          </a:br>
          <a:r>
            <a:rPr lang="ar-SA" sz="2000" dirty="0">
              <a:latin typeface="Sakkal Majalla" panose="02000000000000000000" pitchFamily="2" charset="-78"/>
              <a:cs typeface="Sakkal Majalla" panose="02000000000000000000" pitchFamily="2" charset="-78"/>
            </a:rPr>
            <a:t>تأجيل المسؤوليات الكبرى (كالزواج والأبوة) للاستمتاع بحريتهم، ويركزون على احتياجاتهم الشخصية</a:t>
          </a:r>
          <a:r>
            <a:rPr lang="fr-FR" sz="2000" dirty="0"/>
            <a:t>.</a:t>
          </a:r>
        </a:p>
      </dgm:t>
    </dgm:pt>
    <dgm:pt modelId="{A57495AD-9CF4-4DDE-8593-E99275747E40}" type="parTrans" cxnId="{07428066-9B08-4B46-9C7E-473600F64D53}">
      <dgm:prSet/>
      <dgm:spPr/>
      <dgm:t>
        <a:bodyPr/>
        <a:lstStyle/>
        <a:p>
          <a:endParaRPr lang="fr-FR"/>
        </a:p>
      </dgm:t>
    </dgm:pt>
    <dgm:pt modelId="{AA28CBBE-292F-473B-AC68-9D2B97100AEB}" type="sibTrans" cxnId="{07428066-9B08-4B46-9C7E-473600F64D53}">
      <dgm:prSet/>
      <dgm:spPr/>
      <dgm:t>
        <a:bodyPr/>
        <a:lstStyle/>
        <a:p>
          <a:endParaRPr lang="fr-FR"/>
        </a:p>
      </dgm:t>
    </dgm:pt>
    <dgm:pt modelId="{A5780B04-6237-47C3-99D9-68EF42C95648}" type="pres">
      <dgm:prSet presAssocID="{CC3DCABE-A655-46D1-A22F-C55BBE29F3DB}" presName="diagram" presStyleCnt="0">
        <dgm:presLayoutVars>
          <dgm:dir/>
          <dgm:resizeHandles val="exact"/>
        </dgm:presLayoutVars>
      </dgm:prSet>
      <dgm:spPr/>
    </dgm:pt>
    <dgm:pt modelId="{C2DBAD1E-BFCD-4575-8412-A8D5F29F54DE}" type="pres">
      <dgm:prSet presAssocID="{12147772-A457-4D3A-A26C-BBB074813222}" presName="node" presStyleLbl="node1" presStyleIdx="0" presStyleCnt="5">
        <dgm:presLayoutVars>
          <dgm:bulletEnabled val="1"/>
        </dgm:presLayoutVars>
      </dgm:prSet>
      <dgm:spPr/>
    </dgm:pt>
    <dgm:pt modelId="{9E1A3235-32AB-488F-8BD1-4CDD31C82800}" type="pres">
      <dgm:prSet presAssocID="{AA28CBBE-292F-473B-AC68-9D2B97100AEB}" presName="sibTrans" presStyleCnt="0"/>
      <dgm:spPr/>
    </dgm:pt>
    <dgm:pt modelId="{576415F4-990E-4D1D-B700-17B853C15E2C}" type="pres">
      <dgm:prSet presAssocID="{A290D42F-0E3E-4ADE-93D9-AAA0812D0EF4}" presName="node" presStyleLbl="node1" presStyleIdx="1" presStyleCnt="5">
        <dgm:presLayoutVars>
          <dgm:bulletEnabled val="1"/>
        </dgm:presLayoutVars>
      </dgm:prSet>
      <dgm:spPr/>
    </dgm:pt>
    <dgm:pt modelId="{FD58BAD9-86ED-4921-99E9-25AFC1DEA3AD}" type="pres">
      <dgm:prSet presAssocID="{C0B61F88-069B-4F7D-9FE5-EC4885F22FBF}" presName="sibTrans" presStyleCnt="0"/>
      <dgm:spPr/>
    </dgm:pt>
    <dgm:pt modelId="{4CD4C755-6007-4FF7-86CE-127777A33E35}" type="pres">
      <dgm:prSet presAssocID="{8E1F516D-E8BD-4F4C-A63F-C0A0379F04E9}" presName="node" presStyleLbl="node1" presStyleIdx="2" presStyleCnt="5">
        <dgm:presLayoutVars>
          <dgm:bulletEnabled val="1"/>
        </dgm:presLayoutVars>
      </dgm:prSet>
      <dgm:spPr/>
    </dgm:pt>
    <dgm:pt modelId="{AD6F24D1-9CFB-4483-A948-723D411EF947}" type="pres">
      <dgm:prSet presAssocID="{F62F5B1B-F9F1-4914-A743-BEF869FC1657}" presName="sibTrans" presStyleCnt="0"/>
      <dgm:spPr/>
    </dgm:pt>
    <dgm:pt modelId="{5554C33D-0750-47BE-B42A-9281257804FD}" type="pres">
      <dgm:prSet presAssocID="{9449FEC4-EF24-4E53-9832-ED4DA0A1CC2D}" presName="node" presStyleLbl="node1" presStyleIdx="3" presStyleCnt="5" custScaleX="114798">
        <dgm:presLayoutVars>
          <dgm:bulletEnabled val="1"/>
        </dgm:presLayoutVars>
      </dgm:prSet>
      <dgm:spPr/>
    </dgm:pt>
    <dgm:pt modelId="{15566346-1D68-4841-9CFC-485C75E48333}" type="pres">
      <dgm:prSet presAssocID="{A69A4862-D56C-4D1B-9676-C45CD915BB38}" presName="sibTrans" presStyleCnt="0"/>
      <dgm:spPr/>
    </dgm:pt>
    <dgm:pt modelId="{5CB50C49-A1AE-4A87-B188-54B4DB885DB7}" type="pres">
      <dgm:prSet presAssocID="{DE6F9E46-01C4-467F-A8CD-3073B5F161E9}" presName="node" presStyleLbl="node1" presStyleIdx="4" presStyleCnt="5" custScaleX="121155">
        <dgm:presLayoutVars>
          <dgm:bulletEnabled val="1"/>
        </dgm:presLayoutVars>
      </dgm:prSet>
      <dgm:spPr/>
    </dgm:pt>
  </dgm:ptLst>
  <dgm:cxnLst>
    <dgm:cxn modelId="{C9A36142-D23A-46DF-9EBF-055BAE73A463}" type="presOf" srcId="{8E1F516D-E8BD-4F4C-A63F-C0A0379F04E9}" destId="{4CD4C755-6007-4FF7-86CE-127777A33E35}" srcOrd="0" destOrd="0" presId="urn:microsoft.com/office/officeart/2005/8/layout/default"/>
    <dgm:cxn modelId="{07428066-9B08-4B46-9C7E-473600F64D53}" srcId="{CC3DCABE-A655-46D1-A22F-C55BBE29F3DB}" destId="{12147772-A457-4D3A-A26C-BBB074813222}" srcOrd="0" destOrd="0" parTransId="{A57495AD-9CF4-4DDE-8593-E99275747E40}" sibTransId="{AA28CBBE-292F-473B-AC68-9D2B97100AEB}"/>
    <dgm:cxn modelId="{110F316F-6243-423F-8F65-EC1688B2252C}" type="presOf" srcId="{12147772-A457-4D3A-A26C-BBB074813222}" destId="{C2DBAD1E-BFCD-4575-8412-A8D5F29F54DE}" srcOrd="0" destOrd="0" presId="urn:microsoft.com/office/officeart/2005/8/layout/default"/>
    <dgm:cxn modelId="{58857B78-247F-4FB2-87A0-2E18C370E5BE}" type="presOf" srcId="{CC3DCABE-A655-46D1-A22F-C55BBE29F3DB}" destId="{A5780B04-6237-47C3-99D9-68EF42C95648}" srcOrd="0" destOrd="0" presId="urn:microsoft.com/office/officeart/2005/8/layout/default"/>
    <dgm:cxn modelId="{043A8F58-05A0-45D1-8B23-25EB764B6F5F}" type="presOf" srcId="{DE6F9E46-01C4-467F-A8CD-3073B5F161E9}" destId="{5CB50C49-A1AE-4A87-B188-54B4DB885DB7}" srcOrd="0" destOrd="0" presId="urn:microsoft.com/office/officeart/2005/8/layout/default"/>
    <dgm:cxn modelId="{C98C388B-DB7F-4A0B-8E83-BFA9D97230C6}" srcId="{CC3DCABE-A655-46D1-A22F-C55BBE29F3DB}" destId="{A290D42F-0E3E-4ADE-93D9-AAA0812D0EF4}" srcOrd="1" destOrd="0" parTransId="{F9FCEE47-D395-408C-8620-D1187A4C5B41}" sibTransId="{C0B61F88-069B-4F7D-9FE5-EC4885F22FBF}"/>
    <dgm:cxn modelId="{8CF255BB-FF2A-4C56-A0CD-5A09C41159BE}" srcId="{CC3DCABE-A655-46D1-A22F-C55BBE29F3DB}" destId="{9449FEC4-EF24-4E53-9832-ED4DA0A1CC2D}" srcOrd="3" destOrd="0" parTransId="{5B386CEB-A097-41C9-8EDD-B42AF1E12A12}" sibTransId="{A69A4862-D56C-4D1B-9676-C45CD915BB38}"/>
    <dgm:cxn modelId="{83D426CA-9A4B-4685-8AA4-114A328C50D3}" type="presOf" srcId="{A290D42F-0E3E-4ADE-93D9-AAA0812D0EF4}" destId="{576415F4-990E-4D1D-B700-17B853C15E2C}" srcOrd="0" destOrd="0" presId="urn:microsoft.com/office/officeart/2005/8/layout/default"/>
    <dgm:cxn modelId="{F3A4EFD5-E98E-4FBC-998B-650F6B0F5CDF}" srcId="{CC3DCABE-A655-46D1-A22F-C55BBE29F3DB}" destId="{8E1F516D-E8BD-4F4C-A63F-C0A0379F04E9}" srcOrd="2" destOrd="0" parTransId="{A42ED20F-B5A0-45E7-BC9E-0088B2D28EA2}" sibTransId="{F62F5B1B-F9F1-4914-A743-BEF869FC1657}"/>
    <dgm:cxn modelId="{43A2C5EB-C612-4DCD-8A30-245DE7A53487}" type="presOf" srcId="{9449FEC4-EF24-4E53-9832-ED4DA0A1CC2D}" destId="{5554C33D-0750-47BE-B42A-9281257804FD}" srcOrd="0" destOrd="0" presId="urn:microsoft.com/office/officeart/2005/8/layout/default"/>
    <dgm:cxn modelId="{BF6307ED-1B76-4684-9DF6-32EA05B390A3}" srcId="{CC3DCABE-A655-46D1-A22F-C55BBE29F3DB}" destId="{DE6F9E46-01C4-467F-A8CD-3073B5F161E9}" srcOrd="4" destOrd="0" parTransId="{A6726863-C363-4E44-B9C3-D34C81CAFECC}" sibTransId="{BC32CB0F-1233-4BFE-925B-E5A525A9DEC8}"/>
    <dgm:cxn modelId="{0E1E5E42-2CAB-4F25-99CB-B69D46AC66FA}" type="presParOf" srcId="{A5780B04-6237-47C3-99D9-68EF42C95648}" destId="{C2DBAD1E-BFCD-4575-8412-A8D5F29F54DE}" srcOrd="0" destOrd="0" presId="urn:microsoft.com/office/officeart/2005/8/layout/default"/>
    <dgm:cxn modelId="{8E3C991E-D976-445B-AB0B-9063E5502666}" type="presParOf" srcId="{A5780B04-6237-47C3-99D9-68EF42C95648}" destId="{9E1A3235-32AB-488F-8BD1-4CDD31C82800}" srcOrd="1" destOrd="0" presId="urn:microsoft.com/office/officeart/2005/8/layout/default"/>
    <dgm:cxn modelId="{E57A655A-B433-41FD-B988-4CC1DA0A3BF8}" type="presParOf" srcId="{A5780B04-6237-47C3-99D9-68EF42C95648}" destId="{576415F4-990E-4D1D-B700-17B853C15E2C}" srcOrd="2" destOrd="0" presId="urn:microsoft.com/office/officeart/2005/8/layout/default"/>
    <dgm:cxn modelId="{6EC4C02C-B47F-4405-8BB7-7F825938A7D9}" type="presParOf" srcId="{A5780B04-6237-47C3-99D9-68EF42C95648}" destId="{FD58BAD9-86ED-4921-99E9-25AFC1DEA3AD}" srcOrd="3" destOrd="0" presId="urn:microsoft.com/office/officeart/2005/8/layout/default"/>
    <dgm:cxn modelId="{7E355597-E120-4806-8FAD-0741E00F7A6F}" type="presParOf" srcId="{A5780B04-6237-47C3-99D9-68EF42C95648}" destId="{4CD4C755-6007-4FF7-86CE-127777A33E35}" srcOrd="4" destOrd="0" presId="urn:microsoft.com/office/officeart/2005/8/layout/default"/>
    <dgm:cxn modelId="{4FA458F7-950B-4D39-8868-56F017490098}" type="presParOf" srcId="{A5780B04-6237-47C3-99D9-68EF42C95648}" destId="{AD6F24D1-9CFB-4483-A948-723D411EF947}" srcOrd="5" destOrd="0" presId="urn:microsoft.com/office/officeart/2005/8/layout/default"/>
    <dgm:cxn modelId="{0D4F2118-617B-43A5-9010-40D2334B17CE}" type="presParOf" srcId="{A5780B04-6237-47C3-99D9-68EF42C95648}" destId="{5554C33D-0750-47BE-B42A-9281257804FD}" srcOrd="6" destOrd="0" presId="urn:microsoft.com/office/officeart/2005/8/layout/default"/>
    <dgm:cxn modelId="{87C98CBF-EA06-4834-8789-7FDE7D8F7D91}" type="presParOf" srcId="{A5780B04-6237-47C3-99D9-68EF42C95648}" destId="{15566346-1D68-4841-9CFC-485C75E48333}" srcOrd="7" destOrd="0" presId="urn:microsoft.com/office/officeart/2005/8/layout/default"/>
    <dgm:cxn modelId="{F0DE2666-FB44-4EDC-9ACC-BAD78440245B}" type="presParOf" srcId="{A5780B04-6237-47C3-99D9-68EF42C95648}" destId="{5CB50C49-A1AE-4A87-B188-54B4DB885DB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8D5706-0A5A-4E09-866A-E7F3EC25D8F6}" type="doc">
      <dgm:prSet loTypeId="urn:microsoft.com/office/officeart/2005/8/layout/hProcess10" loCatId="process" qsTypeId="urn:microsoft.com/office/officeart/2005/8/quickstyle/simple1" qsCatId="simple" csTypeId="urn:microsoft.com/office/officeart/2005/8/colors/colorful1" csCatId="colorful" phldr="1"/>
      <dgm:spPr/>
      <dgm:t>
        <a:bodyPr/>
        <a:lstStyle/>
        <a:p>
          <a:endParaRPr lang="fr-FR"/>
        </a:p>
      </dgm:t>
    </dgm:pt>
    <dgm:pt modelId="{A29FC99D-4841-4C9E-AEF6-02E57EBF5055}">
      <dgm:prSet phldrT="[Texte]" custT="1"/>
      <dgm:spPr/>
      <dgm:t>
        <a:bodyPr/>
        <a:lstStyle/>
        <a:p>
          <a:pPr>
            <a:buNone/>
          </a:pPr>
          <a:r>
            <a:rPr lang="ar-SA" sz="2400" b="1" dirty="0">
              <a:latin typeface="Sakkal Majalla" panose="02000000000000000000" pitchFamily="2" charset="-78"/>
              <a:cs typeface="Sakkal Majalla" panose="02000000000000000000" pitchFamily="2" charset="-78"/>
            </a:rPr>
            <a:t>الإطار الجسدي</a:t>
          </a:r>
          <a:endParaRPr lang="fr-FR" sz="2400" dirty="0">
            <a:latin typeface="Sakkal Majalla" panose="02000000000000000000" pitchFamily="2" charset="-78"/>
            <a:cs typeface="Sakkal Majalla" panose="02000000000000000000" pitchFamily="2" charset="-78"/>
          </a:endParaRPr>
        </a:p>
      </dgm:t>
    </dgm:pt>
    <dgm:pt modelId="{7F25F6B8-8FCA-4270-B32E-6E365673850F}" type="parTrans" cxnId="{1CCEDF54-B7FF-4E00-B139-883D5054F815}">
      <dgm:prSet/>
      <dgm:spPr/>
      <dgm:t>
        <a:bodyPr/>
        <a:lstStyle/>
        <a:p>
          <a:endParaRPr lang="fr-FR"/>
        </a:p>
      </dgm:t>
    </dgm:pt>
    <dgm:pt modelId="{8ECCCABC-3773-4C4E-A3DA-AB14C65DE6CE}" type="sibTrans" cxnId="{1CCEDF54-B7FF-4E00-B139-883D5054F815}">
      <dgm:prSet/>
      <dgm:spPr/>
      <dgm:t>
        <a:bodyPr/>
        <a:lstStyle/>
        <a:p>
          <a:endParaRPr lang="fr-FR"/>
        </a:p>
      </dgm:t>
    </dgm:pt>
    <dgm:pt modelId="{B46D56EE-65E1-4DD9-98CF-2474CDAAC710}">
      <dgm:prSet phldrT="[Texte]" custT="1"/>
      <dgm:spPr/>
      <dgm:t>
        <a:bodyPr/>
        <a:lstStyle/>
        <a:p>
          <a:pPr>
            <a:buNone/>
          </a:pPr>
          <a:r>
            <a:rPr lang="ar-SA" sz="2400" b="1" dirty="0">
              <a:latin typeface="Sakkal Majalla" panose="02000000000000000000" pitchFamily="2" charset="-78"/>
              <a:cs typeface="Sakkal Majalla" panose="02000000000000000000" pitchFamily="2" charset="-78"/>
            </a:rPr>
            <a:t>الإطار النفسي</a:t>
          </a:r>
          <a:endParaRPr lang="fr-FR" sz="2400" dirty="0">
            <a:latin typeface="Sakkal Majalla" panose="02000000000000000000" pitchFamily="2" charset="-78"/>
            <a:cs typeface="Sakkal Majalla" panose="02000000000000000000" pitchFamily="2" charset="-78"/>
          </a:endParaRPr>
        </a:p>
      </dgm:t>
    </dgm:pt>
    <dgm:pt modelId="{1434A71E-F8A6-4FC2-8FED-F40586BCCE89}" type="parTrans" cxnId="{2F00A678-1B01-4EC9-9A90-8CC5D7A7493E}">
      <dgm:prSet/>
      <dgm:spPr/>
      <dgm:t>
        <a:bodyPr/>
        <a:lstStyle/>
        <a:p>
          <a:endParaRPr lang="fr-FR"/>
        </a:p>
      </dgm:t>
    </dgm:pt>
    <dgm:pt modelId="{E0B07F8C-F827-47C0-9721-FE44F2C00930}" type="sibTrans" cxnId="{2F00A678-1B01-4EC9-9A90-8CC5D7A7493E}">
      <dgm:prSet/>
      <dgm:spPr/>
      <dgm:t>
        <a:bodyPr/>
        <a:lstStyle/>
        <a:p>
          <a:endParaRPr lang="fr-FR"/>
        </a:p>
      </dgm:t>
    </dgm:pt>
    <dgm:pt modelId="{F8569DE8-1CA5-4EE3-9902-07F993E4814A}">
      <dgm:prSet phldrT="[Texte]" custT="1"/>
      <dgm:spPr/>
      <dgm:t>
        <a:bodyPr/>
        <a:lstStyle/>
        <a:p>
          <a:pPr>
            <a:buNone/>
          </a:pPr>
          <a:r>
            <a:rPr lang="ar-SA" sz="2400" b="1" dirty="0">
              <a:latin typeface="Sakkal Majalla" panose="02000000000000000000" pitchFamily="2" charset="-78"/>
              <a:cs typeface="Sakkal Majalla" panose="02000000000000000000" pitchFamily="2" charset="-78"/>
            </a:rPr>
            <a:t>الإطار الاجتماعي</a:t>
          </a:r>
          <a:endParaRPr lang="fr-FR" sz="2400" dirty="0">
            <a:latin typeface="Sakkal Majalla" panose="02000000000000000000" pitchFamily="2" charset="-78"/>
            <a:cs typeface="Sakkal Majalla" panose="02000000000000000000" pitchFamily="2" charset="-78"/>
          </a:endParaRPr>
        </a:p>
      </dgm:t>
    </dgm:pt>
    <dgm:pt modelId="{0565A69F-4EAE-4501-A654-B2A3113A8452}" type="parTrans" cxnId="{DC8B0C28-D3C1-4756-A221-00367ABF3FD4}">
      <dgm:prSet/>
      <dgm:spPr/>
      <dgm:t>
        <a:bodyPr/>
        <a:lstStyle/>
        <a:p>
          <a:endParaRPr lang="fr-FR"/>
        </a:p>
      </dgm:t>
    </dgm:pt>
    <dgm:pt modelId="{380D7D00-00A8-4940-A474-05588EF51704}" type="sibTrans" cxnId="{DC8B0C28-D3C1-4756-A221-00367ABF3FD4}">
      <dgm:prSet/>
      <dgm:spPr/>
      <dgm:t>
        <a:bodyPr/>
        <a:lstStyle/>
        <a:p>
          <a:endParaRPr lang="fr-FR"/>
        </a:p>
      </dgm:t>
    </dgm:pt>
    <dgm:pt modelId="{CA926C85-B373-4019-BFB7-0AC2321CE89C}">
      <dgm:prSet custT="1"/>
      <dgm:spPr/>
      <dgm:t>
        <a:bodyPr/>
        <a:lstStyle/>
        <a:p>
          <a:pPr algn="ctr" rtl="1">
            <a:buNone/>
          </a:pPr>
          <a:r>
            <a:rPr lang="ar-SA" sz="2400" b="1" dirty="0">
              <a:latin typeface="Sakkal Majalla" panose="02000000000000000000" pitchFamily="2" charset="-78"/>
              <a:cs typeface="Sakkal Majalla" panose="02000000000000000000" pitchFamily="2" charset="-78"/>
            </a:rPr>
            <a:t>إطار المعنى (الروحي</a:t>
          </a:r>
          <a:r>
            <a:rPr lang="ar-SA" sz="2800" b="1" dirty="0">
              <a:latin typeface="Sakkal Majalla" panose="02000000000000000000" pitchFamily="2" charset="-78"/>
              <a:cs typeface="Sakkal Majalla" panose="02000000000000000000" pitchFamily="2" charset="-78"/>
            </a:rPr>
            <a:t>)</a:t>
          </a:r>
          <a:r>
            <a:rPr lang="fr-FR" sz="2500" dirty="0"/>
            <a:t> </a:t>
          </a:r>
        </a:p>
      </dgm:t>
    </dgm:pt>
    <dgm:pt modelId="{3FFB1A1F-D7D4-4B65-8CCA-4A76E11FD951}" type="parTrans" cxnId="{33ACC4E0-94BA-449C-AF33-410D5ADF0561}">
      <dgm:prSet/>
      <dgm:spPr/>
      <dgm:t>
        <a:bodyPr/>
        <a:lstStyle/>
        <a:p>
          <a:endParaRPr lang="fr-FR"/>
        </a:p>
      </dgm:t>
    </dgm:pt>
    <dgm:pt modelId="{3BBCA1F3-4B9D-4382-AB83-D4166F185D5F}" type="sibTrans" cxnId="{33ACC4E0-94BA-449C-AF33-410D5ADF0561}">
      <dgm:prSet/>
      <dgm:spPr/>
      <dgm:t>
        <a:bodyPr/>
        <a:lstStyle/>
        <a:p>
          <a:endParaRPr lang="fr-FR"/>
        </a:p>
      </dgm:t>
    </dgm:pt>
    <dgm:pt modelId="{B8770422-EDD7-4149-93A7-F4538984198B}" type="pres">
      <dgm:prSet presAssocID="{FE8D5706-0A5A-4E09-866A-E7F3EC25D8F6}" presName="Name0" presStyleCnt="0">
        <dgm:presLayoutVars>
          <dgm:dir val="rev"/>
          <dgm:resizeHandles val="exact"/>
        </dgm:presLayoutVars>
      </dgm:prSet>
      <dgm:spPr/>
    </dgm:pt>
    <dgm:pt modelId="{14EA410E-2285-4C9D-87A0-7BEA09C3A466}" type="pres">
      <dgm:prSet presAssocID="{A29FC99D-4841-4C9E-AEF6-02E57EBF5055}" presName="composite" presStyleCnt="0"/>
      <dgm:spPr/>
    </dgm:pt>
    <dgm:pt modelId="{1D0C5DD1-8CC7-4233-8B07-A1311D6B4D4D}" type="pres">
      <dgm:prSet presAssocID="{A29FC99D-4841-4C9E-AEF6-02E57EBF5055}" presName="imagSh" presStyleLbl="bgImgPlace1" presStyleIdx="0" presStyleCnt="4"/>
      <dgm:spPr>
        <a:blipFill>
          <a:blip xmlns:r="http://schemas.openxmlformats.org/officeDocument/2006/relationships" r:embed="rId1"/>
          <a:srcRect/>
          <a:stretch>
            <a:fillRect l="-25000" r="-25000"/>
          </a:stretch>
        </a:blipFill>
      </dgm:spPr>
    </dgm:pt>
    <dgm:pt modelId="{1D904EB4-1F74-431C-A325-894E81514215}" type="pres">
      <dgm:prSet presAssocID="{A29FC99D-4841-4C9E-AEF6-02E57EBF5055}" presName="txNode" presStyleLbl="node1" presStyleIdx="0" presStyleCnt="4" custScaleY="52797">
        <dgm:presLayoutVars>
          <dgm:bulletEnabled val="1"/>
        </dgm:presLayoutVars>
      </dgm:prSet>
      <dgm:spPr/>
    </dgm:pt>
    <dgm:pt modelId="{330AF7FD-B6E1-48F2-B531-B428124F52EE}" type="pres">
      <dgm:prSet presAssocID="{8ECCCABC-3773-4C4E-A3DA-AB14C65DE6CE}" presName="sibTrans" presStyleLbl="sibTrans2D1" presStyleIdx="0" presStyleCnt="3"/>
      <dgm:spPr/>
    </dgm:pt>
    <dgm:pt modelId="{D6950C47-443A-4C73-9AC5-79EB2BE89F3A}" type="pres">
      <dgm:prSet presAssocID="{8ECCCABC-3773-4C4E-A3DA-AB14C65DE6CE}" presName="connTx" presStyleLbl="sibTrans2D1" presStyleIdx="0" presStyleCnt="3"/>
      <dgm:spPr/>
    </dgm:pt>
    <dgm:pt modelId="{5144BDE0-6D9D-467A-B28D-E75035453793}" type="pres">
      <dgm:prSet presAssocID="{B46D56EE-65E1-4DD9-98CF-2474CDAAC710}" presName="composite" presStyleCnt="0"/>
      <dgm:spPr/>
    </dgm:pt>
    <dgm:pt modelId="{F1EE7950-7C51-45FD-890E-00FBF62730C3}" type="pres">
      <dgm:prSet presAssocID="{B46D56EE-65E1-4DD9-98CF-2474CDAAC710}" presName="imagSh" presStyleLbl="bgImgPlace1" presStyleIdx="1" presStyleCnt="4"/>
      <dgm:spPr/>
    </dgm:pt>
    <dgm:pt modelId="{A1A73570-D652-460D-8C13-E1B727587BB3}" type="pres">
      <dgm:prSet presAssocID="{B46D56EE-65E1-4DD9-98CF-2474CDAAC710}" presName="txNode" presStyleLbl="node1" presStyleIdx="1" presStyleCnt="4" custScaleY="47571">
        <dgm:presLayoutVars>
          <dgm:bulletEnabled val="1"/>
        </dgm:presLayoutVars>
      </dgm:prSet>
      <dgm:spPr/>
    </dgm:pt>
    <dgm:pt modelId="{E7C709EF-C124-427D-93AD-F69DE4417000}" type="pres">
      <dgm:prSet presAssocID="{E0B07F8C-F827-47C0-9721-FE44F2C00930}" presName="sibTrans" presStyleLbl="sibTrans2D1" presStyleIdx="1" presStyleCnt="3"/>
      <dgm:spPr/>
    </dgm:pt>
    <dgm:pt modelId="{D1C71BD1-0D8B-460D-858E-ABCA70B3D298}" type="pres">
      <dgm:prSet presAssocID="{E0B07F8C-F827-47C0-9721-FE44F2C00930}" presName="connTx" presStyleLbl="sibTrans2D1" presStyleIdx="1" presStyleCnt="3"/>
      <dgm:spPr/>
    </dgm:pt>
    <dgm:pt modelId="{4E00F019-ADDC-4D89-A7FB-3BBB71453583}" type="pres">
      <dgm:prSet presAssocID="{F8569DE8-1CA5-4EE3-9902-07F993E4814A}" presName="composite" presStyleCnt="0"/>
      <dgm:spPr/>
    </dgm:pt>
    <dgm:pt modelId="{37397CB7-756E-49DA-86E9-DE3AD12B81D1}" type="pres">
      <dgm:prSet presAssocID="{F8569DE8-1CA5-4EE3-9902-07F993E4814A}" presName="imagSh" presStyleLbl="bgImgPlace1" presStyleIdx="2" presStyleCnt="4"/>
      <dgm:spPr>
        <a:blipFill>
          <a:blip xmlns:r="http://schemas.openxmlformats.org/officeDocument/2006/relationships" r:embed="rId2"/>
          <a:srcRect/>
          <a:stretch>
            <a:fillRect l="-50000" r="-50000"/>
          </a:stretch>
        </a:blipFill>
      </dgm:spPr>
    </dgm:pt>
    <dgm:pt modelId="{8162BEDE-4261-45C9-8FF4-1AD10B4D73D2}" type="pres">
      <dgm:prSet presAssocID="{F8569DE8-1CA5-4EE3-9902-07F993E4814A}" presName="txNode" presStyleLbl="node1" presStyleIdx="2" presStyleCnt="4" custScaleY="48877">
        <dgm:presLayoutVars>
          <dgm:bulletEnabled val="1"/>
        </dgm:presLayoutVars>
      </dgm:prSet>
      <dgm:spPr/>
    </dgm:pt>
    <dgm:pt modelId="{8C29EDB9-ECCE-4017-BBA2-8D5CE3F2326E}" type="pres">
      <dgm:prSet presAssocID="{380D7D00-00A8-4940-A474-05588EF51704}" presName="sibTrans" presStyleLbl="sibTrans2D1" presStyleIdx="2" presStyleCnt="3"/>
      <dgm:spPr/>
    </dgm:pt>
    <dgm:pt modelId="{B53FF624-8F6D-46C6-A37E-4F2A6027BD95}" type="pres">
      <dgm:prSet presAssocID="{380D7D00-00A8-4940-A474-05588EF51704}" presName="connTx" presStyleLbl="sibTrans2D1" presStyleIdx="2" presStyleCnt="3"/>
      <dgm:spPr/>
    </dgm:pt>
    <dgm:pt modelId="{C87B858C-C4D0-4613-93D9-7234D14686DA}" type="pres">
      <dgm:prSet presAssocID="{CA926C85-B373-4019-BFB7-0AC2321CE89C}" presName="composite" presStyleCnt="0"/>
      <dgm:spPr/>
    </dgm:pt>
    <dgm:pt modelId="{7C06E29E-2782-4B42-9BCC-8872039D5E04}" type="pres">
      <dgm:prSet presAssocID="{CA926C85-B373-4019-BFB7-0AC2321CE89C}" presName="imagSh" presStyleLbl="bgImgPlace1" presStyleIdx="3" presStyleCnt="4"/>
      <dgm:spPr/>
    </dgm:pt>
    <dgm:pt modelId="{3DD0D1EA-9FA0-4D62-AA3F-B33684C4BF4C}" type="pres">
      <dgm:prSet presAssocID="{CA926C85-B373-4019-BFB7-0AC2321CE89C}" presName="txNode" presStyleLbl="node1" presStyleIdx="3" presStyleCnt="4" custScaleY="50184">
        <dgm:presLayoutVars>
          <dgm:bulletEnabled val="1"/>
        </dgm:presLayoutVars>
      </dgm:prSet>
      <dgm:spPr/>
    </dgm:pt>
  </dgm:ptLst>
  <dgm:cxnLst>
    <dgm:cxn modelId="{2A6A2213-2666-4F2C-BAA1-FD1EC787E6F4}" type="presOf" srcId="{FE8D5706-0A5A-4E09-866A-E7F3EC25D8F6}" destId="{B8770422-EDD7-4149-93A7-F4538984198B}" srcOrd="0" destOrd="0" presId="urn:microsoft.com/office/officeart/2005/8/layout/hProcess10"/>
    <dgm:cxn modelId="{291D1717-A05A-46A4-962B-948CD12058AC}" type="presOf" srcId="{F8569DE8-1CA5-4EE3-9902-07F993E4814A}" destId="{8162BEDE-4261-45C9-8FF4-1AD10B4D73D2}" srcOrd="0" destOrd="0" presId="urn:microsoft.com/office/officeart/2005/8/layout/hProcess10"/>
    <dgm:cxn modelId="{DC8B0C28-D3C1-4756-A221-00367ABF3FD4}" srcId="{FE8D5706-0A5A-4E09-866A-E7F3EC25D8F6}" destId="{F8569DE8-1CA5-4EE3-9902-07F993E4814A}" srcOrd="2" destOrd="0" parTransId="{0565A69F-4EAE-4501-A654-B2A3113A8452}" sibTransId="{380D7D00-00A8-4940-A474-05588EF51704}"/>
    <dgm:cxn modelId="{77A27E2D-9F25-42E9-9A5D-CD30FD8CEA12}" type="presOf" srcId="{E0B07F8C-F827-47C0-9721-FE44F2C00930}" destId="{E7C709EF-C124-427D-93AD-F69DE4417000}" srcOrd="0" destOrd="0" presId="urn:microsoft.com/office/officeart/2005/8/layout/hProcess10"/>
    <dgm:cxn modelId="{3DBC593D-CACD-449F-B8FB-C0F175F90F6D}" type="presOf" srcId="{B46D56EE-65E1-4DD9-98CF-2474CDAAC710}" destId="{A1A73570-D652-460D-8C13-E1B727587BB3}" srcOrd="0" destOrd="0" presId="urn:microsoft.com/office/officeart/2005/8/layout/hProcess10"/>
    <dgm:cxn modelId="{4C248272-B7C3-415A-9AC1-CF9E3E855848}" type="presOf" srcId="{8ECCCABC-3773-4C4E-A3DA-AB14C65DE6CE}" destId="{330AF7FD-B6E1-48F2-B531-B428124F52EE}" srcOrd="0" destOrd="0" presId="urn:microsoft.com/office/officeart/2005/8/layout/hProcess10"/>
    <dgm:cxn modelId="{1CCEDF54-B7FF-4E00-B139-883D5054F815}" srcId="{FE8D5706-0A5A-4E09-866A-E7F3EC25D8F6}" destId="{A29FC99D-4841-4C9E-AEF6-02E57EBF5055}" srcOrd="0" destOrd="0" parTransId="{7F25F6B8-8FCA-4270-B32E-6E365673850F}" sibTransId="{8ECCCABC-3773-4C4E-A3DA-AB14C65DE6CE}"/>
    <dgm:cxn modelId="{2F00A678-1B01-4EC9-9A90-8CC5D7A7493E}" srcId="{FE8D5706-0A5A-4E09-866A-E7F3EC25D8F6}" destId="{B46D56EE-65E1-4DD9-98CF-2474CDAAC710}" srcOrd="1" destOrd="0" parTransId="{1434A71E-F8A6-4FC2-8FED-F40586BCCE89}" sibTransId="{E0B07F8C-F827-47C0-9721-FE44F2C00930}"/>
    <dgm:cxn modelId="{4A3E7684-7D44-43F5-B6E4-0CD5E7F7F862}" type="presOf" srcId="{380D7D00-00A8-4940-A474-05588EF51704}" destId="{B53FF624-8F6D-46C6-A37E-4F2A6027BD95}" srcOrd="1" destOrd="0" presId="urn:microsoft.com/office/officeart/2005/8/layout/hProcess10"/>
    <dgm:cxn modelId="{DBFEDA8C-B101-486C-98A5-476CD758BA62}" type="presOf" srcId="{A29FC99D-4841-4C9E-AEF6-02E57EBF5055}" destId="{1D904EB4-1F74-431C-A325-894E81514215}" srcOrd="0" destOrd="0" presId="urn:microsoft.com/office/officeart/2005/8/layout/hProcess10"/>
    <dgm:cxn modelId="{ABE2B9B4-1432-4752-B82E-EF08940D82E4}" type="presOf" srcId="{E0B07F8C-F827-47C0-9721-FE44F2C00930}" destId="{D1C71BD1-0D8B-460D-858E-ABCA70B3D298}" srcOrd="1" destOrd="0" presId="urn:microsoft.com/office/officeart/2005/8/layout/hProcess10"/>
    <dgm:cxn modelId="{16EABBB8-F3DC-4962-B327-A52E1AF188FD}" type="presOf" srcId="{CA926C85-B373-4019-BFB7-0AC2321CE89C}" destId="{3DD0D1EA-9FA0-4D62-AA3F-B33684C4BF4C}" srcOrd="0" destOrd="0" presId="urn:microsoft.com/office/officeart/2005/8/layout/hProcess10"/>
    <dgm:cxn modelId="{674D9CBE-72CF-4F94-9358-EEF006FAEB13}" type="presOf" srcId="{8ECCCABC-3773-4C4E-A3DA-AB14C65DE6CE}" destId="{D6950C47-443A-4C73-9AC5-79EB2BE89F3A}" srcOrd="1" destOrd="0" presId="urn:microsoft.com/office/officeart/2005/8/layout/hProcess10"/>
    <dgm:cxn modelId="{285748D5-4915-4763-9CDB-C273BDCBC112}" type="presOf" srcId="{380D7D00-00A8-4940-A474-05588EF51704}" destId="{8C29EDB9-ECCE-4017-BBA2-8D5CE3F2326E}" srcOrd="0" destOrd="0" presId="urn:microsoft.com/office/officeart/2005/8/layout/hProcess10"/>
    <dgm:cxn modelId="{33ACC4E0-94BA-449C-AF33-410D5ADF0561}" srcId="{FE8D5706-0A5A-4E09-866A-E7F3EC25D8F6}" destId="{CA926C85-B373-4019-BFB7-0AC2321CE89C}" srcOrd="3" destOrd="0" parTransId="{3FFB1A1F-D7D4-4B65-8CCA-4A76E11FD951}" sibTransId="{3BBCA1F3-4B9D-4382-AB83-D4166F185D5F}"/>
    <dgm:cxn modelId="{4AD22D0A-D1A3-41B9-BEBB-C1FB0F646D1C}" type="presParOf" srcId="{B8770422-EDD7-4149-93A7-F4538984198B}" destId="{14EA410E-2285-4C9D-87A0-7BEA09C3A466}" srcOrd="0" destOrd="0" presId="urn:microsoft.com/office/officeart/2005/8/layout/hProcess10"/>
    <dgm:cxn modelId="{BA1309E5-BD8E-49D7-8F38-8532CA4F82DB}" type="presParOf" srcId="{14EA410E-2285-4C9D-87A0-7BEA09C3A466}" destId="{1D0C5DD1-8CC7-4233-8B07-A1311D6B4D4D}" srcOrd="0" destOrd="0" presId="urn:microsoft.com/office/officeart/2005/8/layout/hProcess10"/>
    <dgm:cxn modelId="{95FA478D-C4D5-47B4-998D-9686F313F681}" type="presParOf" srcId="{14EA410E-2285-4C9D-87A0-7BEA09C3A466}" destId="{1D904EB4-1F74-431C-A325-894E81514215}" srcOrd="1" destOrd="0" presId="urn:microsoft.com/office/officeart/2005/8/layout/hProcess10"/>
    <dgm:cxn modelId="{F79859EB-05BF-4961-A067-6815A88B64BE}" type="presParOf" srcId="{B8770422-EDD7-4149-93A7-F4538984198B}" destId="{330AF7FD-B6E1-48F2-B531-B428124F52EE}" srcOrd="1" destOrd="0" presId="urn:microsoft.com/office/officeart/2005/8/layout/hProcess10"/>
    <dgm:cxn modelId="{DC0076C4-993D-4ED3-B6F2-252085474904}" type="presParOf" srcId="{330AF7FD-B6E1-48F2-B531-B428124F52EE}" destId="{D6950C47-443A-4C73-9AC5-79EB2BE89F3A}" srcOrd="0" destOrd="0" presId="urn:microsoft.com/office/officeart/2005/8/layout/hProcess10"/>
    <dgm:cxn modelId="{57FA8B08-A89D-4263-9107-933C119239CD}" type="presParOf" srcId="{B8770422-EDD7-4149-93A7-F4538984198B}" destId="{5144BDE0-6D9D-467A-B28D-E75035453793}" srcOrd="2" destOrd="0" presId="urn:microsoft.com/office/officeart/2005/8/layout/hProcess10"/>
    <dgm:cxn modelId="{8210AEAE-7334-44FC-8A1E-2F49490A3243}" type="presParOf" srcId="{5144BDE0-6D9D-467A-B28D-E75035453793}" destId="{F1EE7950-7C51-45FD-890E-00FBF62730C3}" srcOrd="0" destOrd="0" presId="urn:microsoft.com/office/officeart/2005/8/layout/hProcess10"/>
    <dgm:cxn modelId="{6D08C86A-74FD-46ED-B672-0C067D776F2F}" type="presParOf" srcId="{5144BDE0-6D9D-467A-B28D-E75035453793}" destId="{A1A73570-D652-460D-8C13-E1B727587BB3}" srcOrd="1" destOrd="0" presId="urn:microsoft.com/office/officeart/2005/8/layout/hProcess10"/>
    <dgm:cxn modelId="{C0702136-0059-4599-9E7F-9CF47D72B00B}" type="presParOf" srcId="{B8770422-EDD7-4149-93A7-F4538984198B}" destId="{E7C709EF-C124-427D-93AD-F69DE4417000}" srcOrd="3" destOrd="0" presId="urn:microsoft.com/office/officeart/2005/8/layout/hProcess10"/>
    <dgm:cxn modelId="{32312DD1-6D85-424B-B38D-1BA2151D573D}" type="presParOf" srcId="{E7C709EF-C124-427D-93AD-F69DE4417000}" destId="{D1C71BD1-0D8B-460D-858E-ABCA70B3D298}" srcOrd="0" destOrd="0" presId="urn:microsoft.com/office/officeart/2005/8/layout/hProcess10"/>
    <dgm:cxn modelId="{61B21B7D-45C0-4999-99CD-163105BDCC8E}" type="presParOf" srcId="{B8770422-EDD7-4149-93A7-F4538984198B}" destId="{4E00F019-ADDC-4D89-A7FB-3BBB71453583}" srcOrd="4" destOrd="0" presId="urn:microsoft.com/office/officeart/2005/8/layout/hProcess10"/>
    <dgm:cxn modelId="{8E317A38-7E6C-48AC-95C5-65B00ACDFBE5}" type="presParOf" srcId="{4E00F019-ADDC-4D89-A7FB-3BBB71453583}" destId="{37397CB7-756E-49DA-86E9-DE3AD12B81D1}" srcOrd="0" destOrd="0" presId="urn:microsoft.com/office/officeart/2005/8/layout/hProcess10"/>
    <dgm:cxn modelId="{6DED6E4D-C58A-4780-A04B-154C5595EDD2}" type="presParOf" srcId="{4E00F019-ADDC-4D89-A7FB-3BBB71453583}" destId="{8162BEDE-4261-45C9-8FF4-1AD10B4D73D2}" srcOrd="1" destOrd="0" presId="urn:microsoft.com/office/officeart/2005/8/layout/hProcess10"/>
    <dgm:cxn modelId="{E927FCBC-F32C-4CE0-BC05-24240710D67B}" type="presParOf" srcId="{B8770422-EDD7-4149-93A7-F4538984198B}" destId="{8C29EDB9-ECCE-4017-BBA2-8D5CE3F2326E}" srcOrd="5" destOrd="0" presId="urn:microsoft.com/office/officeart/2005/8/layout/hProcess10"/>
    <dgm:cxn modelId="{D2344632-73D4-4840-8858-165EF22F3386}" type="presParOf" srcId="{8C29EDB9-ECCE-4017-BBA2-8D5CE3F2326E}" destId="{B53FF624-8F6D-46C6-A37E-4F2A6027BD95}" srcOrd="0" destOrd="0" presId="urn:microsoft.com/office/officeart/2005/8/layout/hProcess10"/>
    <dgm:cxn modelId="{435E9029-EC84-4A39-9ADE-15740D365B01}" type="presParOf" srcId="{B8770422-EDD7-4149-93A7-F4538984198B}" destId="{C87B858C-C4D0-4613-93D9-7234D14686DA}" srcOrd="6" destOrd="0" presId="urn:microsoft.com/office/officeart/2005/8/layout/hProcess10"/>
    <dgm:cxn modelId="{74D683A6-E4A5-4915-9ABE-C16B009AC594}" type="presParOf" srcId="{C87B858C-C4D0-4613-93D9-7234D14686DA}" destId="{7C06E29E-2782-4B42-9BCC-8872039D5E04}" srcOrd="0" destOrd="0" presId="urn:microsoft.com/office/officeart/2005/8/layout/hProcess10"/>
    <dgm:cxn modelId="{7C05FA1D-3DDB-40AD-B87E-05AE980E9B23}" type="presParOf" srcId="{C87B858C-C4D0-4613-93D9-7234D14686DA}" destId="{3DD0D1EA-9FA0-4D62-AA3F-B33684C4BF4C}" srcOrd="1" destOrd="0" presId="urn:microsoft.com/office/officeart/2005/8/layout/hProcess10"/>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C1B2BF-B00A-4EED-8A84-E8D18FDEC7ED}">
      <dsp:nvSpPr>
        <dsp:cNvPr id="0" name=""/>
        <dsp:cNvSpPr/>
      </dsp:nvSpPr>
      <dsp:spPr>
        <a:xfrm>
          <a:off x="9769673" y="2543951"/>
          <a:ext cx="483195" cy="1419040"/>
        </a:xfrm>
        <a:custGeom>
          <a:avLst/>
          <a:gdLst/>
          <a:ahLst/>
          <a:cxnLst/>
          <a:rect l="0" t="0" r="0" b="0"/>
          <a:pathLst>
            <a:path>
              <a:moveTo>
                <a:pt x="483195" y="0"/>
              </a:moveTo>
              <a:lnTo>
                <a:pt x="241597" y="0"/>
              </a:lnTo>
              <a:lnTo>
                <a:pt x="241597" y="1419040"/>
              </a:lnTo>
              <a:lnTo>
                <a:pt x="0" y="141904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9973795" y="3215995"/>
        <a:ext cx="74952" cy="74952"/>
      </dsp:txXfrm>
    </dsp:sp>
    <dsp:sp modelId="{FE5E9F32-E5D3-4D34-A941-83A5D27524D9}">
      <dsp:nvSpPr>
        <dsp:cNvPr id="0" name=""/>
        <dsp:cNvSpPr/>
      </dsp:nvSpPr>
      <dsp:spPr>
        <a:xfrm>
          <a:off x="9769673" y="2261303"/>
          <a:ext cx="483195" cy="282647"/>
        </a:xfrm>
        <a:custGeom>
          <a:avLst/>
          <a:gdLst/>
          <a:ahLst/>
          <a:cxnLst/>
          <a:rect l="0" t="0" r="0" b="0"/>
          <a:pathLst>
            <a:path>
              <a:moveTo>
                <a:pt x="483195" y="282647"/>
              </a:moveTo>
              <a:lnTo>
                <a:pt x="241597" y="282647"/>
              </a:lnTo>
              <a:lnTo>
                <a:pt x="241597" y="0"/>
              </a:lnTo>
              <a:lnTo>
                <a:pt x="0"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9997276" y="2388632"/>
        <a:ext cx="27989" cy="27989"/>
      </dsp:txXfrm>
    </dsp:sp>
    <dsp:sp modelId="{EE917364-B703-451F-BDCE-158B28F423C2}">
      <dsp:nvSpPr>
        <dsp:cNvPr id="0" name=""/>
        <dsp:cNvSpPr/>
      </dsp:nvSpPr>
      <dsp:spPr>
        <a:xfrm>
          <a:off x="9769673" y="842262"/>
          <a:ext cx="483195" cy="1701688"/>
        </a:xfrm>
        <a:custGeom>
          <a:avLst/>
          <a:gdLst/>
          <a:ahLst/>
          <a:cxnLst/>
          <a:rect l="0" t="0" r="0" b="0"/>
          <a:pathLst>
            <a:path>
              <a:moveTo>
                <a:pt x="483195" y="1701688"/>
              </a:moveTo>
              <a:lnTo>
                <a:pt x="241597" y="1701688"/>
              </a:lnTo>
              <a:lnTo>
                <a:pt x="241597" y="0"/>
              </a:lnTo>
              <a:lnTo>
                <a:pt x="0" y="0"/>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fr-FR" sz="600" kern="1200"/>
        </a:p>
      </dsp:txBody>
      <dsp:txXfrm>
        <a:off x="9967047" y="1648882"/>
        <a:ext cx="88448" cy="88448"/>
      </dsp:txXfrm>
    </dsp:sp>
    <dsp:sp modelId="{45651A52-1C5B-4D5B-8BC4-6C39A5AF8B19}">
      <dsp:nvSpPr>
        <dsp:cNvPr id="0" name=""/>
        <dsp:cNvSpPr/>
      </dsp:nvSpPr>
      <dsp:spPr>
        <a:xfrm rot="5400000">
          <a:off x="8616288" y="2175661"/>
          <a:ext cx="4009740" cy="736578"/>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ar-SA" sz="3100" b="1" kern="1200" dirty="0">
              <a:latin typeface="Sakkal Majalla" panose="02000000000000000000" pitchFamily="2" charset="-78"/>
              <a:cs typeface="Sakkal Majalla" panose="02000000000000000000" pitchFamily="2" charset="-78"/>
            </a:rPr>
            <a:t>تعزيز الصحة النفسية لدى الطلبة</a:t>
          </a:r>
          <a:endParaRPr lang="fr-FR" sz="3100" kern="1200" dirty="0"/>
        </a:p>
      </dsp:txBody>
      <dsp:txXfrm>
        <a:off x="8616288" y="2175661"/>
        <a:ext cx="4009740" cy="736578"/>
      </dsp:txXfrm>
    </dsp:sp>
    <dsp:sp modelId="{9DA125FF-B215-4DFE-B1F8-B11AA3199750}">
      <dsp:nvSpPr>
        <dsp:cNvPr id="0" name=""/>
        <dsp:cNvSpPr/>
      </dsp:nvSpPr>
      <dsp:spPr>
        <a:xfrm>
          <a:off x="8181" y="279594"/>
          <a:ext cx="9761492" cy="1125337"/>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ar-DZ" sz="1400" b="1" kern="1200" dirty="0">
              <a:solidFill>
                <a:srgbClr val="FF0000"/>
              </a:solidFill>
            </a:rPr>
            <a:t>الترقية</a:t>
          </a:r>
          <a:endParaRPr lang="ar-DZ" sz="1800" kern="1200" dirty="0">
            <a:solidFill>
              <a:srgbClr val="FF0000"/>
            </a:solidFill>
            <a:latin typeface="Sakkal Majalla" panose="02000000000000000000" pitchFamily="2" charset="-78"/>
            <a:cs typeface="Sakkal Majalla" panose="02000000000000000000" pitchFamily="2" charset="-78"/>
          </a:endParaRPr>
        </a:p>
        <a:p>
          <a:pPr marL="0" lvl="0" indent="0" algn="ctr" defTabSz="622300">
            <a:lnSpc>
              <a:spcPct val="90000"/>
            </a:lnSpc>
            <a:spcBef>
              <a:spcPct val="0"/>
            </a:spcBef>
            <a:spcAft>
              <a:spcPct val="35000"/>
            </a:spcAft>
            <a:buNone/>
          </a:pPr>
          <a:r>
            <a:rPr lang="ar-DZ" sz="1800" kern="1200" dirty="0">
              <a:latin typeface="Sakkal Majalla" panose="02000000000000000000" pitchFamily="2" charset="-78"/>
              <a:cs typeface="Sakkal Majalla" panose="02000000000000000000" pitchFamily="2" charset="-78"/>
            </a:rPr>
            <a:t>تعتمد ترقية الصحة النفسية على نهج إيجابي يشمل جميع الطلبة، وتهدف إلى تعزيز رفاههم من خلال تقوية عوامل الحماية. عبر إجراءات منسّقة لتحسين ظروف المعيشة، تقليل التفاوتات الاجتماعية، ضمان الوصول إلى الخدمات، وتشجيع مشاركة الشباب في الحياة الاقتصادية والاجتماعية</a:t>
          </a:r>
          <a:r>
            <a:rPr lang="ar-DZ" sz="1400" kern="1200" dirty="0"/>
            <a:t>.</a:t>
          </a:r>
          <a:endParaRPr lang="fr-FR" sz="1400" kern="1200" dirty="0"/>
        </a:p>
      </dsp:txBody>
      <dsp:txXfrm>
        <a:off x="8181" y="279594"/>
        <a:ext cx="9761492" cy="1125337"/>
      </dsp:txXfrm>
    </dsp:sp>
    <dsp:sp modelId="{03605BBA-725A-4FC9-9983-90AAC1C3260F}">
      <dsp:nvSpPr>
        <dsp:cNvPr id="0" name=""/>
        <dsp:cNvSpPr/>
      </dsp:nvSpPr>
      <dsp:spPr>
        <a:xfrm>
          <a:off x="51475" y="1589076"/>
          <a:ext cx="9718198" cy="1344454"/>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rtl="1">
            <a:lnSpc>
              <a:spcPct val="90000"/>
            </a:lnSpc>
            <a:spcBef>
              <a:spcPct val="0"/>
            </a:spcBef>
            <a:spcAft>
              <a:spcPct val="35000"/>
            </a:spcAft>
            <a:buNone/>
          </a:pPr>
          <a:r>
            <a:rPr lang="ar-DZ" sz="1900" kern="1200" dirty="0">
              <a:solidFill>
                <a:srgbClr val="FF0000"/>
              </a:solidFill>
              <a:latin typeface="Sakkal Majalla" panose="02000000000000000000" pitchFamily="2" charset="-78"/>
              <a:cs typeface="Sakkal Majalla" panose="02000000000000000000" pitchFamily="2" charset="-78"/>
            </a:rPr>
            <a:t>الوقاية</a:t>
          </a:r>
        </a:p>
        <a:p>
          <a:pPr marL="0" lvl="0" indent="0" algn="ctr" defTabSz="844550" rtl="1">
            <a:lnSpc>
              <a:spcPct val="90000"/>
            </a:lnSpc>
            <a:spcBef>
              <a:spcPct val="0"/>
            </a:spcBef>
            <a:spcAft>
              <a:spcPct val="35000"/>
            </a:spcAft>
            <a:buNone/>
          </a:pPr>
          <a:r>
            <a:rPr lang="ar-DZ" sz="1900" kern="1200" dirty="0">
              <a:latin typeface="Sakkal Majalla" panose="02000000000000000000" pitchFamily="2" charset="-78"/>
              <a:cs typeface="Sakkal Majalla" panose="02000000000000000000" pitchFamily="2" charset="-78"/>
            </a:rPr>
            <a:t>تقليل عوامل الخطر التي تؤثر على الصحة النفسية للطلبة، ومساعدتهم على التكيف معها، من خلال تنمية مهارات تمكّنهم من مواجهة تحديات الحياة الدراسية والاجتماعية والأسرية.</a:t>
          </a:r>
          <a:endParaRPr lang="fr-FR" sz="1900" kern="1200" dirty="0">
            <a:latin typeface="Sakkal Majalla" panose="02000000000000000000" pitchFamily="2" charset="-78"/>
            <a:cs typeface="Sakkal Majalla" panose="02000000000000000000" pitchFamily="2" charset="-78"/>
          </a:endParaRPr>
        </a:p>
      </dsp:txBody>
      <dsp:txXfrm>
        <a:off x="51475" y="1589076"/>
        <a:ext cx="9718198" cy="1344454"/>
      </dsp:txXfrm>
    </dsp:sp>
    <dsp:sp modelId="{4B036BFA-50F5-4420-96B3-6D72223A3CA0}">
      <dsp:nvSpPr>
        <dsp:cNvPr id="0" name=""/>
        <dsp:cNvSpPr/>
      </dsp:nvSpPr>
      <dsp:spPr>
        <a:xfrm>
          <a:off x="47513" y="3117675"/>
          <a:ext cx="9722160" cy="169063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rtl="1">
            <a:lnSpc>
              <a:spcPct val="90000"/>
            </a:lnSpc>
            <a:spcBef>
              <a:spcPct val="0"/>
            </a:spcBef>
            <a:spcAft>
              <a:spcPct val="35000"/>
            </a:spcAft>
            <a:buNone/>
          </a:pPr>
          <a:r>
            <a:rPr lang="ar-SA" sz="1900" b="1" kern="1200" dirty="0">
              <a:solidFill>
                <a:srgbClr val="FF0000"/>
              </a:solidFill>
              <a:latin typeface="Sakkal Majalla" panose="02000000000000000000" pitchFamily="2" charset="-78"/>
              <a:cs typeface="Sakkal Majalla" panose="02000000000000000000" pitchFamily="2" charset="-78"/>
            </a:rPr>
            <a:t>تحسين استمرارية خدمات الصحة النفسية</a:t>
          </a:r>
          <a:endParaRPr lang="ar-DZ" sz="1900" b="1" kern="1200" dirty="0">
            <a:solidFill>
              <a:srgbClr val="FF0000"/>
            </a:solidFill>
            <a:latin typeface="Sakkal Majalla" panose="02000000000000000000" pitchFamily="2" charset="-78"/>
            <a:cs typeface="Sakkal Majalla" panose="02000000000000000000" pitchFamily="2" charset="-78"/>
          </a:endParaRPr>
        </a:p>
        <a:p>
          <a:pPr marL="0" lvl="0" indent="0" algn="ctr" defTabSz="844550" rtl="1">
            <a:lnSpc>
              <a:spcPct val="90000"/>
            </a:lnSpc>
            <a:spcBef>
              <a:spcPct val="0"/>
            </a:spcBef>
            <a:spcAft>
              <a:spcPct val="35000"/>
            </a:spcAft>
            <a:buNone/>
          </a:pPr>
          <a:r>
            <a:rPr lang="ar-DZ" sz="1900" b="1" kern="1200" dirty="0">
              <a:solidFill>
                <a:srgbClr val="FF0000"/>
              </a:solidFill>
              <a:latin typeface="Sakkal Majalla" panose="02000000000000000000" pitchFamily="2" charset="-78"/>
              <a:cs typeface="Sakkal Majalla" panose="02000000000000000000" pitchFamily="2" charset="-78"/>
            </a:rPr>
            <a:t> </a:t>
          </a:r>
          <a:r>
            <a:rPr lang="ar-SA" sz="1900" kern="1200" dirty="0">
              <a:latin typeface="Sakkal Majalla" panose="02000000000000000000" pitchFamily="2" charset="-78"/>
              <a:cs typeface="Sakkal Majalla" panose="02000000000000000000" pitchFamily="2" charset="-78"/>
            </a:rPr>
            <a:t>إعطاء الأولوية لاستراتيجيات تهدف إلى تعزيز عوامل الحماية لدى جميع الطلبة (محور «الترقية»)، واستهداف الطلبة الذين لديهم عوامل خطر محددة (محور «الوقاية»)، يمكن تلبية احتياجات غالبية الطلبة  </a:t>
          </a:r>
          <a:r>
            <a:rPr lang="fr-FR" sz="1900" kern="1200" dirty="0">
              <a:latin typeface="Sakkal Majalla" panose="02000000000000000000" pitchFamily="2" charset="-78"/>
              <a:cs typeface="Sakkal Majalla" panose="02000000000000000000" pitchFamily="2" charset="-78"/>
            </a:rPr>
            <a:t>  </a:t>
          </a:r>
          <a:endParaRPr lang="ar-DZ" sz="1900" kern="1200" dirty="0">
            <a:latin typeface="Sakkal Majalla" panose="02000000000000000000" pitchFamily="2" charset="-78"/>
            <a:cs typeface="Sakkal Majalla" panose="02000000000000000000" pitchFamily="2" charset="-78"/>
          </a:endParaRPr>
        </a:p>
        <a:p>
          <a:pPr marL="0" lvl="0" indent="0" algn="ctr" defTabSz="844550" rtl="1">
            <a:lnSpc>
              <a:spcPct val="90000"/>
            </a:lnSpc>
            <a:spcBef>
              <a:spcPct val="0"/>
            </a:spcBef>
            <a:spcAft>
              <a:spcPct val="35000"/>
            </a:spcAft>
            <a:buNone/>
          </a:pPr>
          <a:r>
            <a:rPr lang="fr-FR" sz="1900" kern="1200" dirty="0">
              <a:latin typeface="Sakkal Majalla" panose="02000000000000000000" pitchFamily="2" charset="-78"/>
              <a:cs typeface="Sakkal Majalla" panose="02000000000000000000" pitchFamily="2" charset="-78"/>
            </a:rPr>
            <a:t> </a:t>
          </a:r>
          <a:r>
            <a:rPr lang="ar-SA" sz="1900" kern="1200" dirty="0">
              <a:latin typeface="Sakkal Majalla" panose="02000000000000000000" pitchFamily="2" charset="-78"/>
              <a:cs typeface="Sakkal Majalla" panose="02000000000000000000" pitchFamily="2" charset="-78"/>
            </a:rPr>
            <a:t>    </a:t>
          </a:r>
          <a:r>
            <a:rPr lang="fr-FR" sz="1900" kern="1200" dirty="0">
              <a:latin typeface="Sakkal Majalla" panose="02000000000000000000" pitchFamily="2" charset="-78"/>
              <a:cs typeface="Sakkal Majalla" panose="02000000000000000000" pitchFamily="2" charset="-78"/>
            </a:rPr>
            <a:t>Marcotte.2014) (Paré, </a:t>
          </a:r>
        </a:p>
      </dsp:txBody>
      <dsp:txXfrm>
        <a:off x="47513" y="3117675"/>
        <a:ext cx="9722160" cy="16906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DBAD1E-BFCD-4575-8412-A8D5F29F54DE}">
      <dsp:nvSpPr>
        <dsp:cNvPr id="0" name=""/>
        <dsp:cNvSpPr/>
      </dsp:nvSpPr>
      <dsp:spPr>
        <a:xfrm>
          <a:off x="0" y="39687"/>
          <a:ext cx="3286125" cy="197167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latin typeface="Sakkal Majalla" panose="02000000000000000000" pitchFamily="2" charset="-78"/>
              <a:cs typeface="Sakkal Majalla" panose="02000000000000000000" pitchFamily="2" charset="-78"/>
            </a:rPr>
            <a:t>التمركز حول الذات</a:t>
          </a:r>
          <a:br>
            <a:rPr lang="fr-FR" sz="2000" kern="1200" dirty="0">
              <a:latin typeface="Sakkal Majalla" panose="02000000000000000000" pitchFamily="2" charset="-78"/>
              <a:cs typeface="Sakkal Majalla" panose="02000000000000000000" pitchFamily="2" charset="-78"/>
            </a:rPr>
          </a:br>
          <a:r>
            <a:rPr lang="ar-SA" sz="2000" kern="1200" dirty="0">
              <a:latin typeface="Sakkal Majalla" panose="02000000000000000000" pitchFamily="2" charset="-78"/>
              <a:cs typeface="Sakkal Majalla" panose="02000000000000000000" pitchFamily="2" charset="-78"/>
            </a:rPr>
            <a:t>تأجيل المسؤوليات الكبرى (كالزواج والأبوة) للاستمتاع بحريتهم، ويركزون على احتياجاتهم الشخصية</a:t>
          </a:r>
          <a:r>
            <a:rPr lang="fr-FR" sz="2000" kern="1200" dirty="0"/>
            <a:t>.</a:t>
          </a:r>
        </a:p>
      </dsp:txBody>
      <dsp:txXfrm>
        <a:off x="0" y="39687"/>
        <a:ext cx="3286125" cy="1971675"/>
      </dsp:txXfrm>
    </dsp:sp>
    <dsp:sp modelId="{576415F4-990E-4D1D-B700-17B853C15E2C}">
      <dsp:nvSpPr>
        <dsp:cNvPr id="0" name=""/>
        <dsp:cNvSpPr/>
      </dsp:nvSpPr>
      <dsp:spPr>
        <a:xfrm>
          <a:off x="3614737" y="39687"/>
          <a:ext cx="3286125" cy="1971675"/>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solidFill>
                <a:srgbClr val="FF0000"/>
              </a:solidFill>
              <a:latin typeface="Sakkal Majalla" panose="02000000000000000000" pitchFamily="2" charset="-78"/>
              <a:cs typeface="Sakkal Majalla" panose="02000000000000000000" pitchFamily="2" charset="-78"/>
            </a:rPr>
            <a:t>استكشاف الهوية</a:t>
          </a:r>
          <a:br>
            <a:rPr lang="fr-FR" sz="2000" kern="1200" dirty="0">
              <a:latin typeface="Sakkal Majalla" panose="02000000000000000000" pitchFamily="2" charset="-78"/>
              <a:cs typeface="Sakkal Majalla" panose="02000000000000000000" pitchFamily="2" charset="-78"/>
            </a:rPr>
          </a:br>
          <a:r>
            <a:rPr lang="ar-SA" sz="2000" kern="1200" dirty="0">
              <a:latin typeface="Sakkal Majalla" panose="02000000000000000000" pitchFamily="2" charset="-78"/>
              <a:cs typeface="Sakkal Majalla" panose="02000000000000000000" pitchFamily="2" charset="-78"/>
            </a:rPr>
            <a:t>تجربة خيارات مختلفة لفهم ذواتهم وتحديد ما يريدون أن يصبحوا عليه، خاصة فيما يتعلق بالمهنة والعلاقات</a:t>
          </a:r>
          <a:r>
            <a:rPr lang="fr-FR" sz="2000" kern="1200" dirty="0"/>
            <a:t>.</a:t>
          </a:r>
        </a:p>
      </dsp:txBody>
      <dsp:txXfrm>
        <a:off x="3614737" y="39687"/>
        <a:ext cx="3286125" cy="1971675"/>
      </dsp:txXfrm>
    </dsp:sp>
    <dsp:sp modelId="{4CD4C755-6007-4FF7-86CE-127777A33E35}">
      <dsp:nvSpPr>
        <dsp:cNvPr id="0" name=""/>
        <dsp:cNvSpPr/>
      </dsp:nvSpPr>
      <dsp:spPr>
        <a:xfrm>
          <a:off x="7229475" y="39687"/>
          <a:ext cx="3286125" cy="19716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latin typeface="Sakkal Majalla" panose="02000000000000000000" pitchFamily="2" charset="-78"/>
              <a:cs typeface="Sakkal Majalla" panose="02000000000000000000" pitchFamily="2" charset="-78"/>
            </a:rPr>
            <a:t>عدم الاستقرار</a:t>
          </a:r>
          <a:br>
            <a:rPr lang="fr-FR" sz="2000" kern="1200" dirty="0">
              <a:latin typeface="Sakkal Majalla" panose="02000000000000000000" pitchFamily="2" charset="-78"/>
              <a:cs typeface="Sakkal Majalla" panose="02000000000000000000" pitchFamily="2" charset="-78"/>
            </a:rPr>
          </a:br>
          <a:r>
            <a:rPr lang="ar-SA" sz="2000" kern="1200" dirty="0">
              <a:latin typeface="Sakkal Majalla" panose="02000000000000000000" pitchFamily="2" charset="-78"/>
              <a:cs typeface="Sakkal Majalla" panose="02000000000000000000" pitchFamily="2" charset="-78"/>
            </a:rPr>
            <a:t>يلاحظون أن مشاريعهم الحياتية الكبرى تواجه تعقيدات، مما يضطرهم إلى تعديلها، </a:t>
          </a:r>
          <a:r>
            <a:rPr lang="ar-DZ" sz="2000" kern="1200" dirty="0">
              <a:latin typeface="Sakkal Majalla" panose="02000000000000000000" pitchFamily="2" charset="-78"/>
              <a:cs typeface="Sakkal Majalla" panose="02000000000000000000" pitchFamily="2" charset="-78"/>
            </a:rPr>
            <a:t>(</a:t>
          </a:r>
          <a:r>
            <a:rPr lang="ar-SA" sz="2000" kern="1200" dirty="0">
              <a:latin typeface="Sakkal Majalla" panose="02000000000000000000" pitchFamily="2" charset="-78"/>
              <a:cs typeface="Sakkal Majalla" panose="02000000000000000000" pitchFamily="2" charset="-78"/>
            </a:rPr>
            <a:t>التغييرات المتكررة في التخصص، أو الشريك، أو العمل، أو مكان السكن</a:t>
          </a:r>
          <a:r>
            <a:rPr lang="ar-DZ" sz="2000" kern="1200" dirty="0">
              <a:latin typeface="Sakkal Majalla" panose="02000000000000000000" pitchFamily="2" charset="-78"/>
              <a:cs typeface="Sakkal Majalla" panose="02000000000000000000" pitchFamily="2" charset="-78"/>
            </a:rPr>
            <a:t>)</a:t>
          </a:r>
          <a:r>
            <a:rPr lang="fr-FR" sz="2000" kern="1200" dirty="0"/>
            <a:t>.</a:t>
          </a:r>
        </a:p>
      </dsp:txBody>
      <dsp:txXfrm>
        <a:off x="7229475" y="39687"/>
        <a:ext cx="3286125" cy="1971675"/>
      </dsp:txXfrm>
    </dsp:sp>
    <dsp:sp modelId="{5554C33D-0750-47BE-B42A-9281257804FD}">
      <dsp:nvSpPr>
        <dsp:cNvPr id="0" name=""/>
        <dsp:cNvSpPr/>
      </dsp:nvSpPr>
      <dsp:spPr>
        <a:xfrm>
          <a:off x="1216638" y="2339975"/>
          <a:ext cx="3772405" cy="1971675"/>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rgbClr val="FF0000"/>
              </a:solidFill>
              <a:latin typeface="Sakkal Majalla" panose="02000000000000000000" pitchFamily="2" charset="-78"/>
              <a:cs typeface="Sakkal Majalla" panose="02000000000000000000" pitchFamily="2" charset="-78"/>
            </a:rPr>
            <a:t>الإمكانات والطموح</a:t>
          </a:r>
          <a:br>
            <a:rPr lang="fr-FR" sz="2000" kern="1200" dirty="0">
              <a:latin typeface="Sakkal Majalla" panose="02000000000000000000" pitchFamily="2" charset="-78"/>
              <a:cs typeface="Sakkal Majalla" panose="02000000000000000000" pitchFamily="2" charset="-78"/>
            </a:rPr>
          </a:br>
          <a:r>
            <a:rPr lang="ar-SA" sz="2000" kern="1200" dirty="0">
              <a:latin typeface="Sakkal Majalla" panose="02000000000000000000" pitchFamily="2" charset="-78"/>
              <a:cs typeface="Sakkal Majalla" panose="02000000000000000000" pitchFamily="2" charset="-78"/>
            </a:rPr>
            <a:t>يمتلكون نظرة متفائلة نحو المستقبل، ويؤمنون بقدرتهم على تحقيق أحلامهم وتجاوز الصعوبات السابقة، ليصبحوا الأشخاص الذين يطمحون إليه</a:t>
          </a:r>
          <a:r>
            <a:rPr lang="fr-FR" sz="2000" kern="1200" dirty="0"/>
            <a:t>.</a:t>
          </a:r>
        </a:p>
      </dsp:txBody>
      <dsp:txXfrm>
        <a:off x="1216638" y="2339975"/>
        <a:ext cx="3772405" cy="1971675"/>
      </dsp:txXfrm>
    </dsp:sp>
    <dsp:sp modelId="{5CB50C49-A1AE-4A87-B188-54B4DB885DB7}">
      <dsp:nvSpPr>
        <dsp:cNvPr id="0" name=""/>
        <dsp:cNvSpPr/>
      </dsp:nvSpPr>
      <dsp:spPr>
        <a:xfrm>
          <a:off x="5317656" y="2339975"/>
          <a:ext cx="3981304" cy="1971675"/>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solidFill>
                <a:srgbClr val="FF0000"/>
              </a:solidFill>
              <a:latin typeface="Sakkal Majalla" panose="02000000000000000000" pitchFamily="2" charset="-78"/>
              <a:cs typeface="Sakkal Majalla" panose="02000000000000000000" pitchFamily="2" charset="-78"/>
            </a:rPr>
            <a:t>الشعور بأنهم بين مرحلتين</a:t>
          </a:r>
          <a:br>
            <a:rPr lang="fr-FR" sz="2000" kern="1200" dirty="0">
              <a:latin typeface="Sakkal Majalla" panose="02000000000000000000" pitchFamily="2" charset="-78"/>
              <a:cs typeface="Sakkal Majalla" panose="02000000000000000000" pitchFamily="2" charset="-78"/>
            </a:rPr>
          </a:br>
          <a:r>
            <a:rPr lang="ar-SA" sz="2000" kern="1200" dirty="0">
              <a:latin typeface="Sakkal Majalla" panose="02000000000000000000" pitchFamily="2" charset="-78"/>
              <a:cs typeface="Sakkal Majalla" panose="02000000000000000000" pitchFamily="2" charset="-78"/>
            </a:rPr>
            <a:t>يرون أن بلوغ الرشد يتطلب تحقق ثلاثة شروط: تحمل المسؤولية، واتخاذ قرارات مستقلة، والاستقلال المالي، </a:t>
          </a:r>
          <a:endParaRPr lang="ar-DZ" sz="2000" kern="1200" dirty="0">
            <a:latin typeface="Sakkal Majalla" panose="02000000000000000000" pitchFamily="2" charset="-78"/>
            <a:cs typeface="Sakkal Majalla" panose="02000000000000000000" pitchFamily="2" charset="-78"/>
          </a:endParaRPr>
        </a:p>
        <a:p>
          <a:pPr marL="0" lvl="0" indent="0" algn="ctr" defTabSz="1066800">
            <a:lnSpc>
              <a:spcPct val="90000"/>
            </a:lnSpc>
            <a:spcBef>
              <a:spcPct val="0"/>
            </a:spcBef>
            <a:spcAft>
              <a:spcPct val="35000"/>
            </a:spcAft>
            <a:buNone/>
          </a:pPr>
          <a:r>
            <a:rPr lang="ar-SA" sz="2000" kern="1200" dirty="0">
              <a:latin typeface="Sakkal Majalla" panose="02000000000000000000" pitchFamily="2" charset="-78"/>
              <a:cs typeface="Sakkal Majalla" panose="02000000000000000000" pitchFamily="2" charset="-78"/>
            </a:rPr>
            <a:t>يشعرون بأنهم أكثر نضجًا واستقلالًا مقارنة بمرحلة المراهقة</a:t>
          </a:r>
          <a:r>
            <a:rPr lang="fr-FR" sz="2000" kern="1200" dirty="0"/>
            <a:t>.</a:t>
          </a:r>
        </a:p>
      </dsp:txBody>
      <dsp:txXfrm>
        <a:off x="5317656" y="2339975"/>
        <a:ext cx="3981304" cy="19716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0C5DD1-8CC7-4233-8B07-A1311D6B4D4D}">
      <dsp:nvSpPr>
        <dsp:cNvPr id="0" name=""/>
        <dsp:cNvSpPr/>
      </dsp:nvSpPr>
      <dsp:spPr>
        <a:xfrm>
          <a:off x="7572298" y="383502"/>
          <a:ext cx="1572776" cy="1572776"/>
        </a:xfrm>
        <a:prstGeom prst="roundRect">
          <a:avLst>
            <a:gd name="adj" fmla="val 10000"/>
          </a:avLst>
        </a:prstGeom>
        <a:blipFill>
          <a:blip xmlns:r="http://schemas.openxmlformats.org/officeDocument/2006/relationships" r:embed="rId1"/>
          <a:srcRect/>
          <a:stretch>
            <a:fillRect l="-25000" r="-25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D904EB4-1F74-431C-A325-894E81514215}">
      <dsp:nvSpPr>
        <dsp:cNvPr id="0" name=""/>
        <dsp:cNvSpPr/>
      </dsp:nvSpPr>
      <dsp:spPr>
        <a:xfrm>
          <a:off x="7316265" y="1698366"/>
          <a:ext cx="1572776" cy="83037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latin typeface="Sakkal Majalla" panose="02000000000000000000" pitchFamily="2" charset="-78"/>
              <a:cs typeface="Sakkal Majalla" panose="02000000000000000000" pitchFamily="2" charset="-78"/>
            </a:rPr>
            <a:t>الإطار الجسدي</a:t>
          </a:r>
          <a:endParaRPr lang="fr-FR" sz="2400" kern="1200" dirty="0">
            <a:latin typeface="Sakkal Majalla" panose="02000000000000000000" pitchFamily="2" charset="-78"/>
            <a:cs typeface="Sakkal Majalla" panose="02000000000000000000" pitchFamily="2" charset="-78"/>
          </a:endParaRPr>
        </a:p>
      </dsp:txBody>
      <dsp:txXfrm>
        <a:off x="7340586" y="1722687"/>
        <a:ext cx="1524134" cy="781736"/>
      </dsp:txXfrm>
    </dsp:sp>
    <dsp:sp modelId="{330AF7FD-B6E1-48F2-B531-B428124F52EE}">
      <dsp:nvSpPr>
        <dsp:cNvPr id="0" name=""/>
        <dsp:cNvSpPr/>
      </dsp:nvSpPr>
      <dsp:spPr>
        <a:xfrm rot="10771030">
          <a:off x="6966390" y="991388"/>
          <a:ext cx="302962" cy="377916"/>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FR" sz="1600" kern="1200"/>
        </a:p>
      </dsp:txBody>
      <dsp:txXfrm rot="10800000">
        <a:off x="7057277" y="1066588"/>
        <a:ext cx="212073" cy="226750"/>
      </dsp:txXfrm>
    </dsp:sp>
    <dsp:sp modelId="{F1EE7950-7C51-45FD-890E-00FBF62730C3}">
      <dsp:nvSpPr>
        <dsp:cNvPr id="0" name=""/>
        <dsp:cNvSpPr/>
      </dsp:nvSpPr>
      <dsp:spPr>
        <a:xfrm>
          <a:off x="5133946" y="404050"/>
          <a:ext cx="1572776" cy="1572776"/>
        </a:xfrm>
        <a:prstGeom prst="roundRect">
          <a:avLst>
            <a:gd name="adj" fmla="val 10000"/>
          </a:avLst>
        </a:prstGeom>
        <a:solidFill>
          <a:schemeClr val="accent1">
            <a:tint val="50000"/>
            <a:hueOff val="-4239688"/>
            <a:satOff val="11358"/>
            <a:lumOff val="412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1A73570-D652-460D-8C13-E1B727587BB3}">
      <dsp:nvSpPr>
        <dsp:cNvPr id="0" name=""/>
        <dsp:cNvSpPr/>
      </dsp:nvSpPr>
      <dsp:spPr>
        <a:xfrm>
          <a:off x="4877912" y="1760011"/>
          <a:ext cx="1572776" cy="74818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latin typeface="Sakkal Majalla" panose="02000000000000000000" pitchFamily="2" charset="-78"/>
              <a:cs typeface="Sakkal Majalla" panose="02000000000000000000" pitchFamily="2" charset="-78"/>
            </a:rPr>
            <a:t>الإطار النفسي</a:t>
          </a:r>
          <a:endParaRPr lang="fr-FR" sz="2400" kern="1200" dirty="0">
            <a:latin typeface="Sakkal Majalla" panose="02000000000000000000" pitchFamily="2" charset="-78"/>
            <a:cs typeface="Sakkal Majalla" panose="02000000000000000000" pitchFamily="2" charset="-78"/>
          </a:endParaRPr>
        </a:p>
      </dsp:txBody>
      <dsp:txXfrm>
        <a:off x="4899826" y="1781925"/>
        <a:ext cx="1528948" cy="704357"/>
      </dsp:txXfrm>
    </dsp:sp>
    <dsp:sp modelId="{E7C709EF-C124-427D-93AD-F69DE4417000}">
      <dsp:nvSpPr>
        <dsp:cNvPr id="0" name=""/>
        <dsp:cNvSpPr/>
      </dsp:nvSpPr>
      <dsp:spPr>
        <a:xfrm rot="10807240">
          <a:off x="4528042" y="998867"/>
          <a:ext cx="302952" cy="377916"/>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FR" sz="1600" kern="1200"/>
        </a:p>
      </dsp:txBody>
      <dsp:txXfrm rot="10800000">
        <a:off x="4618928" y="1074546"/>
        <a:ext cx="212066" cy="226750"/>
      </dsp:txXfrm>
    </dsp:sp>
    <dsp:sp modelId="{37397CB7-756E-49DA-86E9-DE3AD12B81D1}">
      <dsp:nvSpPr>
        <dsp:cNvPr id="0" name=""/>
        <dsp:cNvSpPr/>
      </dsp:nvSpPr>
      <dsp:spPr>
        <a:xfrm>
          <a:off x="2695593" y="398915"/>
          <a:ext cx="1572776" cy="1572776"/>
        </a:xfrm>
        <a:prstGeom prst="roundRect">
          <a:avLst>
            <a:gd name="adj" fmla="val 10000"/>
          </a:avLst>
        </a:prstGeom>
        <a:blipFill>
          <a:blip xmlns:r="http://schemas.openxmlformats.org/officeDocument/2006/relationships" r:embed="rId2"/>
          <a:srcRect/>
          <a:stretch>
            <a:fillRect l="-50000" r="-50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162BEDE-4261-45C9-8FF4-1AD10B4D73D2}">
      <dsp:nvSpPr>
        <dsp:cNvPr id="0" name=""/>
        <dsp:cNvSpPr/>
      </dsp:nvSpPr>
      <dsp:spPr>
        <a:xfrm>
          <a:off x="2439560" y="1744606"/>
          <a:ext cx="1572776" cy="76872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ar-SA" sz="2400" b="1" kern="1200" dirty="0">
              <a:latin typeface="Sakkal Majalla" panose="02000000000000000000" pitchFamily="2" charset="-78"/>
              <a:cs typeface="Sakkal Majalla" panose="02000000000000000000" pitchFamily="2" charset="-78"/>
            </a:rPr>
            <a:t>الإطار الاجتماعي</a:t>
          </a:r>
          <a:endParaRPr lang="fr-FR" sz="2400" kern="1200" dirty="0">
            <a:latin typeface="Sakkal Majalla" panose="02000000000000000000" pitchFamily="2" charset="-78"/>
            <a:cs typeface="Sakkal Majalla" panose="02000000000000000000" pitchFamily="2" charset="-78"/>
          </a:endParaRPr>
        </a:p>
      </dsp:txBody>
      <dsp:txXfrm>
        <a:off x="2462075" y="1767121"/>
        <a:ext cx="1527746" cy="723696"/>
      </dsp:txXfrm>
    </dsp:sp>
    <dsp:sp modelId="{8C29EDB9-ECCE-4017-BBA2-8D5CE3F2326E}">
      <dsp:nvSpPr>
        <dsp:cNvPr id="0" name=""/>
        <dsp:cNvSpPr/>
      </dsp:nvSpPr>
      <dsp:spPr>
        <a:xfrm rot="10807245">
          <a:off x="2089690" y="993730"/>
          <a:ext cx="302952" cy="377916"/>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FR" sz="1600" kern="1200"/>
        </a:p>
      </dsp:txBody>
      <dsp:txXfrm rot="10800000">
        <a:off x="2180576" y="1069409"/>
        <a:ext cx="212066" cy="226750"/>
      </dsp:txXfrm>
    </dsp:sp>
    <dsp:sp modelId="{7C06E29E-2782-4B42-9BCC-8872039D5E04}">
      <dsp:nvSpPr>
        <dsp:cNvPr id="0" name=""/>
        <dsp:cNvSpPr/>
      </dsp:nvSpPr>
      <dsp:spPr>
        <a:xfrm>
          <a:off x="257241" y="393776"/>
          <a:ext cx="1572776" cy="1572776"/>
        </a:xfrm>
        <a:prstGeom prst="roundRect">
          <a:avLst>
            <a:gd name="adj" fmla="val 10000"/>
          </a:avLst>
        </a:prstGeom>
        <a:solidFill>
          <a:schemeClr val="accent1">
            <a:tint val="50000"/>
            <a:hueOff val="-12719064"/>
            <a:satOff val="34075"/>
            <a:lumOff val="123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DD0D1EA-9FA0-4D62-AA3F-B33684C4BF4C}">
      <dsp:nvSpPr>
        <dsp:cNvPr id="0" name=""/>
        <dsp:cNvSpPr/>
      </dsp:nvSpPr>
      <dsp:spPr>
        <a:xfrm>
          <a:off x="1207" y="1729189"/>
          <a:ext cx="1572776" cy="78928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latin typeface="Sakkal Majalla" panose="02000000000000000000" pitchFamily="2" charset="-78"/>
              <a:cs typeface="Sakkal Majalla" panose="02000000000000000000" pitchFamily="2" charset="-78"/>
            </a:rPr>
            <a:t>إطار المعنى (الروحي</a:t>
          </a:r>
          <a:r>
            <a:rPr lang="ar-SA" sz="2800" b="1" kern="1200" dirty="0">
              <a:latin typeface="Sakkal Majalla" panose="02000000000000000000" pitchFamily="2" charset="-78"/>
              <a:cs typeface="Sakkal Majalla" panose="02000000000000000000" pitchFamily="2" charset="-78"/>
            </a:rPr>
            <a:t>)</a:t>
          </a:r>
          <a:r>
            <a:rPr lang="fr-FR" sz="2500" kern="1200" dirty="0"/>
            <a:t> </a:t>
          </a:r>
        </a:p>
      </dsp:txBody>
      <dsp:txXfrm>
        <a:off x="24324" y="1752306"/>
        <a:ext cx="1526542" cy="743048"/>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10D4D8-53BB-42CC-85D6-A8A17A8C6C31}"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578BBA-23C7-41F8-BC0D-6EF87C20228A}" type="slidenum">
              <a:rPr lang="fr-FR" smtClean="0"/>
              <a:t>‹N°›</a:t>
            </a:fld>
            <a:endParaRPr lang="fr-FR"/>
          </a:p>
        </p:txBody>
      </p:sp>
    </p:spTree>
    <p:extLst>
      <p:ext uri="{BB962C8B-B14F-4D97-AF65-F5344CB8AC3E}">
        <p14:creationId xmlns:p14="http://schemas.microsoft.com/office/powerpoint/2010/main" val="3090672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C6578BBA-23C7-41F8-BC0D-6EF87C20228A}" type="slidenum">
              <a:rPr lang="fr-FR" smtClean="0"/>
              <a:t>11</a:t>
            </a:fld>
            <a:endParaRPr lang="fr-FR"/>
          </a:p>
        </p:txBody>
      </p:sp>
    </p:spTree>
    <p:extLst>
      <p:ext uri="{BB962C8B-B14F-4D97-AF65-F5344CB8AC3E}">
        <p14:creationId xmlns:p14="http://schemas.microsoft.com/office/powerpoint/2010/main" val="369332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4CE228-96CD-05A9-FCA7-F34EC682ACB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5C3D2A7-D5B4-4884-4F1A-D13729EE8C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C831A01-730E-5F6B-E4B2-B8EC17A5FCA0}"/>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17E8E6C3-DD21-B354-F955-8866EC31DE8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5211653-BC88-D6C1-B9F1-85B07E8A9B95}"/>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3033545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4A1740-5DE1-8244-504A-6FA999AB109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D8856E5-7E5B-9BF3-DBDB-54BCF7DC40B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E26025-0E9C-36BF-933E-98540961D9F3}"/>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C53E137-49B8-BCF2-9233-5586E23A6B0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5E473E-F926-6663-7E00-0B41881ADEC3}"/>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327280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B3416D5-6598-BB5D-A053-8525137018B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09208370-6278-59B9-33B9-2E442FA157F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9F0E610-029F-2FD2-7A4B-39EAB65DA044}"/>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6485A07-A02C-38FE-E146-C191431448C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165D86E-F2B8-CC68-D659-BCBE313E2FFA}"/>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328475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7D35A2-9275-D870-1833-2B8BE1BA6C3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4A8646D-3963-B328-F6BE-C2CB72DE45A1}"/>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3B4D0FB-E1C6-6E09-8F79-464CAAE90A62}"/>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2A8C7296-59AF-DCC4-3FF2-C891A5E000D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0106274-D30B-DDA0-1888-112C1D743032}"/>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1316224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C4CF21-5894-5087-E3E7-671DCB5668E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678DA82-CF5D-60F1-1209-4544B82085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A37F2DA-6403-B278-F35F-C004C842CB3B}"/>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753D9F4-8636-6FC9-EEE7-D7FF11B4C10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B9FF25E-2CD7-DB48-3784-A3104E4E2A9A}"/>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2139946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313FF6-3BE0-E62B-136B-CE287D566B4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A09BFE5-054B-DE52-6AD8-157CC03FF36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21BDFA4-D01E-F646-8E6E-AC5F2F8C1E7D}"/>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5362B4E-046B-6D87-354E-C88683890BEA}"/>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DC1E64F1-6FA1-1E68-5255-A76533068D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813E458-2A6E-43FE-6C2A-33E568F1038F}"/>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2219531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149FB8-3A83-AC3D-D93C-013C1347913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0F71152-4FE1-CD0B-8C12-8F39DA8DFE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DEA65F9-0D7F-B2E2-8127-E739DD07334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6B3392B-D46E-385A-9916-F66DE9E9E0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A230BDB-62CE-3A92-F062-F653025C212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95B7533A-9A15-F38D-AB50-2CC51E3EC97E}"/>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D810DFC7-1B3A-6BF1-CFDD-5F4D5D72850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30B2A1E-E109-608F-45D1-374F42BFACA5}"/>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2421395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5A6817-2C8E-7D66-65B1-328128D2444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B4729EC-FD83-8256-DC90-D973D4AB4E4E}"/>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8156D0F8-267C-381B-AD40-1155D7328BE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28205CD-C3D0-75E5-1C46-DF61FA98E35D}"/>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2421675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E951911-0530-DFD4-90BC-5807310E7390}"/>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C43A7153-1F35-8D62-10A6-67F7A66FCBE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CA6A0FB-C4C3-95E1-662F-8DB4FAB3F139}"/>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833449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2C2E4A-4A4D-1345-2358-899559086B4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00EF80B-9495-3559-FD78-118F9E149E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F76C828-0C51-9B65-6566-32E3CAA31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5091340-0ED4-3721-73A4-D03A17F6FE29}"/>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AC2BEB8-C49C-F8B2-9076-CA53F586D63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6143C34-8497-AF93-D0DF-6D2F3D390A80}"/>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167005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61F263-1598-DE44-CABA-D1B145AC7A7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B736B4CE-8B02-CDD9-7EDA-2DEEAEF8A1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0199063-9EFB-15B2-3896-70F93D688E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3A6ECA5-9EEE-6985-A0A7-476CA41934B3}"/>
              </a:ext>
            </a:extLst>
          </p:cNvPr>
          <p:cNvSpPr>
            <a:spLocks noGrp="1"/>
          </p:cNvSpPr>
          <p:nvPr>
            <p:ph type="dt" sz="half" idx="10"/>
          </p:nvPr>
        </p:nvSpPr>
        <p:spPr/>
        <p:txBody>
          <a:bodyPr/>
          <a:lstStyle/>
          <a:p>
            <a:fld id="{093EB14C-9793-48F0-9BB0-68C1D474AF6A}"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BFD0F0DE-AF06-FE9A-7DFF-60E626EA2C2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228FCE3-4A9B-B19D-FFE7-976A57D15F3D}"/>
              </a:ext>
            </a:extLst>
          </p:cNvPr>
          <p:cNvSpPr>
            <a:spLocks noGrp="1"/>
          </p:cNvSpPr>
          <p:nvPr>
            <p:ph type="sldNum" sz="quarter" idx="12"/>
          </p:nvPr>
        </p:nvSpPr>
        <p:spPr/>
        <p:txBody>
          <a:bodyPr/>
          <a:lstStyle/>
          <a:p>
            <a:fld id="{852A21B8-5667-497E-BE1B-13DB7AAE0027}" type="slidenum">
              <a:rPr lang="fr-FR" smtClean="0"/>
              <a:t>‹N°›</a:t>
            </a:fld>
            <a:endParaRPr lang="fr-FR"/>
          </a:p>
        </p:txBody>
      </p:sp>
    </p:spTree>
    <p:extLst>
      <p:ext uri="{BB962C8B-B14F-4D97-AF65-F5344CB8AC3E}">
        <p14:creationId xmlns:p14="http://schemas.microsoft.com/office/powerpoint/2010/main" val="3015875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B42EB5E-6C15-01BE-2CDF-25EDC68174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CC4369C-17BD-1B4B-A684-B8B13DBA5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99EFA57-2D22-AC8E-27D4-386D3A8DE0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3EB14C-9793-48F0-9BB0-68C1D474AF6A}"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70469B8-03D9-0547-A895-549D0E2261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811DCA8-DBC4-EE22-6372-8933333745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2A21B8-5667-497E-BE1B-13DB7AAE0027}" type="slidenum">
              <a:rPr lang="fr-FR" smtClean="0"/>
              <a:t>‹N°›</a:t>
            </a:fld>
            <a:endParaRPr lang="fr-FR"/>
          </a:p>
        </p:txBody>
      </p:sp>
    </p:spTree>
    <p:extLst>
      <p:ext uri="{BB962C8B-B14F-4D97-AF65-F5344CB8AC3E}">
        <p14:creationId xmlns:p14="http://schemas.microsoft.com/office/powerpoint/2010/main" val="1652285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A564CF-804A-64F0-751D-25BD14C7D923}"/>
              </a:ext>
            </a:extLst>
          </p:cNvPr>
          <p:cNvSpPr>
            <a:spLocks noGrp="1"/>
          </p:cNvSpPr>
          <p:nvPr>
            <p:ph type="title"/>
          </p:nvPr>
        </p:nvSpPr>
        <p:spPr/>
        <p:txBody>
          <a:bodyPr>
            <a:normAutofit/>
          </a:bodyPr>
          <a:lstStyle/>
          <a:p>
            <a:pPr algn="ctr" rtl="1"/>
            <a:r>
              <a:rPr lang="ar-DZ" sz="2800" dirty="0">
                <a:latin typeface="Sakkal Majalla" panose="02000000000000000000" pitchFamily="2" charset="-78"/>
                <a:cs typeface="Sakkal Majalla" panose="02000000000000000000" pitchFamily="2" charset="-78"/>
              </a:rPr>
              <a:t>أ. </a:t>
            </a:r>
            <a:r>
              <a:rPr lang="ar-DZ" sz="2800" dirty="0" err="1">
                <a:latin typeface="Sakkal Majalla" panose="02000000000000000000" pitchFamily="2" charset="-78"/>
                <a:cs typeface="Sakkal Majalla" panose="02000000000000000000" pitchFamily="2" charset="-78"/>
              </a:rPr>
              <a:t>أجميد</a:t>
            </a:r>
            <a:r>
              <a:rPr lang="ar-DZ" sz="2800" dirty="0">
                <a:latin typeface="Sakkal Majalla" panose="02000000000000000000" pitchFamily="2" charset="-78"/>
                <a:cs typeface="Sakkal Majalla" panose="02000000000000000000" pitchFamily="2" charset="-78"/>
              </a:rPr>
              <a:t> حسينة مقرر تصميم مسارات التكوين</a:t>
            </a:r>
            <a:endParaRPr lang="fr-FR" sz="2800" dirty="0">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14F81716-9E19-8B5A-F25B-DEC2C2DC908C}"/>
              </a:ext>
            </a:extLst>
          </p:cNvPr>
          <p:cNvSpPr>
            <a:spLocks noGrp="1"/>
          </p:cNvSpPr>
          <p:nvPr>
            <p:ph idx="1"/>
          </p:nvPr>
        </p:nvSpPr>
        <p:spPr/>
        <p:txBody>
          <a:bodyPr>
            <a:normAutofit/>
          </a:bodyPr>
          <a:lstStyle/>
          <a:p>
            <a:pPr marL="0" indent="0" algn="ctr" rtl="1">
              <a:buNone/>
            </a:pPr>
            <a:r>
              <a:rPr lang="ar-SA" sz="3600" b="1" dirty="0">
                <a:solidFill>
                  <a:srgbClr val="FF0000"/>
                </a:solidFill>
                <a:latin typeface="Sakkal Majalla" panose="02000000000000000000" pitchFamily="2" charset="-78"/>
                <a:cs typeface="Sakkal Majalla" panose="02000000000000000000" pitchFamily="2" charset="-78"/>
              </a:rPr>
              <a:t>الصحة النفسية في التعليم العالي</a:t>
            </a:r>
            <a:endParaRPr lang="fr-FR" sz="3600" b="1" dirty="0">
              <a:solidFill>
                <a:srgbClr val="FF0000"/>
              </a:solidFill>
              <a:latin typeface="Sakkal Majalla" panose="02000000000000000000" pitchFamily="2" charset="-78"/>
              <a:cs typeface="Sakkal Majalla" panose="02000000000000000000" pitchFamily="2" charset="-78"/>
            </a:endParaRPr>
          </a:p>
          <a:p>
            <a:pPr marL="0" indent="0" algn="ctr" rtl="1">
              <a:buNone/>
            </a:pPr>
            <a:endParaRPr lang="fr-FR" sz="3600" b="1" dirty="0">
              <a:solidFill>
                <a:srgbClr val="FF0000"/>
              </a:solidFill>
              <a:latin typeface="Sakkal Majalla" panose="02000000000000000000" pitchFamily="2" charset="-78"/>
              <a:cs typeface="Sakkal Majalla" panose="02000000000000000000" pitchFamily="2" charset="-78"/>
            </a:endParaRPr>
          </a:p>
          <a:p>
            <a:pPr marL="0" indent="0" algn="ctr" rtl="1">
              <a:buNone/>
            </a:pPr>
            <a:endParaRPr lang="fr-FR" sz="3600" dirty="0">
              <a:solidFill>
                <a:srgbClr val="FF0000"/>
              </a:solidFill>
              <a:latin typeface="Sakkal Majalla" panose="02000000000000000000" pitchFamily="2" charset="-78"/>
              <a:cs typeface="Sakkal Majalla" panose="02000000000000000000" pitchFamily="2" charset="-78"/>
            </a:endParaRPr>
          </a:p>
        </p:txBody>
      </p:sp>
      <p:pic>
        <p:nvPicPr>
          <p:cNvPr id="1026" name="Picture 2" descr="‪Universités : attention à cette filière star, les taux de dépression des  étudiants y explosent - Top Santé‬‏">
            <a:extLst>
              <a:ext uri="{FF2B5EF4-FFF2-40B4-BE49-F238E27FC236}">
                <a16:creationId xmlns:a16="http://schemas.microsoft.com/office/drawing/2014/main" id="{7ACA9FC1-628D-C723-4644-62AF7A65C5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466" y="2638424"/>
            <a:ext cx="12099533" cy="3772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3906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92EE21-4A90-2E50-68A3-CB48D6A86644}"/>
              </a:ext>
            </a:extLst>
          </p:cNvPr>
          <p:cNvSpPr>
            <a:spLocks noGrp="1"/>
          </p:cNvSpPr>
          <p:nvPr>
            <p:ph type="title"/>
          </p:nvPr>
        </p:nvSpPr>
        <p:spPr/>
        <p:txBody>
          <a:bodyPr>
            <a:normAutofit/>
          </a:bodyPr>
          <a:lstStyle/>
          <a:p>
            <a:pPr algn="ctr" rtl="1"/>
            <a:r>
              <a:rPr lang="ar-SA" sz="3600" b="1" dirty="0">
                <a:solidFill>
                  <a:srgbClr val="FF0000"/>
                </a:solidFill>
                <a:latin typeface="Sakkal Majalla" panose="02000000000000000000" pitchFamily="2" charset="-78"/>
                <a:cs typeface="Sakkal Majalla" panose="02000000000000000000" pitchFamily="2" charset="-78"/>
              </a:rPr>
              <a:t>المنهجية (المقاربة)</a:t>
            </a:r>
            <a:endParaRPr lang="fr-FR" sz="3600"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15BD9E4D-81A2-2A85-5F55-45EBFE856C92}"/>
              </a:ext>
            </a:extLst>
          </p:cNvPr>
          <p:cNvSpPr>
            <a:spLocks noGrp="1"/>
          </p:cNvSpPr>
          <p:nvPr>
            <p:ph idx="1"/>
          </p:nvPr>
        </p:nvSpPr>
        <p:spPr>
          <a:xfrm>
            <a:off x="509427" y="1825625"/>
            <a:ext cx="10515600" cy="4351338"/>
          </a:xfrm>
        </p:spPr>
        <p:txBody>
          <a:bodyPr/>
          <a:lstStyle/>
          <a:p>
            <a:pPr marL="0" indent="0" algn="ctr" rtl="1">
              <a:buNone/>
            </a:pPr>
            <a:r>
              <a:rPr lang="ar-SA" dirty="0">
                <a:latin typeface="Sakkal Majalla" panose="02000000000000000000" pitchFamily="2" charset="-78"/>
                <a:cs typeface="Sakkal Majalla" panose="02000000000000000000" pitchFamily="2" charset="-78"/>
              </a:rPr>
              <a:t>تعتمد المقاربة على استعارة بسيطة:</a:t>
            </a:r>
            <a:endParaRPr lang="en-AE"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 تجهيز السيارة بأربعة إطارات شتوية جيدة لضمان السير بثبات خلال العواصف. ويمثل كل إطار ركيزة أساسية للتوازن</a:t>
            </a:r>
            <a:r>
              <a:rPr lang="fr-FR" dirty="0">
                <a:latin typeface="Sakkal Majalla" panose="02000000000000000000" pitchFamily="2" charset="-78"/>
                <a:cs typeface="Sakkal Majalla" panose="02000000000000000000" pitchFamily="2" charset="-78"/>
              </a:rPr>
              <a:t>:</a:t>
            </a:r>
          </a:p>
          <a:p>
            <a:pPr marL="0" indent="0" algn="ctr" rtl="1">
              <a:buNone/>
            </a:pPr>
            <a:endParaRPr lang="fr-FR" dirty="0">
              <a:latin typeface="Sakkal Majalla" panose="02000000000000000000" pitchFamily="2" charset="-78"/>
              <a:cs typeface="Sakkal Majalla" panose="02000000000000000000" pitchFamily="2" charset="-78"/>
            </a:endParaRPr>
          </a:p>
          <a:p>
            <a:endParaRPr lang="fr-FR" dirty="0"/>
          </a:p>
        </p:txBody>
      </p:sp>
      <p:graphicFrame>
        <p:nvGraphicFramePr>
          <p:cNvPr id="6" name="Diagramme 5">
            <a:extLst>
              <a:ext uri="{FF2B5EF4-FFF2-40B4-BE49-F238E27FC236}">
                <a16:creationId xmlns:a16="http://schemas.microsoft.com/office/drawing/2014/main" id="{967E9EF5-B94E-8858-053D-CCECBD330C79}"/>
              </a:ext>
            </a:extLst>
          </p:cNvPr>
          <p:cNvGraphicFramePr/>
          <p:nvPr>
            <p:extLst>
              <p:ext uri="{D42A27DB-BD31-4B8C-83A1-F6EECF244321}">
                <p14:modId xmlns:p14="http://schemas.microsoft.com/office/powerpoint/2010/main" val="315888553"/>
              </p:ext>
            </p:extLst>
          </p:nvPr>
        </p:nvGraphicFramePr>
        <p:xfrm>
          <a:off x="1436098" y="3264715"/>
          <a:ext cx="9146283" cy="2912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1342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66C0D0-C601-702B-0BC2-19214EB5B37E}"/>
              </a:ext>
            </a:extLst>
          </p:cNvPr>
          <p:cNvSpPr>
            <a:spLocks noGrp="1"/>
          </p:cNvSpPr>
          <p:nvPr>
            <p:ph type="title"/>
          </p:nvPr>
        </p:nvSpPr>
        <p:spPr>
          <a:xfrm>
            <a:off x="838200" y="174661"/>
            <a:ext cx="10515600" cy="1516027"/>
          </a:xfrm>
        </p:spPr>
        <p:txBody>
          <a:bodyPr>
            <a:normAutofit fontScale="90000"/>
          </a:bodyPr>
          <a:lstStyle/>
          <a:p>
            <a:pPr algn="ctr" rtl="1"/>
            <a:r>
              <a:rPr lang="ar-SA" sz="4000" b="1" dirty="0">
                <a:solidFill>
                  <a:srgbClr val="FF0000"/>
                </a:solidFill>
                <a:latin typeface="Sakkal Majalla" panose="02000000000000000000" pitchFamily="2" charset="-78"/>
                <a:cs typeface="Sakkal Majalla" panose="02000000000000000000" pitchFamily="2" charset="-78"/>
              </a:rPr>
              <a:t>النجاح باستعمال المعززات المعرفية:</a:t>
            </a:r>
            <a:br>
              <a:rPr lang="fr-FR" sz="4000" b="1" dirty="0">
                <a:solidFill>
                  <a:srgbClr val="FF0000"/>
                </a:solidFill>
                <a:latin typeface="Sakkal Majalla" panose="02000000000000000000" pitchFamily="2" charset="-78"/>
                <a:cs typeface="Sakkal Majalla" panose="02000000000000000000" pitchFamily="2" charset="-78"/>
              </a:rPr>
            </a:br>
            <a:r>
              <a:rPr lang="ar-SA" sz="4000" b="1" dirty="0">
                <a:solidFill>
                  <a:srgbClr val="FF0000"/>
                </a:solidFill>
                <a:latin typeface="Sakkal Majalla" panose="02000000000000000000" pitchFamily="2" charset="-78"/>
                <a:cs typeface="Sakkal Majalla" panose="02000000000000000000" pitchFamily="2" charset="-78"/>
              </a:rPr>
              <a:t> استراتيجية للتكيّف مع سياق قائم على الأداء</a:t>
            </a:r>
            <a:br>
              <a:rPr lang="fr-FR" dirty="0"/>
            </a:br>
            <a:endParaRPr lang="fr-FR" dirty="0"/>
          </a:p>
        </p:txBody>
      </p:sp>
      <p:sp>
        <p:nvSpPr>
          <p:cNvPr id="3" name="Espace réservé du contenu 2">
            <a:extLst>
              <a:ext uri="{FF2B5EF4-FFF2-40B4-BE49-F238E27FC236}">
                <a16:creationId xmlns:a16="http://schemas.microsoft.com/office/drawing/2014/main" id="{8DCD3CDE-26AB-DC80-65A5-EB7DEB7A533E}"/>
              </a:ext>
            </a:extLst>
          </p:cNvPr>
          <p:cNvSpPr>
            <a:spLocks noGrp="1"/>
          </p:cNvSpPr>
          <p:nvPr>
            <p:ph idx="1"/>
          </p:nvPr>
        </p:nvSpPr>
        <p:spPr>
          <a:xfrm>
            <a:off x="328773" y="1325366"/>
            <a:ext cx="11517329" cy="5137079"/>
          </a:xfrm>
        </p:spPr>
        <p:txBody>
          <a:bodyPr>
            <a:normAutofit fontScale="85000" lnSpcReduction="20000"/>
          </a:bodyPr>
          <a:lstStyle/>
          <a:p>
            <a:pPr marL="0" indent="0" algn="ctr" rtl="1">
              <a:buNone/>
            </a:pPr>
            <a:r>
              <a:rPr lang="ar-SA" sz="3800" b="1" dirty="0">
                <a:latin typeface="Sakkal Majalla" panose="02000000000000000000" pitchFamily="2" charset="-78"/>
                <a:cs typeface="Sakkal Majalla" panose="02000000000000000000" pitchFamily="2" charset="-78"/>
              </a:rPr>
              <a:t>ما هي المعزِّزات المعرفية؟</a:t>
            </a:r>
            <a:endParaRPr lang="fr-FR" sz="3800" dirty="0">
              <a:latin typeface="Sakkal Majalla" panose="02000000000000000000" pitchFamily="2" charset="-78"/>
              <a:cs typeface="Sakkal Majalla" panose="02000000000000000000" pitchFamily="2" charset="-78"/>
            </a:endParaRPr>
          </a:p>
          <a:p>
            <a:pPr marL="0" indent="0" algn="ctr" rtl="1">
              <a:buNone/>
            </a:pPr>
            <a:r>
              <a:rPr lang="ar-SA" sz="3800" dirty="0">
                <a:latin typeface="Sakkal Majalla" panose="02000000000000000000" pitchFamily="2" charset="-78"/>
                <a:cs typeface="Sakkal Majalla" panose="02000000000000000000" pitchFamily="2" charset="-78"/>
              </a:rPr>
              <a:t>المعزِّزات المعرفية (الأدوية الذكية، المنشطات النفسية…) هي مواد ذات تأثير نفسي تُعرف بأسمائها التجارية مثل: ريتالين، </a:t>
            </a:r>
            <a:r>
              <a:rPr lang="ar-SA" sz="3800" dirty="0" err="1">
                <a:latin typeface="Sakkal Majalla" panose="02000000000000000000" pitchFamily="2" charset="-78"/>
                <a:cs typeface="Sakkal Majalla" panose="02000000000000000000" pitchFamily="2" charset="-78"/>
              </a:rPr>
              <a:t>أدرال</a:t>
            </a:r>
            <a:r>
              <a:rPr lang="ar-SA" sz="3800" dirty="0">
                <a:latin typeface="Sakkal Majalla" panose="02000000000000000000" pitchFamily="2" charset="-78"/>
                <a:cs typeface="Sakkal Majalla" panose="02000000000000000000" pitchFamily="2" charset="-78"/>
              </a:rPr>
              <a:t>، </a:t>
            </a:r>
            <a:r>
              <a:rPr lang="ar-SA" sz="3800" dirty="0" err="1">
                <a:latin typeface="Sakkal Majalla" panose="02000000000000000000" pitchFamily="2" charset="-78"/>
                <a:cs typeface="Sakkal Majalla" panose="02000000000000000000" pitchFamily="2" charset="-78"/>
              </a:rPr>
              <a:t>كونشيرتا</a:t>
            </a:r>
            <a:r>
              <a:rPr lang="ar-SA" sz="3800" dirty="0">
                <a:latin typeface="Sakkal Majalla" panose="02000000000000000000" pitchFamily="2" charset="-78"/>
                <a:cs typeface="Sakkal Majalla" panose="02000000000000000000" pitchFamily="2" charset="-78"/>
              </a:rPr>
              <a:t>… وتُستخدم لتحسين بعض وظائف الجهاز العصبي، مثل</a:t>
            </a:r>
            <a:r>
              <a:rPr lang="fr-FR" sz="3800" dirty="0">
                <a:latin typeface="Sakkal Majalla" panose="02000000000000000000" pitchFamily="2" charset="-78"/>
                <a:cs typeface="Sakkal Majalla" panose="02000000000000000000" pitchFamily="2" charset="-78"/>
              </a:rPr>
              <a:t>:</a:t>
            </a:r>
          </a:p>
          <a:p>
            <a:pPr marL="0" lvl="0" indent="0" algn="ctr" rtl="1">
              <a:buNone/>
            </a:pPr>
            <a:r>
              <a:rPr lang="ar-SA" sz="3800" dirty="0">
                <a:latin typeface="Sakkal Majalla" panose="02000000000000000000" pitchFamily="2" charset="-78"/>
                <a:cs typeface="Sakkal Majalla" panose="02000000000000000000" pitchFamily="2" charset="-78"/>
              </a:rPr>
              <a:t>زيادة التركيز</a:t>
            </a:r>
            <a:endParaRPr lang="fr-FR" sz="3800" dirty="0">
              <a:latin typeface="Sakkal Majalla" panose="02000000000000000000" pitchFamily="2" charset="-78"/>
              <a:cs typeface="Sakkal Majalla" panose="02000000000000000000" pitchFamily="2" charset="-78"/>
            </a:endParaRPr>
          </a:p>
          <a:p>
            <a:pPr marL="0" lvl="0" indent="0" algn="ctr" rtl="1">
              <a:buNone/>
            </a:pPr>
            <a:r>
              <a:rPr lang="ar-SA" sz="3800" dirty="0">
                <a:latin typeface="Sakkal Majalla" panose="02000000000000000000" pitchFamily="2" charset="-78"/>
                <a:cs typeface="Sakkal Majalla" panose="02000000000000000000" pitchFamily="2" charset="-78"/>
              </a:rPr>
              <a:t>تحسين الذاكرة</a:t>
            </a:r>
            <a:endParaRPr lang="fr-FR" sz="3800" dirty="0">
              <a:latin typeface="Sakkal Majalla" panose="02000000000000000000" pitchFamily="2" charset="-78"/>
              <a:cs typeface="Sakkal Majalla" panose="02000000000000000000" pitchFamily="2" charset="-78"/>
            </a:endParaRPr>
          </a:p>
          <a:p>
            <a:pPr marL="0" lvl="0" indent="0" algn="ctr" rtl="1">
              <a:buNone/>
            </a:pPr>
            <a:r>
              <a:rPr lang="ar-SA" sz="3800" dirty="0">
                <a:latin typeface="Sakkal Majalla" panose="02000000000000000000" pitchFamily="2" charset="-78"/>
                <a:cs typeface="Sakkal Majalla" panose="02000000000000000000" pitchFamily="2" charset="-78"/>
              </a:rPr>
              <a:t>تقليل الشعور بالتعب</a:t>
            </a:r>
            <a:endParaRPr lang="ar-DZ" sz="3800" dirty="0">
              <a:latin typeface="Sakkal Majalla" panose="02000000000000000000" pitchFamily="2" charset="-78"/>
              <a:cs typeface="Sakkal Majalla" panose="02000000000000000000" pitchFamily="2" charset="-78"/>
            </a:endParaRPr>
          </a:p>
          <a:p>
            <a:pPr marL="0" indent="0" algn="ctr" rtl="1">
              <a:buNone/>
            </a:pPr>
            <a:r>
              <a:rPr lang="ar-SA" sz="3800" b="1" dirty="0">
                <a:latin typeface="Sakkal Majalla" panose="02000000000000000000" pitchFamily="2" charset="-78"/>
                <a:cs typeface="Sakkal Majalla" panose="02000000000000000000" pitchFamily="2" charset="-78"/>
              </a:rPr>
              <a:t>نسبة الاستهلاك</a:t>
            </a:r>
            <a:endParaRPr lang="fr-FR" sz="3800" dirty="0">
              <a:latin typeface="Sakkal Majalla" panose="02000000000000000000" pitchFamily="2" charset="-78"/>
              <a:cs typeface="Sakkal Majalla" panose="02000000000000000000" pitchFamily="2" charset="-78"/>
            </a:endParaRPr>
          </a:p>
          <a:p>
            <a:pPr marL="0" indent="0" algn="ctr" rtl="1">
              <a:buNone/>
            </a:pPr>
            <a:r>
              <a:rPr lang="ar-DZ" sz="3800" dirty="0">
                <a:latin typeface="Sakkal Majalla" panose="02000000000000000000" pitchFamily="2" charset="-78"/>
                <a:cs typeface="Sakkal Majalla" panose="02000000000000000000" pitchFamily="2" charset="-78"/>
              </a:rPr>
              <a:t>تقدر</a:t>
            </a:r>
            <a:r>
              <a:rPr lang="ar-SA" sz="3800" dirty="0">
                <a:latin typeface="Sakkal Majalla" panose="02000000000000000000" pitchFamily="2" charset="-78"/>
                <a:cs typeface="Sakkal Majalla" panose="02000000000000000000" pitchFamily="2" charset="-78"/>
              </a:rPr>
              <a:t> نسبة الاستعمال غير الطبي لهذه المنشطات بين الطلبة بحوالي 4% إلى 6%، وقد تصل في بعض الدراسات إلى نسب أعلى بكثير. ويُفسَّر هذا التفاوت بـ</a:t>
            </a:r>
            <a:r>
              <a:rPr lang="fr-FR" sz="3800" dirty="0">
                <a:latin typeface="Sakkal Majalla" panose="02000000000000000000" pitchFamily="2" charset="-78"/>
                <a:cs typeface="Sakkal Majalla" panose="02000000000000000000" pitchFamily="2" charset="-78"/>
              </a:rPr>
              <a:t>:</a:t>
            </a:r>
          </a:p>
          <a:p>
            <a:pPr marL="0" lvl="0" indent="0" algn="ctr" rtl="1">
              <a:buNone/>
            </a:pPr>
            <a:r>
              <a:rPr lang="ar-SA" sz="3800" dirty="0">
                <a:latin typeface="Sakkal Majalla" panose="02000000000000000000" pitchFamily="2" charset="-78"/>
                <a:cs typeface="Sakkal Majalla" panose="02000000000000000000" pitchFamily="2" charset="-78"/>
              </a:rPr>
              <a:t>مبالغة بعض الطلبة في تقدير انتشارها («الجميع يستعملها»)</a:t>
            </a:r>
            <a:endParaRPr lang="fr-FR" sz="3800" dirty="0">
              <a:latin typeface="Sakkal Majalla" panose="02000000000000000000" pitchFamily="2" charset="-78"/>
              <a:cs typeface="Sakkal Majalla" panose="02000000000000000000" pitchFamily="2" charset="-78"/>
            </a:endParaRPr>
          </a:p>
          <a:p>
            <a:pPr marL="0" lvl="0" indent="0" algn="ctr" rtl="1">
              <a:buNone/>
            </a:pPr>
            <a:r>
              <a:rPr lang="ar-SA" sz="3800" dirty="0">
                <a:latin typeface="Sakkal Majalla" panose="02000000000000000000" pitchFamily="2" charset="-78"/>
                <a:cs typeface="Sakkal Majalla" panose="02000000000000000000" pitchFamily="2" charset="-78"/>
              </a:rPr>
              <a:t>أو التقليل من الإبلاغ بسبب ارتباطها بالغش وعدم مشروعيتها</a:t>
            </a:r>
            <a:endParaRPr lang="fr-FR" sz="3800" dirty="0">
              <a:latin typeface="Sakkal Majalla" panose="02000000000000000000" pitchFamily="2" charset="-78"/>
              <a:cs typeface="Sakkal Majalla" panose="02000000000000000000" pitchFamily="2" charset="-78"/>
            </a:endParaRPr>
          </a:p>
          <a:p>
            <a:pPr marL="0" lvl="0" indent="0" algn="ctr" rtl="1">
              <a:buNone/>
            </a:pPr>
            <a:endParaRPr lang="fr-FR" sz="3800" dirty="0">
              <a:latin typeface="Sakkal Majalla" panose="02000000000000000000" pitchFamily="2" charset="-78"/>
              <a:cs typeface="Sakkal Majalla" panose="02000000000000000000" pitchFamily="2" charset="-78"/>
            </a:endParaRPr>
          </a:p>
          <a:p>
            <a:endParaRPr lang="fr-FR" dirty="0"/>
          </a:p>
        </p:txBody>
      </p:sp>
    </p:spTree>
    <p:extLst>
      <p:ext uri="{BB962C8B-B14F-4D97-AF65-F5344CB8AC3E}">
        <p14:creationId xmlns:p14="http://schemas.microsoft.com/office/powerpoint/2010/main" val="371544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2A9759A-3EDB-6438-4013-53492860C5AD}"/>
              </a:ext>
            </a:extLst>
          </p:cNvPr>
          <p:cNvSpPr>
            <a:spLocks noGrp="1"/>
          </p:cNvSpPr>
          <p:nvPr>
            <p:ph idx="1"/>
          </p:nvPr>
        </p:nvSpPr>
        <p:spPr>
          <a:xfrm>
            <a:off x="838200" y="380144"/>
            <a:ext cx="10515600" cy="5796819"/>
          </a:xfrm>
        </p:spPr>
        <p:txBody>
          <a:bodyPr/>
          <a:lstStyle/>
          <a:p>
            <a:pPr marL="0" indent="0" algn="ctr" rtl="1">
              <a:buNone/>
            </a:pPr>
            <a:r>
              <a:rPr lang="ar-SA" b="1" dirty="0">
                <a:latin typeface="Sakkal Majalla" panose="02000000000000000000" pitchFamily="2" charset="-78"/>
                <a:cs typeface="Sakkal Majalla" panose="02000000000000000000" pitchFamily="2" charset="-78"/>
              </a:rPr>
              <a:t>لماذا يلجأ الطلبة إليها؟</a:t>
            </a:r>
            <a:endParaRPr lang="fr-FR"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يرجع الطلبة استهلاكهم لهذه المواد إلى عدة أسباب، منها</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تحسين الأداء الدراسي</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تعويض ضعف أو صعوبات شخصية</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التكيف مع بيئة تنافسية وضاغطة</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التوفيق بين الدراسة والعمل والحياة الاجتماعية</a:t>
            </a:r>
            <a:endParaRPr lang="fr-FR" dirty="0">
              <a:latin typeface="Sakkal Majalla" panose="02000000000000000000" pitchFamily="2" charset="-78"/>
              <a:cs typeface="Sakkal Majalla" panose="02000000000000000000" pitchFamily="2" charset="-78"/>
            </a:endParaRPr>
          </a:p>
          <a:p>
            <a:endParaRPr lang="fr-FR" dirty="0"/>
          </a:p>
        </p:txBody>
      </p:sp>
    </p:spTree>
    <p:extLst>
      <p:ext uri="{BB962C8B-B14F-4D97-AF65-F5344CB8AC3E}">
        <p14:creationId xmlns:p14="http://schemas.microsoft.com/office/powerpoint/2010/main" val="20591435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8665E3-A9C2-8497-1EFF-FA7D8AFB6097}"/>
              </a:ext>
            </a:extLst>
          </p:cNvPr>
          <p:cNvSpPr>
            <a:spLocks noGrp="1"/>
          </p:cNvSpPr>
          <p:nvPr>
            <p:ph type="title"/>
          </p:nvPr>
        </p:nvSpPr>
        <p:spPr>
          <a:xfrm>
            <a:off x="838200" y="365125"/>
            <a:ext cx="10515600" cy="672565"/>
          </a:xfrm>
        </p:spPr>
        <p:txBody>
          <a:bodyPr>
            <a:normAutofit fontScale="90000"/>
          </a:bodyPr>
          <a:lstStyle/>
          <a:p>
            <a:pPr algn="ctr" rtl="1"/>
            <a:r>
              <a:rPr lang="ar-SA" sz="3600" b="1" dirty="0">
                <a:solidFill>
                  <a:srgbClr val="FF0000"/>
                </a:solidFill>
                <a:latin typeface="Sakkal Majalla" panose="02000000000000000000" pitchFamily="2" charset="-78"/>
                <a:cs typeface="Sakkal Majalla" panose="02000000000000000000" pitchFamily="2" charset="-78"/>
              </a:rPr>
              <a:t>أهم مبادئ الممارسة المتكاملة في الصحة النفسية للطلبة</a:t>
            </a:r>
            <a:br>
              <a:rPr lang="fr-FR" dirty="0"/>
            </a:br>
            <a:endParaRPr lang="fr-FR" dirty="0"/>
          </a:p>
        </p:txBody>
      </p:sp>
      <p:graphicFrame>
        <p:nvGraphicFramePr>
          <p:cNvPr id="4" name="Espace réservé du contenu 3">
            <a:extLst>
              <a:ext uri="{FF2B5EF4-FFF2-40B4-BE49-F238E27FC236}">
                <a16:creationId xmlns:a16="http://schemas.microsoft.com/office/drawing/2014/main" id="{A75394A2-4EC2-FFB8-9107-B686085D6596}"/>
              </a:ext>
            </a:extLst>
          </p:cNvPr>
          <p:cNvGraphicFramePr>
            <a:graphicFrameLocks noGrp="1"/>
          </p:cNvGraphicFramePr>
          <p:nvPr>
            <p:ph idx="1"/>
            <p:extLst>
              <p:ext uri="{D42A27DB-BD31-4B8C-83A1-F6EECF244321}">
                <p14:modId xmlns:p14="http://schemas.microsoft.com/office/powerpoint/2010/main" val="3136214534"/>
              </p:ext>
            </p:extLst>
          </p:nvPr>
        </p:nvGraphicFramePr>
        <p:xfrm>
          <a:off x="308225" y="770562"/>
          <a:ext cx="11383766" cy="5917912"/>
        </p:xfrm>
        <a:graphic>
          <a:graphicData uri="http://schemas.openxmlformats.org/drawingml/2006/table">
            <a:tbl>
              <a:tblPr firstRow="1" bandRow="1">
                <a:tableStyleId>{21E4AEA4-8DFA-4A89-87EB-49C32662AFE0}</a:tableStyleId>
              </a:tblPr>
              <a:tblGrid>
                <a:gridCol w="7656839">
                  <a:extLst>
                    <a:ext uri="{9D8B030D-6E8A-4147-A177-3AD203B41FA5}">
                      <a16:colId xmlns:a16="http://schemas.microsoft.com/office/drawing/2014/main" val="4218636343"/>
                    </a:ext>
                  </a:extLst>
                </a:gridCol>
                <a:gridCol w="3726927">
                  <a:extLst>
                    <a:ext uri="{9D8B030D-6E8A-4147-A177-3AD203B41FA5}">
                      <a16:colId xmlns:a16="http://schemas.microsoft.com/office/drawing/2014/main" val="2263249402"/>
                    </a:ext>
                  </a:extLst>
                </a:gridCol>
              </a:tblGrid>
              <a:tr h="974603">
                <a:tc>
                  <a:txBody>
                    <a:bodyPr/>
                    <a:lstStyle/>
                    <a:p>
                      <a:pPr lvl="0" algn="ctr" rtl="1"/>
                      <a:r>
                        <a:rPr lang="ar-SA" sz="1800" b="1" kern="1200" dirty="0">
                          <a:solidFill>
                            <a:schemeClr val="lt1"/>
                          </a:solidFill>
                          <a:effectLst/>
                          <a:latin typeface="Sakkal Majalla" panose="02000000000000000000" pitchFamily="2" charset="-78"/>
                          <a:ea typeface="+mn-ea"/>
                          <a:cs typeface="Sakkal Majalla" panose="02000000000000000000" pitchFamily="2" charset="-78"/>
                        </a:rPr>
                        <a:t>تطوير مسارات رعاية واضحة للطلبة</a:t>
                      </a:r>
                      <a:endParaRPr lang="fr-FR" sz="1800" b="1" kern="1200" dirty="0">
                        <a:solidFill>
                          <a:schemeClr val="lt1"/>
                        </a:solidFill>
                        <a:effectLst/>
                        <a:latin typeface="Sakkal Majalla" panose="02000000000000000000" pitchFamily="2" charset="-78"/>
                        <a:ea typeface="+mn-ea"/>
                        <a:cs typeface="Sakkal Majalla" panose="02000000000000000000" pitchFamily="2" charset="-78"/>
                      </a:endParaRPr>
                    </a:p>
                    <a:p>
                      <a:pPr lvl="0" algn="ctr" rtl="1"/>
                      <a:r>
                        <a:rPr lang="ar-SA" sz="1800" b="1" kern="1200" dirty="0">
                          <a:solidFill>
                            <a:schemeClr val="lt1"/>
                          </a:solidFill>
                          <a:effectLst/>
                          <a:latin typeface="Sakkal Majalla" panose="02000000000000000000" pitchFamily="2" charset="-78"/>
                          <a:ea typeface="+mn-ea"/>
                          <a:cs typeface="Sakkal Majalla" panose="02000000000000000000" pitchFamily="2" charset="-78"/>
                        </a:rPr>
                        <a:t>اعتبار الطلبة فئة خاصة لها احتياجات صحية مميزة</a:t>
                      </a:r>
                      <a:endParaRPr lang="fr-FR" sz="1800" b="1" kern="1200" dirty="0">
                        <a:solidFill>
                          <a:schemeClr val="lt1"/>
                        </a:solidFill>
                        <a:effectLst/>
                        <a:latin typeface="Sakkal Majalla" panose="02000000000000000000" pitchFamily="2" charset="-78"/>
                        <a:ea typeface="+mn-ea"/>
                        <a:cs typeface="Sakkal Majalla" panose="02000000000000000000" pitchFamily="2" charset="-78"/>
                      </a:endParaRPr>
                    </a:p>
                    <a:p>
                      <a:pPr lvl="0" algn="ctr" rtl="1"/>
                      <a:r>
                        <a:rPr lang="ar-SA" sz="1800" b="1" kern="1200" dirty="0">
                          <a:solidFill>
                            <a:schemeClr val="lt1"/>
                          </a:solidFill>
                          <a:effectLst/>
                          <a:latin typeface="Sakkal Majalla" panose="02000000000000000000" pitchFamily="2" charset="-78"/>
                          <a:ea typeface="+mn-ea"/>
                          <a:cs typeface="Sakkal Majalla" panose="02000000000000000000" pitchFamily="2" charset="-78"/>
                        </a:rPr>
                        <a:t>التنسيق بين الخدمات الصحية والجامعات</a:t>
                      </a:r>
                      <a:endParaRPr lang="fr-FR" sz="1800" b="1" kern="1200" dirty="0">
                        <a:solidFill>
                          <a:schemeClr val="lt1"/>
                        </a:solidFill>
                        <a:effectLst/>
                        <a:latin typeface="Sakkal Majalla" panose="02000000000000000000" pitchFamily="2" charset="-78"/>
                        <a:ea typeface="+mn-ea"/>
                        <a:cs typeface="Sakkal Majalla" panose="02000000000000000000" pitchFamily="2" charset="-78"/>
                      </a:endParaRPr>
                    </a:p>
                  </a:txBody>
                  <a:tcPr/>
                </a:tc>
                <a:tc>
                  <a:txBody>
                    <a:bodyPr/>
                    <a:lstStyle/>
                    <a:p>
                      <a:pPr algn="ctr"/>
                      <a:r>
                        <a:rPr lang="ar-SA" sz="1800" b="1" kern="1200" dirty="0">
                          <a:solidFill>
                            <a:schemeClr val="lt1"/>
                          </a:solidFill>
                          <a:effectLst/>
                          <a:latin typeface="Sakkal Majalla" panose="02000000000000000000" pitchFamily="2" charset="-78"/>
                          <a:ea typeface="+mn-ea"/>
                          <a:cs typeface="Sakkal Majalla" panose="02000000000000000000" pitchFamily="2" charset="-78"/>
                        </a:rPr>
                        <a:t>التخطيط الاستراتيجي للخدمات</a:t>
                      </a:r>
                      <a:endParaRPr lang="fr-FR" dirty="0">
                        <a:latin typeface="Sakkal Majalla" panose="02000000000000000000" pitchFamily="2" charset="-78"/>
                        <a:cs typeface="Sakkal Majalla" panose="02000000000000000000" pitchFamily="2" charset="-78"/>
                      </a:endParaRPr>
                    </a:p>
                  </a:txBody>
                  <a:tcPr/>
                </a:tc>
                <a:extLst>
                  <a:ext uri="{0D108BD9-81ED-4DB2-BD59-A6C34878D82A}">
                    <a16:rowId xmlns:a16="http://schemas.microsoft.com/office/drawing/2014/main" val="2163514525"/>
                  </a:ext>
                </a:extLst>
              </a:tr>
              <a:tr h="1044897">
                <a:tc>
                  <a:txBody>
                    <a:bodyPr/>
                    <a:lstStyle/>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إنشاء علاقات بين الجامعة وخدمات الصحة النفسية</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تسهيل الإحالة والتوجيه الصحيح</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تعزيز العمل المشترك بين مختلف الجهات</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lang="fr-FR" sz="1800" b="1" kern="1200" dirty="0">
                        <a:solidFill>
                          <a:schemeClr val="dk1"/>
                        </a:solidFill>
                        <a:effectLst/>
                        <a:latin typeface="Sakkal Majalla" panose="02000000000000000000" pitchFamily="2" charset="-78"/>
                        <a:ea typeface="+mn-ea"/>
                        <a:cs typeface="Sakkal Majalla" panose="02000000000000000000" pitchFamily="2" charset="-78"/>
                      </a:endParaRPr>
                    </a:p>
                    <a:p>
                      <a:pPr marL="0" marR="0" lvl="0" indent="0" algn="ctr" defTabSz="914400" rtl="1" eaLnBrk="1" fontAlgn="auto" latinLnBrk="0" hangingPunct="1">
                        <a:lnSpc>
                          <a:spcPct val="100000"/>
                        </a:lnSpc>
                        <a:spcBef>
                          <a:spcPts val="0"/>
                        </a:spcBef>
                        <a:spcAft>
                          <a:spcPts val="0"/>
                        </a:spcAft>
                        <a:buClrTx/>
                        <a:buSzTx/>
                        <a:buFontTx/>
                        <a:buNone/>
                        <a:tabLst/>
                        <a:defRPr/>
                      </a:pPr>
                      <a:r>
                        <a:rPr lang="ar-SA" sz="1800" b="1" kern="1200" dirty="0">
                          <a:solidFill>
                            <a:schemeClr val="dk1"/>
                          </a:solidFill>
                          <a:effectLst/>
                          <a:latin typeface="Sakkal Majalla" panose="02000000000000000000" pitchFamily="2" charset="-78"/>
                          <a:ea typeface="+mn-ea"/>
                          <a:cs typeface="Sakkal Majalla" panose="02000000000000000000" pitchFamily="2" charset="-78"/>
                        </a:rPr>
                        <a:t>بناء شبكات تعاون</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algn="ctr" rtl="1"/>
                      <a:endParaRPr lang="fr-FR" dirty="0">
                        <a:latin typeface="Sakkal Majalla" panose="02000000000000000000" pitchFamily="2" charset="-78"/>
                        <a:cs typeface="Sakkal Majalla" panose="02000000000000000000" pitchFamily="2" charset="-78"/>
                      </a:endParaRPr>
                    </a:p>
                  </a:txBody>
                  <a:tcPr/>
                </a:tc>
                <a:extLst>
                  <a:ext uri="{0D108BD9-81ED-4DB2-BD59-A6C34878D82A}">
                    <a16:rowId xmlns:a16="http://schemas.microsoft.com/office/drawing/2014/main" val="2885628825"/>
                  </a:ext>
                </a:extLst>
              </a:tr>
              <a:tr h="974603">
                <a:tc>
                  <a:txBody>
                    <a:bodyPr/>
                    <a:lstStyle/>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تحديد الشخص المسؤول عن متابعة الطالب</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توضيح مهامه للجهات الصحية الخارجية</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تحديث المعلومات باستمرار</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txBody>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endParaRPr lang="fr-FR" sz="1800" b="1" kern="1200" dirty="0">
                        <a:solidFill>
                          <a:schemeClr val="dk1"/>
                        </a:solidFill>
                        <a:effectLst/>
                        <a:latin typeface="Sakkal Majalla" panose="02000000000000000000" pitchFamily="2" charset="-78"/>
                        <a:ea typeface="+mn-ea"/>
                        <a:cs typeface="Sakkal Majalla" panose="02000000000000000000" pitchFamily="2" charset="-78"/>
                      </a:endParaRPr>
                    </a:p>
                    <a:p>
                      <a:pPr marL="0" marR="0" lvl="0" indent="0" algn="ctr" defTabSz="914400" rtl="1" eaLnBrk="1" fontAlgn="auto" latinLnBrk="0" hangingPunct="1">
                        <a:lnSpc>
                          <a:spcPct val="100000"/>
                        </a:lnSpc>
                        <a:spcBef>
                          <a:spcPts val="0"/>
                        </a:spcBef>
                        <a:spcAft>
                          <a:spcPts val="0"/>
                        </a:spcAft>
                        <a:buClrTx/>
                        <a:buSzTx/>
                        <a:buFontTx/>
                        <a:buNone/>
                        <a:tabLst/>
                        <a:defRPr/>
                      </a:pPr>
                      <a:r>
                        <a:rPr lang="ar-SA" sz="1800" b="1" kern="1200" dirty="0">
                          <a:solidFill>
                            <a:schemeClr val="dk1"/>
                          </a:solidFill>
                          <a:effectLst/>
                          <a:latin typeface="Sakkal Majalla" panose="02000000000000000000" pitchFamily="2" charset="-78"/>
                          <a:ea typeface="+mn-ea"/>
                          <a:cs typeface="Sakkal Majalla" panose="02000000000000000000" pitchFamily="2" charset="-78"/>
                        </a:rPr>
                        <a:t>وضوح الأدوار داخل الجامعة</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algn="ctr" rtl="1"/>
                      <a:endParaRPr lang="fr-FR" dirty="0">
                        <a:latin typeface="Sakkal Majalla" panose="02000000000000000000" pitchFamily="2" charset="-78"/>
                        <a:cs typeface="Sakkal Majalla" panose="02000000000000000000" pitchFamily="2" charset="-78"/>
                      </a:endParaRPr>
                    </a:p>
                  </a:txBody>
                  <a:tcPr/>
                </a:tc>
                <a:extLst>
                  <a:ext uri="{0D108BD9-81ED-4DB2-BD59-A6C34878D82A}">
                    <a16:rowId xmlns:a16="http://schemas.microsoft.com/office/drawing/2014/main" val="1085939616"/>
                  </a:ext>
                </a:extLst>
              </a:tr>
              <a:tr h="974603">
                <a:tc>
                  <a:txBody>
                    <a:bodyPr/>
                    <a:lstStyle/>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مشاركة ممثل الجامعة في اجتماعات العلاج</a:t>
                      </a:r>
                      <a:r>
                        <a:rPr lang="fr-FR" sz="1800" kern="1200" dirty="0">
                          <a:solidFill>
                            <a:schemeClr val="dk1"/>
                          </a:solidFill>
                          <a:effectLst/>
                          <a:latin typeface="Sakkal Majalla" panose="02000000000000000000" pitchFamily="2" charset="-78"/>
                          <a:ea typeface="+mn-ea"/>
                          <a:cs typeface="Sakkal Majalla" panose="02000000000000000000" pitchFamily="2" charset="-78"/>
                        </a:rPr>
                        <a:t> (CPA)</a:t>
                      </a: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مراعاة تأثير العلاج على الدراسة</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التأكيد أن خدمات الجامعة مكملة وليست بديلة</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800" b="1" kern="1200" dirty="0">
                        <a:solidFill>
                          <a:schemeClr val="dk1"/>
                        </a:solidFill>
                        <a:effectLst/>
                        <a:latin typeface="Sakkal Majalla" panose="02000000000000000000" pitchFamily="2" charset="-78"/>
                        <a:ea typeface="+mn-ea"/>
                        <a:cs typeface="Sakkal Majalla" panose="02000000000000000000" pitchFamily="2" charset="-7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ar-SA" sz="1800" b="1" kern="1200" dirty="0">
                          <a:solidFill>
                            <a:schemeClr val="dk1"/>
                          </a:solidFill>
                          <a:effectLst/>
                          <a:latin typeface="Sakkal Majalla" panose="02000000000000000000" pitchFamily="2" charset="-78"/>
                          <a:ea typeface="+mn-ea"/>
                          <a:cs typeface="Sakkal Majalla" panose="02000000000000000000" pitchFamily="2" charset="-78"/>
                        </a:rPr>
                        <a:t>إشراك الجامعة في متابعة العلاج</a:t>
                      </a:r>
                      <a:endParaRPr lang="fr-FR" sz="1800" b="1" kern="1200" dirty="0">
                        <a:solidFill>
                          <a:schemeClr val="dk1"/>
                        </a:solidFill>
                        <a:effectLst/>
                        <a:latin typeface="Sakkal Majalla" panose="02000000000000000000" pitchFamily="2" charset="-78"/>
                        <a:ea typeface="+mn-ea"/>
                        <a:cs typeface="Sakkal Majalla" panose="02000000000000000000" pitchFamily="2" charset="-7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1574568875"/>
                  </a:ext>
                </a:extLst>
              </a:tr>
              <a:tr h="974603">
                <a:tc>
                  <a:txBody>
                    <a:bodyPr/>
                    <a:lstStyle/>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وضع قواعد واضحة للتواصل بين الجهات</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احترام سرية المعلومات</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طمأنة الطالب لبناء الثقة</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txBody>
                  <a:tcPr/>
                </a:tc>
                <a:tc>
                  <a:txBody>
                    <a:bodyPr/>
                    <a:lstStyle/>
                    <a:p>
                      <a:pPr algn="ctr"/>
                      <a:endParaRPr lang="fr-FR" dirty="0">
                        <a:latin typeface="Sakkal Majalla" panose="02000000000000000000" pitchFamily="2" charset="-78"/>
                        <a:cs typeface="Sakkal Majalla" panose="02000000000000000000" pitchFamily="2" charset="-7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ar-SA" sz="1800" b="1" kern="1200" dirty="0">
                          <a:solidFill>
                            <a:schemeClr val="dk1"/>
                          </a:solidFill>
                          <a:effectLst/>
                          <a:latin typeface="Sakkal Majalla" panose="02000000000000000000" pitchFamily="2" charset="-78"/>
                          <a:ea typeface="+mn-ea"/>
                          <a:cs typeface="Sakkal Majalla" panose="02000000000000000000" pitchFamily="2" charset="-78"/>
                        </a:rPr>
                        <a:t>تنظيم التواصل والسرية</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algn="ctr"/>
                      <a:endParaRPr lang="fr-FR" dirty="0">
                        <a:latin typeface="Sakkal Majalla" panose="02000000000000000000" pitchFamily="2" charset="-78"/>
                        <a:cs typeface="Sakkal Majalla" panose="02000000000000000000" pitchFamily="2" charset="-78"/>
                      </a:endParaRPr>
                    </a:p>
                  </a:txBody>
                  <a:tcPr/>
                </a:tc>
                <a:extLst>
                  <a:ext uri="{0D108BD9-81ED-4DB2-BD59-A6C34878D82A}">
                    <a16:rowId xmlns:a16="http://schemas.microsoft.com/office/drawing/2014/main" val="3616394501"/>
                  </a:ext>
                </a:extLst>
              </a:tr>
              <a:tr h="974603">
                <a:tc>
                  <a:txBody>
                    <a:bodyPr/>
                    <a:lstStyle/>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أخذ مواعيد الامتحانات والعطل بعين الاعتبار</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p>
                      <a:pPr lvl="0" algn="ctr" rtl="1"/>
                      <a:r>
                        <a:rPr lang="ar-SA" sz="1800" kern="1200" dirty="0">
                          <a:solidFill>
                            <a:schemeClr val="dk1"/>
                          </a:solidFill>
                          <a:effectLst/>
                          <a:latin typeface="Sakkal Majalla" panose="02000000000000000000" pitchFamily="2" charset="-78"/>
                          <a:ea typeface="+mn-ea"/>
                          <a:cs typeface="Sakkal Majalla" panose="02000000000000000000" pitchFamily="2" charset="-78"/>
                        </a:rPr>
                        <a:t>تجنب تعارض العلاج مع الدراسة</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txBody>
                  <a:tcPr/>
                </a:tc>
                <a:tc>
                  <a:txBody>
                    <a:bodyPr/>
                    <a:lstStyle/>
                    <a:p>
                      <a:pPr algn="ctr"/>
                      <a:endParaRPr lang="fr-FR" dirty="0">
                        <a:latin typeface="Sakkal Majalla" panose="02000000000000000000" pitchFamily="2" charset="-78"/>
                        <a:cs typeface="Sakkal Majalla" panose="02000000000000000000" pitchFamily="2" charset="-7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ar-SA" sz="1800" b="1" kern="1200" dirty="0">
                          <a:solidFill>
                            <a:schemeClr val="dk1"/>
                          </a:solidFill>
                          <a:effectLst/>
                          <a:latin typeface="Sakkal Majalla" panose="02000000000000000000" pitchFamily="2" charset="-78"/>
                          <a:ea typeface="+mn-ea"/>
                          <a:cs typeface="Sakkal Majalla" panose="02000000000000000000" pitchFamily="2" charset="-78"/>
                        </a:rPr>
                        <a:t>مراعاة التقويم الجامعي</a:t>
                      </a:r>
                      <a:endParaRPr lang="fr-FR" sz="1800" kern="1200" dirty="0">
                        <a:solidFill>
                          <a:schemeClr val="dk1"/>
                        </a:solidFill>
                        <a:effectLst/>
                        <a:latin typeface="Sakkal Majalla" panose="02000000000000000000" pitchFamily="2" charset="-78"/>
                        <a:ea typeface="+mn-ea"/>
                        <a:cs typeface="Sakkal Majalla" panose="02000000000000000000" pitchFamily="2" charset="-78"/>
                      </a:endParaRPr>
                    </a:p>
                  </a:txBody>
                  <a:tcPr/>
                </a:tc>
                <a:extLst>
                  <a:ext uri="{0D108BD9-81ED-4DB2-BD59-A6C34878D82A}">
                    <a16:rowId xmlns:a16="http://schemas.microsoft.com/office/drawing/2014/main" val="770422359"/>
                  </a:ext>
                </a:extLst>
              </a:tr>
            </a:tbl>
          </a:graphicData>
        </a:graphic>
      </p:graphicFrame>
    </p:spTree>
    <p:extLst>
      <p:ext uri="{BB962C8B-B14F-4D97-AF65-F5344CB8AC3E}">
        <p14:creationId xmlns:p14="http://schemas.microsoft.com/office/powerpoint/2010/main" val="85876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91E0CA-A9BD-0A3A-5BE5-592EED36207F}"/>
              </a:ext>
            </a:extLst>
          </p:cNvPr>
          <p:cNvSpPr>
            <a:spLocks noGrp="1"/>
          </p:cNvSpPr>
          <p:nvPr>
            <p:ph type="title"/>
          </p:nvPr>
        </p:nvSpPr>
        <p:spPr/>
        <p:txBody>
          <a:bodyPr>
            <a:normAutofit/>
          </a:bodyPr>
          <a:lstStyle/>
          <a:p>
            <a:pPr algn="ctr" rtl="1"/>
            <a:r>
              <a:rPr lang="ar-DZ" sz="4000" dirty="0">
                <a:latin typeface="Sakkal Majalla" panose="02000000000000000000" pitchFamily="2" charset="-78"/>
                <a:cs typeface="Sakkal Majalla" panose="02000000000000000000" pitchFamily="2" charset="-78"/>
              </a:rPr>
              <a:t>مقدمة</a:t>
            </a:r>
            <a:endParaRPr lang="fr-FR" sz="4000" dirty="0">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6CE1F75C-73F5-4D0F-0D84-D223DD590BEA}"/>
              </a:ext>
            </a:extLst>
          </p:cNvPr>
          <p:cNvSpPr>
            <a:spLocks noGrp="1"/>
          </p:cNvSpPr>
          <p:nvPr>
            <p:ph idx="1"/>
          </p:nvPr>
        </p:nvSpPr>
        <p:spPr/>
        <p:txBody>
          <a:bodyPr>
            <a:normAutofit fontScale="92500" lnSpcReduction="10000"/>
          </a:bodyPr>
          <a:lstStyle/>
          <a:p>
            <a:pPr marL="0" indent="0" algn="ctr" rtl="1">
              <a:buNone/>
            </a:pPr>
            <a:endParaRPr lang="ar-DZ" dirty="0">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تعدّ الصحة النفسية عنصرًا أساسيًا في الرفاه العام، ولها دور مهم في نجاح الطلبة أكاديميًا. كما أن التحديات الاجتماعية والاقتصادية والثقافية تزيد من الضغوط على الشباب في الجامعات. وقد ازداد الاهتمام بالصحة النفسية لطلاب التعليم العالي مؤخرًا، حيث تشير الدراسات إلى انتشار متزايد لمشكلات مثل التوتر والقلق والاكتئاب بينهم.</a:t>
            </a:r>
          </a:p>
          <a:p>
            <a:pPr marL="0" indent="0" algn="ctr" rtl="1">
              <a:buNone/>
            </a:pPr>
            <a:r>
              <a:rPr lang="fr-FR" sz="2200" dirty="0">
                <a:latin typeface="Sakkal Majalla" panose="02000000000000000000" pitchFamily="2" charset="-78"/>
                <a:cs typeface="Sakkal Majalla" panose="02000000000000000000" pitchFamily="2" charset="-78"/>
              </a:rPr>
              <a:t>Brown)</a:t>
            </a:r>
            <a:r>
              <a:rPr lang="ar-SA" sz="2200" dirty="0">
                <a:latin typeface="Sakkal Majalla" panose="02000000000000000000" pitchFamily="2" charset="-78"/>
                <a:cs typeface="Sakkal Majalla" panose="02000000000000000000" pitchFamily="2" charset="-78"/>
              </a:rPr>
              <a:t>، 2018؛</a:t>
            </a:r>
            <a:r>
              <a:rPr lang="fr-FR" sz="2200" dirty="0">
                <a:latin typeface="Sakkal Majalla" panose="02000000000000000000" pitchFamily="2" charset="-78"/>
                <a:cs typeface="Sakkal Majalla" panose="02000000000000000000" pitchFamily="2" charset="-78"/>
              </a:rPr>
              <a:t> Campbell </a:t>
            </a:r>
            <a:r>
              <a:rPr lang="ar-SA" sz="2200" dirty="0">
                <a:latin typeface="Sakkal Majalla" panose="02000000000000000000" pitchFamily="2" charset="-78"/>
                <a:cs typeface="Sakkal Majalla" panose="02000000000000000000" pitchFamily="2" charset="-78"/>
              </a:rPr>
              <a:t>وآخرون، 2022؛</a:t>
            </a:r>
            <a:r>
              <a:rPr lang="fr-FR" sz="2200" dirty="0">
                <a:latin typeface="Sakkal Majalla" panose="02000000000000000000" pitchFamily="2" charset="-78"/>
                <a:cs typeface="Sakkal Majalla" panose="02000000000000000000" pitchFamily="2" charset="-78"/>
              </a:rPr>
              <a:t> </a:t>
            </a:r>
            <a:r>
              <a:rPr lang="fr-FR" sz="2200" dirty="0" err="1">
                <a:latin typeface="Sakkal Majalla" panose="02000000000000000000" pitchFamily="2" charset="-78"/>
                <a:cs typeface="Sakkal Majalla" panose="02000000000000000000" pitchFamily="2" charset="-78"/>
              </a:rPr>
              <a:t>Pedrelli</a:t>
            </a:r>
            <a:r>
              <a:rPr lang="fr-FR" sz="2200" dirty="0">
                <a:latin typeface="Sakkal Majalla" panose="02000000000000000000" pitchFamily="2" charset="-78"/>
                <a:cs typeface="Sakkal Majalla" panose="02000000000000000000" pitchFamily="2" charset="-78"/>
              </a:rPr>
              <a:t> </a:t>
            </a:r>
            <a:r>
              <a:rPr lang="ar-SA" sz="2200" dirty="0">
                <a:latin typeface="Sakkal Majalla" panose="02000000000000000000" pitchFamily="2" charset="-78"/>
                <a:cs typeface="Sakkal Majalla" panose="02000000000000000000" pitchFamily="2" charset="-78"/>
              </a:rPr>
              <a:t>وآخرون، 2015</a:t>
            </a:r>
            <a:r>
              <a:rPr lang="fr-FR" sz="2200" dirty="0">
                <a:latin typeface="Sakkal Majalla" panose="02000000000000000000" pitchFamily="2" charset="-78"/>
                <a:cs typeface="Sakkal Majalla" panose="02000000000000000000" pitchFamily="2" charset="-78"/>
              </a:rPr>
              <a:t>(</a:t>
            </a:r>
          </a:p>
          <a:p>
            <a:pPr marL="0" indent="0" algn="ctr" rtl="1">
              <a:buNone/>
            </a:pPr>
            <a:r>
              <a:rPr lang="ar-SA" dirty="0">
                <a:latin typeface="Sakkal Majalla" panose="02000000000000000000" pitchFamily="2" charset="-78"/>
                <a:cs typeface="Sakkal Majalla" panose="02000000000000000000" pitchFamily="2" charset="-78"/>
              </a:rPr>
              <a:t>يمثل الانتقال إلى الحياة الجامعية مرحلة حاسمة بالنسبة للعديد من الشباب، إذ يترافق مع تغيّرات وتحديات كبيرة قد تؤثر على رفاههم النفسي</a:t>
            </a:r>
            <a:r>
              <a:rPr lang="fr-FR" dirty="0" err="1">
                <a:latin typeface="Sakkal Majalla" panose="02000000000000000000" pitchFamily="2" charset="-78"/>
                <a:cs typeface="Sakkal Majalla" panose="02000000000000000000" pitchFamily="2" charset="-78"/>
              </a:rPr>
              <a:t>Worsley</a:t>
            </a:r>
            <a:r>
              <a:rPr lang="fr-FR" dirty="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وآخرون، 2021</a:t>
            </a:r>
            <a:r>
              <a:rPr lang="fr-FR" dirty="0">
                <a:latin typeface="Sakkal Majalla" panose="02000000000000000000" pitchFamily="2" charset="-78"/>
                <a:cs typeface="Sakkal Majalla" panose="02000000000000000000" pitchFamily="2" charset="-78"/>
              </a:rPr>
              <a:t>.( </a:t>
            </a:r>
            <a:r>
              <a:rPr lang="ar-SA" dirty="0">
                <a:latin typeface="Sakkal Majalla" panose="02000000000000000000" pitchFamily="2" charset="-78"/>
                <a:cs typeface="Sakkal Majalla" panose="02000000000000000000" pitchFamily="2" charset="-78"/>
              </a:rPr>
              <a:t>فمتطلبات الأداء الأكاديمي، والحاجة إلى بناء علاقات اجتماعية جديدة، وتحديات العيش والتعلم بشكل مستقل، إلى جانب صعوبة الحفاظ على توازن في نمط الحياة، كلها عوامل تسهم في تعقيد وضع الصحة النفسية لدى الطلاب</a:t>
            </a:r>
            <a:endParaRPr lang="ar-DZ" dirty="0">
              <a:latin typeface="Sakkal Majalla" panose="02000000000000000000" pitchFamily="2" charset="-78"/>
              <a:cs typeface="Sakkal Majalla" panose="02000000000000000000" pitchFamily="2" charset="-78"/>
            </a:endParaRPr>
          </a:p>
          <a:p>
            <a:pPr marL="0" indent="0" algn="ctr" rtl="1">
              <a:buNone/>
            </a:pPr>
            <a:r>
              <a:rPr lang="fr-FR" dirty="0">
                <a:latin typeface="Sakkal Majalla" panose="02000000000000000000" pitchFamily="2" charset="-78"/>
                <a:cs typeface="Sakkal Majalla" panose="02000000000000000000" pitchFamily="2" charset="-78"/>
              </a:rPr>
              <a:t> </a:t>
            </a:r>
            <a:r>
              <a:rPr lang="fr-FR" sz="2200" dirty="0" err="1">
                <a:latin typeface="Sakkal Majalla" panose="02000000000000000000" pitchFamily="2" charset="-78"/>
                <a:cs typeface="Sakkal Majalla" panose="02000000000000000000" pitchFamily="2" charset="-78"/>
              </a:rPr>
              <a:t>Åsberg</a:t>
            </a:r>
            <a:r>
              <a:rPr lang="fr-FR" sz="2200" dirty="0">
                <a:latin typeface="Sakkal Majalla" panose="02000000000000000000" pitchFamily="2" charset="-78"/>
                <a:cs typeface="Sakkal Majalla" panose="02000000000000000000" pitchFamily="2" charset="-78"/>
              </a:rPr>
              <a:t>)</a:t>
            </a:r>
            <a:r>
              <a:rPr lang="ar-SA" sz="2200" dirty="0">
                <a:latin typeface="Sakkal Majalla" panose="02000000000000000000" pitchFamily="2" charset="-78"/>
                <a:cs typeface="Sakkal Majalla" panose="02000000000000000000" pitchFamily="2" charset="-78"/>
              </a:rPr>
              <a:t>وآخرون، 2022</a:t>
            </a:r>
            <a:r>
              <a:rPr lang="fr-FR" sz="2200" dirty="0">
                <a:latin typeface="Sakkal Majalla" panose="02000000000000000000" pitchFamily="2" charset="-78"/>
                <a:cs typeface="Sakkal Majalla" panose="02000000000000000000" pitchFamily="2" charset="-78"/>
              </a:rPr>
              <a:t>(</a:t>
            </a:r>
            <a:r>
              <a:rPr lang="ar-SA" sz="2200" dirty="0">
                <a:latin typeface="Sakkal Majalla" panose="02000000000000000000" pitchFamily="2" charset="-78"/>
                <a:cs typeface="Sakkal Majalla" panose="02000000000000000000" pitchFamily="2" charset="-78"/>
              </a:rPr>
              <a:t>؛</a:t>
            </a:r>
            <a:r>
              <a:rPr lang="fr-FR" sz="2200" dirty="0">
                <a:latin typeface="Sakkal Majalla" panose="02000000000000000000" pitchFamily="2" charset="-78"/>
                <a:cs typeface="Sakkal Majalla" panose="02000000000000000000" pitchFamily="2" charset="-78"/>
              </a:rPr>
              <a:t> M. Thompson) </a:t>
            </a:r>
            <a:r>
              <a:rPr lang="ar-SA" sz="2200" dirty="0">
                <a:latin typeface="Sakkal Majalla" panose="02000000000000000000" pitchFamily="2" charset="-78"/>
                <a:cs typeface="Sakkal Majalla" panose="02000000000000000000" pitchFamily="2" charset="-78"/>
              </a:rPr>
              <a:t>وآخرون، 2021</a:t>
            </a:r>
            <a:r>
              <a:rPr lang="fr-FR" sz="2200" dirty="0">
                <a:latin typeface="Sakkal Majalla" panose="02000000000000000000" pitchFamily="2" charset="-78"/>
                <a:cs typeface="Sakkal Majalla" panose="02000000000000000000" pitchFamily="2" charset="-78"/>
              </a:rPr>
              <a:t>(.</a:t>
            </a:r>
          </a:p>
          <a:p>
            <a:endParaRPr lang="fr-FR" dirty="0"/>
          </a:p>
        </p:txBody>
      </p:sp>
    </p:spTree>
    <p:extLst>
      <p:ext uri="{BB962C8B-B14F-4D97-AF65-F5344CB8AC3E}">
        <p14:creationId xmlns:p14="http://schemas.microsoft.com/office/powerpoint/2010/main" val="3655532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F4CE0E-2E94-C28E-FF77-A84CBB7A9DA5}"/>
              </a:ext>
            </a:extLst>
          </p:cNvPr>
          <p:cNvSpPr>
            <a:spLocks noGrp="1"/>
          </p:cNvSpPr>
          <p:nvPr>
            <p:ph type="title"/>
          </p:nvPr>
        </p:nvSpPr>
        <p:spPr/>
        <p:txBody>
          <a:bodyPr>
            <a:normAutofit fontScale="90000"/>
          </a:bodyPr>
          <a:lstStyle/>
          <a:p>
            <a:pPr algn="ctr" rtl="1"/>
            <a:r>
              <a:rPr lang="ar-SA" sz="4000" b="1" dirty="0">
                <a:solidFill>
                  <a:srgbClr val="FF0000"/>
                </a:solidFill>
                <a:latin typeface="Sakkal Majalla" panose="02000000000000000000" pitchFamily="2" charset="-78"/>
                <a:cs typeface="Sakkal Majalla" panose="02000000000000000000" pitchFamily="2" charset="-78"/>
              </a:rPr>
              <a:t>التدخلات الوقائية المبكرة لتحسين الصحة النفسية لدى طلبة الكليات والجامعات</a:t>
            </a:r>
            <a:br>
              <a:rPr lang="fr-FR" dirty="0"/>
            </a:br>
            <a:endParaRPr lang="fr-FR" dirty="0"/>
          </a:p>
        </p:txBody>
      </p:sp>
      <p:sp>
        <p:nvSpPr>
          <p:cNvPr id="3" name="Espace réservé du contenu 2">
            <a:extLst>
              <a:ext uri="{FF2B5EF4-FFF2-40B4-BE49-F238E27FC236}">
                <a16:creationId xmlns:a16="http://schemas.microsoft.com/office/drawing/2014/main" id="{32B5B8D2-CCB9-F9D9-698E-C0E6BF841F31}"/>
              </a:ext>
            </a:extLst>
          </p:cNvPr>
          <p:cNvSpPr>
            <a:spLocks noGrp="1"/>
          </p:cNvSpPr>
          <p:nvPr>
            <p:ph idx="1"/>
          </p:nvPr>
        </p:nvSpPr>
        <p:spPr/>
        <p:txBody>
          <a:bodyPr/>
          <a:lstStyle/>
          <a:p>
            <a:pPr marL="0" indent="0" algn="ctr" rtl="1">
              <a:buNone/>
            </a:pPr>
            <a:r>
              <a:rPr lang="ar-DZ" dirty="0">
                <a:latin typeface="Sakkal Majalla" panose="02000000000000000000" pitchFamily="2" charset="-78"/>
                <a:cs typeface="Sakkal Majalla" panose="02000000000000000000" pitchFamily="2" charset="-78"/>
              </a:rPr>
              <a:t>تعدّ الصحة النفسية لطلبة التعليم العالي مصدر قلق متزايد، </a:t>
            </a:r>
          </a:p>
          <a:p>
            <a:pPr marL="0" indent="0" algn="ctr" rtl="1">
              <a:buNone/>
            </a:pPr>
            <a:r>
              <a:rPr lang="ar-DZ" dirty="0">
                <a:latin typeface="Sakkal Majalla" panose="02000000000000000000" pitchFamily="2" charset="-78"/>
                <a:cs typeface="Sakkal Majalla" panose="02000000000000000000" pitchFamily="2" charset="-78"/>
              </a:rPr>
              <a:t>إذ يعاني نحو ثلثهم من ضائقة نفسية تؤثر على نجاحهم واستمرارهم الدراسي، </a:t>
            </a:r>
          </a:p>
          <a:p>
            <a:pPr marL="0" indent="0" algn="ctr" rtl="1">
              <a:buNone/>
            </a:pPr>
            <a:r>
              <a:rPr lang="ar-DZ" dirty="0">
                <a:latin typeface="Sakkal Majalla" panose="02000000000000000000" pitchFamily="2" charset="-78"/>
                <a:cs typeface="Sakkal Majalla" panose="02000000000000000000" pitchFamily="2" charset="-78"/>
              </a:rPr>
              <a:t>مع تزايد الطلب على خدمات الدعم وصعوبة تلبيتها. </a:t>
            </a:r>
          </a:p>
          <a:p>
            <a:pPr marL="0" indent="0" algn="ctr" rtl="1">
              <a:buNone/>
            </a:pPr>
            <a:r>
              <a:rPr lang="ar-DZ" dirty="0">
                <a:latin typeface="Sakkal Majalla" panose="02000000000000000000" pitchFamily="2" charset="-78"/>
                <a:cs typeface="Sakkal Majalla" panose="02000000000000000000" pitchFamily="2" charset="-78"/>
              </a:rPr>
              <a:t>لذلك، يعدّ تطوير استراتيجيات وقائية </a:t>
            </a:r>
          </a:p>
          <a:p>
            <a:pPr marL="0" indent="0" algn="ctr" rtl="1">
              <a:buNone/>
            </a:pPr>
            <a:r>
              <a:rPr lang="ar-DZ" dirty="0">
                <a:latin typeface="Sakkal Majalla" panose="02000000000000000000" pitchFamily="2" charset="-78"/>
                <a:cs typeface="Sakkal Majalla" panose="02000000000000000000" pitchFamily="2" charset="-78"/>
              </a:rPr>
              <a:t>وتدخلات مبكرة موجهة لجميع الطلبة أمرا ضروريا لتحسين الصحة النفسية والحد من الاضطرابات، </a:t>
            </a:r>
          </a:p>
          <a:p>
            <a:pPr marL="0" indent="0" algn="ctr" rtl="1">
              <a:buNone/>
            </a:pPr>
            <a:r>
              <a:rPr lang="ar-DZ" dirty="0">
                <a:latin typeface="Sakkal Majalla" panose="02000000000000000000" pitchFamily="2" charset="-78"/>
                <a:cs typeface="Sakkal Majalla" panose="02000000000000000000" pitchFamily="2" charset="-78"/>
              </a:rPr>
              <a:t>مع تمكين توجيه الخدمات المتخصصة بشكل أفضل لمن يحتاجونها.</a:t>
            </a:r>
            <a:endParaRPr lang="fr-FR"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92139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937488-7066-D992-75C2-17F9B8091C23}"/>
              </a:ext>
            </a:extLst>
          </p:cNvPr>
          <p:cNvSpPr>
            <a:spLocks noGrp="1"/>
          </p:cNvSpPr>
          <p:nvPr>
            <p:ph type="title"/>
          </p:nvPr>
        </p:nvSpPr>
        <p:spPr/>
        <p:txBody>
          <a:bodyPr>
            <a:normAutofit/>
          </a:bodyPr>
          <a:lstStyle/>
          <a:p>
            <a:pPr algn="ctr" rtl="1"/>
            <a:r>
              <a:rPr lang="ar-SA" sz="4000" b="1" dirty="0">
                <a:solidFill>
                  <a:srgbClr val="FF0000"/>
                </a:solidFill>
                <a:latin typeface="Sakkal Majalla" panose="02000000000000000000" pitchFamily="2" charset="-78"/>
                <a:cs typeface="Sakkal Majalla" panose="02000000000000000000" pitchFamily="2" charset="-78"/>
              </a:rPr>
              <a:t>تعزيز الصحة النفسية لدى الطلبة</a:t>
            </a:r>
            <a:endParaRPr lang="fr-FR" sz="4000" dirty="0">
              <a:solidFill>
                <a:srgbClr val="FF0000"/>
              </a:solidFill>
            </a:endParaRPr>
          </a:p>
        </p:txBody>
      </p:sp>
      <p:sp>
        <p:nvSpPr>
          <p:cNvPr id="3" name="Espace réservé du contenu 2">
            <a:extLst>
              <a:ext uri="{FF2B5EF4-FFF2-40B4-BE49-F238E27FC236}">
                <a16:creationId xmlns:a16="http://schemas.microsoft.com/office/drawing/2014/main" id="{9FB0B58B-3F82-D0E2-7AB8-51C08C8219D9}"/>
              </a:ext>
            </a:extLst>
          </p:cNvPr>
          <p:cNvSpPr>
            <a:spLocks noGrp="1"/>
          </p:cNvSpPr>
          <p:nvPr>
            <p:ph idx="1"/>
          </p:nvPr>
        </p:nvSpPr>
        <p:spPr/>
        <p:txBody>
          <a:bodyPr/>
          <a:lstStyle/>
          <a:p>
            <a:pPr marL="0" indent="0" algn="ctr" rtl="1">
              <a:buNone/>
            </a:pPr>
            <a:br>
              <a:rPr lang="fr-FR" dirty="0">
                <a:latin typeface="Sakkal Majalla" panose="02000000000000000000" pitchFamily="2" charset="-78"/>
                <a:cs typeface="Sakkal Majalla" panose="02000000000000000000" pitchFamily="2" charset="-78"/>
              </a:rPr>
            </a:br>
            <a:r>
              <a:rPr lang="ar-SA" dirty="0">
                <a:latin typeface="Sakkal Majalla" panose="02000000000000000000" pitchFamily="2" charset="-78"/>
                <a:cs typeface="Sakkal Majalla" panose="02000000000000000000" pitchFamily="2" charset="-78"/>
              </a:rPr>
              <a:t>تعد </a:t>
            </a:r>
            <a:r>
              <a:rPr lang="ar-SA" dirty="0">
                <a:solidFill>
                  <a:srgbClr val="FF0000"/>
                </a:solidFill>
                <a:latin typeface="Sakkal Majalla" panose="02000000000000000000" pitchFamily="2" charset="-78"/>
                <a:cs typeface="Sakkal Majalla" panose="02000000000000000000" pitchFamily="2" charset="-78"/>
              </a:rPr>
              <a:t>ترقية</a:t>
            </a:r>
            <a:r>
              <a:rPr lang="ar-SA" dirty="0">
                <a:latin typeface="Sakkal Majalla" panose="02000000000000000000" pitchFamily="2" charset="-78"/>
                <a:cs typeface="Sakkal Majalla" panose="02000000000000000000" pitchFamily="2" charset="-78"/>
              </a:rPr>
              <a:t> الصحة النفسية والوقاية من الاضطرابات النفسية أساس هذا العمل الاستباقي. </a:t>
            </a:r>
            <a:endParaRPr lang="ar-DZ" dirty="0">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تسعى إلى تحقيق هدفين</a:t>
            </a:r>
            <a:r>
              <a:rPr lang="fr-FR" dirty="0">
                <a:latin typeface="Sakkal Majalla" panose="02000000000000000000" pitchFamily="2" charset="-78"/>
                <a:cs typeface="Sakkal Majalla" panose="02000000000000000000" pitchFamily="2" charset="-78"/>
              </a:rPr>
              <a:t>:</a:t>
            </a:r>
          </a:p>
          <a:p>
            <a:pPr marL="0" lvl="0" indent="0" algn="ctr" rtl="1">
              <a:buNone/>
            </a:pPr>
            <a:r>
              <a:rPr lang="ar-SA" dirty="0">
                <a:latin typeface="Sakkal Majalla" panose="02000000000000000000" pitchFamily="2" charset="-78"/>
                <a:cs typeface="Sakkal Majalla" panose="02000000000000000000" pitchFamily="2" charset="-78"/>
              </a:rPr>
              <a:t>التأكد من أن أكبر عدد ممكن من الطلبة يتمتعون بصحة نفسية جيدة؛</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التقليل قدر الإمكان من عدد الطلبة الذين يعانون من ضعف في الصحة النفسية أو من أعراض اضطرابات نفسية</a:t>
            </a:r>
            <a:r>
              <a:rPr lang="ar-DZ" dirty="0">
                <a:latin typeface="Sakkal Majalla" panose="02000000000000000000" pitchFamily="2" charset="-78"/>
                <a:cs typeface="Sakkal Majalla" panose="02000000000000000000" pitchFamily="2" charset="-78"/>
              </a:rPr>
              <a:t> </a:t>
            </a:r>
          </a:p>
          <a:p>
            <a:pPr marL="0" lvl="0" indent="0" algn="ctr" rtl="1">
              <a:buNone/>
            </a:pPr>
            <a:r>
              <a:rPr lang="ar-DZ" sz="2000" dirty="0">
                <a:latin typeface="Sakkal Majalla" panose="02000000000000000000" pitchFamily="2" charset="-78"/>
                <a:cs typeface="Sakkal Majalla" panose="02000000000000000000" pitchFamily="2" charset="-78"/>
              </a:rPr>
              <a:t>(</a:t>
            </a:r>
            <a:r>
              <a:rPr lang="fr-FR" sz="2000" dirty="0">
                <a:latin typeface="Sakkal Majalla" panose="02000000000000000000" pitchFamily="2" charset="-78"/>
                <a:cs typeface="Sakkal Majalla" panose="02000000000000000000" pitchFamily="2" charset="-78"/>
              </a:rPr>
              <a:t>  INSPQ  , 2017</a:t>
            </a:r>
            <a:r>
              <a:rPr lang="ar-DZ" sz="2000" dirty="0">
                <a:latin typeface="Sakkal Majalla" panose="02000000000000000000" pitchFamily="2" charset="-78"/>
                <a:cs typeface="Sakkal Majalla" panose="02000000000000000000" pitchFamily="2" charset="-78"/>
              </a:rPr>
              <a:t>)</a:t>
            </a:r>
            <a:r>
              <a:rPr lang="fr-FR" sz="2000" dirty="0">
                <a:latin typeface="Sakkal Majalla" panose="02000000000000000000" pitchFamily="2" charset="-78"/>
                <a:cs typeface="Sakkal Majalla" panose="02000000000000000000" pitchFamily="2" charset="-78"/>
              </a:rPr>
              <a:t>.</a:t>
            </a:r>
          </a:p>
          <a:p>
            <a:endParaRPr lang="fr-FR" dirty="0"/>
          </a:p>
        </p:txBody>
      </p:sp>
    </p:spTree>
    <p:extLst>
      <p:ext uri="{BB962C8B-B14F-4D97-AF65-F5344CB8AC3E}">
        <p14:creationId xmlns:p14="http://schemas.microsoft.com/office/powerpoint/2010/main" val="1960874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a:extLst>
              <a:ext uri="{FF2B5EF4-FFF2-40B4-BE49-F238E27FC236}">
                <a16:creationId xmlns:a16="http://schemas.microsoft.com/office/drawing/2014/main" id="{D6F5132D-5493-267E-8854-1C10BDED8371}"/>
              </a:ext>
            </a:extLst>
          </p:cNvPr>
          <p:cNvGraphicFramePr>
            <a:graphicFrameLocks noGrp="1"/>
          </p:cNvGraphicFramePr>
          <p:nvPr>
            <p:ph idx="1"/>
            <p:extLst>
              <p:ext uri="{D42A27DB-BD31-4B8C-83A1-F6EECF244321}">
                <p14:modId xmlns:p14="http://schemas.microsoft.com/office/powerpoint/2010/main" val="4011272631"/>
              </p:ext>
            </p:extLst>
          </p:nvPr>
        </p:nvGraphicFramePr>
        <p:xfrm>
          <a:off x="838199" y="1089061"/>
          <a:ext cx="10997629" cy="5087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2222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470084-CB7E-9BF3-D3FB-8190647CEA81}"/>
              </a:ext>
            </a:extLst>
          </p:cNvPr>
          <p:cNvSpPr>
            <a:spLocks noGrp="1"/>
          </p:cNvSpPr>
          <p:nvPr>
            <p:ph type="title"/>
          </p:nvPr>
        </p:nvSpPr>
        <p:spPr/>
        <p:txBody>
          <a:bodyPr>
            <a:normAutofit/>
          </a:bodyPr>
          <a:lstStyle/>
          <a:p>
            <a:pPr algn="ctr" rtl="1"/>
            <a:r>
              <a:rPr lang="ar-SA" sz="3600" b="1" dirty="0">
                <a:solidFill>
                  <a:srgbClr val="FF0000"/>
                </a:solidFill>
                <a:latin typeface="Sakkal Majalla" panose="02000000000000000000" pitchFamily="2" charset="-78"/>
                <a:cs typeface="Sakkal Majalla" panose="02000000000000000000" pitchFamily="2" charset="-78"/>
              </a:rPr>
              <a:t>الانتقال إلى مرحلة الرشد</a:t>
            </a:r>
            <a:endParaRPr lang="fr-FR" sz="3600"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18E51857-BE0B-D21E-B935-C19A7238F9E7}"/>
              </a:ext>
            </a:extLst>
          </p:cNvPr>
          <p:cNvSpPr>
            <a:spLocks noGrp="1"/>
          </p:cNvSpPr>
          <p:nvPr>
            <p:ph idx="1"/>
          </p:nvPr>
        </p:nvSpPr>
        <p:spPr/>
        <p:txBody>
          <a:bodyPr/>
          <a:lstStyle/>
          <a:p>
            <a:pPr marL="0" indent="0" algn="ctr" rtl="1">
              <a:buNone/>
            </a:pPr>
            <a:r>
              <a:rPr lang="ar-DZ" dirty="0">
                <a:latin typeface="Sakkal Majalla" panose="02000000000000000000" pitchFamily="2" charset="-78"/>
                <a:cs typeface="Sakkal Majalla" panose="02000000000000000000" pitchFamily="2" charset="-78"/>
              </a:rPr>
              <a:t>يمرّ الشباب (19–25 سنة) بمرحلة انتقالية حاسمة نحو الرشد تتزامن مع التعليم العالي، </a:t>
            </a:r>
          </a:p>
          <a:p>
            <a:pPr marL="0" indent="0" algn="ctr" rtl="1">
              <a:buNone/>
            </a:pPr>
            <a:r>
              <a:rPr lang="ar-DZ" dirty="0">
                <a:latin typeface="Sakkal Majalla" panose="02000000000000000000" pitchFamily="2" charset="-78"/>
                <a:cs typeface="Sakkal Majalla" panose="02000000000000000000" pitchFamily="2" charset="-78"/>
              </a:rPr>
              <a:t>وتتسم باتخاذ </a:t>
            </a:r>
            <a:r>
              <a:rPr lang="ar-DZ" dirty="0">
                <a:solidFill>
                  <a:srgbClr val="FF0000"/>
                </a:solidFill>
                <a:latin typeface="Sakkal Majalla" panose="02000000000000000000" pitchFamily="2" charset="-78"/>
                <a:cs typeface="Sakkal Majalla" panose="02000000000000000000" pitchFamily="2" charset="-78"/>
              </a:rPr>
              <a:t>قرارات مهمة </a:t>
            </a:r>
            <a:r>
              <a:rPr lang="ar-DZ" dirty="0">
                <a:latin typeface="Sakkal Majalla" panose="02000000000000000000" pitchFamily="2" charset="-78"/>
                <a:cs typeface="Sakkal Majalla" panose="02000000000000000000" pitchFamily="2" charset="-78"/>
              </a:rPr>
              <a:t>واكتساب أدوار جديدة. </a:t>
            </a:r>
          </a:p>
          <a:p>
            <a:pPr marL="0" indent="0" algn="ctr" rtl="1">
              <a:buNone/>
            </a:pPr>
            <a:r>
              <a:rPr lang="ar-DZ" dirty="0">
                <a:latin typeface="Sakkal Majalla" panose="02000000000000000000" pitchFamily="2" charset="-78"/>
                <a:cs typeface="Sakkal Majalla" panose="02000000000000000000" pitchFamily="2" charset="-78"/>
              </a:rPr>
              <a:t>وبسبب تفاوت الموارد لديهم، يواجه بعضهم صعوبات نفسية، حيث يعاني نحو 1/3 الشباب من ضيق نفسي مرتفع. </a:t>
            </a:r>
          </a:p>
          <a:p>
            <a:pPr marL="0" indent="0" algn="ctr" rtl="1">
              <a:buNone/>
            </a:pPr>
            <a:r>
              <a:rPr lang="ar-DZ" dirty="0">
                <a:latin typeface="Sakkal Majalla" panose="02000000000000000000" pitchFamily="2" charset="-78"/>
                <a:cs typeface="Sakkal Majalla" panose="02000000000000000000" pitchFamily="2" charset="-78"/>
              </a:rPr>
              <a:t>وتعد هذه المرحلة حاسمة في تحديد الصحة النفسية مستقبلًا، </a:t>
            </a:r>
          </a:p>
          <a:p>
            <a:pPr marL="0" indent="0" algn="ctr" rtl="1">
              <a:buNone/>
            </a:pPr>
            <a:r>
              <a:rPr lang="ar-DZ" dirty="0">
                <a:latin typeface="Sakkal Majalla" panose="02000000000000000000" pitchFamily="2" charset="-78"/>
                <a:cs typeface="Sakkal Majalla" panose="02000000000000000000" pitchFamily="2" charset="-78"/>
              </a:rPr>
              <a:t>مع ارتباط وثيق بين </a:t>
            </a:r>
            <a:r>
              <a:rPr lang="ar-DZ" dirty="0">
                <a:solidFill>
                  <a:srgbClr val="FF0000"/>
                </a:solidFill>
                <a:latin typeface="Sakkal Majalla" panose="02000000000000000000" pitchFamily="2" charset="-78"/>
                <a:cs typeface="Sakkal Majalla" panose="02000000000000000000" pitchFamily="2" charset="-78"/>
              </a:rPr>
              <a:t>النجاح الأكاديمي والحالة النفسية</a:t>
            </a:r>
            <a:r>
              <a:rPr lang="ar-DZ" dirty="0">
                <a:latin typeface="Sakkal Majalla" panose="02000000000000000000" pitchFamily="2" charset="-78"/>
                <a:cs typeface="Sakkal Majalla" panose="02000000000000000000" pitchFamily="2" charset="-78"/>
              </a:rPr>
              <a:t>.</a:t>
            </a:r>
          </a:p>
          <a:p>
            <a:pPr marL="0" indent="0" algn="ctr" rtl="1">
              <a:buNone/>
            </a:pPr>
            <a:r>
              <a:rPr lang="ar-DZ" dirty="0">
                <a:latin typeface="Sakkal Majalla" panose="02000000000000000000" pitchFamily="2" charset="-78"/>
                <a:cs typeface="Sakkal Majalla" panose="02000000000000000000" pitchFamily="2" charset="-78"/>
              </a:rPr>
              <a:t> لذلك، يتطلب دعم الطلبة اعتماد </a:t>
            </a:r>
            <a:r>
              <a:rPr lang="ar-DZ" dirty="0">
                <a:solidFill>
                  <a:srgbClr val="FF0000"/>
                </a:solidFill>
                <a:latin typeface="Sakkal Majalla" panose="02000000000000000000" pitchFamily="2" charset="-78"/>
                <a:cs typeface="Sakkal Majalla" panose="02000000000000000000" pitchFamily="2" charset="-78"/>
              </a:rPr>
              <a:t>مقاربة شاملة </a:t>
            </a:r>
            <a:r>
              <a:rPr lang="ar-DZ" dirty="0">
                <a:latin typeface="Sakkal Majalla" panose="02000000000000000000" pitchFamily="2" charset="-78"/>
                <a:cs typeface="Sakkal Majalla" panose="02000000000000000000" pitchFamily="2" charset="-78"/>
              </a:rPr>
              <a:t>تشمل الوقاية والتدخلات المبكرة والخدمات المستمرة، </a:t>
            </a:r>
          </a:p>
          <a:p>
            <a:pPr marL="0" indent="0" algn="ctr" rtl="1">
              <a:buNone/>
            </a:pPr>
            <a:r>
              <a:rPr lang="ar-DZ" dirty="0">
                <a:latin typeface="Sakkal Majalla" panose="02000000000000000000" pitchFamily="2" charset="-78"/>
                <a:cs typeface="Sakkal Majalla" panose="02000000000000000000" pitchFamily="2" charset="-78"/>
              </a:rPr>
              <a:t>مع تنسيق الجهود لمرافقتهم خلال هذا الانتقال.</a:t>
            </a:r>
            <a:endParaRPr lang="fr-FR"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242948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7D9353-59D1-B2BC-27A6-A046A663343F}"/>
              </a:ext>
            </a:extLst>
          </p:cNvPr>
          <p:cNvSpPr>
            <a:spLocks noGrp="1"/>
          </p:cNvSpPr>
          <p:nvPr>
            <p:ph type="title"/>
          </p:nvPr>
        </p:nvSpPr>
        <p:spPr/>
        <p:txBody>
          <a:bodyPr>
            <a:normAutofit/>
          </a:bodyPr>
          <a:lstStyle/>
          <a:p>
            <a:pPr algn="ctr" rtl="1"/>
            <a:r>
              <a:rPr lang="ar-SA" sz="3600" b="1" dirty="0">
                <a:solidFill>
                  <a:srgbClr val="FF0000"/>
                </a:solidFill>
                <a:latin typeface="Sakkal Majalla" panose="02000000000000000000" pitchFamily="2" charset="-78"/>
                <a:cs typeface="Sakkal Majalla" panose="02000000000000000000" pitchFamily="2" charset="-78"/>
              </a:rPr>
              <a:t>خصائص البالغين الناشئين</a:t>
            </a:r>
            <a:r>
              <a:rPr lang="fr-FR" sz="3600" b="1" dirty="0">
                <a:solidFill>
                  <a:srgbClr val="FF0000"/>
                </a:solidFill>
                <a:latin typeface="Sakkal Majalla" panose="02000000000000000000" pitchFamily="2" charset="-78"/>
                <a:cs typeface="Sakkal Majalla" panose="02000000000000000000" pitchFamily="2" charset="-78"/>
              </a:rPr>
              <a:t> </a:t>
            </a:r>
            <a:r>
              <a:rPr lang="ar-DZ" sz="3600" b="1" dirty="0">
                <a:solidFill>
                  <a:srgbClr val="FF0000"/>
                </a:solidFill>
                <a:latin typeface="Sakkal Majalla" panose="02000000000000000000" pitchFamily="2" charset="-78"/>
                <a:cs typeface="Sakkal Majalla" panose="02000000000000000000" pitchFamily="2" charset="-78"/>
              </a:rPr>
              <a:t>حسب </a:t>
            </a:r>
            <a:r>
              <a:rPr lang="fr-FR" sz="2800" b="1" dirty="0" err="1">
                <a:solidFill>
                  <a:srgbClr val="FF0000"/>
                </a:solidFill>
                <a:latin typeface="Sakkal Majalla" panose="02000000000000000000" pitchFamily="2" charset="-78"/>
                <a:cs typeface="Sakkal Majalla" panose="02000000000000000000" pitchFamily="2" charset="-78"/>
              </a:rPr>
              <a:t>Arnett</a:t>
            </a:r>
            <a:r>
              <a:rPr lang="fr-FR" sz="2800" b="1" dirty="0">
                <a:solidFill>
                  <a:srgbClr val="FF0000"/>
                </a:solidFill>
                <a:latin typeface="Sakkal Majalla" panose="02000000000000000000" pitchFamily="2" charset="-78"/>
                <a:cs typeface="Sakkal Majalla" panose="02000000000000000000" pitchFamily="2" charset="-78"/>
              </a:rPr>
              <a:t> </a:t>
            </a:r>
            <a:r>
              <a:rPr lang="ar-SA" sz="3600" b="1" dirty="0">
                <a:solidFill>
                  <a:srgbClr val="FF0000"/>
                </a:solidFill>
                <a:latin typeface="Sakkal Majalla" panose="02000000000000000000" pitchFamily="2" charset="-78"/>
                <a:cs typeface="Sakkal Majalla" panose="02000000000000000000" pitchFamily="2" charset="-78"/>
              </a:rPr>
              <a:t>( 2004)</a:t>
            </a:r>
            <a:endParaRPr lang="fr-FR" sz="3600" dirty="0">
              <a:solidFill>
                <a:srgbClr val="FF0000"/>
              </a:solidFill>
              <a:latin typeface="Sakkal Majalla" panose="02000000000000000000" pitchFamily="2" charset="-78"/>
              <a:cs typeface="Sakkal Majalla" panose="02000000000000000000" pitchFamily="2" charset="-78"/>
            </a:endParaRPr>
          </a:p>
        </p:txBody>
      </p:sp>
      <p:graphicFrame>
        <p:nvGraphicFramePr>
          <p:cNvPr id="4" name="Espace réservé du contenu 3">
            <a:extLst>
              <a:ext uri="{FF2B5EF4-FFF2-40B4-BE49-F238E27FC236}">
                <a16:creationId xmlns:a16="http://schemas.microsoft.com/office/drawing/2014/main" id="{458012C1-84F7-F372-7E99-ACC9D932DC77}"/>
              </a:ext>
            </a:extLst>
          </p:cNvPr>
          <p:cNvGraphicFramePr>
            <a:graphicFrameLocks noGrp="1"/>
          </p:cNvGraphicFramePr>
          <p:nvPr>
            <p:ph idx="1"/>
            <p:extLst>
              <p:ext uri="{D42A27DB-BD31-4B8C-83A1-F6EECF244321}">
                <p14:modId xmlns:p14="http://schemas.microsoft.com/office/powerpoint/2010/main" val="6022906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8545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41E571A-5AD5-5453-60BF-5E436CF0D573}"/>
              </a:ext>
            </a:extLst>
          </p:cNvPr>
          <p:cNvSpPr>
            <a:spLocks noGrp="1"/>
          </p:cNvSpPr>
          <p:nvPr>
            <p:ph type="title"/>
          </p:nvPr>
        </p:nvSpPr>
        <p:spPr>
          <a:xfrm>
            <a:off x="838200" y="324029"/>
            <a:ext cx="10515600" cy="1325563"/>
          </a:xfrm>
        </p:spPr>
        <p:txBody>
          <a:bodyPr>
            <a:normAutofit/>
          </a:bodyPr>
          <a:lstStyle/>
          <a:p>
            <a:pPr algn="ctr" rtl="1"/>
            <a:r>
              <a:rPr lang="ar-SA" sz="3600" b="1" dirty="0">
                <a:solidFill>
                  <a:srgbClr val="FF0000"/>
                </a:solidFill>
                <a:latin typeface="Sakkal Majalla" panose="02000000000000000000" pitchFamily="2" charset="-78"/>
                <a:cs typeface="Sakkal Majalla" panose="02000000000000000000" pitchFamily="2" charset="-78"/>
              </a:rPr>
              <a:t>ممارسة </a:t>
            </a:r>
            <a:r>
              <a:rPr lang="ar-DZ" sz="3600" b="1" dirty="0">
                <a:solidFill>
                  <a:srgbClr val="FF0000"/>
                </a:solidFill>
                <a:latin typeface="Sakkal Majalla" panose="02000000000000000000" pitchFamily="2" charset="-78"/>
                <a:cs typeface="Sakkal Majalla" panose="02000000000000000000" pitchFamily="2" charset="-78"/>
              </a:rPr>
              <a:t>م</a:t>
            </a:r>
            <a:r>
              <a:rPr lang="ar-SA" sz="3600" b="1" dirty="0">
                <a:solidFill>
                  <a:srgbClr val="FF0000"/>
                </a:solidFill>
                <a:latin typeface="Sakkal Majalla" panose="02000000000000000000" pitchFamily="2" charset="-78"/>
                <a:cs typeface="Sakkal Majalla" panose="02000000000000000000" pitchFamily="2" charset="-78"/>
              </a:rPr>
              <a:t>لهمة</a:t>
            </a:r>
            <a:r>
              <a:rPr lang="fr-FR" sz="3600" b="1" dirty="0">
                <a:solidFill>
                  <a:srgbClr val="FF0000"/>
                </a:solidFill>
                <a:latin typeface="Sakkal Majalla" panose="02000000000000000000" pitchFamily="2" charset="-78"/>
                <a:cs typeface="Sakkal Majalla" panose="02000000000000000000" pitchFamily="2" charset="-78"/>
              </a:rPr>
              <a:t> Pratique inspirante  </a:t>
            </a:r>
            <a:r>
              <a:rPr lang="ar-DZ" sz="3600" b="1" dirty="0">
                <a:solidFill>
                  <a:srgbClr val="FF0000"/>
                </a:solidFill>
                <a:latin typeface="Sakkal Majalla" panose="02000000000000000000" pitchFamily="2" charset="-78"/>
                <a:cs typeface="Sakkal Majalla" panose="02000000000000000000" pitchFamily="2" charset="-78"/>
              </a:rPr>
              <a:t> </a:t>
            </a:r>
            <a:endParaRPr lang="fr-FR" sz="3600" dirty="0">
              <a:solidFill>
                <a:srgbClr val="FF0000"/>
              </a:solidFill>
              <a:latin typeface="Sakkal Majalla" panose="02000000000000000000" pitchFamily="2" charset="-78"/>
              <a:cs typeface="Sakkal Majalla" panose="02000000000000000000" pitchFamily="2" charset="-78"/>
            </a:endParaRPr>
          </a:p>
        </p:txBody>
      </p:sp>
      <p:sp>
        <p:nvSpPr>
          <p:cNvPr id="3" name="Espace réservé du contenu 2">
            <a:extLst>
              <a:ext uri="{FF2B5EF4-FFF2-40B4-BE49-F238E27FC236}">
                <a16:creationId xmlns:a16="http://schemas.microsoft.com/office/drawing/2014/main" id="{9D371311-C140-8539-4006-FA844DDAF854}"/>
              </a:ext>
            </a:extLst>
          </p:cNvPr>
          <p:cNvSpPr>
            <a:spLocks noGrp="1"/>
          </p:cNvSpPr>
          <p:nvPr>
            <p:ph idx="1"/>
          </p:nvPr>
        </p:nvSpPr>
        <p:spPr>
          <a:xfrm>
            <a:off x="308225" y="1825625"/>
            <a:ext cx="11527603" cy="4708346"/>
          </a:xfrm>
        </p:spPr>
        <p:txBody>
          <a:bodyPr>
            <a:normAutofit fontScale="92500" lnSpcReduction="10000"/>
          </a:bodyPr>
          <a:lstStyle/>
          <a:p>
            <a:pPr marL="0" indent="0" algn="ctr" rtl="1">
              <a:buNone/>
            </a:pPr>
            <a:r>
              <a:rPr lang="ar-SA" dirty="0">
                <a:solidFill>
                  <a:srgbClr val="FF0000"/>
                </a:solidFill>
                <a:latin typeface="Sakkal Majalla" panose="02000000000000000000" pitchFamily="2" charset="-78"/>
                <a:cs typeface="Sakkal Majalla" panose="02000000000000000000" pitchFamily="2" charset="-78"/>
              </a:rPr>
              <a:t>الممارسة ال</a:t>
            </a:r>
            <a:r>
              <a:rPr lang="ar-DZ" dirty="0">
                <a:solidFill>
                  <a:srgbClr val="FF0000"/>
                </a:solidFill>
                <a:latin typeface="Sakkal Majalla" panose="02000000000000000000" pitchFamily="2" charset="-78"/>
                <a:cs typeface="Sakkal Majalla" panose="02000000000000000000" pitchFamily="2" charset="-78"/>
              </a:rPr>
              <a:t>مل</a:t>
            </a:r>
            <a:r>
              <a:rPr lang="ar-SA" dirty="0">
                <a:solidFill>
                  <a:srgbClr val="FF0000"/>
                </a:solidFill>
                <a:latin typeface="Sakkal Majalla" panose="02000000000000000000" pitchFamily="2" charset="-78"/>
                <a:cs typeface="Sakkal Majalla" panose="02000000000000000000" pitchFamily="2" charset="-78"/>
              </a:rPr>
              <a:t>همة </a:t>
            </a:r>
            <a:endParaRPr lang="fr-FR" dirty="0">
              <a:solidFill>
                <a:srgbClr val="FF0000"/>
              </a:solidFill>
              <a:latin typeface="Sakkal Majalla" panose="02000000000000000000" pitchFamily="2" charset="-78"/>
              <a:cs typeface="Sakkal Majalla" panose="02000000000000000000" pitchFamily="2" charset="-78"/>
            </a:endParaRPr>
          </a:p>
          <a:p>
            <a:pPr marL="0" indent="0" algn="ctr" rtl="1">
              <a:buNone/>
            </a:pPr>
            <a:r>
              <a:rPr lang="ar-SA" dirty="0">
                <a:latin typeface="Sakkal Majalla" panose="02000000000000000000" pitchFamily="2" charset="-78"/>
                <a:cs typeface="Sakkal Majalla" panose="02000000000000000000" pitchFamily="2" charset="-78"/>
              </a:rPr>
              <a:t>أسلوب عمل أو تجربة ميدانية ناجحة </a:t>
            </a:r>
            <a:r>
              <a:rPr lang="ar-DZ" dirty="0">
                <a:latin typeface="Sakkal Majalla" panose="02000000000000000000" pitchFamily="2" charset="-78"/>
                <a:cs typeface="Sakkal Majalla" panose="02000000000000000000" pitchFamily="2" charset="-78"/>
              </a:rPr>
              <a:t>ت</a:t>
            </a:r>
            <a:r>
              <a:rPr lang="ar-SA" dirty="0">
                <a:latin typeface="Sakkal Majalla" panose="02000000000000000000" pitchFamily="2" charset="-78"/>
                <a:cs typeface="Sakkal Majalla" panose="02000000000000000000" pitchFamily="2" charset="-78"/>
              </a:rPr>
              <a:t>قدّم حلولًا فعّالة، ويمكن نقلها أو تكييفها لتحسين الأداء في مؤسسات أو بيئات أخرى</a:t>
            </a:r>
            <a:r>
              <a:rPr lang="fr-FR" dirty="0">
                <a:latin typeface="Sakkal Majalla" panose="02000000000000000000" pitchFamily="2" charset="-78"/>
                <a:cs typeface="Sakkal Majalla" panose="02000000000000000000" pitchFamily="2" charset="-78"/>
              </a:rPr>
              <a:t>.</a:t>
            </a:r>
          </a:p>
          <a:p>
            <a:pPr marL="0" indent="0" algn="ctr" rtl="1">
              <a:buNone/>
            </a:pPr>
            <a:r>
              <a:rPr lang="ar-SA" b="1" dirty="0">
                <a:solidFill>
                  <a:srgbClr val="FF0000"/>
                </a:solidFill>
                <a:latin typeface="Sakkal Majalla" panose="02000000000000000000" pitchFamily="2" charset="-78"/>
                <a:cs typeface="Sakkal Majalla" panose="02000000000000000000" pitchFamily="2" charset="-78"/>
              </a:rPr>
              <a:t>خصائصها</a:t>
            </a:r>
            <a:endParaRPr lang="fr-FR" dirty="0">
              <a:solidFill>
                <a:srgbClr val="FF0000"/>
              </a:solidFill>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قائمة على نتائج إيجابية ملموسة</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قابلة للتطبيق أو التكييف في سياقات مختلفة</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تركّز على الابتكار والإبداع</a:t>
            </a:r>
            <a:endParaRPr lang="fr-FR" dirty="0">
              <a:latin typeface="Sakkal Majalla" panose="02000000000000000000" pitchFamily="2" charset="-78"/>
              <a:cs typeface="Sakkal Majalla" panose="02000000000000000000" pitchFamily="2" charset="-78"/>
            </a:endParaRPr>
          </a:p>
          <a:p>
            <a:pPr marL="0" lvl="0" indent="0" algn="ctr" rtl="1">
              <a:buNone/>
            </a:pPr>
            <a:r>
              <a:rPr lang="ar-SA" dirty="0">
                <a:latin typeface="Sakkal Majalla" panose="02000000000000000000" pitchFamily="2" charset="-78"/>
                <a:cs typeface="Sakkal Majalla" panose="02000000000000000000" pitchFamily="2" charset="-78"/>
              </a:rPr>
              <a:t>تساهم في تحسين جودة الخدمات أو الحياة</a:t>
            </a:r>
            <a:endParaRPr lang="ar-DZ" dirty="0">
              <a:latin typeface="Sakkal Majalla" panose="02000000000000000000" pitchFamily="2" charset="-78"/>
              <a:cs typeface="Sakkal Majalla" panose="02000000000000000000" pitchFamily="2" charset="-78"/>
            </a:endParaRPr>
          </a:p>
          <a:p>
            <a:pPr marL="0" lvl="0" indent="0" algn="ctr" rtl="1">
              <a:buNone/>
            </a:pPr>
            <a:r>
              <a:rPr lang="ar-DZ" dirty="0">
                <a:solidFill>
                  <a:srgbClr val="FF0000"/>
                </a:solidFill>
                <a:latin typeface="Sakkal Majalla" panose="02000000000000000000" pitchFamily="2" charset="-78"/>
                <a:cs typeface="Sakkal Majalla" panose="02000000000000000000" pitchFamily="2" charset="-78"/>
              </a:rPr>
              <a:t>مثال مشروع </a:t>
            </a:r>
          </a:p>
          <a:p>
            <a:pPr marL="0" lvl="0" indent="0" algn="ctr" rtl="1">
              <a:buNone/>
            </a:pPr>
            <a:r>
              <a:rPr lang="ar-DZ" sz="3000" b="1" dirty="0">
                <a:solidFill>
                  <a:srgbClr val="7030A0"/>
                </a:solidFill>
                <a:latin typeface="Sakkal Majalla" panose="02000000000000000000" pitchFamily="2" charset="-78"/>
                <a:cs typeface="Sakkal Majalla" panose="02000000000000000000" pitchFamily="2" charset="-78"/>
              </a:rPr>
              <a:t>أنا ثابت على الطريق</a:t>
            </a:r>
          </a:p>
          <a:p>
            <a:pPr marL="0" lvl="0" indent="0" algn="ctr" rtl="1">
              <a:buNone/>
            </a:pPr>
            <a:r>
              <a:rPr lang="fr-FR" sz="2200" dirty="0"/>
              <a:t>Jetienslaroute.com, </a:t>
            </a:r>
            <a:endParaRPr lang="ar-DZ" sz="2200" b="1" dirty="0">
              <a:solidFill>
                <a:srgbClr val="7030A0"/>
              </a:solidFill>
              <a:latin typeface="Sakkal Majalla" panose="02000000000000000000" pitchFamily="2" charset="-78"/>
              <a:cs typeface="Sakkal Majalla" panose="02000000000000000000" pitchFamily="2" charset="-78"/>
            </a:endParaRPr>
          </a:p>
          <a:p>
            <a:pPr marL="0" lvl="0" indent="0" algn="ctr" rtl="1">
              <a:buNone/>
            </a:pPr>
            <a:endParaRPr lang="fr-FR" sz="3000" b="1" dirty="0">
              <a:solidFill>
                <a:srgbClr val="7030A0"/>
              </a:solidFill>
              <a:latin typeface="Sakkal Majalla" panose="02000000000000000000" pitchFamily="2" charset="-78"/>
              <a:cs typeface="Sakkal Majalla" panose="02000000000000000000" pitchFamily="2" charset="-78"/>
            </a:endParaRPr>
          </a:p>
          <a:p>
            <a:endParaRPr lang="fr-FR" dirty="0"/>
          </a:p>
        </p:txBody>
      </p:sp>
    </p:spTree>
    <p:extLst>
      <p:ext uri="{BB962C8B-B14F-4D97-AF65-F5344CB8AC3E}">
        <p14:creationId xmlns:p14="http://schemas.microsoft.com/office/powerpoint/2010/main" val="1190888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9E1F5BB-4E60-EA4A-097D-98A393D75656}"/>
              </a:ext>
            </a:extLst>
          </p:cNvPr>
          <p:cNvSpPr>
            <a:spLocks noGrp="1"/>
          </p:cNvSpPr>
          <p:nvPr>
            <p:ph idx="1"/>
          </p:nvPr>
        </p:nvSpPr>
        <p:spPr>
          <a:xfrm>
            <a:off x="838200" y="544530"/>
            <a:ext cx="10515600" cy="5632433"/>
          </a:xfrm>
        </p:spPr>
        <p:txBody>
          <a:bodyPr>
            <a:normAutofit lnSpcReduction="10000"/>
          </a:bodyPr>
          <a:lstStyle/>
          <a:p>
            <a:pPr marL="0" indent="0" algn="ctr" rtl="1">
              <a:buNone/>
            </a:pPr>
            <a:r>
              <a:rPr lang="ar-DZ" dirty="0">
                <a:latin typeface="Sakkal Majalla" panose="02000000000000000000" pitchFamily="2" charset="-78"/>
                <a:cs typeface="Sakkal Majalla" panose="02000000000000000000" pitchFamily="2" charset="-78"/>
              </a:rPr>
              <a:t>مشروع “أنا ثابت على الطريق” </a:t>
            </a:r>
          </a:p>
          <a:p>
            <a:pPr marL="0" indent="0" algn="ctr" rtl="1">
              <a:buNone/>
            </a:pPr>
            <a:r>
              <a:rPr lang="ar-DZ" dirty="0">
                <a:latin typeface="Sakkal Majalla" panose="02000000000000000000" pitchFamily="2" charset="-78"/>
                <a:cs typeface="Sakkal Majalla" panose="02000000000000000000" pitchFamily="2" charset="-78"/>
              </a:rPr>
              <a:t>تهدف المبادرة إلى تعزيز الصحة النفسية لدى طلبة كلية  </a:t>
            </a:r>
            <a:r>
              <a:rPr lang="en-AE" dirty="0">
                <a:latin typeface="Sakkal Majalla" panose="02000000000000000000" pitchFamily="2" charset="-78"/>
                <a:cs typeface="Sakkal Majalla" panose="02000000000000000000" pitchFamily="2" charset="-78"/>
              </a:rPr>
              <a:t> </a:t>
            </a:r>
            <a:r>
              <a:rPr lang="fr-FR" sz="2400" dirty="0"/>
              <a:t>Outaouais</a:t>
            </a:r>
            <a:r>
              <a:rPr lang="fr-FR" dirty="0"/>
              <a:t> </a:t>
            </a:r>
            <a:r>
              <a:rPr lang="ar-DZ" dirty="0">
                <a:latin typeface="Sakkal Majalla" panose="02000000000000000000" pitchFamily="2" charset="-78"/>
                <a:cs typeface="Sakkal Majalla" panose="02000000000000000000" pitchFamily="2" charset="-78"/>
              </a:rPr>
              <a:t>في كندا، من خلال</a:t>
            </a:r>
            <a:endParaRPr lang="en-AE" dirty="0">
              <a:latin typeface="Sakkal Majalla" panose="02000000000000000000" pitchFamily="2" charset="-78"/>
              <a:cs typeface="Sakkal Majalla" panose="02000000000000000000" pitchFamily="2" charset="-78"/>
            </a:endParaRPr>
          </a:p>
          <a:p>
            <a:pPr marL="0" indent="0" algn="ctr" rtl="1">
              <a:buNone/>
            </a:pPr>
            <a:r>
              <a:rPr lang="ar-DZ" dirty="0">
                <a:solidFill>
                  <a:srgbClr val="FF0000"/>
                </a:solidFill>
                <a:latin typeface="Sakkal Majalla" panose="02000000000000000000" pitchFamily="2" charset="-78"/>
                <a:cs typeface="Sakkal Majalla" panose="02000000000000000000" pitchFamily="2" charset="-78"/>
              </a:rPr>
              <a:t> توفير فضاء </a:t>
            </a:r>
            <a:r>
              <a:rPr lang="ar-DZ" dirty="0">
                <a:latin typeface="Sakkal Majalla" panose="02000000000000000000" pitchFamily="2" charset="-78"/>
                <a:cs typeface="Sakkal Majalla" panose="02000000000000000000" pitchFamily="2" charset="-78"/>
              </a:rPr>
              <a:t>للتبادل وتشارك الاستراتيجيات والمصادر المتعلقة بالصحة النفسية.</a:t>
            </a:r>
          </a:p>
          <a:p>
            <a:pPr marL="0" indent="0" algn="ctr" rtl="1">
              <a:buNone/>
            </a:pPr>
            <a:r>
              <a:rPr lang="ar-DZ" dirty="0">
                <a:latin typeface="Sakkal Majalla" panose="02000000000000000000" pitchFamily="2" charset="-78"/>
                <a:cs typeface="Sakkal Majalla" panose="02000000000000000000" pitchFamily="2" charset="-78"/>
              </a:rPr>
              <a:t>تم تنفيذ المشروع بإشراف أستاذ علم النفس </a:t>
            </a:r>
            <a:r>
              <a:rPr lang="fr-FR" dirty="0">
                <a:latin typeface="Sakkal Majalla" panose="02000000000000000000" pitchFamily="2" charset="-78"/>
                <a:cs typeface="Sakkal Majalla" panose="02000000000000000000" pitchFamily="2" charset="-78"/>
              </a:rPr>
              <a:t>Marc Martineau، </a:t>
            </a:r>
            <a:r>
              <a:rPr lang="ar-DZ" dirty="0">
                <a:latin typeface="Sakkal Majalla" panose="02000000000000000000" pitchFamily="2" charset="-78"/>
                <a:cs typeface="Sakkal Majalla" panose="02000000000000000000" pitchFamily="2" charset="-78"/>
              </a:rPr>
              <a:t>وبمشاركة الأساتذة والطلبة وإدارة شؤون الطلبة، </a:t>
            </a:r>
            <a:endParaRPr lang="en-AE" dirty="0">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تم إعداد وسائل توعوية متنوعة مثل الملصقات، العروض المسرحية، والأنشطة التفاعلية.</a:t>
            </a:r>
          </a:p>
          <a:p>
            <a:pPr marL="0" indent="0" algn="ctr" rtl="1">
              <a:buNone/>
            </a:pPr>
            <a:r>
              <a:rPr lang="ar-DZ" dirty="0">
                <a:latin typeface="Sakkal Majalla" panose="02000000000000000000" pitchFamily="2" charset="-78"/>
                <a:cs typeface="Sakkal Majalla" panose="02000000000000000000" pitchFamily="2" charset="-78"/>
              </a:rPr>
              <a:t>يرتبط المشروع بموقع إلكتروني يوفر معلومات ومصادر متنوعة</a:t>
            </a:r>
            <a:endParaRPr lang="en-AE" dirty="0">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 (كتب، مقالات، فيديوهات، واستراتيجيات دعم نفسي)، </a:t>
            </a:r>
            <a:endParaRPr lang="en-AE" dirty="0">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إضافة إلى مساحة للنقاش والتفاعل بين الطلبة.</a:t>
            </a:r>
          </a:p>
          <a:p>
            <a:pPr marL="0" indent="0" algn="ctr" rtl="1">
              <a:buNone/>
            </a:pPr>
            <a:r>
              <a:rPr lang="ar-DZ" dirty="0">
                <a:latin typeface="Sakkal Majalla" panose="02000000000000000000" pitchFamily="2" charset="-78"/>
                <a:cs typeface="Sakkal Majalla" panose="02000000000000000000" pitchFamily="2" charset="-78"/>
              </a:rPr>
              <a:t>ويهدف المشروع إلى إشراك جميع أفراد المجتمع الجامعي</a:t>
            </a:r>
            <a:endParaRPr lang="en-AE" dirty="0">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 (طلبة، أساتذة، موظفين وإداريين)</a:t>
            </a:r>
            <a:endParaRPr lang="en-AE" dirty="0">
              <a:latin typeface="Sakkal Majalla" panose="02000000000000000000" pitchFamily="2" charset="-78"/>
              <a:cs typeface="Sakkal Majalla" panose="02000000000000000000" pitchFamily="2" charset="-78"/>
            </a:endParaRPr>
          </a:p>
          <a:p>
            <a:pPr marL="0" indent="0" algn="ctr" rtl="1">
              <a:buNone/>
            </a:pPr>
            <a:r>
              <a:rPr lang="ar-DZ" dirty="0">
                <a:latin typeface="Sakkal Majalla" panose="02000000000000000000" pitchFamily="2" charset="-78"/>
                <a:cs typeface="Sakkal Majalla" panose="02000000000000000000" pitchFamily="2" charset="-78"/>
              </a:rPr>
              <a:t> لتعزيز الوعي بالصحة النفسية وترسيخ ثقافة دعم جماعي مستدام.</a:t>
            </a:r>
          </a:p>
          <a:p>
            <a:endParaRPr lang="fr-FR" dirty="0"/>
          </a:p>
        </p:txBody>
      </p:sp>
    </p:spTree>
    <p:extLst>
      <p:ext uri="{BB962C8B-B14F-4D97-AF65-F5344CB8AC3E}">
        <p14:creationId xmlns:p14="http://schemas.microsoft.com/office/powerpoint/2010/main" val="322494393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1154</Words>
  <Application>Microsoft Office PowerPoint</Application>
  <PresentationFormat>Grand écran</PresentationFormat>
  <Paragraphs>119</Paragraphs>
  <Slides>13</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Calibri Light</vt:lpstr>
      <vt:lpstr>Sakkal Majalla</vt:lpstr>
      <vt:lpstr>Thème Office</vt:lpstr>
      <vt:lpstr>أ. أجميد حسينة مقرر تصميم مسارات التكوين</vt:lpstr>
      <vt:lpstr>مقدمة</vt:lpstr>
      <vt:lpstr>التدخلات الوقائية المبكرة لتحسين الصحة النفسية لدى طلبة الكليات والجامعات </vt:lpstr>
      <vt:lpstr>تعزيز الصحة النفسية لدى الطلبة</vt:lpstr>
      <vt:lpstr>Présentation PowerPoint</vt:lpstr>
      <vt:lpstr>الانتقال إلى مرحلة الرشد</vt:lpstr>
      <vt:lpstr>خصائص البالغين الناشئين حسب Arnett ( 2004)</vt:lpstr>
      <vt:lpstr>ممارسة ملهمة Pratique inspirante   </vt:lpstr>
      <vt:lpstr>Présentation PowerPoint</vt:lpstr>
      <vt:lpstr>المنهجية (المقاربة)</vt:lpstr>
      <vt:lpstr>النجاح باستعمال المعززات المعرفية:  استراتيجية للتكيّف مع سياق قائم على الأداء </vt:lpstr>
      <vt:lpstr>Présentation PowerPoint</vt:lpstr>
      <vt:lpstr>أهم مبادئ الممارسة المتكاملة في الصحة النفسية للطلبة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10</cp:revision>
  <dcterms:created xsi:type="dcterms:W3CDTF">2026-04-23T21:25:24Z</dcterms:created>
  <dcterms:modified xsi:type="dcterms:W3CDTF">2026-04-24T18:27:29Z</dcterms:modified>
</cp:coreProperties>
</file>