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2D87ACF-67C2-4949-A4CA-6198617C6662}" type="datetimeFigureOut">
              <a:rPr lang="fr-FR" smtClean="0"/>
              <a:t>13/11/2023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2D96CB-CC71-4AF6-9B62-2CF7A9098AE3}" type="slidenum">
              <a:rPr lang="fr-FR" smtClean="0"/>
              <a:t>‹N°›</a:t>
            </a:fld>
            <a:endParaRPr lang="fr-FR"/>
          </a:p>
        </p:txBody>
      </p:sp>
    </p:spTree>
    <p:extLst>
      <p:ext uri="{BB962C8B-B14F-4D97-AF65-F5344CB8AC3E}">
        <p14:creationId xmlns:p14="http://schemas.microsoft.com/office/powerpoint/2010/main" val="275334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D87ACF-67C2-4949-A4CA-6198617C6662}" type="datetimeFigureOut">
              <a:rPr lang="fr-FR" smtClean="0"/>
              <a:t>13/11/2023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2D96CB-CC71-4AF6-9B62-2CF7A9098AE3}" type="slidenum">
              <a:rPr lang="fr-FR" smtClean="0"/>
              <a:t>‹N°›</a:t>
            </a:fld>
            <a:endParaRPr lang="fr-FR"/>
          </a:p>
        </p:txBody>
      </p:sp>
    </p:spTree>
    <p:extLst>
      <p:ext uri="{BB962C8B-B14F-4D97-AF65-F5344CB8AC3E}">
        <p14:creationId xmlns:p14="http://schemas.microsoft.com/office/powerpoint/2010/main" val="71670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D87ACF-67C2-4949-A4CA-6198617C6662}" type="datetimeFigureOut">
              <a:rPr lang="fr-FR" smtClean="0"/>
              <a:t>13/11/2023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2D96CB-CC71-4AF6-9B62-2CF7A9098AE3}" type="slidenum">
              <a:rPr lang="fr-FR" smtClean="0"/>
              <a:t>‹N°›</a:t>
            </a:fld>
            <a:endParaRPr lang="fr-FR"/>
          </a:p>
        </p:txBody>
      </p:sp>
    </p:spTree>
    <p:extLst>
      <p:ext uri="{BB962C8B-B14F-4D97-AF65-F5344CB8AC3E}">
        <p14:creationId xmlns:p14="http://schemas.microsoft.com/office/powerpoint/2010/main" val="177474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D87ACF-67C2-4949-A4CA-6198617C6662}" type="datetimeFigureOut">
              <a:rPr lang="fr-FR" smtClean="0"/>
              <a:t>13/11/2023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2D96CB-CC71-4AF6-9B62-2CF7A9098AE3}" type="slidenum">
              <a:rPr lang="fr-FR" smtClean="0"/>
              <a:t>‹N°›</a:t>
            </a:fld>
            <a:endParaRPr lang="fr-FR"/>
          </a:p>
        </p:txBody>
      </p:sp>
    </p:spTree>
    <p:extLst>
      <p:ext uri="{BB962C8B-B14F-4D97-AF65-F5344CB8AC3E}">
        <p14:creationId xmlns:p14="http://schemas.microsoft.com/office/powerpoint/2010/main" val="138042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2D87ACF-67C2-4949-A4CA-6198617C6662}" type="datetimeFigureOut">
              <a:rPr lang="fr-FR" smtClean="0"/>
              <a:t>13/11/2023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2D96CB-CC71-4AF6-9B62-2CF7A9098AE3}" type="slidenum">
              <a:rPr lang="fr-FR" smtClean="0"/>
              <a:t>‹N°›</a:t>
            </a:fld>
            <a:endParaRPr lang="fr-FR"/>
          </a:p>
        </p:txBody>
      </p:sp>
    </p:spTree>
    <p:extLst>
      <p:ext uri="{BB962C8B-B14F-4D97-AF65-F5344CB8AC3E}">
        <p14:creationId xmlns:p14="http://schemas.microsoft.com/office/powerpoint/2010/main" val="421256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2D87ACF-67C2-4949-A4CA-6198617C6662}" type="datetimeFigureOut">
              <a:rPr lang="fr-FR" smtClean="0"/>
              <a:t>13/11/2023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E2D96CB-CC71-4AF6-9B62-2CF7A9098AE3}" type="slidenum">
              <a:rPr lang="fr-FR" smtClean="0"/>
              <a:t>‹N°›</a:t>
            </a:fld>
            <a:endParaRPr lang="fr-FR"/>
          </a:p>
        </p:txBody>
      </p:sp>
    </p:spTree>
    <p:extLst>
      <p:ext uri="{BB962C8B-B14F-4D97-AF65-F5344CB8AC3E}">
        <p14:creationId xmlns:p14="http://schemas.microsoft.com/office/powerpoint/2010/main" val="4250770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2D87ACF-67C2-4949-A4CA-6198617C6662}" type="datetimeFigureOut">
              <a:rPr lang="fr-FR" smtClean="0"/>
              <a:t>13/11/2023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E2D96CB-CC71-4AF6-9B62-2CF7A9098AE3}" type="slidenum">
              <a:rPr lang="fr-FR" smtClean="0"/>
              <a:t>‹N°›</a:t>
            </a:fld>
            <a:endParaRPr lang="fr-FR"/>
          </a:p>
        </p:txBody>
      </p:sp>
    </p:spTree>
    <p:extLst>
      <p:ext uri="{BB962C8B-B14F-4D97-AF65-F5344CB8AC3E}">
        <p14:creationId xmlns:p14="http://schemas.microsoft.com/office/powerpoint/2010/main" val="331793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2D87ACF-67C2-4949-A4CA-6198617C6662}" type="datetimeFigureOut">
              <a:rPr lang="fr-FR" smtClean="0"/>
              <a:t>13/11/2023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E2D96CB-CC71-4AF6-9B62-2CF7A9098AE3}" type="slidenum">
              <a:rPr lang="fr-FR" smtClean="0"/>
              <a:t>‹N°›</a:t>
            </a:fld>
            <a:endParaRPr lang="fr-FR"/>
          </a:p>
        </p:txBody>
      </p:sp>
    </p:spTree>
    <p:extLst>
      <p:ext uri="{BB962C8B-B14F-4D97-AF65-F5344CB8AC3E}">
        <p14:creationId xmlns:p14="http://schemas.microsoft.com/office/powerpoint/2010/main" val="783850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2D87ACF-67C2-4949-A4CA-6198617C6662}" type="datetimeFigureOut">
              <a:rPr lang="fr-FR" smtClean="0"/>
              <a:t>13/11/2023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E2D96CB-CC71-4AF6-9B62-2CF7A9098AE3}" type="slidenum">
              <a:rPr lang="fr-FR" smtClean="0"/>
              <a:t>‹N°›</a:t>
            </a:fld>
            <a:endParaRPr lang="fr-FR"/>
          </a:p>
        </p:txBody>
      </p:sp>
    </p:spTree>
    <p:extLst>
      <p:ext uri="{BB962C8B-B14F-4D97-AF65-F5344CB8AC3E}">
        <p14:creationId xmlns:p14="http://schemas.microsoft.com/office/powerpoint/2010/main" val="3036945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2D87ACF-67C2-4949-A4CA-6198617C6662}" type="datetimeFigureOut">
              <a:rPr lang="fr-FR" smtClean="0"/>
              <a:t>13/11/2023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E2D96CB-CC71-4AF6-9B62-2CF7A9098AE3}" type="slidenum">
              <a:rPr lang="fr-FR" smtClean="0"/>
              <a:t>‹N°›</a:t>
            </a:fld>
            <a:endParaRPr lang="fr-FR"/>
          </a:p>
        </p:txBody>
      </p:sp>
    </p:spTree>
    <p:extLst>
      <p:ext uri="{BB962C8B-B14F-4D97-AF65-F5344CB8AC3E}">
        <p14:creationId xmlns:p14="http://schemas.microsoft.com/office/powerpoint/2010/main" val="428671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2D87ACF-67C2-4949-A4CA-6198617C6662}" type="datetimeFigureOut">
              <a:rPr lang="fr-FR" smtClean="0"/>
              <a:t>13/11/2023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E2D96CB-CC71-4AF6-9B62-2CF7A9098AE3}" type="slidenum">
              <a:rPr lang="fr-FR" smtClean="0"/>
              <a:t>‹N°›</a:t>
            </a:fld>
            <a:endParaRPr lang="fr-FR"/>
          </a:p>
        </p:txBody>
      </p:sp>
    </p:spTree>
    <p:extLst>
      <p:ext uri="{BB962C8B-B14F-4D97-AF65-F5344CB8AC3E}">
        <p14:creationId xmlns:p14="http://schemas.microsoft.com/office/powerpoint/2010/main" val="2031264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87ACF-67C2-4949-A4CA-6198617C6662}" type="datetimeFigureOut">
              <a:rPr lang="fr-FR" smtClean="0"/>
              <a:t>13/11/2023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D96CB-CC71-4AF6-9B62-2CF7A9098AE3}" type="slidenum">
              <a:rPr lang="fr-FR" smtClean="0"/>
              <a:t>‹N°›</a:t>
            </a:fld>
            <a:endParaRPr lang="fr-FR"/>
          </a:p>
        </p:txBody>
      </p:sp>
    </p:spTree>
    <p:extLst>
      <p:ext uri="{BB962C8B-B14F-4D97-AF65-F5344CB8AC3E}">
        <p14:creationId xmlns:p14="http://schemas.microsoft.com/office/powerpoint/2010/main" val="3257223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t>Classification of </a:t>
            </a:r>
            <a:r>
              <a:rPr lang="fr-FR" b="1" dirty="0" err="1" smtClean="0"/>
              <a:t>Errors</a:t>
            </a:r>
            <a:r>
              <a:rPr lang="fr-FR" b="1" dirty="0" smtClean="0"/>
              <a:t> </a:t>
            </a:r>
            <a:endParaRPr lang="fr-FR" b="1" dirty="0"/>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857440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Mistakes are what researchers have referred to as performance errors (the learner knows the system but fails to use it) while the errors are a result of one’s systematic competence (the learner’s system is incorrect).</a:t>
            </a:r>
          </a:p>
          <a:p>
            <a:endParaRPr lang="fr-FR" dirty="0"/>
          </a:p>
        </p:txBody>
      </p:sp>
    </p:spTree>
    <p:extLst>
      <p:ext uri="{BB962C8B-B14F-4D97-AF65-F5344CB8AC3E}">
        <p14:creationId xmlns:p14="http://schemas.microsoft.com/office/powerpoint/2010/main" val="1622057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7500" lnSpcReduction="20000"/>
          </a:bodyPr>
          <a:lstStyle/>
          <a:p>
            <a:r>
              <a:rPr lang="en-US" dirty="0"/>
              <a:t> </a:t>
            </a:r>
            <a:r>
              <a:rPr lang="en-US" b="1" dirty="0"/>
              <a:t>The classification of </a:t>
            </a:r>
            <a:r>
              <a:rPr lang="en-US" b="1" dirty="0" smtClean="0"/>
              <a:t>errors</a:t>
            </a:r>
          </a:p>
          <a:p>
            <a:r>
              <a:rPr lang="en-US" dirty="0" smtClean="0"/>
              <a:t/>
            </a:r>
            <a:br>
              <a:rPr lang="en-US" dirty="0" smtClean="0"/>
            </a:br>
            <a:r>
              <a:rPr lang="en-US" b="1" dirty="0"/>
              <a:t>Linguistic-based classification: </a:t>
            </a:r>
            <a:endParaRPr lang="en-US" b="1" dirty="0" smtClean="0"/>
          </a:p>
          <a:p>
            <a:r>
              <a:rPr lang="en-US" dirty="0" smtClean="0"/>
              <a:t>(</a:t>
            </a:r>
            <a:r>
              <a:rPr lang="en-US" dirty="0" err="1"/>
              <a:t>keshavarz</a:t>
            </a:r>
            <a:r>
              <a:rPr lang="en-US" dirty="0"/>
              <a:t>, 2012) classified the errors into four categories</a:t>
            </a:r>
            <a:r>
              <a:rPr lang="en-US" dirty="0" smtClean="0"/>
              <a:t>:</a:t>
            </a:r>
          </a:p>
          <a:p>
            <a:r>
              <a:rPr lang="en-US" b="1" i="1" dirty="0" smtClean="0"/>
              <a:t>1</a:t>
            </a:r>
            <a:r>
              <a:rPr lang="en-US" b="1" i="1" dirty="0"/>
              <a:t>. Orthographic errors</a:t>
            </a:r>
            <a:r>
              <a:rPr lang="en-US" b="1" i="1" dirty="0" smtClean="0"/>
              <a:t>:</a:t>
            </a:r>
          </a:p>
          <a:p>
            <a:r>
              <a:rPr lang="en-US" dirty="0" smtClean="0"/>
              <a:t>a)sound </a:t>
            </a:r>
            <a:r>
              <a:rPr lang="en-US" dirty="0"/>
              <a:t>/ letter mismatch(as in; s</a:t>
            </a:r>
            <a:r>
              <a:rPr lang="en-US" b="1" dirty="0">
                <a:solidFill>
                  <a:srgbClr val="FF0000"/>
                </a:solidFill>
              </a:rPr>
              <a:t>ch</a:t>
            </a:r>
            <a:r>
              <a:rPr lang="en-US" dirty="0"/>
              <a:t>ool, </a:t>
            </a:r>
            <a:r>
              <a:rPr lang="en-US" b="1" u="sng" dirty="0">
                <a:solidFill>
                  <a:srgbClr val="FF0000"/>
                </a:solidFill>
              </a:rPr>
              <a:t>ch</a:t>
            </a:r>
            <a:r>
              <a:rPr lang="en-US" dirty="0"/>
              <a:t>air</a:t>
            </a:r>
            <a:r>
              <a:rPr lang="en-US" dirty="0" smtClean="0"/>
              <a:t>).</a:t>
            </a:r>
          </a:p>
          <a:p>
            <a:r>
              <a:rPr lang="en-US" dirty="0" smtClean="0"/>
              <a:t>b</a:t>
            </a:r>
            <a:r>
              <a:rPr lang="en-US" dirty="0"/>
              <a:t>) same spelling/different pronunciation (as in; </a:t>
            </a:r>
            <a:r>
              <a:rPr lang="en-US" b="1" dirty="0">
                <a:solidFill>
                  <a:srgbClr val="FF0000"/>
                </a:solidFill>
              </a:rPr>
              <a:t>read /</a:t>
            </a:r>
            <a:r>
              <a:rPr lang="en-US" b="1" dirty="0" err="1">
                <a:solidFill>
                  <a:srgbClr val="FF0000"/>
                </a:solidFill>
              </a:rPr>
              <a:t>ri:d</a:t>
            </a:r>
            <a:r>
              <a:rPr lang="en-US" dirty="0"/>
              <a:t>/ in past - </a:t>
            </a:r>
            <a:r>
              <a:rPr lang="en-US" dirty="0">
                <a:solidFill>
                  <a:srgbClr val="FF0000"/>
                </a:solidFill>
              </a:rPr>
              <a:t>read /</a:t>
            </a:r>
            <a:r>
              <a:rPr lang="en-US" dirty="0" err="1">
                <a:solidFill>
                  <a:srgbClr val="FF0000"/>
                </a:solidFill>
              </a:rPr>
              <a:t>rɪd</a:t>
            </a:r>
            <a:r>
              <a:rPr lang="en-US" dirty="0"/>
              <a:t>/ in past participle</a:t>
            </a:r>
            <a:r>
              <a:rPr lang="en-US" dirty="0" smtClean="0"/>
              <a:t>)</a:t>
            </a:r>
          </a:p>
          <a:p>
            <a:r>
              <a:rPr lang="en-US" dirty="0" smtClean="0"/>
              <a:t>c)similar </a:t>
            </a:r>
            <a:r>
              <a:rPr lang="en-US" dirty="0"/>
              <a:t>spelling/different pronunciation (as in; </a:t>
            </a:r>
            <a:r>
              <a:rPr lang="en-US" b="1" dirty="0">
                <a:solidFill>
                  <a:srgbClr val="FF0000"/>
                </a:solidFill>
              </a:rPr>
              <a:t>mine-</a:t>
            </a:r>
            <a:r>
              <a:rPr lang="en-US" dirty="0"/>
              <a:t> </a:t>
            </a:r>
            <a:r>
              <a:rPr lang="en-US" b="1" dirty="0">
                <a:solidFill>
                  <a:srgbClr val="FF0000"/>
                </a:solidFill>
              </a:rPr>
              <a:t>determine</a:t>
            </a:r>
            <a:r>
              <a:rPr lang="en-US" b="1" dirty="0" smtClean="0">
                <a:solidFill>
                  <a:srgbClr val="FF0000"/>
                </a:solidFill>
              </a:rPr>
              <a:t>)</a:t>
            </a:r>
          </a:p>
          <a:p>
            <a:r>
              <a:rPr lang="en-US" dirty="0" smtClean="0"/>
              <a:t>d)ignorance </a:t>
            </a:r>
            <a:r>
              <a:rPr lang="en-US" dirty="0"/>
              <a:t>of spelling rules (as in; </a:t>
            </a:r>
            <a:r>
              <a:rPr lang="en-US" b="1" dirty="0">
                <a:solidFill>
                  <a:srgbClr val="FF0000"/>
                </a:solidFill>
              </a:rPr>
              <a:t>un</a:t>
            </a:r>
            <a:r>
              <a:rPr lang="en-US" dirty="0"/>
              <a:t>happy- </a:t>
            </a:r>
            <a:r>
              <a:rPr lang="en-US" b="1" dirty="0" err="1">
                <a:solidFill>
                  <a:srgbClr val="FF0000"/>
                </a:solidFill>
              </a:rPr>
              <a:t>un</a:t>
            </a:r>
            <a:r>
              <a:rPr lang="en-US" dirty="0" err="1"/>
              <a:t>ivercity</a:t>
            </a:r>
            <a:r>
              <a:rPr lang="en-US" dirty="0"/>
              <a:t>)</a:t>
            </a:r>
            <a:r>
              <a:rPr lang="en-US" dirty="0" smtClean="0"/>
              <a:t/>
            </a:r>
            <a:br>
              <a:rPr lang="en-US" dirty="0" smtClean="0"/>
            </a:br>
            <a:endParaRPr lang="fr-FR" dirty="0"/>
          </a:p>
        </p:txBody>
      </p:sp>
    </p:spTree>
    <p:extLst>
      <p:ext uri="{BB962C8B-B14F-4D97-AF65-F5344CB8AC3E}">
        <p14:creationId xmlns:p14="http://schemas.microsoft.com/office/powerpoint/2010/main" val="18685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r>
              <a:rPr lang="en-US" b="1" dirty="0"/>
              <a:t>2. Phonological errors:</a:t>
            </a:r>
            <a:r>
              <a:rPr lang="en-US" dirty="0" smtClean="0"/>
              <a:t/>
            </a:r>
            <a:br>
              <a:rPr lang="en-US" dirty="0" smtClean="0"/>
            </a:br>
            <a:r>
              <a:rPr lang="en-US" dirty="0"/>
              <a:t>a) lack of certain L2 phonemes of the learners’L1. ( Arabic lacks to the phoneme /p/ in its alphabets</a:t>
            </a:r>
            <a:r>
              <a:rPr lang="en-US" dirty="0" smtClean="0"/>
              <a:t>).</a:t>
            </a:r>
          </a:p>
          <a:p>
            <a:r>
              <a:rPr lang="en-US" dirty="0" smtClean="0"/>
              <a:t>b</a:t>
            </a:r>
            <a:r>
              <a:rPr lang="en-US" dirty="0"/>
              <a:t>) differences in syllable structure between the mother language and second language(Arabic does not allow initial consonant clusters, so that Arabic speakers have difficulties pronouncing English words beginning with two or three consonants, such as sky and street</a:t>
            </a:r>
            <a:r>
              <a:rPr lang="en-US" dirty="0" smtClean="0"/>
              <a:t>)</a:t>
            </a:r>
          </a:p>
        </p:txBody>
      </p:sp>
    </p:spTree>
    <p:extLst>
      <p:ext uri="{BB962C8B-B14F-4D97-AF65-F5344CB8AC3E}">
        <p14:creationId xmlns:p14="http://schemas.microsoft.com/office/powerpoint/2010/main" val="3992807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en-US" dirty="0" smtClean="0"/>
              <a:t>c) spelling pronunciation of words( the learners tend to pronounce words as they are spelled. Examples include top /top/, flood /</a:t>
            </a:r>
            <a:r>
              <a:rPr lang="en-US" dirty="0" err="1" smtClean="0"/>
              <a:t>flud</a:t>
            </a:r>
            <a:r>
              <a:rPr lang="en-US" dirty="0" smtClean="0"/>
              <a:t>/, watched /</a:t>
            </a:r>
            <a:r>
              <a:rPr lang="en-US" dirty="0" err="1" smtClean="0"/>
              <a:t>waʧɪd</a:t>
            </a:r>
            <a:r>
              <a:rPr lang="en-US" dirty="0" smtClean="0"/>
              <a:t>/).</a:t>
            </a:r>
          </a:p>
          <a:p>
            <a:r>
              <a:rPr lang="en-US" dirty="0" smtClean="0"/>
              <a:t>d) the problem of silent letters ( as in half, know, eight,.....</a:t>
            </a:r>
            <a:r>
              <a:rPr lang="en-US" dirty="0" err="1" smtClean="0"/>
              <a:t>etc</a:t>
            </a:r>
            <a:r>
              <a:rPr lang="en-US" dirty="0" smtClean="0"/>
              <a:t>).</a:t>
            </a:r>
            <a:br>
              <a:rPr lang="en-US" dirty="0" smtClean="0"/>
            </a:br>
            <a:endParaRPr lang="fr-FR" dirty="0" smtClean="0"/>
          </a:p>
          <a:p>
            <a:endParaRPr lang="fr-FR" dirty="0"/>
          </a:p>
        </p:txBody>
      </p:sp>
    </p:spTree>
    <p:extLst>
      <p:ext uri="{BB962C8B-B14F-4D97-AF65-F5344CB8AC3E}">
        <p14:creationId xmlns:p14="http://schemas.microsoft.com/office/powerpoint/2010/main" val="1617898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en-US" b="1" i="1" dirty="0"/>
              <a:t>3. </a:t>
            </a:r>
            <a:r>
              <a:rPr lang="en-US" b="1" i="1" dirty="0" err="1"/>
              <a:t>Lexico</a:t>
            </a:r>
            <a:r>
              <a:rPr lang="en-US" b="1" i="1" dirty="0"/>
              <a:t>-semantic </a:t>
            </a:r>
            <a:r>
              <a:rPr lang="en-US" b="1" i="1" dirty="0" err="1"/>
              <a:t>errors:</a:t>
            </a:r>
            <a:r>
              <a:rPr lang="en-US" dirty="0" err="1"/>
              <a:t>They</a:t>
            </a:r>
            <a:r>
              <a:rPr lang="en-US" dirty="0"/>
              <a:t> are related to the semantic properties of lexical items as in:*I am working 24 o’clock every week and *English is alive language by which every one can convey his ideas.</a:t>
            </a:r>
            <a:endParaRPr lang="fr-FR" dirty="0"/>
          </a:p>
        </p:txBody>
      </p:sp>
    </p:spTree>
    <p:extLst>
      <p:ext uri="{BB962C8B-B14F-4D97-AF65-F5344CB8AC3E}">
        <p14:creationId xmlns:p14="http://schemas.microsoft.com/office/powerpoint/2010/main" val="3279823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en-US" b="1" dirty="0"/>
              <a:t>4. Morphological-syntactic errors:</a:t>
            </a:r>
            <a:r>
              <a:rPr lang="en-US" dirty="0" smtClean="0"/>
              <a:t/>
            </a:r>
            <a:br>
              <a:rPr lang="en-US" dirty="0" smtClean="0"/>
            </a:br>
            <a:r>
              <a:rPr lang="en-US" dirty="0" smtClean="0"/>
              <a:t>Morphological-syntactic </a:t>
            </a:r>
            <a:r>
              <a:rPr lang="en-US" dirty="0"/>
              <a:t>errors</a:t>
            </a:r>
            <a:r>
              <a:rPr lang="en-US" dirty="0" smtClean="0"/>
              <a:t>:</a:t>
            </a:r>
          </a:p>
          <a:p>
            <a:r>
              <a:rPr lang="en-US" dirty="0" smtClean="0"/>
              <a:t>a)wrong </a:t>
            </a:r>
            <a:r>
              <a:rPr lang="en-US" dirty="0"/>
              <a:t>use of plural morpheme as in </a:t>
            </a:r>
            <a:r>
              <a:rPr lang="en-US" dirty="0" smtClean="0"/>
              <a:t>*</a:t>
            </a:r>
            <a:r>
              <a:rPr lang="en-US" dirty="0" err="1"/>
              <a:t>wifes</a:t>
            </a:r>
            <a:r>
              <a:rPr lang="en-US" dirty="0" smtClean="0"/>
              <a:t>.</a:t>
            </a:r>
          </a:p>
          <a:p>
            <a:r>
              <a:rPr lang="en-US" dirty="0" smtClean="0"/>
              <a:t>b)wrong </a:t>
            </a:r>
            <a:r>
              <a:rPr lang="en-US" dirty="0"/>
              <a:t>use of tenses as in * he want a cup of tea</a:t>
            </a:r>
            <a:r>
              <a:rPr lang="en-US" dirty="0" smtClean="0"/>
              <a:t>.</a:t>
            </a:r>
          </a:p>
          <a:p>
            <a:r>
              <a:rPr lang="en-US" dirty="0" smtClean="0"/>
              <a:t>c)wrong </a:t>
            </a:r>
            <a:r>
              <a:rPr lang="en-US" dirty="0"/>
              <a:t>word order as in *this is flower beautiful</a:t>
            </a:r>
            <a:r>
              <a:rPr lang="en-US" dirty="0" smtClean="0"/>
              <a:t>.</a:t>
            </a:r>
          </a:p>
          <a:p>
            <a:r>
              <a:rPr lang="en-US" dirty="0" smtClean="0"/>
              <a:t>d)wrong </a:t>
            </a:r>
            <a:r>
              <a:rPr lang="en-US" dirty="0"/>
              <a:t>use of prepositions as in *I am afraid from dogs</a:t>
            </a:r>
            <a:r>
              <a:rPr lang="en-US" dirty="0" smtClean="0"/>
              <a:t>.</a:t>
            </a:r>
          </a:p>
          <a:p>
            <a:r>
              <a:rPr lang="en-US" dirty="0" smtClean="0"/>
              <a:t>e)errors </a:t>
            </a:r>
            <a:r>
              <a:rPr lang="en-US" dirty="0"/>
              <a:t>in the use of articles as in * I have a lesson in morning.</a:t>
            </a:r>
            <a:endParaRPr lang="fr-FR" dirty="0"/>
          </a:p>
        </p:txBody>
      </p:sp>
    </p:spTree>
    <p:extLst>
      <p:ext uri="{BB962C8B-B14F-4D97-AF65-F5344CB8AC3E}">
        <p14:creationId xmlns:p14="http://schemas.microsoft.com/office/powerpoint/2010/main" val="1447035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en-US" b="1" dirty="0" smtClean="0"/>
              <a:t>Process-Based Classification </a:t>
            </a:r>
          </a:p>
          <a:p>
            <a:r>
              <a:rPr lang="en-US" dirty="0" smtClean="0"/>
              <a:t>Errors</a:t>
            </a:r>
            <a:r>
              <a:rPr lang="en-US" b="1" dirty="0" smtClean="0"/>
              <a:t> </a:t>
            </a:r>
            <a:r>
              <a:rPr lang="en-US" dirty="0" smtClean="0"/>
              <a:t>are sometimes classified according to their processes. Process here means the ways through which language learners make errors. Four main processes, which lead to erroneous constructions, have been cited in the literature (</a:t>
            </a:r>
            <a:r>
              <a:rPr lang="en-US" dirty="0" err="1" smtClean="0"/>
              <a:t>Corder</a:t>
            </a:r>
            <a:r>
              <a:rPr lang="en-US" dirty="0" smtClean="0"/>
              <a:t>, 1973; </a:t>
            </a:r>
            <a:r>
              <a:rPr lang="en-US" dirty="0" err="1" smtClean="0"/>
              <a:t>McKeating</a:t>
            </a:r>
            <a:r>
              <a:rPr lang="en-US" dirty="0" smtClean="0"/>
              <a:t>, 1981 ; Brown, 2000), as follows.</a:t>
            </a:r>
            <a:endParaRPr lang="fr-FR" dirty="0"/>
          </a:p>
        </p:txBody>
      </p:sp>
    </p:spTree>
    <p:extLst>
      <p:ext uri="{BB962C8B-B14F-4D97-AF65-F5344CB8AC3E}">
        <p14:creationId xmlns:p14="http://schemas.microsoft.com/office/powerpoint/2010/main" val="1949208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idx="1"/>
          </p:nvPr>
        </p:nvPicPr>
        <p:blipFill rotWithShape="1">
          <a:blip r:embed="rId2"/>
          <a:srcRect l="15164" t="29265" r="12876" b="12970"/>
          <a:stretch/>
        </p:blipFill>
        <p:spPr bwMode="auto">
          <a:xfrm>
            <a:off x="457200" y="2006092"/>
            <a:ext cx="8229600" cy="37141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8533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en-US" dirty="0" smtClean="0"/>
              <a:t>As the above examples illustrate, this process usually involves the deletion of function words (e.g. prepositions and articles), auxiliaries (e.g. do, have), and morphemes (e.g. plural morpheme, 3rd Person singular morpheme, past and past participle --</a:t>
            </a:r>
            <a:r>
              <a:rPr lang="en-US" dirty="0" err="1" smtClean="0"/>
              <a:t>ed</a:t>
            </a:r>
            <a:r>
              <a:rPr lang="en-US" dirty="0" smtClean="0"/>
              <a:t>). </a:t>
            </a:r>
            <a:endParaRPr lang="fr-FR" dirty="0"/>
          </a:p>
        </p:txBody>
      </p:sp>
    </p:spTree>
    <p:extLst>
      <p:ext uri="{BB962C8B-B14F-4D97-AF65-F5344CB8AC3E}">
        <p14:creationId xmlns:p14="http://schemas.microsoft.com/office/powerpoint/2010/main" val="3782456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idx="1"/>
          </p:nvPr>
        </p:nvPicPr>
        <p:blipFill rotWithShape="1">
          <a:blip r:embed="rId2"/>
          <a:srcRect l="13875" t="35118" r="10158" b="13988"/>
          <a:stretch/>
        </p:blipFill>
        <p:spPr bwMode="auto">
          <a:xfrm>
            <a:off x="457200" y="1700808"/>
            <a:ext cx="8229600" cy="44644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5524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92500" lnSpcReduction="10000"/>
          </a:bodyPr>
          <a:lstStyle/>
          <a:p>
            <a:r>
              <a:rPr lang="en-US" dirty="0" smtClean="0"/>
              <a:t>Introduction 89 After errors are being identified, it is necessary to group them according to their linguistic specifications. In this way, it would be possible to build up a clear picture of the features in the target language that might cause problems for the learners. It is crystal clear that a well-organized and systematic linguistic taxonomy (classification) of errors would be very helpful in assessing the nature and the probable causes of errors</a:t>
            </a:r>
            <a:endParaRPr lang="fr-FR" dirty="0"/>
          </a:p>
        </p:txBody>
      </p:sp>
    </p:spTree>
    <p:extLst>
      <p:ext uri="{BB962C8B-B14F-4D97-AF65-F5344CB8AC3E}">
        <p14:creationId xmlns:p14="http://schemas.microsoft.com/office/powerpoint/2010/main" val="2350583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idx="1"/>
          </p:nvPr>
        </p:nvPicPr>
        <p:blipFill rotWithShape="1">
          <a:blip r:embed="rId2"/>
          <a:srcRect l="7725" t="42751" r="7009" b="9918"/>
          <a:stretch/>
        </p:blipFill>
        <p:spPr bwMode="auto">
          <a:xfrm>
            <a:off x="457200" y="1484784"/>
            <a:ext cx="8229600" cy="4680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2246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idx="1"/>
          </p:nvPr>
        </p:nvPicPr>
        <p:blipFill rotWithShape="1">
          <a:blip r:embed="rId2"/>
          <a:srcRect l="8584" t="23411" r="8440" b="31547"/>
          <a:stretch/>
        </p:blipFill>
        <p:spPr bwMode="auto">
          <a:xfrm>
            <a:off x="457200" y="1052736"/>
            <a:ext cx="8229600" cy="49685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81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en-US" dirty="0" smtClean="0"/>
              <a:t>There are usually two general types of classifications:</a:t>
            </a:r>
          </a:p>
          <a:p>
            <a:r>
              <a:rPr lang="en-US" dirty="0" smtClean="0"/>
              <a:t> (</a:t>
            </a:r>
            <a:r>
              <a:rPr lang="en-US" b="1" i="1" dirty="0" smtClean="0"/>
              <a:t>a) category-based classification</a:t>
            </a:r>
            <a:r>
              <a:rPr lang="en-US" dirty="0" smtClean="0"/>
              <a:t>, and </a:t>
            </a:r>
          </a:p>
          <a:p>
            <a:r>
              <a:rPr lang="en-US" dirty="0" smtClean="0"/>
              <a:t>(b) </a:t>
            </a:r>
            <a:r>
              <a:rPr lang="en-US" b="1" i="1" dirty="0" smtClean="0"/>
              <a:t>sample-based classification</a:t>
            </a:r>
            <a:r>
              <a:rPr lang="en-US" dirty="0" smtClean="0"/>
              <a:t>. </a:t>
            </a:r>
          </a:p>
          <a:p>
            <a:r>
              <a:rPr lang="en-US" dirty="0" smtClean="0"/>
              <a:t>In category-based classification, the linguist or teacher establishes his own categorization of errors before he/she </a:t>
            </a:r>
            <a:endParaRPr lang="fr-FR" dirty="0"/>
          </a:p>
        </p:txBody>
      </p:sp>
    </p:spTree>
    <p:extLst>
      <p:ext uri="{BB962C8B-B14F-4D97-AF65-F5344CB8AC3E}">
        <p14:creationId xmlns:p14="http://schemas.microsoft.com/office/powerpoint/2010/main" val="331029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en-US" dirty="0" smtClean="0"/>
              <a:t>actually </a:t>
            </a:r>
            <a:r>
              <a:rPr lang="en-US" dirty="0" err="1" smtClean="0"/>
              <a:t>stans</a:t>
            </a:r>
            <a:r>
              <a:rPr lang="en-US" dirty="0" smtClean="0"/>
              <a:t> to collect the necessary data. In doing so, he/she relies n1ainly on hi her previous knowledge of common linguistic </a:t>
            </a:r>
            <a:r>
              <a:rPr lang="en-US" dirty="0" err="1" smtClean="0"/>
              <a:t>ditTtculties</a:t>
            </a:r>
            <a:r>
              <a:rPr lang="en-US" dirty="0" smtClean="0"/>
              <a:t> of a particular group of learners. An example would be </a:t>
            </a:r>
            <a:r>
              <a:rPr lang="en-US" dirty="0" err="1" smtClean="0"/>
              <a:t>Ethenon</a:t>
            </a:r>
            <a:r>
              <a:rPr lang="en-US" dirty="0" smtClean="0"/>
              <a:t> ·s ( 1977) suggested list of headings, below</a:t>
            </a:r>
            <a:endParaRPr lang="fr-FR" dirty="0"/>
          </a:p>
        </p:txBody>
      </p:sp>
    </p:spTree>
    <p:extLst>
      <p:ext uri="{BB962C8B-B14F-4D97-AF65-F5344CB8AC3E}">
        <p14:creationId xmlns:p14="http://schemas.microsoft.com/office/powerpoint/2010/main" val="753072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err="1" smtClean="0"/>
              <a:t>Adjecti</a:t>
            </a:r>
            <a:r>
              <a:rPr lang="fr-FR" dirty="0" smtClean="0"/>
              <a:t>\'es. </a:t>
            </a:r>
            <a:r>
              <a:rPr lang="fr-FR" dirty="0" err="1" smtClean="0"/>
              <a:t>Adverbs</a:t>
            </a:r>
            <a:r>
              <a:rPr lang="fr-FR" dirty="0" smtClean="0"/>
              <a:t>. Agreement, Apostrophe, Articles, As, Be, Can. </a:t>
            </a:r>
            <a:r>
              <a:rPr lang="fr-FR" dirty="0" err="1" smtClean="0"/>
              <a:t>Comparison</a:t>
            </a:r>
            <a:r>
              <a:rPr lang="fr-FR" dirty="0" smtClean="0"/>
              <a:t>, </a:t>
            </a:r>
            <a:r>
              <a:rPr lang="fr-FR" dirty="0" err="1" smtClean="0"/>
              <a:t>Conditionals</a:t>
            </a:r>
            <a:r>
              <a:rPr lang="fr-FR" dirty="0" smtClean="0"/>
              <a:t>, </a:t>
            </a:r>
            <a:r>
              <a:rPr lang="fr-FR" dirty="0" err="1" smtClean="0"/>
              <a:t>Conjunctions</a:t>
            </a:r>
            <a:r>
              <a:rPr lang="fr-FR" dirty="0" smtClean="0"/>
              <a:t>, </a:t>
            </a:r>
            <a:r>
              <a:rPr lang="fr-FR" dirty="0" err="1" smtClean="0"/>
              <a:t>Could</a:t>
            </a:r>
            <a:r>
              <a:rPr lang="fr-FR" dirty="0" smtClean="0"/>
              <a:t>, Direct </a:t>
            </a:r>
            <a:r>
              <a:rPr lang="fr-FR" dirty="0" err="1" smtClean="0"/>
              <a:t>qu~sti</a:t>
            </a:r>
            <a:r>
              <a:rPr lang="fr-FR" dirty="0" smtClean="0"/>
              <a:t> . Do, Future </a:t>
            </a:r>
            <a:r>
              <a:rPr lang="fr-FR" dirty="0" err="1" smtClean="0"/>
              <a:t>Perfect</a:t>
            </a:r>
            <a:r>
              <a:rPr lang="fr-FR" dirty="0" smtClean="0"/>
              <a:t>. </a:t>
            </a:r>
            <a:r>
              <a:rPr lang="fr-FR" dirty="0" err="1" smtClean="0"/>
              <a:t>Gerund</a:t>
            </a:r>
            <a:r>
              <a:rPr lang="fr-FR" dirty="0" smtClean="0"/>
              <a:t>, Have, Indirect questions, </a:t>
            </a:r>
            <a:r>
              <a:rPr lang="fr-FR" dirty="0" err="1" smtClean="0"/>
              <a:t>lnfinitive</a:t>
            </a:r>
            <a:r>
              <a:rPr lang="fr-FR" dirty="0" smtClean="0"/>
              <a:t>. </a:t>
            </a:r>
            <a:r>
              <a:rPr lang="fr-FR" dirty="0" err="1" smtClean="0"/>
              <a:t>Make</a:t>
            </a:r>
            <a:r>
              <a:rPr lang="fr-FR" dirty="0" smtClean="0"/>
              <a:t>. Must, Plural </a:t>
            </a:r>
            <a:r>
              <a:rPr lang="fr-FR" dirty="0" err="1" smtClean="0"/>
              <a:t>Problems</a:t>
            </a:r>
            <a:r>
              <a:rPr lang="fr-FR" dirty="0" smtClean="0"/>
              <a:t>. etc. </a:t>
            </a:r>
            <a:endParaRPr lang="fr-FR" dirty="0"/>
          </a:p>
        </p:txBody>
      </p:sp>
    </p:spTree>
    <p:extLst>
      <p:ext uri="{BB962C8B-B14F-4D97-AF65-F5344CB8AC3E}">
        <p14:creationId xmlns:p14="http://schemas.microsoft.com/office/powerpoint/2010/main" val="252252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10000"/>
          </a:bodyPr>
          <a:lstStyle/>
          <a:p>
            <a:r>
              <a:rPr lang="en-US" dirty="0" smtClean="0"/>
              <a:t>list is that the decision about choosing the errors is pre-judged by the researcher, i.e., errors will be sorted out in terms of pre-determined error types to fill the headings. </a:t>
            </a:r>
          </a:p>
          <a:p>
            <a:r>
              <a:rPr lang="en-US" dirty="0" smtClean="0"/>
              <a:t>To avoid the shortcomings of the above methodology for the </a:t>
            </a:r>
            <a:r>
              <a:rPr lang="en-US" dirty="0" err="1" smtClean="0"/>
              <a:t>classi</a:t>
            </a:r>
            <a:r>
              <a:rPr lang="en-US" dirty="0" smtClean="0"/>
              <a:t> </a:t>
            </a:r>
            <a:r>
              <a:rPr lang="en-US" dirty="0" err="1" smtClean="0"/>
              <a:t>ficarion</a:t>
            </a:r>
            <a:r>
              <a:rPr lang="en-US" dirty="0" smtClean="0"/>
              <a:t> of errors, an alternative approach has been introduced: the sa1nple-based categorization. In sample-based categorization, the researcher should first collect the errors ln other words, it is the nature and type of errors that determine the categories and not the researcher's pre-determined error types.</a:t>
            </a:r>
            <a:endParaRPr lang="fr-FR" dirty="0"/>
          </a:p>
        </p:txBody>
      </p:sp>
    </p:spTree>
    <p:extLst>
      <p:ext uri="{BB962C8B-B14F-4D97-AF65-F5344CB8AC3E}">
        <p14:creationId xmlns:p14="http://schemas.microsoft.com/office/powerpoint/2010/main" val="581879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t>Linguistic-Based</a:t>
            </a:r>
            <a:r>
              <a:rPr lang="fr-FR" b="1" dirty="0" smtClean="0"/>
              <a:t> Classification</a:t>
            </a:r>
            <a:endParaRPr lang="fr-FR" b="1" dirty="0"/>
          </a:p>
        </p:txBody>
      </p:sp>
      <p:sp>
        <p:nvSpPr>
          <p:cNvPr id="3" name="Espace réservé du contenu 2"/>
          <p:cNvSpPr>
            <a:spLocks noGrp="1"/>
          </p:cNvSpPr>
          <p:nvPr>
            <p:ph idx="1"/>
          </p:nvPr>
        </p:nvSpPr>
        <p:spPr/>
        <p:txBody>
          <a:bodyPr>
            <a:normAutofit fontScale="85000" lnSpcReduction="20000"/>
          </a:bodyPr>
          <a:lstStyle/>
          <a:p>
            <a:r>
              <a:rPr lang="en-US" dirty="0"/>
              <a:t>What is an error</a:t>
            </a:r>
            <a:r>
              <a:rPr lang="en-US" dirty="0" smtClean="0"/>
              <a:t>?</a:t>
            </a:r>
          </a:p>
          <a:p>
            <a:r>
              <a:rPr lang="en-US" dirty="0" smtClean="0"/>
              <a:t>Errors </a:t>
            </a:r>
            <a:r>
              <a:rPr lang="en-US" dirty="0"/>
              <a:t>are defined as a learner language form that deviates form , or violates, a target language </a:t>
            </a:r>
            <a:r>
              <a:rPr lang="en-US" dirty="0" err="1"/>
              <a:t>rule."Errors</a:t>
            </a:r>
            <a:r>
              <a:rPr lang="en-US" dirty="0"/>
              <a:t> are considered to be </a:t>
            </a:r>
            <a:r>
              <a:rPr lang="en-US" dirty="0" err="1"/>
              <a:t>evedince</a:t>
            </a:r>
            <a:r>
              <a:rPr lang="en-US" dirty="0"/>
              <a:t> of the learners' developing competence in the foreign language. </a:t>
            </a:r>
            <a:r>
              <a:rPr lang="en-US" dirty="0" smtClean="0"/>
              <a:t>For </a:t>
            </a:r>
            <a:r>
              <a:rPr lang="en-US" dirty="0"/>
              <a:t>example, they may indicate that learners are </a:t>
            </a:r>
            <a:r>
              <a:rPr lang="en-US" dirty="0" err="1"/>
              <a:t>appling</a:t>
            </a:r>
            <a:r>
              <a:rPr lang="en-US" dirty="0"/>
              <a:t> rules from their own </a:t>
            </a:r>
            <a:r>
              <a:rPr lang="en-US" dirty="0" err="1"/>
              <a:t>firt</a:t>
            </a:r>
            <a:r>
              <a:rPr lang="en-US" dirty="0"/>
              <a:t> language to the use of English, or that they are </a:t>
            </a:r>
            <a:r>
              <a:rPr lang="en-US" dirty="0" err="1"/>
              <a:t>appling</a:t>
            </a:r>
            <a:r>
              <a:rPr lang="en-US" dirty="0"/>
              <a:t> rules which they have </a:t>
            </a:r>
            <a:r>
              <a:rPr lang="en-US" dirty="0" err="1"/>
              <a:t>internalised</a:t>
            </a:r>
            <a:r>
              <a:rPr lang="en-US" dirty="0"/>
              <a:t> but which are in some way intermediate between their own first languages and the language they are learning". (Parrot, 1993).</a:t>
            </a:r>
            <a:r>
              <a:rPr lang="en-US" dirty="0" smtClean="0"/>
              <a:t/>
            </a:r>
            <a:br>
              <a:rPr lang="en-US" dirty="0" smtClean="0"/>
            </a:br>
            <a:endParaRPr lang="fr-FR" dirty="0"/>
          </a:p>
        </p:txBody>
      </p:sp>
    </p:spTree>
    <p:extLst>
      <p:ext uri="{BB962C8B-B14F-4D97-AF65-F5344CB8AC3E}">
        <p14:creationId xmlns:p14="http://schemas.microsoft.com/office/powerpoint/2010/main" val="2280265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25000" lnSpcReduction="20000"/>
          </a:bodyPr>
          <a:lstStyle/>
          <a:p>
            <a:r>
              <a:rPr lang="en-US" dirty="0"/>
              <a:t> </a:t>
            </a:r>
            <a:r>
              <a:rPr lang="en-US" sz="12800" dirty="0">
                <a:latin typeface="Times New Roman" panose="02020603050405020304" pitchFamily="18" charset="0"/>
                <a:cs typeface="Times New Roman" panose="02020603050405020304" pitchFamily="18" charset="0"/>
              </a:rPr>
              <a:t>What is an </a:t>
            </a:r>
            <a:r>
              <a:rPr lang="en-US" sz="12800" dirty="0" err="1">
                <a:latin typeface="Times New Roman" panose="02020603050405020304" pitchFamily="18" charset="0"/>
                <a:cs typeface="Times New Roman" panose="02020603050405020304" pitchFamily="18" charset="0"/>
              </a:rPr>
              <a:t>error?"A</a:t>
            </a:r>
            <a:r>
              <a:rPr lang="en-US" sz="12800" dirty="0">
                <a:latin typeface="Times New Roman" panose="02020603050405020304" pitchFamily="18" charset="0"/>
                <a:cs typeface="Times New Roman" panose="02020603050405020304" pitchFamily="18" charset="0"/>
              </a:rPr>
              <a:t> learner’s errors are significant in (that) they provide to the researcher evidence of how language is learned or acquired, what strategies or procedures the learner is employing in the discovery of the language." (</a:t>
            </a:r>
            <a:r>
              <a:rPr lang="en-US" sz="12800" dirty="0" err="1">
                <a:latin typeface="Times New Roman" panose="02020603050405020304" pitchFamily="18" charset="0"/>
                <a:cs typeface="Times New Roman" panose="02020603050405020304" pitchFamily="18" charset="0"/>
              </a:rPr>
              <a:t>Corder</a:t>
            </a:r>
            <a:r>
              <a:rPr lang="en-US" sz="12800" dirty="0">
                <a:latin typeface="Times New Roman" panose="02020603050405020304" pitchFamily="18" charset="0"/>
                <a:cs typeface="Times New Roman" panose="02020603050405020304" pitchFamily="18" charset="0"/>
              </a:rPr>
              <a:t>, 1974)</a:t>
            </a:r>
            <a:br>
              <a:rPr lang="en-US" sz="12800" dirty="0">
                <a:latin typeface="Times New Roman" panose="02020603050405020304" pitchFamily="18" charset="0"/>
                <a:cs typeface="Times New Roman" panose="02020603050405020304" pitchFamily="18" charset="0"/>
              </a:rPr>
            </a:br>
            <a:endParaRPr lang="en-US" sz="12800" dirty="0">
              <a:latin typeface="Times New Roman" panose="02020603050405020304" pitchFamily="18" charset="0"/>
              <a:cs typeface="Times New Roman" panose="02020603050405020304" pitchFamily="18" charset="0"/>
            </a:endParaRPr>
          </a:p>
          <a:p>
            <a:r>
              <a:rPr lang="en-US" sz="12800" dirty="0">
                <a:latin typeface="Times New Roman" panose="02020603050405020304" pitchFamily="18" charset="0"/>
                <a:cs typeface="Times New Roman" panose="02020603050405020304" pitchFamily="18" charset="0"/>
              </a:rPr>
              <a:t> </a:t>
            </a:r>
            <a:endParaRPr lang="fr-FR" sz="1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034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25000" lnSpcReduction="20000"/>
          </a:bodyPr>
          <a:lstStyle/>
          <a:p>
            <a:r>
              <a:rPr lang="en-US" sz="12800" b="1" dirty="0" smtClean="0">
                <a:latin typeface="Times New Roman" panose="02020603050405020304" pitchFamily="18" charset="0"/>
                <a:cs typeface="Times New Roman" panose="02020603050405020304" pitchFamily="18" charset="0"/>
              </a:rPr>
              <a:t>The difference between errors and mistakes</a:t>
            </a:r>
            <a:r>
              <a:rPr lang="en-US" sz="9600" dirty="0" smtClean="0">
                <a:latin typeface="Times New Roman" panose="02020603050405020304" pitchFamily="18" charset="0"/>
                <a:cs typeface="Times New Roman" panose="02020603050405020304" pitchFamily="18" charset="0"/>
              </a:rPr>
              <a:t/>
            </a:r>
            <a:br>
              <a:rPr lang="en-US" sz="9600" dirty="0" smtClean="0">
                <a:latin typeface="Times New Roman" panose="02020603050405020304" pitchFamily="18" charset="0"/>
                <a:cs typeface="Times New Roman" panose="02020603050405020304" pitchFamily="18" charset="0"/>
              </a:rPr>
            </a:br>
            <a:r>
              <a:rPr lang="en-US" sz="12800" dirty="0" smtClean="0">
                <a:latin typeface="Times New Roman" panose="02020603050405020304" pitchFamily="18" charset="0"/>
                <a:cs typeface="Times New Roman" panose="02020603050405020304" pitchFamily="18" charset="0"/>
              </a:rPr>
              <a:t>An error cannot be self-corrected, while mistakes can be self-corrected if the deviation is pointed out to the </a:t>
            </a:r>
            <a:r>
              <a:rPr lang="en-US" sz="12800" dirty="0" err="1" smtClean="0">
                <a:latin typeface="Times New Roman" panose="02020603050405020304" pitchFamily="18" charset="0"/>
                <a:cs typeface="Times New Roman" panose="02020603050405020304" pitchFamily="18" charset="0"/>
              </a:rPr>
              <a:t>speaker.A</a:t>
            </a:r>
            <a:r>
              <a:rPr lang="en-US" sz="12800" dirty="0" smtClean="0">
                <a:latin typeface="Times New Roman" panose="02020603050405020304" pitchFamily="18" charset="0"/>
                <a:cs typeface="Times New Roman" panose="02020603050405020304" pitchFamily="18" charset="0"/>
              </a:rPr>
              <a:t> mistake refers to a performance error that is either a random guess or a “slip” in that it is a failure to </a:t>
            </a:r>
            <a:r>
              <a:rPr lang="en-US" sz="12800" dirty="0" err="1" smtClean="0">
                <a:latin typeface="Times New Roman" panose="02020603050405020304" pitchFamily="18" charset="0"/>
                <a:cs typeface="Times New Roman" panose="02020603050405020304" pitchFamily="18" charset="0"/>
              </a:rPr>
              <a:t>utilise</a:t>
            </a:r>
            <a:r>
              <a:rPr lang="en-US" sz="12800" dirty="0" smtClean="0">
                <a:latin typeface="Times New Roman" panose="02020603050405020304" pitchFamily="18" charset="0"/>
                <a:cs typeface="Times New Roman" panose="02020603050405020304" pitchFamily="18" charset="0"/>
              </a:rPr>
              <a:t> a known system correctly....An error is a noticeable deviation from the grammar of a native speaker, reflects the competence of the learner.</a:t>
            </a:r>
            <a:br>
              <a:rPr lang="en-US" sz="12800" dirty="0" smtClean="0">
                <a:latin typeface="Times New Roman" panose="02020603050405020304" pitchFamily="18" charset="0"/>
                <a:cs typeface="Times New Roman" panose="02020603050405020304" pitchFamily="18" charset="0"/>
              </a:rPr>
            </a:br>
            <a:endParaRPr lang="en-US" sz="12800" dirty="0" smtClean="0">
              <a:latin typeface="Times New Roman" panose="02020603050405020304" pitchFamily="18" charset="0"/>
              <a:cs typeface="Times New Roman" panose="02020603050405020304" pitchFamily="18" charset="0"/>
            </a:endParaRPr>
          </a:p>
          <a:p>
            <a:r>
              <a:rPr lang="en-US" sz="9600" dirty="0" smtClean="0">
                <a:latin typeface="Times New Roman" panose="02020603050405020304" pitchFamily="18" charset="0"/>
                <a:cs typeface="Times New Roman" panose="02020603050405020304" pitchFamily="18" charset="0"/>
              </a:rPr>
              <a:t/>
            </a:r>
            <a:br>
              <a:rPr lang="en-US" sz="9600" dirty="0" smtClean="0">
                <a:latin typeface="Times New Roman" panose="02020603050405020304" pitchFamily="18" charset="0"/>
                <a:cs typeface="Times New Roman" panose="02020603050405020304" pitchFamily="18" charset="0"/>
              </a:rPr>
            </a:br>
            <a:endParaRPr lang="fr-FR" sz="9600" dirty="0" smtClean="0">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98615270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662</Words>
  <Application>Microsoft Office PowerPoint</Application>
  <PresentationFormat>Affichage à l'écran (4:3)</PresentationFormat>
  <Paragraphs>40</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Classification of Errors </vt:lpstr>
      <vt:lpstr>Présentation PowerPoint</vt:lpstr>
      <vt:lpstr>Présentation PowerPoint</vt:lpstr>
      <vt:lpstr>Présentation PowerPoint</vt:lpstr>
      <vt:lpstr>Présentation PowerPoint</vt:lpstr>
      <vt:lpstr>Présentation PowerPoint</vt:lpstr>
      <vt:lpstr>Linguistic-Based Classification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of Errors</dc:title>
  <dc:creator>asus</dc:creator>
  <cp:lastModifiedBy>asus</cp:lastModifiedBy>
  <cp:revision>9</cp:revision>
  <dcterms:created xsi:type="dcterms:W3CDTF">2023-11-13T16:03:43Z</dcterms:created>
  <dcterms:modified xsi:type="dcterms:W3CDTF">2023-11-13T18:57:54Z</dcterms:modified>
</cp:coreProperties>
</file>