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5" r:id="rId4"/>
    <p:sldId id="259" r:id="rId5"/>
    <p:sldId id="260" r:id="rId6"/>
    <p:sldId id="274" r:id="rId7"/>
    <p:sldId id="266" r:id="rId8"/>
    <p:sldId id="263" r:id="rId9"/>
    <p:sldId id="275" r:id="rId10"/>
    <p:sldId id="276" r:id="rId11"/>
    <p:sldId id="277" r:id="rId12"/>
    <p:sldId id="279" r:id="rId13"/>
    <p:sldId id="282" r:id="rId14"/>
    <p:sldId id="280" r:id="rId15"/>
    <p:sldId id="283" r:id="rId16"/>
    <p:sldId id="281" r:id="rId17"/>
    <p:sldId id="284" r:id="rId18"/>
    <p:sldId id="278" r:id="rId19"/>
    <p:sldId id="264" r:id="rId20"/>
    <p:sldId id="267" r:id="rId21"/>
    <p:sldId id="285" r:id="rId22"/>
    <p:sldId id="286" r:id="rId23"/>
    <p:sldId id="268" r:id="rId24"/>
    <p:sldId id="269" r:id="rId25"/>
    <p:sldId id="270" r:id="rId26"/>
    <p:sldId id="287" r:id="rId27"/>
    <p:sldId id="288" r:id="rId28"/>
    <p:sldId id="289" r:id="rId29"/>
    <p:sldId id="290" r:id="rId30"/>
    <p:sldId id="271" r:id="rId31"/>
    <p:sldId id="272" r:id="rId32"/>
    <p:sldId id="291" r:id="rId33"/>
    <p:sldId id="292" r:id="rId34"/>
    <p:sldId id="293" r:id="rId35"/>
    <p:sldId id="294" r:id="rId36"/>
    <p:sldId id="295" r:id="rId37"/>
    <p:sldId id="296" r:id="rId38"/>
    <p:sldId id="297" r:id="rId39"/>
    <p:sldId id="273" r:id="rId40"/>
    <p:sldId id="298" r:id="rId41"/>
    <p:sldId id="299" r:id="rId42"/>
    <p:sldId id="300" r:id="rId43"/>
    <p:sldId id="301" r:id="rId44"/>
    <p:sldId id="302" r:id="rId4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21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Modifiez le style du titre</a:t>
            </a:r>
            <a:endParaRPr kumimoji="0" lang="en-US"/>
          </a:p>
        </p:txBody>
      </p:sp>
      <p:sp>
        <p:nvSpPr>
          <p:cNvPr id="28" name="Espace réservé de la date 27"/>
          <p:cNvSpPr>
            <a:spLocks noGrp="1"/>
          </p:cNvSpPr>
          <p:nvPr>
            <p:ph type="dt" sz="half" idx="10"/>
          </p:nvPr>
        </p:nvSpPr>
        <p:spPr/>
        <p:txBody>
          <a:bodyPr/>
          <a:lstStyle/>
          <a:p>
            <a:fld id="{DBB74490-DF93-4A3D-8581-818BDCF94E55}" type="datetimeFigureOut">
              <a:rPr lang="fr-FR" smtClean="0"/>
              <a:t>15/12/2024</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a:lstStyle/>
          <a:p>
            <a:fld id="{EFE6AEB7-B5D7-4A4B-B72D-86904DC32A97}" type="slidenum">
              <a:rPr lang="fr-FR" smtClean="0"/>
              <a:t>‹N°›</a:t>
            </a:fld>
            <a:endParaRPr lang="fr-FR"/>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BB74490-DF93-4A3D-8581-818BDCF94E55}" type="datetimeFigureOut">
              <a:rPr lang="fr-FR" smtClean="0"/>
              <a:t>15/12/2024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E6AEB7-B5D7-4A4B-B72D-86904DC32A97}"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BB74490-DF93-4A3D-8581-818BDCF94E55}" type="datetimeFigureOut">
              <a:rPr lang="fr-FR" smtClean="0"/>
              <a:t>15/12/2024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E6AEB7-B5D7-4A4B-B72D-86904DC32A97}"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BB74490-DF93-4A3D-8581-818BDCF94E55}" type="datetimeFigureOut">
              <a:rPr lang="fr-FR" smtClean="0"/>
              <a:t>15/12/2024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E6AEB7-B5D7-4A4B-B72D-86904DC32A97}"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p>
            <a:fld id="{DBB74490-DF93-4A3D-8581-818BDCF94E55}" type="datetimeFigureOut">
              <a:rPr lang="fr-FR" smtClean="0"/>
              <a:t>15/12/2024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7924800" y="6416675"/>
            <a:ext cx="762000" cy="365125"/>
          </a:xfrm>
        </p:spPr>
        <p:txBody>
          <a:bodyPr/>
          <a:lstStyle/>
          <a:p>
            <a:fld id="{EFE6AEB7-B5D7-4A4B-B72D-86904DC32A97}" type="slidenum">
              <a:rPr lang="fr-FR" smtClean="0"/>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DBB74490-DF93-4A3D-8581-818BDCF94E55}" type="datetimeFigureOut">
              <a:rPr lang="fr-FR" smtClean="0"/>
              <a:t>15/12/2024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FE6AEB7-B5D7-4A4B-B72D-86904DC32A97}"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DBB74490-DF93-4A3D-8581-818BDCF94E55}" type="datetimeFigureOut">
              <a:rPr lang="fr-FR" smtClean="0"/>
              <a:t>15/12/2024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FE6AEB7-B5D7-4A4B-B72D-86904DC32A97}"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p>
            <a:fld id="{DBB74490-DF93-4A3D-8581-818BDCF94E55}" type="datetimeFigureOut">
              <a:rPr lang="fr-FR" smtClean="0"/>
              <a:t>15/12/2024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FE6AEB7-B5D7-4A4B-B72D-86904DC32A97}"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BB74490-DF93-4A3D-8581-818BDCF94E55}" type="datetimeFigureOut">
              <a:rPr lang="fr-FR" smtClean="0"/>
              <a:t>15/12/2024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FE6AEB7-B5D7-4A4B-B72D-86904DC32A97}"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Modifiez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DBB74490-DF93-4A3D-8581-818BDCF94E55}" type="datetimeFigureOut">
              <a:rPr lang="fr-FR" smtClean="0"/>
              <a:t>15/12/2024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FE6AEB7-B5D7-4A4B-B72D-86904DC32A97}"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Modifiez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p:txBody>
          <a:bodyPr/>
          <a:lstStyle/>
          <a:p>
            <a:fld id="{DBB74490-DF93-4A3D-8581-818BDCF94E55}" type="datetimeFigureOut">
              <a:rPr lang="fr-FR" smtClean="0"/>
              <a:t>15/12/2024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FE6AEB7-B5D7-4A4B-B72D-86904DC32A97}"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Modifiez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BB74490-DF93-4A3D-8581-818BDCF94E55}" type="datetimeFigureOut">
              <a:rPr lang="fr-FR" smtClean="0"/>
              <a:t>15/12/2024</a:t>
            </a:fld>
            <a:endParaRPr lang="fr-FR"/>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r-FR"/>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FE6AEB7-B5D7-4A4B-B72D-86904DC32A97}" type="slidenum">
              <a:rPr lang="fr-FR" smtClean="0"/>
              <a:t>‹N°›</a:t>
            </a:fld>
            <a:endParaRPr lang="fr-F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DELL\Downloads\&#1575;&#1604;&#1578;&#1601;&#1582;&#1610;&#1605;%20&#1608;&#1575;&#1604;&#1578;&#1585;&#1602;&#1610;&#1602;%20(&#1575;&#1604;&#1580;&#1586;&#1569;%20&#1575;&#1604;&#1571;&#1608;&#1604;)%20_%2013%20.mp4" TargetMode="External"/><Relationship Id="rId1" Type="http://schemas.microsoft.com/office/2007/relationships/media" Target="file:///C:\Users\DELL\Downloads\&#1575;&#1604;&#1578;&#1601;&#1582;&#1610;&#1605;%20&#1608;&#1575;&#1604;&#1578;&#1585;&#1602;&#1610;&#1602;%20(&#1575;&#1604;&#1580;&#1586;&#1569;%20&#1575;&#1604;&#1571;&#1608;&#1604;)%20_%2013%20.mp4" TargetMode="Externa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476672"/>
            <a:ext cx="7772400" cy="1470025"/>
          </a:xfrm>
        </p:spPr>
        <p:txBody>
          <a:bodyPr/>
          <a:lstStyle/>
          <a:p>
            <a:r>
              <a:rPr lang="ar-DZ" dirty="0" smtClean="0"/>
              <a:t>الصوتيات</a:t>
            </a:r>
            <a:endParaRPr lang="fr-FR" dirty="0"/>
          </a:p>
        </p:txBody>
      </p:sp>
      <p:sp>
        <p:nvSpPr>
          <p:cNvPr id="3" name="Sous-titre 2"/>
          <p:cNvSpPr>
            <a:spLocks noGrp="1"/>
          </p:cNvSpPr>
          <p:nvPr>
            <p:ph type="subTitle" idx="1"/>
          </p:nvPr>
        </p:nvSpPr>
        <p:spPr>
          <a:xfrm>
            <a:off x="323528" y="2132856"/>
            <a:ext cx="8208912" cy="3312368"/>
          </a:xfrm>
          <a:blipFill>
            <a:blip r:embed="rId2" cstate="print"/>
            <a:stretch>
              <a:fillRect/>
            </a:stretch>
          </a:blipFill>
        </p:spPr>
        <p:txBody>
          <a:bodyPr/>
          <a:lstStyle/>
          <a:p>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908720"/>
            <a:ext cx="8301608" cy="4752528"/>
          </a:xfrm>
          <a:blipFill>
            <a:blip r:embed="rId2" cstate="print"/>
            <a:stretch>
              <a:fillRect/>
            </a:stretch>
          </a:blipFill>
        </p:spPr>
        <p:txBody>
          <a:bodyPr/>
          <a:lstStyle/>
          <a:p>
            <a:endParaRPr lang="fr-F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552" y="764704"/>
            <a:ext cx="8157592" cy="5184576"/>
          </a:xfrm>
          <a:blipFill>
            <a:blip r:embed="rId2" cstate="print"/>
            <a:stretch>
              <a:fillRect/>
            </a:stretch>
          </a:blipFill>
        </p:spPr>
        <p:txBody>
          <a:bodyPr/>
          <a:lstStyle/>
          <a:p>
            <a:endParaRPr lang="fr-F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980728"/>
            <a:ext cx="8496944" cy="5040560"/>
          </a:xfrm>
        </p:spPr>
        <p:txBody>
          <a:bodyPr/>
          <a:lstStyle/>
          <a:p>
            <a:pPr algn="r" rtl="1"/>
            <a:r>
              <a:rPr lang="ar-DZ" dirty="0" smtClean="0"/>
              <a:t>العلماء العرب المساهمون في نشأة علم الأصوات:</a:t>
            </a:r>
            <a:endParaRPr lang="fr-FR" dirty="0"/>
          </a:p>
        </p:txBody>
      </p:sp>
      <p:sp>
        <p:nvSpPr>
          <p:cNvPr id="4" name="Ellipse 3"/>
          <p:cNvSpPr/>
          <p:nvPr/>
        </p:nvSpPr>
        <p:spPr>
          <a:xfrm>
            <a:off x="827584" y="1700808"/>
            <a:ext cx="7632848" cy="4032448"/>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74638"/>
            <a:ext cx="8363272" cy="5890666"/>
          </a:xfrm>
        </p:spPr>
        <p:txBody>
          <a:bodyPr/>
          <a:lstStyle/>
          <a:p>
            <a:endParaRPr lang="fr-FR" dirty="0"/>
          </a:p>
        </p:txBody>
      </p:sp>
      <p:grpSp>
        <p:nvGrpSpPr>
          <p:cNvPr id="6" name="Groupe 5"/>
          <p:cNvGrpSpPr/>
          <p:nvPr/>
        </p:nvGrpSpPr>
        <p:grpSpPr>
          <a:xfrm>
            <a:off x="1259632" y="620688"/>
            <a:ext cx="6840760" cy="4392488"/>
            <a:chOff x="1115616" y="620688"/>
            <a:chExt cx="6696744" cy="3096344"/>
          </a:xfrm>
        </p:grpSpPr>
        <p:sp>
          <p:nvSpPr>
            <p:cNvPr id="4" name="Rectangle 3"/>
            <p:cNvSpPr/>
            <p:nvPr/>
          </p:nvSpPr>
          <p:spPr>
            <a:xfrm>
              <a:off x="1115616" y="620688"/>
              <a:ext cx="6696744" cy="2520280"/>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1115616" y="2492896"/>
              <a:ext cx="6696744" cy="1224136"/>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548680"/>
            <a:ext cx="8507288" cy="5577483"/>
          </a:xfrm>
        </p:spPr>
        <p:txBody>
          <a:bodyPr/>
          <a:lstStyle/>
          <a:p>
            <a:endParaRPr lang="fr-FR" dirty="0"/>
          </a:p>
        </p:txBody>
      </p:sp>
      <p:sp>
        <p:nvSpPr>
          <p:cNvPr id="4" name="Ellipse 3"/>
          <p:cNvSpPr/>
          <p:nvPr/>
        </p:nvSpPr>
        <p:spPr>
          <a:xfrm>
            <a:off x="395536" y="620688"/>
            <a:ext cx="7776864" cy="5112568"/>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74638"/>
            <a:ext cx="8291264" cy="5530626"/>
          </a:xfrm>
          <a:blipFill>
            <a:blip r:embed="rId2" cstate="print"/>
            <a:stretch>
              <a:fillRect/>
            </a:stretch>
          </a:blipFill>
        </p:spPr>
        <p:txBody>
          <a:bodyPr/>
          <a:lstStyle/>
          <a:p>
            <a:endParaRPr lang="fr-F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836712"/>
            <a:ext cx="8229600" cy="4525963"/>
          </a:xfrm>
        </p:spPr>
        <p:txBody>
          <a:bodyPr/>
          <a:lstStyle/>
          <a:p>
            <a:endParaRPr lang="fr-FR" dirty="0"/>
          </a:p>
        </p:txBody>
      </p:sp>
      <p:sp>
        <p:nvSpPr>
          <p:cNvPr id="4" name="Ellipse 3"/>
          <p:cNvSpPr/>
          <p:nvPr/>
        </p:nvSpPr>
        <p:spPr>
          <a:xfrm>
            <a:off x="611560" y="764704"/>
            <a:ext cx="7632848" cy="4752528"/>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DZ" sz="4000" b="1" dirty="0" smtClean="0">
                <a:solidFill>
                  <a:srgbClr val="FFFF00"/>
                </a:solidFill>
              </a:rPr>
              <a:t>ابن جني</a:t>
            </a:r>
            <a:endParaRPr lang="fr-FR" sz="4000" b="1" dirty="0">
              <a:solidFill>
                <a:srgbClr val="FFFF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787208" cy="5170586"/>
          </a:xfrm>
          <a:blipFill>
            <a:blip r:embed="rId2" cstate="print"/>
            <a:stretch>
              <a:fillRect/>
            </a:stretch>
          </a:blipFill>
        </p:spPr>
        <p:txBody>
          <a:bodyPr/>
          <a:lstStyle/>
          <a:p>
            <a:endParaRPr lang="fr-F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التفخيم والترقيق (الجزء الأول) _ 13 .mp4">
            <a:hlinkClick r:id="" action="ppaction://media"/>
          </p:cNvPr>
          <p:cNvPicPr>
            <a:picLocks noGrp="1" noChangeAspect="1"/>
          </p:cNvPicPr>
          <p:nvPr>
            <p:ph idx="1"/>
            <a:videoFile r:link="rId2"/>
            <p:extLst>
              <p:ext uri="{DAA4B4D4-6D71-4841-9C94-3DE7FCFB9230}">
                <p14:media xmlns:p14="http://schemas.microsoft.com/office/powerpoint/2010/main" r:link="rId1"/>
              </p:ext>
            </p:extLst>
          </p:nvPr>
        </p:nvPicPr>
        <p:blipFill>
          <a:blip r:embed="rId4" cstate="print"/>
          <a:stretch>
            <a:fillRect/>
          </a:stretch>
        </p:blipFill>
        <p:spPr>
          <a:xfrm>
            <a:off x="2411760" y="3284984"/>
            <a:ext cx="4044280" cy="3033210"/>
          </a:xfrm>
          <a:prstGeom prst="rect">
            <a:avLst/>
          </a:prstGeom>
        </p:spPr>
      </p:pic>
      <p:sp>
        <p:nvSpPr>
          <p:cNvPr id="5" name="Rectangle 4"/>
          <p:cNvSpPr/>
          <p:nvPr/>
        </p:nvSpPr>
        <p:spPr>
          <a:xfrm>
            <a:off x="1547664" y="548680"/>
            <a:ext cx="5616624" cy="23762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800" dirty="0" smtClean="0">
                <a:solidFill>
                  <a:schemeClr val="tx1"/>
                </a:solidFill>
              </a:rPr>
              <a:t>فيديو موضح لظاهرتي التفخيم والترقيق في اللغة العربية، يمكنك الضغط على الرابط أو المشاهدة مباشرة</a:t>
            </a:r>
          </a:p>
          <a:p>
            <a:pPr algn="ctr" rtl="1"/>
            <a:endParaRPr lang="fr-FR" sz="2800" dirty="0">
              <a:solidFill>
                <a:schemeClr val="tx1"/>
              </a:solidFill>
            </a:endParaRPr>
          </a:p>
        </p:txBody>
      </p:sp>
      <p:sp>
        <p:nvSpPr>
          <p:cNvPr id="6" name="Rectangle 5"/>
          <p:cNvSpPr/>
          <p:nvPr/>
        </p:nvSpPr>
        <p:spPr>
          <a:xfrm>
            <a:off x="1907704" y="2204864"/>
            <a:ext cx="4572000" cy="646331"/>
          </a:xfrm>
          <a:prstGeom prst="rect">
            <a:avLst/>
          </a:prstGeom>
        </p:spPr>
        <p:txBody>
          <a:bodyPr>
            <a:spAutoFit/>
          </a:bodyPr>
          <a:lstStyle/>
          <a:p>
            <a:r>
              <a:rPr lang="fr-FR" dirty="0" smtClean="0"/>
              <a:t>https://www.youtube.com/watch?v=CBOiw1VdPWs</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smtClean="0"/>
              <a:t>الصوائت والصوامت</a:t>
            </a:r>
            <a:endParaRPr lang="fr-FR" dirty="0"/>
          </a:p>
        </p:txBody>
      </p:sp>
      <p:sp>
        <p:nvSpPr>
          <p:cNvPr id="3" name="Espace réservé du contenu 2"/>
          <p:cNvSpPr>
            <a:spLocks noGrp="1"/>
          </p:cNvSpPr>
          <p:nvPr>
            <p:ph idx="1"/>
          </p:nvPr>
        </p:nvSpPr>
        <p:spPr>
          <a:xfrm>
            <a:off x="467544" y="1268760"/>
            <a:ext cx="8219256" cy="4857403"/>
          </a:xfrm>
          <a:blipFill>
            <a:blip r:embed="rId2" cstate="print"/>
            <a:stretch>
              <a:fillRect/>
            </a:stretch>
          </a:blipFill>
        </p:spPr>
        <p:txBody>
          <a:bodyPr/>
          <a:lstStyle/>
          <a:p>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404664"/>
            <a:ext cx="8435280" cy="5721499"/>
          </a:xfrm>
          <a:blipFill>
            <a:blip r:embed="rId2" cstate="print"/>
            <a:stretch>
              <a:fillRect/>
            </a:stretch>
          </a:blipFill>
        </p:spPr>
        <p:txBody>
          <a:bodyPr/>
          <a:lstStyle/>
          <a:p>
            <a:endParaRPr lang="fr-F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smtClean="0"/>
              <a:t>الصوائت القصيرة والطويلة</a:t>
            </a:r>
            <a:endParaRPr lang="fr-FR" dirty="0"/>
          </a:p>
        </p:txBody>
      </p:sp>
      <p:sp>
        <p:nvSpPr>
          <p:cNvPr id="3" name="Espace réservé du contenu 2"/>
          <p:cNvSpPr>
            <a:spLocks noGrp="1"/>
          </p:cNvSpPr>
          <p:nvPr>
            <p:ph idx="1"/>
          </p:nvPr>
        </p:nvSpPr>
        <p:spPr>
          <a:xfrm>
            <a:off x="467544" y="1196752"/>
            <a:ext cx="8219256" cy="4929411"/>
          </a:xfrm>
          <a:blipFill>
            <a:blip r:embed="rId2" cstate="print"/>
            <a:stretch>
              <a:fillRect/>
            </a:stretch>
          </a:blipFill>
        </p:spPr>
        <p:txBody>
          <a:bodyPr/>
          <a:lstStyle/>
          <a:p>
            <a:endParaRPr lang="fr-F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274638"/>
            <a:ext cx="8075240" cy="5530626"/>
          </a:xfrm>
          <a:blipFill>
            <a:blip r:embed="rId2" cstate="print"/>
            <a:stretch>
              <a:fillRect/>
            </a:stretch>
          </a:blipFill>
        </p:spPr>
        <p:txBody>
          <a:bodyPr/>
          <a:lstStyle/>
          <a:p>
            <a:endParaRPr lang="fr-F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8013576" cy="3384376"/>
          </a:xfrm>
          <a:blipFill>
            <a:blip r:embed="rId2" cstate="print"/>
            <a:stretch>
              <a:fillRect/>
            </a:stretch>
          </a:blipFill>
        </p:spPr>
        <p:txBody>
          <a:bodyPr/>
          <a:lstStyle/>
          <a:p>
            <a:endParaRPr lang="fr-F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smtClean="0"/>
              <a:t>تعريف الأصوات العربية</a:t>
            </a:r>
            <a:endParaRPr lang="fr-FR" dirty="0"/>
          </a:p>
        </p:txBody>
      </p:sp>
      <p:sp>
        <p:nvSpPr>
          <p:cNvPr id="3" name="Espace réservé du contenu 2"/>
          <p:cNvSpPr>
            <a:spLocks noGrp="1"/>
          </p:cNvSpPr>
          <p:nvPr>
            <p:ph idx="1"/>
          </p:nvPr>
        </p:nvSpPr>
        <p:spPr/>
        <p:txBody>
          <a:bodyPr>
            <a:normAutofit/>
          </a:bodyPr>
          <a:lstStyle/>
          <a:p>
            <a:pPr algn="r" rtl="1"/>
            <a:r>
              <a:rPr lang="ar-DZ" dirty="0"/>
              <a:t>صفات الأصوات في اللغة العربية هي الخصائص التي تميز كل صوت عن غيره، وتنقسم إلى صفات لها ضد وصفات لا ضد لها. هذه الصفات تُستخدم في علم التجويد والصرف لتحديد النطق الصحيح للأصوات</a:t>
            </a:r>
            <a:r>
              <a:rPr lang="ar-DZ" dirty="0" smtClean="0"/>
              <a:t>.</a:t>
            </a:r>
            <a:endParaRPr lang="ar-DZ" dirty="0"/>
          </a:p>
          <a:p>
            <a:pPr algn="r" rtl="1"/>
            <a:r>
              <a:rPr lang="ar-DZ" dirty="0"/>
              <a:t>أولاً: الصفات التي لها </a:t>
            </a:r>
            <a:r>
              <a:rPr lang="ar-DZ" dirty="0" smtClean="0"/>
              <a:t>ضد</a:t>
            </a:r>
            <a:endParaRPr lang="ar-DZ" dirty="0"/>
          </a:p>
          <a:p>
            <a:pPr algn="r" rtl="1"/>
            <a:r>
              <a:rPr lang="ar-DZ" dirty="0"/>
              <a:t>1. الجهر: انحباس النفس أثناء النطق بالصوت (مثل: ب، د، ج</a:t>
            </a:r>
            <a:r>
              <a:rPr lang="ar-DZ" dirty="0" smtClean="0"/>
              <a:t>).</a:t>
            </a:r>
            <a:endParaRPr lang="ar-DZ" dirty="0"/>
          </a:p>
          <a:p>
            <a:pPr algn="r" rtl="1"/>
            <a:r>
              <a:rPr lang="ar-DZ" dirty="0"/>
              <a:t>ضده: الهمس: جريان النفس أثناء النطق بالصوت (مثل: ف، ث، س).</a:t>
            </a:r>
          </a:p>
          <a:p>
            <a:pPr algn="r" rtl="1"/>
            <a:endParaRPr lang="fr-F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229600" cy="4525963"/>
          </a:xfrm>
        </p:spPr>
        <p:txBody>
          <a:bodyPr>
            <a:normAutofit fontScale="85000" lnSpcReduction="10000"/>
          </a:bodyPr>
          <a:lstStyle/>
          <a:p>
            <a:pPr algn="r" rtl="1"/>
            <a:endParaRPr lang="ar-DZ" dirty="0"/>
          </a:p>
          <a:p>
            <a:pPr algn="r" rtl="1"/>
            <a:r>
              <a:rPr lang="ar-DZ" dirty="0"/>
              <a:t>2. الشدة: انحباس الصوت عند النطق بالحرف (مثل: ق، ط، ب</a:t>
            </a:r>
            <a:r>
              <a:rPr lang="ar-DZ" dirty="0" smtClean="0"/>
              <a:t>).</a:t>
            </a:r>
            <a:endParaRPr lang="ar-DZ" dirty="0"/>
          </a:p>
          <a:p>
            <a:pPr algn="r" rtl="1"/>
            <a:r>
              <a:rPr lang="ar-DZ" dirty="0"/>
              <a:t>ضده: الرخاوة: جريان الصوت عند النطق بالحرف (مثل: ز، ش، ظ</a:t>
            </a:r>
            <a:r>
              <a:rPr lang="ar-DZ" dirty="0" smtClean="0"/>
              <a:t>).</a:t>
            </a:r>
            <a:endParaRPr lang="ar-DZ" dirty="0"/>
          </a:p>
          <a:p>
            <a:pPr algn="r" rtl="1"/>
            <a:r>
              <a:rPr lang="ar-DZ" dirty="0"/>
              <a:t>متوسط بينهما: التوسط (مثل: ل، ن، ع</a:t>
            </a:r>
            <a:r>
              <a:rPr lang="ar-DZ" dirty="0" smtClean="0"/>
              <a:t>).</a:t>
            </a:r>
            <a:endParaRPr lang="en-US" dirty="0" smtClean="0"/>
          </a:p>
          <a:p>
            <a:pPr algn="r" rtl="1"/>
            <a:endParaRPr lang="ar-DZ" dirty="0"/>
          </a:p>
          <a:p>
            <a:pPr algn="r" rtl="1"/>
            <a:r>
              <a:rPr lang="ar-DZ" dirty="0"/>
              <a:t>3. الاستعلاء: ارتفاع اللسان إلى الحنك الأعلى عند النطق بالحرف (مثل: ص، ط، ظ).</a:t>
            </a:r>
          </a:p>
          <a:p>
            <a:pPr algn="r" rtl="1"/>
            <a:endParaRPr lang="ar-DZ" dirty="0"/>
          </a:p>
          <a:p>
            <a:pPr algn="r" rtl="1"/>
            <a:r>
              <a:rPr lang="ar-DZ" dirty="0"/>
              <a:t>ضده: </a:t>
            </a:r>
            <a:r>
              <a:rPr lang="ar-DZ" dirty="0" err="1"/>
              <a:t>الاستفال</a:t>
            </a:r>
            <a:r>
              <a:rPr lang="ar-DZ" dirty="0"/>
              <a:t>: انخفاض اللسان عن الحنك الأعلى (مثل: ب، ت، ك).</a:t>
            </a:r>
          </a:p>
          <a:p>
            <a:pPr algn="r" rtl="1"/>
            <a:endParaRPr lang="ar-DZ" dirty="0"/>
          </a:p>
          <a:p>
            <a:pPr marL="0" indent="0" algn="r" rtl="1">
              <a:buNone/>
            </a:pPr>
            <a:endParaRPr lang="ar-DZ"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836712"/>
            <a:ext cx="8291264" cy="5040560"/>
          </a:xfrm>
        </p:spPr>
        <p:txBody>
          <a:bodyPr>
            <a:normAutofit lnSpcReduction="10000"/>
          </a:bodyPr>
          <a:lstStyle/>
          <a:p>
            <a:pPr algn="r" rtl="1"/>
            <a:r>
              <a:rPr lang="ar-DZ" dirty="0" smtClean="0"/>
              <a:t>.4 </a:t>
            </a:r>
            <a:r>
              <a:rPr lang="ar-DZ" dirty="0"/>
              <a:t>الإطباق: التصاق جزء من اللسان بالحنك الأعلى (مثل: ص، ض، ط).</a:t>
            </a:r>
          </a:p>
          <a:p>
            <a:pPr algn="r" rtl="1"/>
            <a:endParaRPr lang="ar-DZ" dirty="0"/>
          </a:p>
          <a:p>
            <a:pPr algn="r" rtl="1"/>
            <a:r>
              <a:rPr lang="ar-DZ" dirty="0"/>
              <a:t>ضده: الانفتاح: ابتعاد اللسان عن الحنك الأعلى (مثل: ف، ك، ج</a:t>
            </a:r>
            <a:r>
              <a:rPr lang="ar-DZ" dirty="0" smtClean="0"/>
              <a:t>).</a:t>
            </a:r>
            <a:endParaRPr lang="ar-DZ" dirty="0"/>
          </a:p>
          <a:p>
            <a:pPr algn="r" rtl="1"/>
            <a:endParaRPr lang="ar-DZ" dirty="0"/>
          </a:p>
          <a:p>
            <a:pPr algn="r" rtl="1"/>
            <a:r>
              <a:rPr lang="ar-DZ" dirty="0"/>
              <a:t>5. الإذلاق: الحروف التي تخرج من طرف اللسان أو الشفتين بخفة (مثل: ف، ب، م</a:t>
            </a:r>
            <a:r>
              <a:rPr lang="ar-DZ" dirty="0" smtClean="0"/>
              <a:t>).</a:t>
            </a:r>
            <a:endParaRPr lang="ar-DZ" dirty="0"/>
          </a:p>
          <a:p>
            <a:pPr algn="r" rtl="1"/>
            <a:r>
              <a:rPr lang="ar-DZ" dirty="0"/>
              <a:t>ضده: الإصمات: الحروف التي تثقل على اللسان عند النطق بها (مثل: ص، ض، ط).</a:t>
            </a:r>
          </a:p>
          <a:p>
            <a:pPr algn="r" rtl="1"/>
            <a:endParaRPr lang="fr-F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548680"/>
            <a:ext cx="8280920" cy="5174035"/>
          </a:xfrm>
        </p:spPr>
        <p:txBody>
          <a:bodyPr>
            <a:normAutofit fontScale="77500" lnSpcReduction="20000"/>
          </a:bodyPr>
          <a:lstStyle/>
          <a:p>
            <a:pPr algn="r" rtl="1"/>
            <a:r>
              <a:rPr lang="ar-DZ" b="1" dirty="0"/>
              <a:t>ثانياً: الصفات التي لا ضد لها</a:t>
            </a:r>
          </a:p>
          <a:p>
            <a:pPr algn="r" rtl="1"/>
            <a:endParaRPr lang="ar-DZ" dirty="0"/>
          </a:p>
          <a:p>
            <a:pPr algn="r" rtl="1"/>
            <a:r>
              <a:rPr lang="ar-DZ" dirty="0"/>
              <a:t>1. الصفير: صوت يصدر نتيجة مرور الهواء في مجرى ضيق (مثل: ص، س، ز).</a:t>
            </a:r>
          </a:p>
          <a:p>
            <a:pPr algn="r" rtl="1"/>
            <a:endParaRPr lang="ar-DZ" dirty="0"/>
          </a:p>
          <a:p>
            <a:pPr algn="r" rtl="1"/>
            <a:endParaRPr lang="ar-DZ" dirty="0"/>
          </a:p>
          <a:p>
            <a:pPr algn="r" rtl="1"/>
            <a:r>
              <a:rPr lang="ar-DZ" dirty="0"/>
              <a:t>2. القَلقلة: اضطراب الصوت عند النطق بالحرف المقلقل (مثل: ق، ط، ب).</a:t>
            </a:r>
          </a:p>
          <a:p>
            <a:pPr algn="r" rtl="1"/>
            <a:endParaRPr lang="ar-DZ" dirty="0"/>
          </a:p>
          <a:p>
            <a:pPr algn="r" rtl="1"/>
            <a:endParaRPr lang="ar-DZ" dirty="0"/>
          </a:p>
          <a:p>
            <a:pPr algn="r" rtl="1"/>
            <a:r>
              <a:rPr lang="ar-DZ" dirty="0"/>
              <a:t>3. اللِّين: سهولة النطق بالحرف بسبب انفتاح المخرج (مثل: و، ي).</a:t>
            </a:r>
          </a:p>
          <a:p>
            <a:pPr algn="r" rtl="1"/>
            <a:endParaRPr lang="ar-DZ" dirty="0"/>
          </a:p>
          <a:p>
            <a:pPr algn="r" rtl="1"/>
            <a:endParaRPr lang="ar-DZ" dirty="0"/>
          </a:p>
          <a:p>
            <a:pPr algn="r" rtl="1"/>
            <a:r>
              <a:rPr lang="ar-DZ" dirty="0"/>
              <a:t>4. الانحراف: ميل الصوت عن المخرج (مثل: ل، ر</a:t>
            </a:r>
            <a:r>
              <a:rPr lang="ar-DZ" dirty="0" smtClean="0"/>
              <a:t>).</a:t>
            </a:r>
            <a:endParaRPr lang="ar-DZ" dirty="0"/>
          </a:p>
        </p:txBody>
      </p:sp>
    </p:spTree>
    <p:extLst>
      <p:ext uri="{BB962C8B-B14F-4D97-AF65-F5344CB8AC3E}">
        <p14:creationId xmlns:p14="http://schemas.microsoft.com/office/powerpoint/2010/main" val="962111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147248" cy="5458618"/>
          </a:xfrm>
        </p:spPr>
        <p:txBody>
          <a:bodyPr>
            <a:normAutofit/>
          </a:bodyPr>
          <a:lstStyle/>
          <a:p>
            <a:pPr algn="r" rtl="1"/>
            <a:r>
              <a:rPr lang="ar-DZ" dirty="0"/>
              <a:t/>
            </a:r>
            <a:br>
              <a:rPr lang="ar-DZ" dirty="0"/>
            </a:br>
            <a:r>
              <a:rPr lang="ar-DZ" dirty="0"/>
              <a:t>5. التكرير: ارتعاد طرف اللسان عند النطق (مثل: ر</a:t>
            </a:r>
            <a:r>
              <a:rPr lang="ar-DZ" dirty="0" smtClean="0"/>
              <a:t>).</a:t>
            </a:r>
            <a:r>
              <a:rPr lang="ar-DZ" dirty="0"/>
              <a:t/>
            </a:r>
            <a:br>
              <a:rPr lang="ar-DZ" dirty="0"/>
            </a:br>
            <a:r>
              <a:rPr lang="ar-DZ" dirty="0"/>
              <a:t>6. التفشي: انتشار الهواء في الفم عند النطق بالحرف (مثل: ش</a:t>
            </a:r>
            <a:r>
              <a:rPr lang="ar-DZ" dirty="0" smtClean="0"/>
              <a:t>).</a:t>
            </a:r>
            <a:r>
              <a:rPr lang="ar-DZ" dirty="0"/>
              <a:t/>
            </a:r>
            <a:br>
              <a:rPr lang="ar-DZ" dirty="0"/>
            </a:br>
            <a:r>
              <a:rPr lang="ar-DZ" dirty="0"/>
              <a:t>7. الاستطالة: امتداد الصوت في مخرج الحرف (مثل: ض).</a:t>
            </a:r>
            <a:br>
              <a:rPr lang="ar-DZ" dirty="0"/>
            </a:br>
            <a:endParaRPr lang="en-US" dirty="0"/>
          </a:p>
        </p:txBody>
      </p:sp>
    </p:spTree>
    <p:extLst>
      <p:ext uri="{BB962C8B-B14F-4D97-AF65-F5344CB8AC3E}">
        <p14:creationId xmlns:p14="http://schemas.microsoft.com/office/powerpoint/2010/main" val="8130142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74638"/>
            <a:ext cx="8219256" cy="1498178"/>
          </a:xfrm>
        </p:spPr>
        <p:txBody>
          <a:bodyPr>
            <a:noAutofit/>
          </a:bodyPr>
          <a:lstStyle/>
          <a:p>
            <a:pPr algn="r" rtl="1"/>
            <a:r>
              <a:rPr lang="ar-DZ" sz="2400" dirty="0" smtClean="0"/>
              <a:t>أهمية الصفات</a:t>
            </a:r>
            <a:r>
              <a:rPr lang="ar-DZ" sz="2400" dirty="0"/>
              <a:t/>
            </a:r>
            <a:br>
              <a:rPr lang="ar-DZ" sz="2400" dirty="0"/>
            </a:br>
            <a:r>
              <a:rPr lang="ar-DZ" sz="2400" dirty="0"/>
              <a:t>تساعد في تمييز الحروف المتقاربة في المخرج</a:t>
            </a:r>
            <a:r>
              <a:rPr lang="ar-DZ" sz="2400" dirty="0" smtClean="0"/>
              <a:t>.</a:t>
            </a:r>
            <a:r>
              <a:rPr lang="ar-DZ" sz="2400" dirty="0"/>
              <a:t/>
            </a:r>
            <a:br>
              <a:rPr lang="ar-DZ" sz="2400" dirty="0"/>
            </a:br>
            <a:r>
              <a:rPr lang="ar-DZ" sz="2400" dirty="0"/>
              <a:t>تسهم في النطق الصحيح للحروف، خاصة عند تلاوة القرآن الكريم.</a:t>
            </a:r>
            <a:endParaRPr lang="en-US" sz="2400" dirty="0"/>
          </a:p>
        </p:txBody>
      </p:sp>
    </p:spTree>
    <p:extLst>
      <p:ext uri="{BB962C8B-B14F-4D97-AF65-F5344CB8AC3E}">
        <p14:creationId xmlns:p14="http://schemas.microsoft.com/office/powerpoint/2010/main" val="19114721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700808"/>
            <a:ext cx="8589640" cy="4176464"/>
          </a:xfrm>
          <a:blipFill dpi="0" rotWithShape="1">
            <a:blip r:embed="rId2">
              <a:extLst>
                <a:ext uri="{28A0092B-C50C-407E-A947-70E740481C1C}">
                  <a14:useLocalDpi xmlns:a14="http://schemas.microsoft.com/office/drawing/2010/main" val="0"/>
                </a:ext>
              </a:extLst>
            </a:blip>
            <a:srcRect/>
            <a:stretch>
              <a:fillRect/>
            </a:stretch>
          </a:blipFill>
        </p:spPr>
        <p:txBody>
          <a:bodyPr/>
          <a:lstStyle/>
          <a:p>
            <a:endParaRPr lang="en-US" dirty="0"/>
          </a:p>
        </p:txBody>
      </p:sp>
      <p:sp>
        <p:nvSpPr>
          <p:cNvPr id="3" name="Espace réservé du contenu 2"/>
          <p:cNvSpPr>
            <a:spLocks noGrp="1"/>
          </p:cNvSpPr>
          <p:nvPr>
            <p:ph idx="1"/>
          </p:nvPr>
        </p:nvSpPr>
        <p:spPr>
          <a:xfrm>
            <a:off x="467544" y="548681"/>
            <a:ext cx="8064896" cy="720080"/>
          </a:xfrm>
        </p:spPr>
        <p:txBody>
          <a:bodyPr/>
          <a:lstStyle/>
          <a:p>
            <a:pPr algn="r" rtl="1"/>
            <a:r>
              <a:rPr lang="ar-DZ" dirty="0"/>
              <a:t>مخارج الحروف في اللغة العربية</a:t>
            </a:r>
            <a:endParaRPr lang="en-US" dirty="0"/>
          </a:p>
          <a:p>
            <a:endParaRPr lang="en-US" dirty="0"/>
          </a:p>
        </p:txBody>
      </p:sp>
    </p:spTree>
    <p:extLst>
      <p:ext uri="{BB962C8B-B14F-4D97-AF65-F5344CB8AC3E}">
        <p14:creationId xmlns:p14="http://schemas.microsoft.com/office/powerpoint/2010/main" val="3530497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908721"/>
            <a:ext cx="8136904" cy="1944216"/>
          </a:xfrm>
          <a:blipFill>
            <a:blip r:embed="rId2" cstate="print"/>
            <a:stretch>
              <a:fillRect/>
            </a:stretch>
          </a:blipFill>
        </p:spPr>
        <p:txBody>
          <a:bodyPr/>
          <a:lstStyle/>
          <a:p>
            <a:pPr>
              <a:buNone/>
            </a:pPr>
            <a:endParaRPr lang="fr-F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smtClean="0"/>
              <a:t>النبر والتنغيم</a:t>
            </a:r>
            <a:endParaRPr lang="fr-FR" dirty="0"/>
          </a:p>
        </p:txBody>
      </p:sp>
      <p:sp>
        <p:nvSpPr>
          <p:cNvPr id="3" name="Espace réservé du contenu 2"/>
          <p:cNvSpPr>
            <a:spLocks noGrp="1"/>
          </p:cNvSpPr>
          <p:nvPr>
            <p:ph idx="1"/>
          </p:nvPr>
        </p:nvSpPr>
        <p:spPr>
          <a:xfrm>
            <a:off x="467544" y="1268760"/>
            <a:ext cx="8229600" cy="4525963"/>
          </a:xfrm>
        </p:spPr>
        <p:txBody>
          <a:bodyPr>
            <a:normAutofit fontScale="85000" lnSpcReduction="20000"/>
          </a:bodyPr>
          <a:lstStyle/>
          <a:p>
            <a:pPr algn="r" rtl="1"/>
            <a:r>
              <a:rPr lang="ar-SA" b="1" dirty="0"/>
              <a:t>مفهوم النبر والتنغيم وأثرهما في الدلالة</a:t>
            </a:r>
            <a:r>
              <a:rPr lang="en-US" b="1" dirty="0"/>
              <a:t> :</a:t>
            </a:r>
            <a:endParaRPr lang="en-US" dirty="0"/>
          </a:p>
          <a:p>
            <a:pPr algn="r" rtl="1"/>
            <a:r>
              <a:rPr lang="ar-SA" dirty="0"/>
              <a:t>يتألف الكلام في أصله من جملة مقاطع صوتية متتابعة و مترابطة و متفاوتة في أطوالها و قيمتها الزمنية ، و من ناحية أخرى هذه ليست بالقوة نفسها ، و إنما تتفاوت قوة و ضعفا بحسب الموقع الذي تحتله في السياق الصوتي و عندما ينطق الشخص باللغة فإنه يميل إلى عملية الضغط على مقطع خاص من كل كلمة ، فيجعله أبرز و أوضح في السمع من غيره من المقاطع و مثل هذا الضغط يسمى في علم الأصوات ( النبر ) ، لذلك يعرف النبر بأنه الضغط على مقطع معين من الكلمة ، ليصبح أوضح في النطق من غيره لدى السمع ، و نتيجة هذه العملية يؤدي إلى زيادة اندفاع الهواء الخارج من الرئتين ، حين يشتد تقلص عضلات القفص الصدري ، أما ارتفاع درجة الصوت فينتج من ازدياد النشاط العضلي في الحنجرة عند نطق المقطع </a:t>
            </a:r>
            <a:r>
              <a:rPr lang="ar-SA" dirty="0" err="1"/>
              <a:t>المنبور</a:t>
            </a:r>
            <a:r>
              <a:rPr lang="en-US" dirty="0"/>
              <a:t> . </a:t>
            </a:r>
          </a:p>
          <a:p>
            <a:pPr algn="r" rtl="1"/>
            <a:endParaRPr lang="fr-F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73899"/>
            <a:ext cx="8229600" cy="4525963"/>
          </a:xfrm>
        </p:spPr>
        <p:txBody>
          <a:bodyPr>
            <a:normAutofit fontScale="85000" lnSpcReduction="20000"/>
          </a:bodyPr>
          <a:lstStyle/>
          <a:p>
            <a:pPr algn="r" rtl="1"/>
            <a:r>
              <a:rPr lang="ar-DZ" dirty="0" err="1"/>
              <a:t>المنبور</a:t>
            </a:r>
            <a:r>
              <a:rPr lang="ar-DZ" dirty="0"/>
              <a:t> . </a:t>
            </a:r>
          </a:p>
          <a:p>
            <a:pPr algn="r" rtl="1"/>
            <a:r>
              <a:rPr lang="ar-DZ" dirty="0"/>
              <a:t>أهمية النبر في الدراسة الصوتية و اللغوية</a:t>
            </a:r>
          </a:p>
          <a:p>
            <a:pPr algn="r" rtl="1"/>
            <a:r>
              <a:rPr lang="ar-DZ" dirty="0"/>
              <a:t>1- التفريق بين الصيغ أو المعاني بحيث لا يفهم المراد إلا بوجود النبر . </a:t>
            </a:r>
          </a:p>
          <a:p>
            <a:pPr algn="r" rtl="1"/>
            <a:r>
              <a:rPr lang="ar-DZ" dirty="0"/>
              <a:t>2- التفريق بين الاسم و الفعل كما هو الحال في :.</a:t>
            </a:r>
          </a:p>
          <a:p>
            <a:pPr algn="r" rtl="1"/>
            <a:r>
              <a:rPr lang="ar-DZ" dirty="0"/>
              <a:t>كريم الخلق - كريمو الخلق</a:t>
            </a:r>
          </a:p>
          <a:p>
            <a:pPr algn="r" rtl="1"/>
            <a:r>
              <a:rPr lang="ar-DZ" dirty="0"/>
              <a:t>3- التأكيد أو الدلالة على </a:t>
            </a:r>
            <a:r>
              <a:rPr lang="ar-DZ" dirty="0" err="1"/>
              <a:t>الإنفعال</a:t>
            </a:r>
            <a:r>
              <a:rPr lang="ar-DZ" dirty="0"/>
              <a:t> .</a:t>
            </a:r>
          </a:p>
          <a:p>
            <a:pPr algn="r" rtl="1"/>
            <a:r>
              <a:rPr lang="ar-DZ" dirty="0"/>
              <a:t>أنواع النبر</a:t>
            </a:r>
          </a:p>
          <a:p>
            <a:pPr algn="r" rtl="1"/>
            <a:r>
              <a:rPr lang="ar-DZ" dirty="0"/>
              <a:t>هناك نوعان رئيسيتان من النبر : </a:t>
            </a:r>
          </a:p>
          <a:p>
            <a:pPr algn="r" rtl="1"/>
            <a:r>
              <a:rPr lang="ar-DZ" dirty="0"/>
              <a:t>- نبر الكلمة </a:t>
            </a:r>
          </a:p>
          <a:p>
            <a:pPr algn="r" rtl="1"/>
            <a:r>
              <a:rPr lang="ar-DZ" dirty="0"/>
              <a:t>- نبر الجملة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552" y="980728"/>
            <a:ext cx="8147248" cy="5145435"/>
          </a:xfrm>
        </p:spPr>
        <p:txBody>
          <a:bodyPr>
            <a:normAutofit lnSpcReduction="10000"/>
          </a:bodyPr>
          <a:lstStyle/>
          <a:p>
            <a:pPr algn="r" rtl="1"/>
            <a:r>
              <a:rPr lang="ar-DZ" dirty="0"/>
              <a:t>و يقسم ( نبر الكلمة ) إلى قسمين هما : </a:t>
            </a:r>
          </a:p>
          <a:p>
            <a:pPr algn="r" rtl="1"/>
            <a:r>
              <a:rPr lang="ar-DZ" dirty="0"/>
              <a:t>الأولى : نبر أولي ( أي يكون في كل كلمة )</a:t>
            </a:r>
          </a:p>
          <a:p>
            <a:pPr algn="r" rtl="1"/>
            <a:r>
              <a:rPr lang="ar-DZ" dirty="0"/>
              <a:t>الثاني : نبر ثانوي ( يكون في الكلمات التي تشتمل على عدد من المقاطع يجعلها في وزن كلمتين مثل كلمة ( استغفار ) فإنها تشتمل على نبر أولي على المقطع ( </a:t>
            </a:r>
            <a:r>
              <a:rPr lang="ar-DZ" dirty="0" err="1"/>
              <a:t>فا</a:t>
            </a:r>
            <a:r>
              <a:rPr lang="ar-DZ" dirty="0"/>
              <a:t> ) و آخر ثانوي على المقطع ( </a:t>
            </a:r>
            <a:r>
              <a:rPr lang="ar-DZ" dirty="0" err="1"/>
              <a:t>تغ</a:t>
            </a:r>
            <a:r>
              <a:rPr lang="ar-DZ" dirty="0"/>
              <a:t> ) . </a:t>
            </a:r>
          </a:p>
          <a:p>
            <a:pPr algn="r" rtl="1"/>
            <a:r>
              <a:rPr lang="ar-DZ" dirty="0"/>
              <a:t>أما نبر الجملة فيقوم على الضغط على كلمة معينة ، في إحدى الجمل المنطوقة ، لتكون أوضح من غيرها من كلمات الجملة ، و ذلك ،للاهتمام بهذه الكلمة ، أو التأكيد عليها ، و نفى الشك عنها من المتكلم أو السامع </a:t>
            </a:r>
          </a:p>
          <a:p>
            <a:pPr algn="r" rtl="1"/>
            <a:endParaRPr lang="en-US" dirty="0"/>
          </a:p>
        </p:txBody>
      </p:sp>
    </p:spTree>
    <p:extLst>
      <p:ext uri="{BB962C8B-B14F-4D97-AF65-F5344CB8AC3E}">
        <p14:creationId xmlns:p14="http://schemas.microsoft.com/office/powerpoint/2010/main" val="32833877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552" y="908720"/>
            <a:ext cx="8147248" cy="5472608"/>
          </a:xfrm>
        </p:spPr>
        <p:txBody>
          <a:bodyPr>
            <a:normAutofit fontScale="92500" lnSpcReduction="20000"/>
          </a:bodyPr>
          <a:lstStyle/>
          <a:p>
            <a:pPr algn="r" rtl="1"/>
            <a:r>
              <a:rPr lang="ar-DZ" dirty="0"/>
              <a:t>مواضع النبر في اللغة العربية : </a:t>
            </a:r>
          </a:p>
          <a:p>
            <a:pPr algn="r" rtl="1"/>
            <a:r>
              <a:rPr lang="ar-DZ" dirty="0"/>
              <a:t>1- النبر على المقطع الأول </a:t>
            </a:r>
          </a:p>
          <a:p>
            <a:pPr algn="r" rtl="1"/>
            <a:r>
              <a:rPr lang="ar-DZ" dirty="0"/>
              <a:t>- اذا توالت ثلاث مقاطع متماثلة من النوع القصير المفتوح ( ص ح ) فمثلا المقطع لكلمة ( كتب ) تكون كالتالي ( ص ح / ص ح / ص ح ) فإن النبر يكون على الحرف الأول و هو ( كـــ) </a:t>
            </a:r>
          </a:p>
          <a:p>
            <a:pPr algn="r" rtl="1"/>
            <a:r>
              <a:rPr lang="ar-DZ" dirty="0"/>
              <a:t>- اذا كانت تشتمل على أكثر من ثلاثة مقاطع ، إلا أن الثلاثة الأولى من النوع القصير المفتوح فمثلا المقطع لكلمة ( ثمرة ) تكون كالتالي ( ص ح / ص ح / ص ح ) فإن النبر يكون على الحرف الأول و هو ( ثـــ ) .</a:t>
            </a:r>
          </a:p>
          <a:p>
            <a:pPr algn="r" rtl="1"/>
            <a:r>
              <a:rPr lang="ar-DZ" dirty="0"/>
              <a:t>- اذا كانت الكلمة مقطعا واحدا ( أحادية المقاطع ) كالكلمة التالية في حالة الوقف ، فمثلا كلمة ( نار ) فإنها تتكون من ( ص ح </a:t>
            </a:r>
            <a:r>
              <a:rPr lang="ar-DZ" dirty="0" err="1"/>
              <a:t>ح</a:t>
            </a:r>
            <a:r>
              <a:rPr lang="ar-DZ" dirty="0"/>
              <a:t> ص ) فالنبر يكون على الحرف الأول وهو ( نـــ). </a:t>
            </a:r>
          </a:p>
          <a:p>
            <a:pPr algn="r" rtl="1"/>
            <a:endParaRPr lang="en-US" dirty="0"/>
          </a:p>
        </p:txBody>
      </p:sp>
    </p:spTree>
    <p:extLst>
      <p:ext uri="{BB962C8B-B14F-4D97-AF65-F5344CB8AC3E}">
        <p14:creationId xmlns:p14="http://schemas.microsoft.com/office/powerpoint/2010/main" val="21965357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11560" y="836712"/>
            <a:ext cx="8157592" cy="5112568"/>
          </a:xfrm>
        </p:spPr>
        <p:txBody>
          <a:bodyPr>
            <a:normAutofit fontScale="77500" lnSpcReduction="20000"/>
          </a:bodyPr>
          <a:lstStyle/>
          <a:p>
            <a:pPr algn="r" rtl="1"/>
            <a:r>
              <a:rPr lang="ar-DZ" dirty="0"/>
              <a:t>2- النبر على المقطع </a:t>
            </a:r>
            <a:r>
              <a:rPr lang="ar-DZ" dirty="0" smtClean="0"/>
              <a:t>الأخير</a:t>
            </a:r>
          </a:p>
          <a:p>
            <a:pPr algn="r" rtl="1"/>
            <a:r>
              <a:rPr lang="ar-DZ" dirty="0"/>
              <a:t>- اذا كان المقطع الأخير من النوعين ( ص ح </a:t>
            </a:r>
            <a:r>
              <a:rPr lang="ar-DZ" dirty="0" err="1"/>
              <a:t>ح</a:t>
            </a:r>
            <a:r>
              <a:rPr lang="ar-DZ" dirty="0"/>
              <a:t> ص ) أو ( ص ح ص </a:t>
            </a:r>
            <a:r>
              <a:rPr lang="ar-DZ" dirty="0" err="1"/>
              <a:t>ص</a:t>
            </a:r>
            <a:r>
              <a:rPr lang="ar-DZ" dirty="0"/>
              <a:t> ) فإن النبر يكون على المقطع الأخير ، فمثلا كلمة ( نستعين ) تحتوي على المقاطع التالية ( ص ح ص / ص ح / ص ح </a:t>
            </a:r>
            <a:r>
              <a:rPr lang="ar-DZ" dirty="0" err="1"/>
              <a:t>ح</a:t>
            </a:r>
            <a:r>
              <a:rPr lang="ar-DZ" dirty="0"/>
              <a:t> ص ) فإن النبر يكون على المقطع الأخير و هو ( عين ) ، و كلمة ( المستقر ) تحتوي على المقاطع التالية ( ص ح ص / ص ح ص / ص ح ص </a:t>
            </a:r>
            <a:r>
              <a:rPr lang="ar-DZ" dirty="0" err="1"/>
              <a:t>ص</a:t>
            </a:r>
            <a:r>
              <a:rPr lang="ar-DZ" dirty="0"/>
              <a:t> ) فإن النبر يكون على المقطع الأخير و هو ( قر ) . </a:t>
            </a:r>
          </a:p>
          <a:p>
            <a:pPr algn="r" rtl="1"/>
            <a:r>
              <a:rPr lang="ar-DZ" dirty="0"/>
              <a:t>3- النبر على المقطع الذي قبل الأخير </a:t>
            </a:r>
          </a:p>
          <a:p>
            <a:pPr algn="r" rtl="1"/>
            <a:r>
              <a:rPr lang="ar-DZ" dirty="0"/>
              <a:t>- اذا لم يكن المقطع الأخير من النوعيين ( ص ح </a:t>
            </a:r>
            <a:r>
              <a:rPr lang="ar-DZ" dirty="0" err="1"/>
              <a:t>ح</a:t>
            </a:r>
            <a:r>
              <a:rPr lang="ar-DZ" dirty="0"/>
              <a:t> ص ) أو ( ص ح ص </a:t>
            </a:r>
            <a:r>
              <a:rPr lang="ar-DZ" dirty="0" err="1"/>
              <a:t>ص</a:t>
            </a:r>
            <a:r>
              <a:rPr lang="ar-DZ" dirty="0"/>
              <a:t> ) و لم تتوال في الكلمة ثلاثة مقاطع من نوع واحد قصير مفتوح </a:t>
            </a:r>
            <a:r>
              <a:rPr lang="ar-DZ" dirty="0" smtClean="0"/>
              <a:t>(ص ح) </a:t>
            </a:r>
            <a:r>
              <a:rPr lang="ar-DZ" dirty="0"/>
              <a:t>، فمثلا كلمة ( انصر ) تحتوي على المقاطع التالية ( ص ح ص / ص ح </a:t>
            </a:r>
            <a:r>
              <a:rPr lang="ar-DZ" dirty="0" smtClean="0"/>
              <a:t>ص) </a:t>
            </a:r>
            <a:r>
              <a:rPr lang="ar-DZ" dirty="0"/>
              <a:t>فإن النبر يكون على المقطع الذي قبل الأخير و هو ( انـــ ) ، و كلمة </a:t>
            </a:r>
            <a:r>
              <a:rPr lang="ar-DZ" dirty="0" smtClean="0"/>
              <a:t>(أخاك </a:t>
            </a:r>
            <a:r>
              <a:rPr lang="ar-DZ" dirty="0"/>
              <a:t>) تحتوي المقاطع التالية ( ص ح / ص ح </a:t>
            </a:r>
            <a:r>
              <a:rPr lang="ar-DZ" dirty="0" err="1"/>
              <a:t>ح</a:t>
            </a:r>
            <a:r>
              <a:rPr lang="ar-DZ" dirty="0"/>
              <a:t> / ص ح ) فإن النبر يكون على المقطع الذي قبل الأخير و هو ( </a:t>
            </a:r>
            <a:r>
              <a:rPr lang="ar-DZ" dirty="0" err="1"/>
              <a:t>خا</a:t>
            </a:r>
            <a:r>
              <a:rPr lang="ar-DZ" dirty="0"/>
              <a:t> </a:t>
            </a:r>
            <a:r>
              <a:rPr lang="ar-DZ" dirty="0" smtClean="0"/>
              <a:t>)</a:t>
            </a:r>
            <a:endParaRPr lang="ar-DZ" dirty="0"/>
          </a:p>
          <a:p>
            <a:pPr algn="r" rtl="1"/>
            <a:endParaRPr lang="en-US" dirty="0"/>
          </a:p>
        </p:txBody>
      </p:sp>
    </p:spTree>
    <p:extLst>
      <p:ext uri="{BB962C8B-B14F-4D97-AF65-F5344CB8AC3E}">
        <p14:creationId xmlns:p14="http://schemas.microsoft.com/office/powerpoint/2010/main" val="32166269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3568" y="1052736"/>
            <a:ext cx="8003232" cy="5073427"/>
          </a:xfrm>
        </p:spPr>
        <p:txBody>
          <a:bodyPr>
            <a:normAutofit fontScale="70000" lnSpcReduction="20000"/>
          </a:bodyPr>
          <a:lstStyle/>
          <a:p>
            <a:pPr algn="r" rtl="1"/>
            <a:r>
              <a:rPr lang="en-US" b="1" dirty="0"/>
              <a:t>4- </a:t>
            </a:r>
            <a:r>
              <a:rPr lang="ar-SA" b="1" dirty="0"/>
              <a:t>النبر على المقطع الذي يسبق ما قبل الأخير </a:t>
            </a:r>
            <a:endParaRPr lang="en-US" dirty="0"/>
          </a:p>
          <a:p>
            <a:pPr algn="r" rtl="1"/>
            <a:r>
              <a:rPr lang="ar-DZ" dirty="0"/>
              <a:t>- اذا كان المقطع ما قبل الأخير من النوع قصير مفتوح ( ص ح ) و سبق بنظير له من النوع قصير مفتوح ( ص ح ) ، فمثلا كلمة ( ازدهر ) تحتوي على المقاطع التالية ( ص ح ص / ص ح / ص ح / ص ح ) فإن النبر يكون على المقطع الذي يسبق ما قبل الأخير ( د ) ، و كلمة ( انكسر ) تحتوي على المقاطع التالية ( ص ح ص / ص ح / ص ح / ص ح ) فإن النبر </a:t>
            </a:r>
          </a:p>
          <a:p>
            <a:pPr algn="r" rtl="1"/>
            <a:r>
              <a:rPr lang="ar-DZ" dirty="0"/>
              <a:t>يكون على المقطع الذي يسبق ما قبل الأخير ( كـــ) . </a:t>
            </a:r>
          </a:p>
          <a:p>
            <a:pPr algn="r" rtl="1"/>
            <a:r>
              <a:rPr lang="ar-DZ" dirty="0"/>
              <a:t>- اذا كان المقطع الأخير من النوع ( ص ح ص ) و الذي قبل الأخير من النوع ( ص ح ) ، فمثلا كلمة ( ركبك ) تحتوي على المقاطع التالية ( ص ح ص / ص ح / ص ح ص ) فإن النبر يكون على المقطع الذي يسبق ما قبل الأخير ( ركــ). </a:t>
            </a:r>
          </a:p>
          <a:p>
            <a:pPr algn="r" rtl="1"/>
            <a:r>
              <a:rPr lang="ar-DZ" dirty="0"/>
              <a:t>- اذا كان المقطع الأخير من النوع ( ص ح </a:t>
            </a:r>
            <a:r>
              <a:rPr lang="ar-DZ" dirty="0" err="1"/>
              <a:t>ح</a:t>
            </a:r>
            <a:r>
              <a:rPr lang="ar-DZ" dirty="0"/>
              <a:t> ) طويل مفتوح و الذي قبله قصير مفتوح ( ص ح ) ، فمثلا كلمة ( بكروا ) تحتوي على المقاطع التالية ( ص ح ص / ص ح / ص ح </a:t>
            </a:r>
            <a:r>
              <a:rPr lang="ar-DZ" dirty="0" err="1"/>
              <a:t>ح</a:t>
            </a:r>
            <a:r>
              <a:rPr lang="ar-DZ" dirty="0"/>
              <a:t> ) فإن النبر يكون على المقطع الذي يسبق ما قبل الأخير ( بكــ )</a:t>
            </a:r>
          </a:p>
          <a:p>
            <a:pPr algn="r" rtl="1"/>
            <a:endParaRPr lang="en-US" dirty="0"/>
          </a:p>
        </p:txBody>
      </p:sp>
    </p:spTree>
    <p:extLst>
      <p:ext uri="{BB962C8B-B14F-4D97-AF65-F5344CB8AC3E}">
        <p14:creationId xmlns:p14="http://schemas.microsoft.com/office/powerpoint/2010/main" val="36384161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908720"/>
            <a:ext cx="8219256" cy="5217443"/>
          </a:xfrm>
        </p:spPr>
        <p:txBody>
          <a:bodyPr>
            <a:normAutofit fontScale="70000" lnSpcReduction="20000"/>
          </a:bodyPr>
          <a:lstStyle/>
          <a:p>
            <a:pPr algn="r" rtl="1"/>
            <a:r>
              <a:rPr lang="ar-DZ" dirty="0"/>
              <a:t>العوامل التي تؤثر على مواقع النبر</a:t>
            </a:r>
          </a:p>
          <a:p>
            <a:pPr rtl="1"/>
            <a:r>
              <a:rPr lang="ar-SA" dirty="0"/>
              <a:t>ينتقل النبر من مقطع إلى آخر في الكلمات العربية ، و يرجع ذلك إلى الأسباب التالية</a:t>
            </a:r>
            <a:r>
              <a:rPr lang="en-US" dirty="0"/>
              <a:t> : </a:t>
            </a:r>
          </a:p>
          <a:p>
            <a:pPr algn="r" rtl="1"/>
            <a:r>
              <a:rPr lang="en-US" b="1" dirty="0"/>
              <a:t>1- </a:t>
            </a:r>
            <a:r>
              <a:rPr lang="ar-SA" b="1" dirty="0"/>
              <a:t>الاشتقاق </a:t>
            </a:r>
            <a:endParaRPr lang="en-US" dirty="0"/>
          </a:p>
          <a:p>
            <a:pPr algn="r" rtl="1"/>
            <a:r>
              <a:rPr lang="ar-SA" dirty="0"/>
              <a:t>فمثلا الفعل الماضي ( نفر ) يحتوي على المقاطع التالية ( ص ح / ص ح / ص ح ) فإن النبر يكون على الحرف الأول ( نـــ ) و ذلك لتولي ثلاث مقاطع من نوع واحد ، أما المضارع منه ( ينفر ) تحتوي على المقاطع التالية ( ص ح ص / ص </a:t>
            </a:r>
            <a:r>
              <a:rPr lang="ar-SA" dirty="0" smtClean="0"/>
              <a:t>ح</a:t>
            </a:r>
            <a:r>
              <a:rPr lang="ar-DZ" dirty="0" smtClean="0"/>
              <a:t>)</a:t>
            </a:r>
            <a:r>
              <a:rPr lang="ar-SA" dirty="0" smtClean="0"/>
              <a:t> </a:t>
            </a:r>
            <a:endParaRPr lang="en-US" dirty="0"/>
          </a:p>
          <a:p>
            <a:pPr algn="r" rtl="1"/>
            <a:r>
              <a:rPr lang="en-US" b="1" dirty="0"/>
              <a:t>2- </a:t>
            </a:r>
            <a:r>
              <a:rPr lang="ar-SA" b="1" dirty="0"/>
              <a:t>إسناد الفعل إلى الضمائر </a:t>
            </a:r>
            <a:endParaRPr lang="en-US" dirty="0"/>
          </a:p>
          <a:p>
            <a:pPr algn="r" rtl="1"/>
            <a:r>
              <a:rPr lang="ar-SA" dirty="0"/>
              <a:t>عند اسناد الفعل الماضي إلى ضمائر الرفع المتحركة ينتقل النبر من مكانه الذي كان فيه قبل الإسناد ، فمثلا عند اسناد الفعل ( درس ) و التي تحتوي على المقاطع التالية ( ص ح / ص ح / ص ح ) هنا ا يكون النبر على المقطع الأول وهو الحرف ( د ) إلى ضمير المتكلمين ( درسنا ) تصبح المقاطع هي ( ص ح / ص ح ص / ص ح </a:t>
            </a:r>
            <a:r>
              <a:rPr lang="ar-SA" dirty="0" err="1"/>
              <a:t>ح</a:t>
            </a:r>
            <a:r>
              <a:rPr lang="ar-SA" dirty="0"/>
              <a:t> ) النبر يكون على المقطع ما قبل الأخير و هو ( رس</a:t>
            </a:r>
            <a:r>
              <a:rPr lang="en-US" dirty="0"/>
              <a:t> </a:t>
            </a:r>
            <a:r>
              <a:rPr lang="ar-DZ" dirty="0" smtClean="0"/>
              <a:t>)</a:t>
            </a:r>
            <a:r>
              <a:rPr lang="en-US" dirty="0" smtClean="0"/>
              <a:t>. </a:t>
            </a:r>
            <a:endParaRPr lang="en-US" dirty="0"/>
          </a:p>
          <a:p>
            <a:pPr algn="r" rtl="1"/>
            <a:r>
              <a:rPr lang="ar-SA" dirty="0"/>
              <a:t>و عند اسناد الفعل الماضي إلى ضمائر الرفع الساكنة كألف </a:t>
            </a:r>
            <a:r>
              <a:rPr lang="ar-SA" dirty="0" smtClean="0"/>
              <a:t>الاثنين </a:t>
            </a:r>
            <a:r>
              <a:rPr lang="ar-SA" dirty="0"/>
              <a:t>و واو الجماعة لا يغير من موضع النبر</a:t>
            </a:r>
            <a:endParaRPr lang="en-US" dirty="0"/>
          </a:p>
        </p:txBody>
      </p:sp>
    </p:spTree>
    <p:extLst>
      <p:ext uri="{BB962C8B-B14F-4D97-AF65-F5344CB8AC3E}">
        <p14:creationId xmlns:p14="http://schemas.microsoft.com/office/powerpoint/2010/main" val="8657462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62500" lnSpcReduction="20000"/>
          </a:bodyPr>
          <a:lstStyle/>
          <a:p>
            <a:pPr algn="r" rtl="1"/>
            <a:r>
              <a:rPr lang="ar-SA" b="1" dirty="0"/>
              <a:t>جزم المضارع </a:t>
            </a:r>
            <a:endParaRPr lang="en-US" dirty="0"/>
          </a:p>
          <a:p>
            <a:pPr algn="r" rtl="1"/>
            <a:r>
              <a:rPr lang="ar-SA" dirty="0"/>
              <a:t>يتغير موضع النبر حسب رفع الفعل أو جزمه فمثلا الفعل ( يلعب ) يحتوي على المقاطع التالية ( ص ح ص / ص ح / ص ح ) فإن النبر يكون على المقطع ما قبل الأخير و هو ( عـــ ) أما في حالة الجزم فنقول : ( لم يلعب ) فإنها تحتوي على المقاطع التالية ( ص ح ص / ص ح ص / ص ح ص ) فإن النبر يكون على المقطع الأول و هو ( يلـــ ) و ذلك لتوالي ثلاثة مقاطع من نوع واحد</a:t>
            </a:r>
            <a:r>
              <a:rPr lang="en-US" dirty="0"/>
              <a:t> .</a:t>
            </a:r>
          </a:p>
          <a:p>
            <a:pPr algn="r" rtl="1"/>
            <a:r>
              <a:rPr lang="ar-SA" b="1" dirty="0"/>
              <a:t>التنغيم</a:t>
            </a:r>
            <a:endParaRPr lang="en-US" dirty="0"/>
          </a:p>
          <a:p>
            <a:pPr algn="r" rtl="1"/>
            <a:r>
              <a:rPr lang="ar-SA" dirty="0"/>
              <a:t>العبارة حسب المقام المقولة فيه</a:t>
            </a:r>
            <a:r>
              <a:rPr lang="en-US" dirty="0"/>
              <a:t> . </a:t>
            </a:r>
          </a:p>
          <a:p>
            <a:pPr algn="r" rtl="1"/>
            <a:r>
              <a:rPr lang="ar-SA" dirty="0"/>
              <a:t>و هذا التنويع يكون على مستويين هما</a:t>
            </a:r>
            <a:r>
              <a:rPr lang="en-US" dirty="0"/>
              <a:t> : </a:t>
            </a:r>
          </a:p>
          <a:p>
            <a:pPr algn="r" rtl="1"/>
            <a:r>
              <a:rPr lang="ar-SA" b="1" dirty="0"/>
              <a:t>المستوى الأول : الكلمة </a:t>
            </a:r>
            <a:endParaRPr lang="en-US" dirty="0"/>
          </a:p>
          <a:p>
            <a:pPr algn="r" rtl="1"/>
            <a:r>
              <a:rPr lang="ar-SA" b="1" dirty="0"/>
              <a:t>المستوى الثاني : الجملة</a:t>
            </a:r>
            <a:r>
              <a:rPr lang="ar-SA" dirty="0"/>
              <a:t> </a:t>
            </a:r>
            <a:endParaRPr lang="en-US" dirty="0"/>
          </a:p>
          <a:p>
            <a:pPr algn="r" rtl="1"/>
            <a:r>
              <a:rPr lang="ar-SA" dirty="0"/>
              <a:t>فالمستوى الأول يعنى : اختلاف درجات الصوت في الكلمة الواحدة ، فالأصوات التي يتكون منها المقطع الواحد قد تختلف في درجة الصوت و كذلك الكلمات قد تختلف ، و هذا النوع يستعمل في بعض اللغات للتعريف بين المعاني كاللغة الصينية ، و النرويجية ، و السويدية ، و بعض لغات جنوب افريقيا ، و شرقي آسيا و بعض اللغات الهندية الأمريكية</a:t>
            </a:r>
            <a:r>
              <a:rPr lang="en-US" dirty="0"/>
              <a:t> .</a:t>
            </a:r>
            <a:endParaRPr lang="en-US" dirty="0"/>
          </a:p>
        </p:txBody>
      </p:sp>
    </p:spTree>
    <p:extLst>
      <p:ext uri="{BB962C8B-B14F-4D97-AF65-F5344CB8AC3E}">
        <p14:creationId xmlns:p14="http://schemas.microsoft.com/office/powerpoint/2010/main" val="10394629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692696"/>
            <a:ext cx="8496944" cy="4958011"/>
          </a:xfrm>
        </p:spPr>
        <p:txBody>
          <a:bodyPr>
            <a:normAutofit fontScale="62500" lnSpcReduction="20000"/>
          </a:bodyPr>
          <a:lstStyle/>
          <a:p>
            <a:pPr algn="r" rtl="1"/>
            <a:r>
              <a:rPr lang="ar-DZ" dirty="0"/>
              <a:t>فمثلا في اللغة الصينية كلمة : ( فان ) تؤدي ستة معاني حسب توالي درجات الصوت بالنغمة الموسيقية هي: ( نوم – يحرق – شجاع – واجب – يقسم – مسحوق) ،و في اللغة العربية صور من هذا التنغيم الذي تختلف بحسبه المعاني ، فمثلا كلمة ( انسان ) عند نطقها بشكل خاص تدل دلالة عامة على هذا المخلوق ، و اذا أطيل النطق بالمقطع الذي قبل الأخير ، دل دلالة خاصة على الإنسان عند نطقها بشكل خاص تدل دلالة عامة على هذا المخلوق ، و اذا أطيل النطق بالمقطع الذي قبل الأخير ، دل دلالة خاصة على الإنسان الفاضل أو الكامل في صفاته، و اذا نطق بطريقة أخرى تدل على الذم .</a:t>
            </a:r>
          </a:p>
          <a:p>
            <a:pPr algn="r" rtl="1"/>
            <a:r>
              <a:rPr lang="ar-DZ" dirty="0"/>
              <a:t>و للتنغيم عدة عوامل تؤثر في طريقة الأداء اللغوي فلابد مراعاة حالة المتكلم النفسية و </a:t>
            </a:r>
            <a:r>
              <a:rPr lang="ar-DZ" dirty="0" err="1"/>
              <a:t>طببيعة</a:t>
            </a:r>
            <a:r>
              <a:rPr lang="ar-DZ" dirty="0"/>
              <a:t> النطق و التنغيم ، و البيئة التي يلقى فيها الكلام ، و قدرة المتكلم على التحكم في عضلات نطقه ، كل هذه العوامل تؤدي إلى اختلاف في المشاعر و مقتضيات الأحوال و تغير الجمل ، من الاستفهام إلى التأكيد ، إلى الانفعال، إلى التعجب ، و ما شاكل ذلك . </a:t>
            </a:r>
          </a:p>
          <a:p>
            <a:pPr algn="r" rtl="1"/>
            <a:r>
              <a:rPr lang="ar-DZ" dirty="0"/>
              <a:t>فلكل لغة من حيث التنغيم مواقعه الخاصة به و ظروفه التي تحيط به و نظامها الخاص لذلك على متعلم اللغة الوقوف على هذه الجوانب حتى لا يفقد تركيبها </a:t>
            </a:r>
            <a:r>
              <a:rPr lang="ar-DZ" dirty="0" err="1"/>
              <a:t>اللغوى</a:t>
            </a:r>
            <a:r>
              <a:rPr lang="ar-DZ" dirty="0"/>
              <a:t> طبيعته الخاصة به .</a:t>
            </a:r>
          </a:p>
          <a:p>
            <a:pPr algn="r" rtl="1"/>
            <a:r>
              <a:rPr lang="ar-DZ" dirty="0"/>
              <a:t>المصادر و المراجع : </a:t>
            </a:r>
          </a:p>
          <a:p>
            <a:pPr algn="r" rtl="1"/>
            <a:r>
              <a:rPr lang="ar-DZ" dirty="0"/>
              <a:t>1- عبدالجليل ، عبدالقادر ( 1998 ) ، علم الصرف الصوتي ، الطبعة الأولى ، ( دار أزمنة للنشر و التوزيع – عمان ) . </a:t>
            </a:r>
          </a:p>
          <a:p>
            <a:pPr algn="r" rtl="1"/>
            <a:r>
              <a:rPr lang="ar-DZ" dirty="0"/>
              <a:t>2- هلال ، عبدالغفار حامد ( 1996 ) ، أصوات اللغة العربية ، الطبعة الثالثة ، ( مكتبة وهبة – القاهرة ).</a:t>
            </a:r>
          </a:p>
          <a:p>
            <a:pPr algn="r" rtl="1"/>
            <a:endParaRPr lang="en-US" dirty="0"/>
          </a:p>
        </p:txBody>
      </p:sp>
    </p:spTree>
    <p:extLst>
      <p:ext uri="{BB962C8B-B14F-4D97-AF65-F5344CB8AC3E}">
        <p14:creationId xmlns:p14="http://schemas.microsoft.com/office/powerpoint/2010/main" val="3414437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74638"/>
            <a:ext cx="8147248" cy="706090"/>
          </a:xfrm>
        </p:spPr>
        <p:txBody>
          <a:bodyPr>
            <a:normAutofit/>
          </a:bodyPr>
          <a:lstStyle/>
          <a:p>
            <a:r>
              <a:rPr lang="ar-DZ" sz="3200" dirty="0" smtClean="0"/>
              <a:t>الظواهر الصوتية</a:t>
            </a:r>
            <a:endParaRPr lang="fr-FR" sz="3200" dirty="0"/>
          </a:p>
        </p:txBody>
      </p:sp>
      <p:sp>
        <p:nvSpPr>
          <p:cNvPr id="3" name="Espace réservé du contenu 2"/>
          <p:cNvSpPr>
            <a:spLocks noGrp="1"/>
          </p:cNvSpPr>
          <p:nvPr>
            <p:ph idx="1"/>
          </p:nvPr>
        </p:nvSpPr>
        <p:spPr>
          <a:xfrm>
            <a:off x="251520" y="980728"/>
            <a:ext cx="8568952" cy="5328592"/>
          </a:xfrm>
        </p:spPr>
        <p:txBody>
          <a:bodyPr>
            <a:noAutofit/>
          </a:bodyPr>
          <a:lstStyle/>
          <a:p>
            <a:pPr algn="r" rtl="1"/>
            <a:r>
              <a:rPr lang="ar-DZ" sz="1200" b="1" dirty="0" smtClean="0"/>
              <a:t>المماثلة</a:t>
            </a:r>
            <a:r>
              <a:rPr lang="ar-DZ" sz="1200" b="1" dirty="0"/>
              <a:t> </a:t>
            </a:r>
            <a:r>
              <a:rPr lang="ar-DZ" sz="1200" b="1" dirty="0" smtClean="0"/>
              <a:t>والمخالفة:</a:t>
            </a:r>
          </a:p>
          <a:p>
            <a:pPr algn="r" rtl="1"/>
            <a:r>
              <a:rPr lang="ar-DZ" sz="1100" b="1" dirty="0"/>
              <a:t>تمهيد</a:t>
            </a:r>
            <a:r>
              <a:rPr lang="ar-DZ" sz="900" dirty="0"/>
              <a:t>:</a:t>
            </a:r>
          </a:p>
          <a:p>
            <a:pPr algn="r" rtl="1"/>
            <a:endParaRPr lang="ar-DZ" sz="900" dirty="0"/>
          </a:p>
          <a:p>
            <a:pPr algn="r" rtl="1"/>
            <a:r>
              <a:rPr lang="ar-DZ" sz="1800" dirty="0">
                <a:cs typeface="+mj-cs"/>
              </a:rPr>
              <a:t>تُعَدُّ المماثلة والمخالفة من الظواهر الصوتية المهمة في اللغة العربية، وهي تشمل تأثير الأصوات المتجاورة بعضها على بعض، مما ينعكس على نطق الكلمة أو تغيير بنيتها، دون المساس بجوهر المعنى. تعكس هذه الظواهر مرونة اللغة وتطورها عبر الزمن.</a:t>
            </a:r>
          </a:p>
          <a:p>
            <a:pPr algn="r" rtl="1"/>
            <a:r>
              <a:rPr lang="ar-DZ" sz="1800" dirty="0">
                <a:cs typeface="+mj-cs"/>
              </a:rPr>
              <a:t>أولاً: المماثلة  (</a:t>
            </a:r>
            <a:r>
              <a:rPr lang="en-US" sz="1800" dirty="0">
                <a:cs typeface="+mj-cs"/>
              </a:rPr>
              <a:t>Assimilation)</a:t>
            </a:r>
          </a:p>
          <a:p>
            <a:pPr algn="r" rtl="1"/>
            <a:r>
              <a:rPr lang="ar-DZ" sz="1800" dirty="0">
                <a:cs typeface="+mj-cs"/>
              </a:rPr>
              <a:t>تعريف المماثلة</a:t>
            </a:r>
          </a:p>
          <a:p>
            <a:pPr algn="r" rtl="1"/>
            <a:r>
              <a:rPr lang="ar-DZ" sz="1800" dirty="0">
                <a:cs typeface="+mj-cs"/>
              </a:rPr>
              <a:t>المماثلة تعني تأثير صوت في صوت آخر مجاور له بحيث يصبحان متماثلين أو متشابهين في بعض الصفات الصوتية (كالجهر، والشدة، والانفجار).</a:t>
            </a:r>
          </a:p>
          <a:p>
            <a:pPr algn="r" rtl="1"/>
            <a:endParaRPr lang="ar-DZ" sz="1800" dirty="0">
              <a:cs typeface="+mj-cs"/>
            </a:endParaRPr>
          </a:p>
          <a:p>
            <a:pPr algn="r" rtl="1"/>
            <a:r>
              <a:rPr lang="ar-DZ" sz="1800" dirty="0">
                <a:cs typeface="+mj-cs"/>
              </a:rPr>
              <a:t>أنواع المماثلة</a:t>
            </a:r>
          </a:p>
          <a:p>
            <a:pPr algn="r" rtl="1"/>
            <a:r>
              <a:rPr lang="ar-DZ" sz="1800" dirty="0">
                <a:cs typeface="+mj-cs"/>
              </a:rPr>
              <a:t>1. مماثلة كلية:</a:t>
            </a:r>
          </a:p>
          <a:p>
            <a:pPr algn="r" rtl="1"/>
            <a:r>
              <a:rPr lang="ar-DZ" sz="1800" dirty="0">
                <a:cs typeface="+mj-cs"/>
              </a:rPr>
              <a:t>تصبح الأصوات المتجاورة متماثلة تمامًا، بحيث يُبدَل أحدهما ليطابق الآخر.</a:t>
            </a:r>
          </a:p>
          <a:p>
            <a:pPr algn="r" rtl="1"/>
            <a:r>
              <a:rPr lang="ar-DZ" sz="1800" dirty="0">
                <a:cs typeface="+mj-cs"/>
              </a:rPr>
              <a:t>مثال:</a:t>
            </a:r>
          </a:p>
          <a:p>
            <a:pPr algn="r" rtl="1"/>
            <a:r>
              <a:rPr lang="ar-DZ" sz="1800" dirty="0">
                <a:cs typeface="+mj-cs"/>
              </a:rPr>
              <a:t>كلمة "مددَّ" في صيغة "مدَّ" (إدغام الدالين في حرف واحد.)</a:t>
            </a:r>
          </a:p>
          <a:p>
            <a:pPr algn="r" rtl="1"/>
            <a:r>
              <a:rPr lang="ar-DZ" sz="1800" dirty="0">
                <a:cs typeface="+mj-cs"/>
              </a:rPr>
              <a:t>2. مماثلة جزئية:</a:t>
            </a:r>
          </a:p>
          <a:p>
            <a:pPr algn="r" rtl="1"/>
            <a:r>
              <a:rPr lang="ar-DZ" sz="1800" dirty="0">
                <a:cs typeface="+mj-cs"/>
              </a:rPr>
              <a:t>يحدث التشابه بين الأصوات في صفة واحدة </a:t>
            </a:r>
            <a:r>
              <a:rPr lang="ar-DZ" sz="1800" dirty="0" smtClean="0">
                <a:cs typeface="+mj-cs"/>
              </a:rPr>
              <a:t>فقط.</a:t>
            </a:r>
            <a:endParaRPr lang="ar-DZ" sz="1800" dirty="0">
              <a:cs typeface="+mj-cs"/>
            </a:endParaRPr>
          </a:p>
          <a:p>
            <a:pPr algn="r" rtl="1"/>
            <a:endParaRPr lang="ar-DZ" sz="1800" dirty="0" smtClean="0">
              <a:cs typeface="+mj-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11560" y="620688"/>
            <a:ext cx="8229600" cy="4525963"/>
          </a:xfrm>
        </p:spPr>
        <p:txBody>
          <a:bodyPr>
            <a:normAutofit fontScale="70000" lnSpcReduction="20000"/>
          </a:bodyPr>
          <a:lstStyle/>
          <a:p>
            <a:pPr algn="r" rtl="1"/>
            <a:r>
              <a:rPr lang="ar-SA" b="1" dirty="0"/>
              <a:t>علمُ </a:t>
            </a:r>
            <a:r>
              <a:rPr lang="ar-SA" b="1" dirty="0" smtClean="0"/>
              <a:t>الأصوات</a:t>
            </a:r>
            <a:r>
              <a:rPr lang="ar-DZ" b="1" dirty="0" smtClean="0"/>
              <a:t> </a:t>
            </a:r>
            <a:r>
              <a:rPr lang="ar-DZ" b="1" dirty="0" err="1" smtClean="0"/>
              <a:t>(</a:t>
            </a:r>
            <a:r>
              <a:rPr lang="fr-FR" b="1" dirty="0" err="1" smtClean="0"/>
              <a:t>Phonetics</a:t>
            </a:r>
            <a:r>
              <a:rPr lang="ar-DZ" b="1" dirty="0" err="1" smtClean="0"/>
              <a:t>)</a:t>
            </a:r>
            <a:r>
              <a:rPr lang="fr-FR" b="1" dirty="0" smtClean="0"/>
              <a:t> </a:t>
            </a:r>
            <a:r>
              <a:rPr lang="ar-DZ" b="1" dirty="0" err="1" smtClean="0"/>
              <a:t>:</a:t>
            </a:r>
            <a:endParaRPr lang="ar-DZ" b="1" dirty="0" smtClean="0"/>
          </a:p>
          <a:p>
            <a:pPr algn="just" rtl="1"/>
            <a:r>
              <a:rPr lang="ar-SA" sz="3400" dirty="0" smtClean="0"/>
              <a:t>يدرس الأصوات اللغوية، من حيث مخارجها وصفاتها وكيفيَّة </a:t>
            </a:r>
            <a:r>
              <a:rPr lang="ar-SA" sz="3400" dirty="0" err="1" smtClean="0"/>
              <a:t>صدورها.</a:t>
            </a:r>
            <a:r>
              <a:rPr lang="ar-SA" sz="3400" dirty="0" smtClean="0"/>
              <a:t> ويطلق على هذا العلم أيضًا: الصّوتيات، أو علم الصّوتيات، وهو فرع من فروع علم اللغة</a:t>
            </a:r>
            <a:r>
              <a:rPr lang="fr-FR" sz="3400" dirty="0" smtClean="0"/>
              <a:t>.</a:t>
            </a:r>
          </a:p>
          <a:p>
            <a:pPr algn="just" rtl="1"/>
            <a:r>
              <a:rPr lang="ar-SA" sz="3400" dirty="0" smtClean="0"/>
              <a:t>يرى </a:t>
            </a:r>
            <a:r>
              <a:rPr lang="ar-SA" sz="3400" dirty="0"/>
              <a:t>علم الأصوات في اللغة مجموعة من الأصوات ينتجها الإنسان بوساطة جهازه الصَّوتي </a:t>
            </a:r>
            <a:r>
              <a:rPr lang="fr-FR" sz="3400" dirty="0"/>
              <a:t>(</a:t>
            </a:r>
            <a:r>
              <a:rPr lang="ar-SA" sz="3400" dirty="0"/>
              <a:t>جهاز النطق)، الذي يُولد مزوَّدًا </a:t>
            </a:r>
            <a:r>
              <a:rPr lang="ar-SA" sz="3400" dirty="0" err="1"/>
              <a:t>به</a:t>
            </a:r>
            <a:r>
              <a:rPr lang="ar-SA" sz="3400" dirty="0"/>
              <a:t>، وهو يتكوَّن أساسًا من الرئتين والقصبة الهوائية ثم الحلق والحنجرة والحبال </a:t>
            </a:r>
            <a:r>
              <a:rPr lang="ar-SA" sz="3400" dirty="0" err="1"/>
              <a:t>الصوتية </a:t>
            </a:r>
            <a:r>
              <a:rPr lang="ar-SA" sz="3400" dirty="0"/>
              <a:t>(الأوتار الصوتية</a:t>
            </a:r>
            <a:r>
              <a:rPr lang="fr-FR" sz="3400" dirty="0"/>
              <a:t>) </a:t>
            </a:r>
            <a:r>
              <a:rPr lang="ar-SA" sz="3400" dirty="0"/>
              <a:t>واللهاة واللسان والحنكين والشفتين، ومعها تجويف الفم </a:t>
            </a:r>
            <a:r>
              <a:rPr lang="ar-SA" sz="3400" dirty="0" err="1"/>
              <a:t>والأنف.</a:t>
            </a:r>
            <a:r>
              <a:rPr lang="ar-SA" sz="3400" dirty="0"/>
              <a:t> انظر: جهاز النطق البشري في موضوعات علم الأصوات في هذه </a:t>
            </a:r>
            <a:r>
              <a:rPr lang="ar-SA" sz="3400" dirty="0" err="1"/>
              <a:t>المقالة.</a:t>
            </a:r>
            <a:r>
              <a:rPr lang="ar-SA" sz="3400" dirty="0"/>
              <a:t> والطريقة التي يُنتج </a:t>
            </a:r>
            <a:r>
              <a:rPr lang="ar-SA" sz="3400" dirty="0" err="1"/>
              <a:t>بها</a:t>
            </a:r>
            <a:r>
              <a:rPr lang="ar-SA" sz="3400" dirty="0"/>
              <a:t> الجهاز الأصوات، تقوم على عملية يسيرة تنتج عن احتكاك الهواء بين العضلات فيُسمَع لها رنين، يخرج كُلّ مرَّة على شكل مُغاير للمرّة الأخرى، وهذا الهواء تدفعه الرئتان إلى المنطقة التي يُراد أن يخرج الهواء منها، فينتج بذلك ما نطلق عليه الصوت</a:t>
            </a:r>
            <a:r>
              <a:rPr lang="fr-FR" sz="3400" dirty="0"/>
              <a:t>.</a:t>
            </a:r>
          </a:p>
          <a:p>
            <a:pPr algn="just" rtl="1"/>
            <a:endParaRPr lang="fr-FR" sz="3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980728"/>
            <a:ext cx="8363272" cy="5145435"/>
          </a:xfrm>
        </p:spPr>
        <p:txBody>
          <a:bodyPr>
            <a:normAutofit fontScale="70000" lnSpcReduction="20000"/>
          </a:bodyPr>
          <a:lstStyle/>
          <a:p>
            <a:pPr algn="r" rtl="1"/>
            <a:r>
              <a:rPr lang="ar-DZ" dirty="0"/>
              <a:t>مثال:</a:t>
            </a:r>
          </a:p>
          <a:p>
            <a:pPr algn="r" rtl="1"/>
            <a:r>
              <a:rPr lang="ar-DZ" dirty="0"/>
              <a:t>كلمة "ينحتون"؛ إذ تتحول النون إلى مخرج قريب من الحاء في النطق، دون تطابق كامل.</a:t>
            </a:r>
          </a:p>
          <a:p>
            <a:pPr algn="r" rtl="1"/>
            <a:r>
              <a:rPr lang="ar-DZ" dirty="0"/>
              <a:t>3. مماثلة تقدمية وتأثيرية:</a:t>
            </a:r>
          </a:p>
          <a:p>
            <a:pPr algn="r" rtl="1"/>
            <a:r>
              <a:rPr lang="ar-DZ" dirty="0"/>
              <a:t>تؤثر الصفة الصوتية في الصوت </a:t>
            </a:r>
            <a:r>
              <a:rPr lang="ar-DZ" dirty="0" smtClean="0"/>
              <a:t>اللاحق</a:t>
            </a:r>
          </a:p>
          <a:p>
            <a:pPr algn="r" rtl="1"/>
            <a:r>
              <a:rPr lang="ar-DZ" dirty="0"/>
              <a:t>مثال: في بعض اللهجات، تأثير الجهر في كلمة "سحب"، حيث قد تُنطق قريبًا من "</a:t>
            </a:r>
            <a:r>
              <a:rPr lang="ar-DZ" dirty="0" err="1"/>
              <a:t>زحب</a:t>
            </a:r>
            <a:r>
              <a:rPr lang="ar-DZ" dirty="0"/>
              <a:t>".</a:t>
            </a:r>
          </a:p>
          <a:p>
            <a:pPr algn="r" rtl="1"/>
            <a:r>
              <a:rPr lang="ar-DZ" dirty="0"/>
              <a:t>4. مماثلة عكسية أو ارتدادية:</a:t>
            </a:r>
          </a:p>
          <a:p>
            <a:pPr algn="r" rtl="1"/>
            <a:r>
              <a:rPr lang="ar-DZ" dirty="0"/>
              <a:t>الصوت اللاحق يؤثر على الصوت السابق</a:t>
            </a:r>
            <a:r>
              <a:rPr lang="ar-DZ" dirty="0" smtClean="0"/>
              <a:t>.</a:t>
            </a:r>
            <a:endParaRPr lang="ar-DZ" dirty="0"/>
          </a:p>
          <a:p>
            <a:pPr algn="r" rtl="1"/>
            <a:r>
              <a:rPr lang="ar-DZ" dirty="0"/>
              <a:t>مثال: قلب النون ميماً في "من بعد" لتصبح "</a:t>
            </a:r>
            <a:r>
              <a:rPr lang="ar-DZ" dirty="0" err="1"/>
              <a:t>مم</a:t>
            </a:r>
            <a:r>
              <a:rPr lang="ar-DZ" dirty="0"/>
              <a:t> بعد" نتيجة تأثير الباء على النون.</a:t>
            </a:r>
          </a:p>
          <a:p>
            <a:pPr algn="r" rtl="1"/>
            <a:r>
              <a:rPr lang="ar-DZ" dirty="0"/>
              <a:t>أمثلة من القرآن الكريم</a:t>
            </a:r>
          </a:p>
          <a:p>
            <a:pPr algn="r" rtl="1"/>
            <a:r>
              <a:rPr lang="ar-DZ" dirty="0"/>
              <a:t>" قوله -تبارك وتعالى-: "اذْهَبْ بِكِتابِي هذا فَأَلْقِهْ إِلَيْهِمْ، ثُمَّ تَوَلَّ عَنْهُمْ، فَانْظُرْ ماذا يَرْجِعُونَ بيان لما أمر به سليمان- عليه السلام- الهدهد، بعد أن قال له: سننظر أصدقت أم كنت من الكاذبين" (النمل 28 ). "اذهب بكتابي" (إدغام الباء في الميم عند الوقف).</a:t>
            </a:r>
          </a:p>
          <a:p>
            <a:pPr algn="r" rtl="1"/>
            <a:endParaRPr lang="ar-DZ" dirty="0"/>
          </a:p>
          <a:p>
            <a:pPr algn="r" rtl="1"/>
            <a:r>
              <a:rPr lang="ar-DZ" dirty="0"/>
              <a:t>"  ثُمَّ جَعَلَ نَسْلَهُ مِن سُلَالَةٍ مِّن مَّاءٍ مَّهِينٍ" (السجدة 8). "من ماءٍ" حيث تتحول النون إلى غنة واضحة بسبب التأثير الصوتي</a:t>
            </a:r>
          </a:p>
          <a:p>
            <a:pPr algn="r" rtl="1"/>
            <a:endParaRPr lang="en-US" dirty="0"/>
          </a:p>
        </p:txBody>
      </p:sp>
    </p:spTree>
    <p:extLst>
      <p:ext uri="{BB962C8B-B14F-4D97-AF65-F5344CB8AC3E}">
        <p14:creationId xmlns:p14="http://schemas.microsoft.com/office/powerpoint/2010/main" val="8804826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92696"/>
            <a:ext cx="8363272" cy="5433467"/>
          </a:xfrm>
        </p:spPr>
        <p:txBody>
          <a:bodyPr>
            <a:normAutofit fontScale="70000" lnSpcReduction="20000"/>
          </a:bodyPr>
          <a:lstStyle/>
          <a:p>
            <a:pPr algn="r" rtl="1"/>
            <a:r>
              <a:rPr lang="ar-DZ" b="1" dirty="0"/>
              <a:t>ثانيًا: المخالفة </a:t>
            </a:r>
            <a:r>
              <a:rPr lang="en-US" b="1" dirty="0" smtClean="0"/>
              <a:t>Dissimilation)</a:t>
            </a:r>
            <a:r>
              <a:rPr lang="ar-DZ" b="1" dirty="0" smtClean="0"/>
              <a:t>)</a:t>
            </a:r>
            <a:endParaRPr lang="en-US" b="1" dirty="0"/>
          </a:p>
          <a:p>
            <a:pPr algn="r" rtl="1"/>
            <a:r>
              <a:rPr lang="ar-DZ" b="1" dirty="0"/>
              <a:t>تعريف </a:t>
            </a:r>
            <a:r>
              <a:rPr lang="ar-DZ" b="1" dirty="0" smtClean="0"/>
              <a:t>المخالفة</a:t>
            </a:r>
            <a:endParaRPr lang="ar-DZ" dirty="0"/>
          </a:p>
          <a:p>
            <a:pPr algn="r" rtl="1"/>
            <a:r>
              <a:rPr lang="ar-DZ" dirty="0"/>
              <a:t>المخالفة ظاهرة صوتية تعني تغيير أحد الأصوات المتجاورة لتقليل التشابه أو المماثلة بينهما، مما يسهم في تيسير النطق وتجنب التكرار الصوتي</a:t>
            </a:r>
            <a:r>
              <a:rPr lang="ar-DZ" dirty="0" smtClean="0"/>
              <a:t>.</a:t>
            </a:r>
            <a:endParaRPr lang="ar-DZ" dirty="0"/>
          </a:p>
          <a:p>
            <a:pPr algn="r" rtl="1"/>
            <a:r>
              <a:rPr lang="ar-DZ" b="1" dirty="0"/>
              <a:t>أنواع </a:t>
            </a:r>
            <a:r>
              <a:rPr lang="ar-DZ" b="1" dirty="0" smtClean="0"/>
              <a:t>المخالفة</a:t>
            </a:r>
            <a:endParaRPr lang="ar-DZ" dirty="0"/>
          </a:p>
          <a:p>
            <a:pPr algn="r" rtl="1"/>
            <a:r>
              <a:rPr lang="ar-DZ" dirty="0"/>
              <a:t>1. مخالفة صوتية تامة:</a:t>
            </a:r>
          </a:p>
          <a:p>
            <a:pPr algn="r" rtl="1"/>
            <a:r>
              <a:rPr lang="ar-DZ" dirty="0"/>
              <a:t>يتم تغيير الصوت بالكامل ليختلف عن الصوت المجاور</a:t>
            </a:r>
            <a:r>
              <a:rPr lang="ar-DZ" dirty="0" smtClean="0"/>
              <a:t>.</a:t>
            </a:r>
            <a:endParaRPr lang="ar-DZ" dirty="0"/>
          </a:p>
          <a:p>
            <a:pPr algn="r" rtl="1"/>
            <a:r>
              <a:rPr lang="ar-DZ" dirty="0"/>
              <a:t>مثال:</a:t>
            </a:r>
          </a:p>
          <a:p>
            <a:pPr algn="r" rtl="1"/>
            <a:r>
              <a:rPr lang="ar-DZ" dirty="0" smtClean="0"/>
              <a:t>"</a:t>
            </a:r>
            <a:r>
              <a:rPr lang="ar-DZ" dirty="0"/>
              <a:t>ثلاثة" حيث لم تُبقَ الحروف مشابهة</a:t>
            </a:r>
            <a:r>
              <a:rPr lang="ar-DZ" dirty="0" smtClean="0"/>
              <a:t>.</a:t>
            </a:r>
            <a:endParaRPr lang="ar-DZ" dirty="0"/>
          </a:p>
          <a:p>
            <a:pPr algn="r" rtl="1"/>
            <a:r>
              <a:rPr lang="ar-DZ" dirty="0"/>
              <a:t>2 - مخالفة في الصفة أو المخرج:</a:t>
            </a:r>
          </a:p>
          <a:p>
            <a:pPr algn="r" rtl="1"/>
            <a:r>
              <a:rPr lang="ar-DZ" dirty="0"/>
              <a:t>الصوت يختلف جزئيًا لتقليل التشابه.</a:t>
            </a:r>
          </a:p>
          <a:p>
            <a:pPr algn="r" rtl="1"/>
            <a:r>
              <a:rPr lang="ar-DZ" dirty="0"/>
              <a:t>مثال</a:t>
            </a:r>
            <a:r>
              <a:rPr lang="ar-DZ" dirty="0" smtClean="0"/>
              <a:t>:</a:t>
            </a:r>
            <a:endParaRPr lang="ar-DZ" dirty="0"/>
          </a:p>
          <a:p>
            <a:pPr algn="r" rtl="1"/>
            <a:r>
              <a:rPr lang="ar-DZ" dirty="0"/>
              <a:t>"ذهب" مقارنة بـ"ذبذب"، حيث أُبقي الاختلاف الصوتي لتسهيل التمييز.</a:t>
            </a:r>
          </a:p>
          <a:p>
            <a:pPr algn="r" rtl="1"/>
            <a:r>
              <a:rPr lang="ar-DZ" dirty="0"/>
              <a:t>3 - مخالفة في المعنى:</a:t>
            </a:r>
          </a:p>
          <a:p>
            <a:pPr algn="r" rtl="1"/>
            <a:r>
              <a:rPr lang="ar-DZ" dirty="0"/>
              <a:t>يظهر التأثير في تغيير الكلمات لتجنب الالتباس المعنوي.</a:t>
            </a:r>
          </a:p>
          <a:p>
            <a:pPr algn="r" rtl="1"/>
            <a:endParaRPr lang="ar-DZ" dirty="0"/>
          </a:p>
          <a:p>
            <a:pPr algn="r" rtl="1"/>
            <a:endParaRPr lang="en-US" dirty="0"/>
          </a:p>
        </p:txBody>
      </p:sp>
    </p:spTree>
    <p:extLst>
      <p:ext uri="{BB962C8B-B14F-4D97-AF65-F5344CB8AC3E}">
        <p14:creationId xmlns:p14="http://schemas.microsoft.com/office/powerpoint/2010/main" val="33703669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908720"/>
            <a:ext cx="8291264" cy="5217443"/>
          </a:xfrm>
        </p:spPr>
        <p:txBody>
          <a:bodyPr>
            <a:normAutofit fontScale="70000" lnSpcReduction="20000"/>
          </a:bodyPr>
          <a:lstStyle/>
          <a:p>
            <a:pPr marL="0" indent="0" rtl="1">
              <a:buNone/>
            </a:pPr>
            <a:r>
              <a:rPr lang="en-US" dirty="0"/>
              <a:t> </a:t>
            </a:r>
          </a:p>
          <a:p>
            <a:pPr algn="r" rtl="1"/>
            <a:r>
              <a:rPr lang="ar-SA" b="1" dirty="0"/>
              <a:t>أمثلة من اللغة</a:t>
            </a:r>
            <a:endParaRPr lang="en-US" dirty="0"/>
          </a:p>
          <a:p>
            <a:pPr algn="r" rtl="1"/>
            <a:r>
              <a:rPr lang="ar-SA" dirty="0"/>
              <a:t>التغيير بين "متشابه" و"متباين" عند التصريف لتقليل التكرار الصوتي</a:t>
            </a:r>
            <a:r>
              <a:rPr lang="en-US" dirty="0"/>
              <a:t>.</a:t>
            </a:r>
          </a:p>
          <a:p>
            <a:pPr algn="r" rtl="1"/>
            <a:r>
              <a:rPr lang="ar-SA" dirty="0"/>
              <a:t>في الشعر العربي، تتضح المخالفة في تجنب التقارب الصوتي بين الكلمات لتحقيق الجرس الموسيقي المطلوب</a:t>
            </a:r>
            <a:r>
              <a:rPr lang="en-US" dirty="0"/>
              <a:t>.</a:t>
            </a:r>
          </a:p>
          <a:p>
            <a:pPr algn="r" rtl="1"/>
            <a:r>
              <a:rPr lang="ar-SA" dirty="0"/>
              <a:t>أسباب الظاهرتين</a:t>
            </a:r>
            <a:endParaRPr lang="en-US" dirty="0"/>
          </a:p>
          <a:p>
            <a:pPr algn="r" rtl="1"/>
            <a:r>
              <a:rPr lang="en-US" dirty="0"/>
              <a:t>1</a:t>
            </a:r>
            <a:r>
              <a:rPr lang="en-US" b="1" dirty="0"/>
              <a:t>. </a:t>
            </a:r>
            <a:r>
              <a:rPr lang="ar-SA" b="1" dirty="0"/>
              <a:t>سهولة النطق</a:t>
            </a:r>
            <a:r>
              <a:rPr lang="en-US" b="1" dirty="0"/>
              <a:t>:</a:t>
            </a:r>
            <a:endParaRPr lang="en-US" dirty="0"/>
          </a:p>
          <a:p>
            <a:pPr algn="r" rtl="1"/>
            <a:r>
              <a:rPr lang="en-US" dirty="0"/>
              <a:t> </a:t>
            </a:r>
          </a:p>
          <a:p>
            <a:pPr algn="r" rtl="1"/>
            <a:r>
              <a:rPr lang="ar-SA" dirty="0"/>
              <a:t>المماثلة تخفف الجهد الصوتي عبر تقريب الأصوات</a:t>
            </a:r>
            <a:r>
              <a:rPr lang="en-US" dirty="0"/>
              <a:t>.</a:t>
            </a:r>
          </a:p>
          <a:p>
            <a:pPr algn="r" rtl="1"/>
            <a:r>
              <a:rPr lang="en-US" dirty="0"/>
              <a:t> </a:t>
            </a:r>
          </a:p>
          <a:p>
            <a:pPr algn="r" rtl="1"/>
            <a:r>
              <a:rPr lang="ar-SA" dirty="0"/>
              <a:t>المخالفة تمنع الالتباس الناتج عن التكرار</a:t>
            </a:r>
            <a:r>
              <a:rPr lang="en-US" dirty="0"/>
              <a:t>.</a:t>
            </a:r>
          </a:p>
          <a:p>
            <a:pPr algn="r" rtl="1"/>
            <a:r>
              <a:rPr lang="en-US" dirty="0"/>
              <a:t>2 </a:t>
            </a:r>
            <a:r>
              <a:rPr lang="ar-SA" dirty="0"/>
              <a:t>- </a:t>
            </a:r>
            <a:r>
              <a:rPr lang="ar-SA" b="1" dirty="0"/>
              <a:t>الانسجام الصوتي</a:t>
            </a:r>
            <a:r>
              <a:rPr lang="en-US" b="1" dirty="0"/>
              <a:t>:</a:t>
            </a:r>
            <a:endParaRPr lang="en-US" dirty="0"/>
          </a:p>
          <a:p>
            <a:pPr algn="r" rtl="1"/>
            <a:r>
              <a:rPr lang="ar-SA" dirty="0"/>
              <a:t>تطور الأصوات المتجاورة لتحقيق تناغم</a:t>
            </a:r>
            <a:r>
              <a:rPr lang="en-US" dirty="0"/>
              <a:t>. </a:t>
            </a:r>
          </a:p>
          <a:p>
            <a:pPr algn="r" rtl="1"/>
            <a:r>
              <a:rPr lang="ar-SA" dirty="0"/>
              <a:t>3</a:t>
            </a:r>
            <a:r>
              <a:rPr lang="ar-SA" b="1" dirty="0"/>
              <a:t>- السياق الدلالي</a:t>
            </a:r>
            <a:r>
              <a:rPr lang="en-US" b="1" dirty="0" smtClean="0"/>
              <a:t>:</a:t>
            </a:r>
            <a:endParaRPr lang="en-US" dirty="0"/>
          </a:p>
          <a:p>
            <a:pPr algn="r" rtl="1"/>
            <a:r>
              <a:rPr lang="ar-SA" dirty="0"/>
              <a:t>المخالفة تساعد في تمييز الكلمات المتقاربة</a:t>
            </a:r>
            <a:r>
              <a:rPr lang="en-US" dirty="0"/>
              <a:t>.</a:t>
            </a:r>
          </a:p>
          <a:p>
            <a:pPr algn="r" rtl="1"/>
            <a:endParaRPr lang="en-US" dirty="0"/>
          </a:p>
        </p:txBody>
      </p:sp>
    </p:spTree>
    <p:extLst>
      <p:ext uri="{BB962C8B-B14F-4D97-AF65-F5344CB8AC3E}">
        <p14:creationId xmlns:p14="http://schemas.microsoft.com/office/powerpoint/2010/main" val="21023010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980728"/>
            <a:ext cx="8291264" cy="5145435"/>
          </a:xfrm>
        </p:spPr>
        <p:txBody>
          <a:bodyPr>
            <a:normAutofit fontScale="77500" lnSpcReduction="20000"/>
          </a:bodyPr>
          <a:lstStyle/>
          <a:p>
            <a:pPr algn="r" rtl="1"/>
            <a:r>
              <a:rPr lang="ar-DZ" dirty="0"/>
              <a:t>أثر المماثلة والمخالفة في اللغة العربية</a:t>
            </a:r>
          </a:p>
          <a:p>
            <a:pPr algn="r" rtl="1"/>
            <a:r>
              <a:rPr lang="ar-DZ" dirty="0"/>
              <a:t>في الصرف:</a:t>
            </a:r>
          </a:p>
          <a:p>
            <a:pPr algn="r" rtl="1"/>
            <a:r>
              <a:rPr lang="ar-DZ" dirty="0"/>
              <a:t>تظهر الظاهرتان في تصريف الأفعال والأسماء مثل الإدغام والإبدال.</a:t>
            </a:r>
          </a:p>
          <a:p>
            <a:pPr algn="r" rtl="1"/>
            <a:r>
              <a:rPr lang="ar-DZ" dirty="0"/>
              <a:t>مثال: إدغام النون في اللام في "من لحم" لتصبح "ملّحم".</a:t>
            </a:r>
          </a:p>
          <a:p>
            <a:pPr algn="r" rtl="1"/>
            <a:r>
              <a:rPr lang="ar-DZ" dirty="0"/>
              <a:t>في النحو:</a:t>
            </a:r>
          </a:p>
          <a:p>
            <a:pPr algn="r" rtl="1"/>
            <a:r>
              <a:rPr lang="ar-DZ" dirty="0"/>
              <a:t>يؤثر ذلك على قواعد الإعراب عند التقاء الأصوات.</a:t>
            </a:r>
          </a:p>
          <a:p>
            <a:pPr algn="r" rtl="1"/>
            <a:r>
              <a:rPr lang="ar-DZ" dirty="0"/>
              <a:t>مثال: تنوين النصب يُقلب ألفًا لتسهيل النطق.</a:t>
            </a:r>
          </a:p>
          <a:p>
            <a:pPr algn="r" rtl="1"/>
            <a:r>
              <a:rPr lang="ar-DZ" dirty="0"/>
              <a:t>في القراءات القرآنية:</a:t>
            </a:r>
          </a:p>
          <a:p>
            <a:pPr algn="r" rtl="1"/>
            <a:r>
              <a:rPr lang="ar-DZ" dirty="0"/>
              <a:t>تظهر المماثلة والمخالفة بشكل واضح في اختلاف القراءة بين القراء، مثل الإدغام في قوله تعالى : "قل من رب السماوات والأرض قل الله قل أفاتخذتم من دونه أولياء لا يملكون لأنفسهم نفعا ولا ضرا: (الرعد 16 ) "من ربك".</a:t>
            </a:r>
          </a:p>
          <a:p>
            <a:pPr algn="r" rtl="1"/>
            <a:r>
              <a:rPr lang="ar-SA" dirty="0"/>
              <a:t>تُبرز ظاهرتا المماثلة والمخالفة قدرة اللغة العربية على التكيف لتحقيق الانسجام الصوتي والتوازن النطقي</a:t>
            </a:r>
            <a:r>
              <a:rPr lang="ar-SA" dirty="0" smtClean="0"/>
              <a:t>.</a:t>
            </a:r>
            <a:endParaRPr lang="ar-DZ" dirty="0"/>
          </a:p>
          <a:p>
            <a:pPr algn="r" rtl="1"/>
            <a:endParaRPr lang="en-US" dirty="0"/>
          </a:p>
        </p:txBody>
      </p:sp>
    </p:spTree>
    <p:extLst>
      <p:ext uri="{BB962C8B-B14F-4D97-AF65-F5344CB8AC3E}">
        <p14:creationId xmlns:p14="http://schemas.microsoft.com/office/powerpoint/2010/main" val="23971038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1052736"/>
            <a:ext cx="8291264" cy="5073427"/>
          </a:xfrm>
        </p:spPr>
        <p:txBody>
          <a:bodyPr/>
          <a:lstStyle/>
          <a:p>
            <a:pPr algn="r" rtl="1"/>
            <a:r>
              <a:rPr lang="ar-DZ" dirty="0"/>
              <a:t>المراجع</a:t>
            </a:r>
          </a:p>
          <a:p>
            <a:pPr algn="r" rtl="1"/>
            <a:r>
              <a:rPr lang="ar-DZ" dirty="0"/>
              <a:t>1. ابن جني، الخصائص.</a:t>
            </a:r>
          </a:p>
          <a:p>
            <a:pPr algn="r" rtl="1"/>
            <a:r>
              <a:rPr lang="ar-DZ" dirty="0"/>
              <a:t>2. عبد القاهر الجرجاني، دلائل الإعجاز.</a:t>
            </a:r>
          </a:p>
          <a:p>
            <a:pPr algn="r" rtl="1"/>
            <a:r>
              <a:rPr lang="ar-DZ" dirty="0"/>
              <a:t>3. تمام حسان، اللغة بين المعيارية والوصفية.</a:t>
            </a:r>
          </a:p>
          <a:p>
            <a:pPr algn="r" rtl="1"/>
            <a:r>
              <a:rPr lang="ar-DZ" dirty="0"/>
              <a:t>4.  رمضان عبد التواب، المدخل إلى علم اللغة ومناهج البحث اللغوي.</a:t>
            </a:r>
          </a:p>
          <a:p>
            <a:pPr algn="r" rtl="1"/>
            <a:r>
              <a:rPr lang="ar-DZ" dirty="0"/>
              <a:t>5. الدراسات الصوتية الحديثة، مثل: التجويد والقراءات القرآنية</a:t>
            </a:r>
            <a:r>
              <a:rPr lang="ar-DZ" dirty="0" smtClean="0"/>
              <a:t>.</a:t>
            </a:r>
            <a:endParaRPr lang="ar-DZ" dirty="0"/>
          </a:p>
        </p:txBody>
      </p:sp>
    </p:spTree>
    <p:extLst>
      <p:ext uri="{BB962C8B-B14F-4D97-AF65-F5344CB8AC3E}">
        <p14:creationId xmlns:p14="http://schemas.microsoft.com/office/powerpoint/2010/main" val="2192649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548680"/>
            <a:ext cx="8363272" cy="5616624"/>
          </a:xfrm>
        </p:spPr>
        <p:txBody>
          <a:bodyPr>
            <a:normAutofit/>
          </a:bodyPr>
          <a:lstStyle/>
          <a:p>
            <a:pPr algn="r" rtl="1"/>
            <a:r>
              <a:rPr lang="ar-SA" dirty="0"/>
              <a:t>يقوم علماء الأصوات بدراسة شيئين هما: مخارج الأصوات أي تحديد منطقة كل صوت على جهاز النطق، ويسمّون الأصوات بحسب مخارجها، فيقولون: هذا صوت لثوي، وذاك أسنانيّ، وآخر شفوي، ورابع لهويّ </a:t>
            </a:r>
            <a:r>
              <a:rPr lang="ar-SA" dirty="0" err="1"/>
              <a:t>وهكذا....</a:t>
            </a:r>
            <a:r>
              <a:rPr lang="ar-SA" dirty="0"/>
              <a:t> والشيء الثاني، هو صفات الأصوات، وهنا يقومون بوصف الصّوت بناء على ملاحظة طريقة احتكاك الهواء بعضلات جهاز </a:t>
            </a:r>
            <a:r>
              <a:rPr lang="ar-SA" dirty="0" err="1"/>
              <a:t>النُّطق.</a:t>
            </a:r>
            <a:r>
              <a:rPr lang="ar-SA" dirty="0"/>
              <a:t> وتتغير طريقة </a:t>
            </a:r>
            <a:r>
              <a:rPr lang="ar-SA" dirty="0" err="1"/>
              <a:t>النطق </a:t>
            </a:r>
            <a:r>
              <a:rPr lang="ar-SA" dirty="0"/>
              <a:t>(طريقة احتكاك الهواء وطريقة وضع العضو الناطق) في نفس المخارج، ويؤدّي ذلك إلى أن يتصف الصّوت بسمات مختلفة، تحدّد صفاته النطقية، فيقال هذا صوت مهموس، وذاك </a:t>
            </a:r>
            <a:r>
              <a:rPr lang="ar-SA" dirty="0" err="1"/>
              <a:t>مجهور</a:t>
            </a:r>
            <a:r>
              <a:rPr lang="ar-SA" dirty="0"/>
              <a:t>، وثالث رخو، ورابع شديد وهكذا</a:t>
            </a:r>
            <a:r>
              <a:rPr lang="fr-FR" dirty="0" smtClean="0"/>
              <a:t>...</a:t>
            </a:r>
            <a:r>
              <a:rPr lang="ar-DZ" dirty="0" smtClean="0"/>
              <a:t> فاللغة حسب ابن </a:t>
            </a:r>
            <a:r>
              <a:rPr lang="ar-DZ" dirty="0" err="1" smtClean="0"/>
              <a:t>جني: </a:t>
            </a:r>
            <a:r>
              <a:rPr lang="ar-DZ" dirty="0" smtClean="0"/>
              <a:t>«</a:t>
            </a:r>
            <a:r>
              <a:rPr lang="ar-DZ" b="1" dirty="0" smtClean="0"/>
              <a:t>أصوات يعبر </a:t>
            </a:r>
            <a:r>
              <a:rPr lang="ar-DZ" b="1" dirty="0" err="1" smtClean="0"/>
              <a:t>بها</a:t>
            </a:r>
            <a:r>
              <a:rPr lang="ar-DZ" b="1" dirty="0" smtClean="0"/>
              <a:t> كل قومٍ عن </a:t>
            </a:r>
            <a:r>
              <a:rPr lang="ar-DZ" b="1" dirty="0" err="1" smtClean="0"/>
              <a:t>أغراضهم</a:t>
            </a:r>
            <a:r>
              <a:rPr lang="ar-DZ" dirty="0" err="1" smtClean="0"/>
              <a:t>»،</a:t>
            </a:r>
            <a:r>
              <a:rPr lang="ar-DZ" dirty="0" smtClean="0"/>
              <a:t> </a:t>
            </a:r>
          </a:p>
          <a:p>
            <a:pPr algn="r" rtl="1">
              <a:buNone/>
            </a:pPr>
            <a:endParaRPr lang="ar-DZ" dirty="0" smtClean="0"/>
          </a:p>
          <a:p>
            <a:pPr algn="r" rtl="1"/>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836712"/>
            <a:ext cx="8229600" cy="4525963"/>
          </a:xfrm>
        </p:spPr>
        <p:txBody>
          <a:bodyPr>
            <a:normAutofit/>
          </a:bodyPr>
          <a:lstStyle/>
          <a:p>
            <a:pPr algn="r" rtl="1"/>
            <a:r>
              <a:rPr lang="ar-DZ" dirty="0" smtClean="0"/>
              <a:t>وتمرُّ عمليَّة الكلام بخمس خطوات، أو أحداث متتالية مترابطة، يقود بعضها إلى بعض، حتَّى يتم التواصل بين المتكلم والسامع، وتلك الأحداث ـ بترتيب وقوعها ـ هي: 1- الأحداث النفسيَّة والعمليات العقليَّة التي تجري في ذهن المتكلم قبل الكلام، أو </a:t>
            </a:r>
            <a:r>
              <a:rPr lang="ar-DZ" dirty="0" err="1" smtClean="0"/>
              <a:t>أثناءه.</a:t>
            </a:r>
            <a:r>
              <a:rPr lang="ar-DZ" dirty="0" smtClean="0"/>
              <a:t> 2- عملية إصدار الكلام الممثَّل في أصوات ينتجها الجهاز المسمَّى جهاز </a:t>
            </a:r>
            <a:r>
              <a:rPr lang="ar-DZ" dirty="0" err="1" smtClean="0"/>
              <a:t>النطق.</a:t>
            </a:r>
            <a:r>
              <a:rPr lang="ar-DZ" dirty="0" smtClean="0"/>
              <a:t> 3- الموجات والذبذبات الصوتية الواقعة بين فم المتكلِّـم وأذن </a:t>
            </a:r>
            <a:r>
              <a:rPr lang="ar-DZ" dirty="0" err="1" smtClean="0"/>
              <a:t>السامع.</a:t>
            </a:r>
            <a:r>
              <a:rPr lang="ar-DZ" dirty="0" smtClean="0"/>
              <a:t> 4- العمليات العضوية التي يخضع لها الجهاز السمعي لدى </a:t>
            </a:r>
            <a:r>
              <a:rPr lang="ar-DZ" dirty="0" err="1" smtClean="0"/>
              <a:t>السامع.</a:t>
            </a:r>
            <a:r>
              <a:rPr lang="ar-DZ" dirty="0" smtClean="0"/>
              <a:t> 5- الأحداث النفسية والعمليات التي تجري في ذهن السامع عند سماعه للكلام واستقباله للموجات والذبذبات الصوتية المنقولة إليه بوساطة الهواء.</a:t>
            </a:r>
          </a:p>
          <a:p>
            <a:pPr algn="r" rtl="1">
              <a:buNone/>
            </a:pPr>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smtClean="0"/>
              <a:t>الجهاز النطقي عند الإنسان</a:t>
            </a:r>
            <a:endParaRPr lang="fr-FR" dirty="0"/>
          </a:p>
        </p:txBody>
      </p:sp>
      <p:sp>
        <p:nvSpPr>
          <p:cNvPr id="3" name="Espace réservé du contenu 2"/>
          <p:cNvSpPr>
            <a:spLocks noGrp="1"/>
          </p:cNvSpPr>
          <p:nvPr>
            <p:ph idx="1"/>
          </p:nvPr>
        </p:nvSpPr>
        <p:spPr>
          <a:xfrm>
            <a:off x="539552" y="1268760"/>
            <a:ext cx="8147248" cy="4857403"/>
          </a:xfrm>
          <a:blipFill>
            <a:blip r:embed="rId2" cstate="print"/>
            <a:stretch>
              <a:fillRect/>
            </a:stretch>
          </a:blipFill>
        </p:spPr>
        <p:txBody>
          <a:bodyPr/>
          <a:lstStyle/>
          <a:p>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smtClean="0"/>
              <a:t>علم وظائف الأصوات</a:t>
            </a:r>
            <a:endParaRPr lang="fr-FR" dirty="0"/>
          </a:p>
        </p:txBody>
      </p:sp>
      <p:sp>
        <p:nvSpPr>
          <p:cNvPr id="3" name="Espace réservé du contenu 2"/>
          <p:cNvSpPr>
            <a:spLocks noGrp="1"/>
          </p:cNvSpPr>
          <p:nvPr>
            <p:ph idx="1"/>
          </p:nvPr>
        </p:nvSpPr>
        <p:spPr>
          <a:xfrm>
            <a:off x="395536" y="1196752"/>
            <a:ext cx="8291264" cy="4929411"/>
          </a:xfrm>
          <a:blipFill>
            <a:blip r:embed="rId2" cstate="print"/>
            <a:stretch>
              <a:fillRect/>
            </a:stretch>
          </a:blipFill>
        </p:spPr>
        <p:txBody>
          <a:bodyPr/>
          <a:lstStyle/>
          <a:p>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552" y="836712"/>
            <a:ext cx="8229600" cy="4525963"/>
          </a:xfrm>
          <a:blipFill>
            <a:blip r:embed="rId2" cstate="print"/>
            <a:stretch>
              <a:fillRect/>
            </a:stretch>
          </a:blipFill>
        </p:spPr>
        <p:txBody>
          <a:bodyPr/>
          <a:lstStyle/>
          <a:p>
            <a:endParaRPr lang="fr-F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416</TotalTime>
  <Words>2854</Words>
  <Application>Microsoft Office PowerPoint</Application>
  <PresentationFormat>Affichage à l'écran (4:3)</PresentationFormat>
  <Paragraphs>172</Paragraphs>
  <Slides>44</Slides>
  <Notes>0</Notes>
  <HiddenSlides>0</HiddenSlides>
  <MMClips>1</MMClips>
  <ScaleCrop>false</ScaleCrop>
  <HeadingPairs>
    <vt:vector size="4" baseType="variant">
      <vt:variant>
        <vt:lpstr>Thème</vt:lpstr>
      </vt:variant>
      <vt:variant>
        <vt:i4>1</vt:i4>
      </vt:variant>
      <vt:variant>
        <vt:lpstr>Titres des diapositives</vt:lpstr>
      </vt:variant>
      <vt:variant>
        <vt:i4>44</vt:i4>
      </vt:variant>
    </vt:vector>
  </HeadingPairs>
  <TitlesOfParts>
    <vt:vector size="45" baseType="lpstr">
      <vt:lpstr>Apex</vt:lpstr>
      <vt:lpstr>الصوتيات</vt:lpstr>
      <vt:lpstr>Présentation PowerPoint</vt:lpstr>
      <vt:lpstr>Présentation PowerPoint</vt:lpstr>
      <vt:lpstr>Présentation PowerPoint</vt:lpstr>
      <vt:lpstr>Présentation PowerPoint</vt:lpstr>
      <vt:lpstr>Présentation PowerPoint</vt:lpstr>
      <vt:lpstr>الجهاز النطقي عند الإنسان</vt:lpstr>
      <vt:lpstr>علم وظائف الأصوات</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الصوائت والصوامت</vt:lpstr>
      <vt:lpstr>الصوائت القصيرة والطويلة</vt:lpstr>
      <vt:lpstr>Présentation PowerPoint</vt:lpstr>
      <vt:lpstr>Présentation PowerPoint</vt:lpstr>
      <vt:lpstr>تعريف الأصوات العربية</vt:lpstr>
      <vt:lpstr>Présentation PowerPoint</vt:lpstr>
      <vt:lpstr>Présentation PowerPoint</vt:lpstr>
      <vt:lpstr>Présentation PowerPoint</vt:lpstr>
      <vt:lpstr> 5. التكرير: ارتعاد طرف اللسان عند النطق (مثل: ر). 6. التفشي: انتشار الهواء في الفم عند النطق بالحرف (مثل: ش). 7. الاستطالة: امتداد الصوت في مخرج الحرف (مثل: ض). </vt:lpstr>
      <vt:lpstr>أهمية الصفات تساعد في تمييز الحروف المتقاربة في المخرج. تسهم في النطق الصحيح للحروف، خاصة عند تلاوة القرآن الكريم.</vt:lpstr>
      <vt:lpstr>Présentation PowerPoint</vt:lpstr>
      <vt:lpstr>النبر والتنغيم</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الظواهر الصوتية</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DELL</dc:creator>
  <cp:lastModifiedBy>DELL</cp:lastModifiedBy>
  <cp:revision>54</cp:revision>
  <dcterms:created xsi:type="dcterms:W3CDTF">2024-12-14T10:29:36Z</dcterms:created>
  <dcterms:modified xsi:type="dcterms:W3CDTF">2024-12-15T15:29:59Z</dcterms:modified>
</cp:coreProperties>
</file>