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2" r:id="rId2"/>
    <p:sldId id="323" r:id="rId3"/>
    <p:sldId id="324" r:id="rId4"/>
    <p:sldId id="325" r:id="rId5"/>
    <p:sldId id="326"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8FD4443E-F989-4FC4-A0C8-D5A2AF1F390B}" styleName="Style foncé 1 - Accentuation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0" d="100"/>
          <a:sy n="70" d="100"/>
        </p:scale>
        <p:origin x="738"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81465A6-3A00-4C8F-AFD4-D5F6D2B71960}" type="datetimeFigureOut">
              <a:rPr lang="fr-FR" smtClean="0"/>
              <a:t>11/01/2023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3148691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81465A6-3A00-4C8F-AFD4-D5F6D2B71960}" type="datetimeFigureOut">
              <a:rPr lang="fr-FR" smtClean="0"/>
              <a:t>11/01/2023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109418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81465A6-3A00-4C8F-AFD4-D5F6D2B71960}" type="datetimeFigureOut">
              <a:rPr lang="fr-FR" smtClean="0"/>
              <a:t>11/01/2023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2764597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81465A6-3A00-4C8F-AFD4-D5F6D2B71960}" type="datetimeFigureOut">
              <a:rPr lang="fr-FR" smtClean="0"/>
              <a:t>11/01/2023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34653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81465A6-3A00-4C8F-AFD4-D5F6D2B71960}" type="datetimeFigureOut">
              <a:rPr lang="fr-FR" smtClean="0"/>
              <a:t>11/01/2023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2754316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81465A6-3A00-4C8F-AFD4-D5F6D2B71960}" type="datetimeFigureOut">
              <a:rPr lang="fr-FR" smtClean="0"/>
              <a:t>11/01/2023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2328675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81465A6-3A00-4C8F-AFD4-D5F6D2B71960}" type="datetimeFigureOut">
              <a:rPr lang="fr-FR" smtClean="0"/>
              <a:t>11/01/2023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41238444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81465A6-3A00-4C8F-AFD4-D5F6D2B71960}" type="datetimeFigureOut">
              <a:rPr lang="fr-FR" smtClean="0"/>
              <a:t>11/01/2023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15278215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81465A6-3A00-4C8F-AFD4-D5F6D2B71960}" type="datetimeFigureOut">
              <a:rPr lang="fr-FR" smtClean="0"/>
              <a:t>11/01/2023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937723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781465A6-3A00-4C8F-AFD4-D5F6D2B71960}" type="datetimeFigureOut">
              <a:rPr lang="fr-FR" smtClean="0"/>
              <a:t>11/01/2023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1125695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81465A6-3A00-4C8F-AFD4-D5F6D2B71960}" type="datetimeFigureOut">
              <a:rPr lang="fr-FR" smtClean="0"/>
              <a:t>11/01/2023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933275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81465A6-3A00-4C8F-AFD4-D5F6D2B71960}" type="datetimeFigureOut">
              <a:rPr lang="fr-FR" smtClean="0"/>
              <a:t>11/01/2023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984117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81465A6-3A00-4C8F-AFD4-D5F6D2B71960}" type="datetimeFigureOut">
              <a:rPr lang="fr-FR" smtClean="0"/>
              <a:t>11/01/2023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2086978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781465A6-3A00-4C8F-AFD4-D5F6D2B71960}" type="datetimeFigureOut">
              <a:rPr lang="fr-FR" smtClean="0"/>
              <a:t>11/01/2023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2675570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81465A6-3A00-4C8F-AFD4-D5F6D2B71960}" type="datetimeFigureOut">
              <a:rPr lang="fr-FR" smtClean="0"/>
              <a:t>11/01/2023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1566614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781465A6-3A00-4C8F-AFD4-D5F6D2B71960}" type="datetimeFigureOut">
              <a:rPr lang="fr-FR" smtClean="0"/>
              <a:t>11/01/2023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1770861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81465A6-3A00-4C8F-AFD4-D5F6D2B71960}" type="datetimeFigureOut">
              <a:rPr lang="fr-FR" smtClean="0"/>
              <a:t>11/01/2023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2E2D385-2E16-40EB-A2D0-6F02B133B1A4}" type="slidenum">
              <a:rPr lang="fr-FR" smtClean="0"/>
              <a:t>‹N°›</a:t>
            </a:fld>
            <a:endParaRPr lang="fr-FR"/>
          </a:p>
        </p:txBody>
      </p:sp>
    </p:spTree>
    <p:extLst>
      <p:ext uri="{BB962C8B-B14F-4D97-AF65-F5344CB8AC3E}">
        <p14:creationId xmlns:p14="http://schemas.microsoft.com/office/powerpoint/2010/main" val="1456375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81465A6-3A00-4C8F-AFD4-D5F6D2B71960}" type="datetimeFigureOut">
              <a:rPr lang="fr-FR" smtClean="0"/>
              <a:t>11/01/2023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2E2D385-2E16-40EB-A2D0-6F02B133B1A4}" type="slidenum">
              <a:rPr lang="fr-FR" smtClean="0"/>
              <a:t>‹N°›</a:t>
            </a:fld>
            <a:endParaRPr lang="fr-FR"/>
          </a:p>
        </p:txBody>
      </p:sp>
    </p:spTree>
    <p:extLst>
      <p:ext uri="{BB962C8B-B14F-4D97-AF65-F5344CB8AC3E}">
        <p14:creationId xmlns:p14="http://schemas.microsoft.com/office/powerpoint/2010/main" val="167065619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0125" y="641445"/>
            <a:ext cx="11832609" cy="5882184"/>
          </a:xfrm>
        </p:spPr>
        <p:txBody>
          <a:bodyPr/>
          <a:lstStyle/>
          <a:p>
            <a:pPr algn="ctr" rtl="1"/>
            <a:r>
              <a:rPr lang="ar-DZ" sz="11500" b="1" dirty="0" smtClean="0">
                <a:solidFill>
                  <a:srgbClr val="FF0000"/>
                </a:solidFill>
                <a:latin typeface="Arial" panose="020B0604020202020204" pitchFamily="34" charset="0"/>
                <a:cs typeface="Arial" panose="020B0604020202020204" pitchFamily="34" charset="0"/>
              </a:rPr>
              <a:t>المحاضرة رقم </a:t>
            </a:r>
            <a:r>
              <a:rPr lang="ar-DZ" sz="11500" b="1" dirty="0" smtClean="0">
                <a:solidFill>
                  <a:srgbClr val="FF0000"/>
                </a:solidFill>
                <a:latin typeface="Arial" panose="020B0604020202020204" pitchFamily="34" charset="0"/>
                <a:cs typeface="Arial" panose="020B0604020202020204" pitchFamily="34" charset="0"/>
              </a:rPr>
              <a:t>0</a:t>
            </a:r>
            <a:r>
              <a:rPr lang="ar-DZ" sz="11500" b="1" dirty="0">
                <a:solidFill>
                  <a:srgbClr val="FF0000"/>
                </a:solidFill>
                <a:latin typeface="Arial" panose="020B0604020202020204" pitchFamily="34" charset="0"/>
                <a:cs typeface="Arial" panose="020B0604020202020204" pitchFamily="34" charset="0"/>
              </a:rPr>
              <a:t>4</a:t>
            </a:r>
            <a:r>
              <a:rPr lang="ar-DZ" sz="11500" b="1" dirty="0" smtClean="0">
                <a:solidFill>
                  <a:srgbClr val="FF0000"/>
                </a:solidFill>
                <a:latin typeface="Arial" panose="020B0604020202020204" pitchFamily="34" charset="0"/>
                <a:cs typeface="Arial" panose="020B0604020202020204" pitchFamily="34" charset="0"/>
              </a:rPr>
              <a:t>: </a:t>
            </a:r>
            <a:r>
              <a:rPr lang="ar-DZ" sz="11500" b="1" dirty="0" smtClean="0">
                <a:solidFill>
                  <a:srgbClr val="FF0000"/>
                </a:solidFill>
                <a:latin typeface="Arial" panose="020B0604020202020204" pitchFamily="34" charset="0"/>
                <a:cs typeface="Arial" panose="020B0604020202020204" pitchFamily="34" charset="0"/>
              </a:rPr>
              <a:t/>
            </a:r>
            <a:br>
              <a:rPr lang="ar-DZ" sz="11500" b="1" dirty="0" smtClean="0">
                <a:solidFill>
                  <a:srgbClr val="FF0000"/>
                </a:solidFill>
                <a:latin typeface="Arial" panose="020B0604020202020204" pitchFamily="34" charset="0"/>
                <a:cs typeface="Arial" panose="020B0604020202020204" pitchFamily="34" charset="0"/>
              </a:rPr>
            </a:br>
            <a:r>
              <a:rPr lang="ar-DZ" sz="11500" b="1" dirty="0">
                <a:solidFill>
                  <a:srgbClr val="FF0000"/>
                </a:solidFill>
                <a:latin typeface="Arial" panose="020B0604020202020204" pitchFamily="34" charset="0"/>
                <a:cs typeface="Arial" panose="020B0604020202020204" pitchFamily="34" charset="0"/>
              </a:rPr>
              <a:t>مراحل التدريب الرياضي</a:t>
            </a:r>
            <a:endParaRPr lang="fr-FR" sz="115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9772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0125" y="150125"/>
            <a:ext cx="11764371" cy="6707875"/>
          </a:xfrm>
        </p:spPr>
        <p:txBody>
          <a:bodyPr>
            <a:normAutofit fontScale="92500" lnSpcReduction="20000"/>
          </a:bodyPr>
          <a:lstStyle/>
          <a:p>
            <a:pPr marL="0" indent="0" algn="ctr" rtl="1">
              <a:lnSpc>
                <a:spcPct val="115000"/>
              </a:lnSpc>
              <a:buNone/>
            </a:pPr>
            <a:r>
              <a:rPr lang="ar-DZ" sz="3900" b="1" u="sng" dirty="0" smtClean="0">
                <a:solidFill>
                  <a:srgbClr val="FF0000"/>
                </a:solidFill>
                <a:latin typeface="Calibri" panose="020F0502020204030204" pitchFamily="34" charset="0"/>
                <a:ea typeface="Constantia" panose="02030602050306030303" pitchFamily="18" charset="0"/>
                <a:cs typeface="Traditional Arabic" panose="02020603050405020304" pitchFamily="18" charset="-78"/>
              </a:rPr>
              <a:t>01- </a:t>
            </a:r>
            <a:r>
              <a:rPr lang="ar-SA" sz="3900" b="1" u="sng" dirty="0" smtClean="0">
                <a:solidFill>
                  <a:srgbClr val="FF0000"/>
                </a:solidFill>
                <a:latin typeface="Calibri" panose="020F0502020204030204" pitchFamily="34" charset="0"/>
                <a:ea typeface="Constantia" panose="02030602050306030303" pitchFamily="18" charset="0"/>
                <a:cs typeface="Traditional Arabic" panose="02020603050405020304" pitchFamily="18" charset="-78"/>
              </a:rPr>
              <a:t>مرحلة </a:t>
            </a:r>
            <a:r>
              <a:rPr lang="ar-SA" sz="3900" b="1" u="sng" dirty="0">
                <a:solidFill>
                  <a:srgbClr val="FF0000"/>
                </a:solidFill>
                <a:latin typeface="Calibri" panose="020F0502020204030204" pitchFamily="34" charset="0"/>
                <a:ea typeface="Constantia" panose="02030602050306030303" pitchFamily="18" charset="0"/>
                <a:cs typeface="Traditional Arabic" panose="02020603050405020304" pitchFamily="18" charset="-78"/>
              </a:rPr>
              <a:t>الاعداد الأساسي الأولى (القاعدي)</a:t>
            </a:r>
            <a:endParaRPr lang="fr-FR" sz="2600" b="1"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ctr" rtl="1">
              <a:lnSpc>
                <a:spcPct val="115000"/>
              </a:lnSpc>
              <a:buNone/>
            </a:pPr>
            <a:r>
              <a:rPr lang="ar-SA" sz="3200" b="1" dirty="0">
                <a:latin typeface="Calibri" panose="020F0502020204030204" pitchFamily="34" charset="0"/>
                <a:ea typeface="Constantia" panose="02030602050306030303" pitchFamily="18" charset="0"/>
                <a:cs typeface="Traditional Arabic" panose="02020603050405020304" pitchFamily="18" charset="-78"/>
              </a:rPr>
              <a:t>إن الواجبات الاساسية للتدريب في هذه المرحلة هو تنمية الصفات البدنية </a:t>
            </a:r>
            <a:r>
              <a:rPr lang="ar-SA" sz="3200" b="1" dirty="0" smtClean="0">
                <a:latin typeface="Calibri" panose="020F0502020204030204" pitchFamily="34" charset="0"/>
                <a:ea typeface="Constantia" panose="02030602050306030303" pitchFamily="18" charset="0"/>
                <a:cs typeface="Traditional Arabic" panose="02020603050405020304" pitchFamily="18" charset="-78"/>
              </a:rPr>
              <a:t>للأطفال</a:t>
            </a:r>
            <a:r>
              <a:rPr lang="ar-DZ" sz="3200" b="1" dirty="0" smtClean="0">
                <a:latin typeface="Calibri" panose="020F0502020204030204" pitchFamily="34" charset="0"/>
                <a:ea typeface="Constantia" panose="02030602050306030303" pitchFamily="18" charset="0"/>
                <a:cs typeface="Traditional Arabic" panose="02020603050405020304" pitchFamily="18" charset="-78"/>
              </a:rPr>
              <a:t> المنتمين للرياضة المختارة</a:t>
            </a:r>
            <a:r>
              <a:rPr lang="ar-SA" sz="3200" b="1" dirty="0" smtClean="0">
                <a:latin typeface="Calibri" panose="020F0502020204030204" pitchFamily="34" charset="0"/>
                <a:ea typeface="Constantia" panose="02030602050306030303" pitchFamily="18" charset="0"/>
                <a:cs typeface="Traditional Arabic" panose="02020603050405020304" pitchFamily="18" charset="-78"/>
              </a:rPr>
              <a:t>، </a:t>
            </a:r>
            <a:r>
              <a:rPr lang="ar-SA" sz="3200" b="1" dirty="0">
                <a:latin typeface="Calibri" panose="020F0502020204030204" pitchFamily="34" charset="0"/>
                <a:ea typeface="Constantia" panose="02030602050306030303" pitchFamily="18" charset="0"/>
                <a:cs typeface="Traditional Arabic" panose="02020603050405020304" pitchFamily="18" charset="-78"/>
              </a:rPr>
              <a:t>وإزالة النواقص التي تعترض طريق نموهم وتكوين حصانة ألية متنوعة لتحسين وتعزيز صحتهم بحيث يصبحوا قادرين على استيعاب العادات الحركية المتنوعة</a:t>
            </a:r>
            <a:r>
              <a:rPr lang="fr-FR" sz="3200" b="1" dirty="0">
                <a:latin typeface="Traditional Arabic" panose="02020603050405020304" pitchFamily="18" charset="-78"/>
                <a:ea typeface="Constantia" panose="02030602050306030303" pitchFamily="18" charset="0"/>
                <a:cs typeface="Arial" panose="020B0604020202020204" pitchFamily="34" charset="0"/>
              </a:rPr>
              <a:t>.</a:t>
            </a:r>
            <a:endParaRPr lang="fr-FR" b="1" dirty="0">
              <a:latin typeface="Calibri" panose="020F0502020204030204" pitchFamily="34" charset="0"/>
              <a:ea typeface="Calibri" panose="020F0502020204030204" pitchFamily="34" charset="0"/>
              <a:cs typeface="Arial" panose="020B0604020202020204" pitchFamily="34" charset="0"/>
            </a:endParaRPr>
          </a:p>
          <a:p>
            <a:pPr marL="0" indent="0" algn="ctr" rtl="1">
              <a:lnSpc>
                <a:spcPct val="115000"/>
              </a:lnSpc>
              <a:buNone/>
            </a:pPr>
            <a:r>
              <a:rPr lang="ar-DZ" sz="3200" b="1" dirty="0" smtClean="0">
                <a:latin typeface="Calibri" panose="020F0502020204030204" pitchFamily="34" charset="0"/>
                <a:ea typeface="Constantia" panose="02030602050306030303" pitchFamily="18" charset="0"/>
                <a:cs typeface="Traditional Arabic" panose="02020603050405020304" pitchFamily="18" charset="-78"/>
              </a:rPr>
              <a:t>- </a:t>
            </a:r>
            <a:r>
              <a:rPr lang="ar-SA" sz="3200" b="1" dirty="0" smtClean="0">
                <a:latin typeface="Calibri" panose="020F0502020204030204" pitchFamily="34" charset="0"/>
                <a:ea typeface="Constantia" panose="02030602050306030303" pitchFamily="18" charset="0"/>
                <a:cs typeface="Traditional Arabic" panose="02020603050405020304" pitchFamily="18" charset="-78"/>
              </a:rPr>
              <a:t>في </a:t>
            </a:r>
            <a:r>
              <a:rPr lang="ar-SA" sz="3200" b="1" dirty="0">
                <a:latin typeface="Calibri" panose="020F0502020204030204" pitchFamily="34" charset="0"/>
                <a:ea typeface="Constantia" panose="02030602050306030303" pitchFamily="18" charset="0"/>
                <a:cs typeface="Traditional Arabic" panose="02020603050405020304" pitchFamily="18" charset="-78"/>
              </a:rPr>
              <a:t>هذه المرحلة يجب أن تكون التمارين </a:t>
            </a:r>
            <a:r>
              <a:rPr lang="ar-SA" sz="3200" b="1" dirty="0" smtClean="0">
                <a:latin typeface="Calibri" panose="020F0502020204030204" pitchFamily="34" charset="0"/>
                <a:ea typeface="Constantia" panose="02030602050306030303" pitchFamily="18" charset="0"/>
                <a:cs typeface="Traditional Arabic" panose="02020603050405020304" pitchFamily="18" charset="-78"/>
              </a:rPr>
              <a:t>ا</a:t>
            </a:r>
            <a:r>
              <a:rPr lang="ar-DZ" sz="3200" b="1" dirty="0" smtClean="0">
                <a:latin typeface="Calibri" panose="020F0502020204030204" pitchFamily="34" charset="0"/>
                <a:ea typeface="Constantia" panose="02030602050306030303" pitchFamily="18" charset="0"/>
                <a:cs typeface="Traditional Arabic" panose="02020603050405020304" pitchFamily="18" charset="-78"/>
              </a:rPr>
              <a:t>لخاصة</a:t>
            </a:r>
            <a:r>
              <a:rPr lang="ar-SA" sz="3200" b="1" dirty="0" smtClean="0">
                <a:latin typeface="Calibri" panose="020F0502020204030204" pitchFamily="34" charset="0"/>
                <a:ea typeface="Constantia" panose="02030602050306030303" pitchFamily="18" charset="0"/>
                <a:cs typeface="Traditional Arabic" panose="02020603050405020304" pitchFamily="18" charset="-78"/>
              </a:rPr>
              <a:t> </a:t>
            </a:r>
            <a:r>
              <a:rPr lang="ar-SA" sz="3200" b="1" dirty="0">
                <a:latin typeface="Calibri" panose="020F0502020204030204" pitchFamily="34" charset="0"/>
                <a:ea typeface="Constantia" panose="02030602050306030303" pitchFamily="18" charset="0"/>
                <a:cs typeface="Traditional Arabic" panose="02020603050405020304" pitchFamily="18" charset="-78"/>
              </a:rPr>
              <a:t>غير كبيرة وإن سعي المدربين من مضاعفة حجم تمارين الاعداد التخصصي في هذه المرحلة من أجل بلوغ أعلى النتائج الرياضية </a:t>
            </a:r>
            <a:r>
              <a:rPr lang="ar-SA" sz="3200" b="1" dirty="0" err="1" smtClean="0">
                <a:latin typeface="Calibri" panose="020F0502020204030204" pitchFamily="34" charset="0"/>
                <a:ea typeface="Constantia" panose="02030602050306030303" pitchFamily="18" charset="0"/>
                <a:cs typeface="Traditional Arabic" panose="02020603050405020304" pitchFamily="18" charset="-78"/>
              </a:rPr>
              <a:t>لل</a:t>
            </a:r>
            <a:r>
              <a:rPr lang="ar-DZ" sz="3200" b="1" dirty="0" smtClean="0">
                <a:latin typeface="Calibri" panose="020F0502020204030204" pitchFamily="34" charset="0"/>
                <a:ea typeface="Constantia" panose="02030602050306030303" pitchFamily="18" charset="0"/>
                <a:cs typeface="Traditional Arabic" panose="02020603050405020304" pitchFamily="18" charset="-78"/>
              </a:rPr>
              <a:t>صغار</a:t>
            </a:r>
            <a:r>
              <a:rPr lang="ar-SA" sz="3200" b="1" dirty="0" smtClean="0">
                <a:latin typeface="Calibri" panose="020F0502020204030204" pitchFamily="34" charset="0"/>
                <a:ea typeface="Constantia" panose="02030602050306030303" pitchFamily="18" charset="0"/>
                <a:cs typeface="Traditional Arabic" panose="02020603050405020304" pitchFamily="18" charset="-78"/>
              </a:rPr>
              <a:t> </a:t>
            </a:r>
            <a:r>
              <a:rPr lang="ar-SA" sz="3200" b="1" dirty="0">
                <a:latin typeface="Calibri" panose="020F0502020204030204" pitchFamily="34" charset="0"/>
                <a:ea typeface="Constantia" panose="02030602050306030303" pitchFamily="18" charset="0"/>
                <a:cs typeface="Traditional Arabic" panose="02020603050405020304" pitchFamily="18" charset="-78"/>
              </a:rPr>
              <a:t>سيؤثر فيما بعد بصورة سلبية على نمو لياقتهم البدنية وعند تنفيذ عمل باتجاه محدد في مرحلة الاعداد الاساسي الاولى الذي عادة ما يشمل الفئة العمرية من </a:t>
            </a:r>
            <a:r>
              <a:rPr lang="ar-SA" sz="3200" b="1" dirty="0" smtClean="0">
                <a:latin typeface="Calibri" panose="020F0502020204030204" pitchFamily="34" charset="0"/>
                <a:ea typeface="Constantia" panose="02030602050306030303" pitchFamily="18" charset="0"/>
                <a:cs typeface="Traditional Arabic" panose="02020603050405020304" pitchFamily="18" charset="-78"/>
              </a:rPr>
              <a:t>11</a:t>
            </a:r>
            <a:r>
              <a:rPr lang="ar-DZ" sz="3200" b="1" dirty="0" smtClean="0">
                <a:latin typeface="Calibri" panose="020F0502020204030204" pitchFamily="34" charset="0"/>
                <a:ea typeface="Constantia" panose="02030602050306030303" pitchFamily="18" charset="0"/>
                <a:cs typeface="Traditional Arabic" panose="02020603050405020304" pitchFamily="18" charset="-78"/>
              </a:rPr>
              <a:t>-</a:t>
            </a:r>
            <a:r>
              <a:rPr lang="ar-SA" sz="3200" b="1" dirty="0" smtClean="0">
                <a:latin typeface="Calibri" panose="020F0502020204030204" pitchFamily="34" charset="0"/>
                <a:ea typeface="Constantia" panose="02030602050306030303" pitchFamily="18" charset="0"/>
                <a:cs typeface="Traditional Arabic" panose="02020603050405020304" pitchFamily="18" charset="-78"/>
              </a:rPr>
              <a:t>13 سنة</a:t>
            </a:r>
            <a:r>
              <a:rPr lang="ar-DZ" sz="3200" b="1" dirty="0" smtClean="0">
                <a:latin typeface="Calibri" panose="020F0502020204030204" pitchFamily="34" charset="0"/>
                <a:ea typeface="Constantia" panose="02030602050306030303" pitchFamily="18" charset="0"/>
                <a:cs typeface="Traditional Arabic" panose="02020603050405020304" pitchFamily="18" charset="-78"/>
              </a:rPr>
              <a:t>-</a:t>
            </a:r>
            <a:r>
              <a:rPr lang="ar-SA" sz="3200" b="1" dirty="0" smtClean="0">
                <a:latin typeface="Calibri" panose="020F0502020204030204" pitchFamily="34" charset="0"/>
                <a:ea typeface="Constantia" panose="02030602050306030303" pitchFamily="18" charset="0"/>
                <a:cs typeface="Traditional Arabic" panose="02020603050405020304" pitchFamily="18" charset="-78"/>
              </a:rPr>
              <a:t> </a:t>
            </a:r>
            <a:r>
              <a:rPr lang="ar-SA" sz="3200" b="1" dirty="0">
                <a:latin typeface="Calibri" panose="020F0502020204030204" pitchFamily="34" charset="0"/>
                <a:ea typeface="Constantia" panose="02030602050306030303" pitchFamily="18" charset="0"/>
                <a:cs typeface="Traditional Arabic" panose="02020603050405020304" pitchFamily="18" charset="-78"/>
              </a:rPr>
              <a:t>فلابد أن نأخذ </a:t>
            </a:r>
            <a:r>
              <a:rPr lang="ar-DZ" sz="3200" b="1" dirty="0" smtClean="0">
                <a:latin typeface="Calibri" panose="020F0502020204030204" pitchFamily="34" charset="0"/>
                <a:ea typeface="Constantia" panose="02030602050306030303" pitchFamily="18" charset="0"/>
                <a:cs typeface="Traditional Arabic" panose="02020603050405020304" pitchFamily="18" charset="-78"/>
              </a:rPr>
              <a:t>في عين ال</a:t>
            </a:r>
            <a:r>
              <a:rPr lang="ar-SA" sz="3200" b="1" dirty="0" smtClean="0">
                <a:latin typeface="Calibri" panose="020F0502020204030204" pitchFamily="34" charset="0"/>
                <a:ea typeface="Constantia" panose="02030602050306030303" pitchFamily="18" charset="0"/>
                <a:cs typeface="Traditional Arabic" panose="02020603050405020304" pitchFamily="18" charset="-78"/>
              </a:rPr>
              <a:t>اعتبار </a:t>
            </a:r>
            <a:r>
              <a:rPr lang="ar-SA" sz="3200" b="1" dirty="0">
                <a:latin typeface="Calibri" panose="020F0502020204030204" pitchFamily="34" charset="0"/>
                <a:ea typeface="Constantia" panose="02030602050306030303" pitchFamily="18" charset="0"/>
                <a:cs typeface="Traditional Arabic" panose="02020603050405020304" pitchFamily="18" charset="-78"/>
              </a:rPr>
              <a:t>المزايا الحركية للأطفال بأعمار مختلفة. </a:t>
            </a:r>
            <a:endParaRPr lang="ar-DZ" sz="3200" b="1" dirty="0" smtClean="0">
              <a:latin typeface="Calibri" panose="020F0502020204030204" pitchFamily="34" charset="0"/>
              <a:ea typeface="Constantia" panose="02030602050306030303" pitchFamily="18" charset="0"/>
              <a:cs typeface="Traditional Arabic" panose="02020603050405020304" pitchFamily="18" charset="-78"/>
            </a:endParaRPr>
          </a:p>
          <a:p>
            <a:pPr marL="0" indent="0" algn="ctr" rtl="1">
              <a:lnSpc>
                <a:spcPct val="115000"/>
              </a:lnSpc>
              <a:buNone/>
            </a:pPr>
            <a:r>
              <a:rPr lang="ar-SA" sz="3200" b="1" dirty="0">
                <a:latin typeface="Calibri" panose="020F0502020204030204" pitchFamily="34" charset="0"/>
                <a:ea typeface="Constantia" panose="02030602050306030303" pitchFamily="18" charset="0"/>
                <a:cs typeface="Traditional Arabic" panose="02020603050405020304" pitchFamily="18" charset="-78"/>
              </a:rPr>
              <a:t> </a:t>
            </a:r>
            <a:r>
              <a:rPr lang="ar-DZ" sz="3200" b="1" dirty="0" smtClean="0">
                <a:latin typeface="Calibri" panose="020F0502020204030204" pitchFamily="34" charset="0"/>
                <a:ea typeface="Constantia" panose="02030602050306030303" pitchFamily="18" charset="0"/>
                <a:cs typeface="Traditional Arabic" panose="02020603050405020304" pitchFamily="18" charset="-78"/>
              </a:rPr>
              <a:t>- </a:t>
            </a:r>
            <a:r>
              <a:rPr lang="ar-SA" sz="3200" b="1" dirty="0" smtClean="0">
                <a:latin typeface="Calibri" panose="020F0502020204030204" pitchFamily="34" charset="0"/>
                <a:ea typeface="Constantia" panose="02030602050306030303" pitchFamily="18" charset="0"/>
                <a:cs typeface="Traditional Arabic" panose="02020603050405020304" pitchFamily="18" charset="-78"/>
              </a:rPr>
              <a:t>إن </a:t>
            </a:r>
            <a:r>
              <a:rPr lang="ar-SA" sz="3200" b="1" dirty="0">
                <a:latin typeface="Calibri" panose="020F0502020204030204" pitchFamily="34" charset="0"/>
                <a:ea typeface="Constantia" panose="02030602050306030303" pitchFamily="18" charset="0"/>
                <a:cs typeface="Traditional Arabic" panose="02020603050405020304" pitchFamily="18" charset="-78"/>
              </a:rPr>
              <a:t>التنمية الطبيعية للصفات البدنية الاكثر كثافة تتخذ موقعا في هذه المرحلة ومن ثم تتباطأ بصورة كبيرة وقد تتوقف بالكامل، إذ أن الوتيرة الطبيعية لنمو الصفات البدنية تجعل من غير المفيد استخدام وسائل تدريبية ذات تأثير كبير إن التدريب في هذه المرحلة هو الحفاظ على اتجاه الاعداد العام ثم التخصص التدريجي في الاتجاه الذي يتلاءم مع التطور في هذا النوع من الرياضة وان السمة الاساسية لديناميكية الحمل هو الزيادة التدريجية التي تتحقق في نهاية هذه المرحلة</a:t>
            </a:r>
            <a:r>
              <a:rPr lang="fr-FR" sz="3200" b="1" dirty="0">
                <a:latin typeface="Traditional Arabic" panose="02020603050405020304" pitchFamily="18" charset="-78"/>
                <a:ea typeface="Constantia" panose="02030602050306030303" pitchFamily="18" charset="0"/>
                <a:cs typeface="Arial" panose="020B0604020202020204" pitchFamily="34" charset="0"/>
              </a:rPr>
              <a:t>.</a:t>
            </a:r>
            <a:endParaRPr lang="fr-FR" b="1" dirty="0">
              <a:latin typeface="Calibri" panose="020F0502020204030204" pitchFamily="34" charset="0"/>
              <a:ea typeface="Calibri" panose="020F0502020204030204" pitchFamily="34" charset="0"/>
              <a:cs typeface="Arial" panose="020B0604020202020204" pitchFamily="34" charset="0"/>
            </a:endParaRPr>
          </a:p>
          <a:p>
            <a:pPr marL="0" indent="0" algn="ctr">
              <a:buNone/>
            </a:pPr>
            <a:endParaRPr lang="fr-FR" dirty="0"/>
          </a:p>
        </p:txBody>
      </p:sp>
    </p:spTree>
    <p:extLst>
      <p:ext uri="{BB962C8B-B14F-4D97-AF65-F5344CB8AC3E}">
        <p14:creationId xmlns:p14="http://schemas.microsoft.com/office/powerpoint/2010/main" val="3523584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55880"/>
            <a:ext cx="12064621" cy="6702120"/>
          </a:xfrm>
        </p:spPr>
        <p:txBody>
          <a:bodyPr>
            <a:noAutofit/>
          </a:bodyPr>
          <a:lstStyle/>
          <a:p>
            <a:pPr marL="0" indent="0" algn="ctr" rtl="1">
              <a:lnSpc>
                <a:spcPct val="115000"/>
              </a:lnSpc>
              <a:buNone/>
            </a:pPr>
            <a:r>
              <a:rPr lang="ar-DZ" sz="3600" b="1" u="sng" dirty="0" smtClean="0">
                <a:solidFill>
                  <a:srgbClr val="FF0000"/>
                </a:solidFill>
                <a:latin typeface="Calibri" panose="020F0502020204030204" pitchFamily="34" charset="0"/>
                <a:ea typeface="Constantia" panose="02030602050306030303" pitchFamily="18" charset="0"/>
                <a:cs typeface="Traditional Arabic" panose="02020603050405020304" pitchFamily="18" charset="-78"/>
              </a:rPr>
              <a:t>02- </a:t>
            </a:r>
            <a:r>
              <a:rPr lang="ar-SA" sz="3600" b="1" u="sng" dirty="0" smtClean="0">
                <a:solidFill>
                  <a:srgbClr val="FF0000"/>
                </a:solidFill>
                <a:latin typeface="Calibri" panose="020F0502020204030204" pitchFamily="34" charset="0"/>
                <a:ea typeface="Constantia" panose="02030602050306030303" pitchFamily="18" charset="0"/>
                <a:cs typeface="Traditional Arabic" panose="02020603050405020304" pitchFamily="18" charset="-78"/>
              </a:rPr>
              <a:t>مرحلة </a:t>
            </a:r>
            <a:r>
              <a:rPr lang="ar-SA" sz="3600" b="1" u="sng" dirty="0">
                <a:solidFill>
                  <a:srgbClr val="FF0000"/>
                </a:solidFill>
                <a:latin typeface="Calibri" panose="020F0502020204030204" pitchFamily="34" charset="0"/>
                <a:ea typeface="Constantia" panose="02030602050306030303" pitchFamily="18" charset="0"/>
                <a:cs typeface="Traditional Arabic" panose="02020603050405020304" pitchFamily="18" charset="-78"/>
              </a:rPr>
              <a:t>الاعداد القاعدي التخصصي (الاعداد الخاص)</a:t>
            </a:r>
            <a:endParaRPr lang="fr-FR" sz="2400" b="1"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ctr" rtl="1">
              <a:lnSpc>
                <a:spcPct val="115000"/>
              </a:lnSpc>
              <a:buNone/>
            </a:pPr>
            <a:r>
              <a:rPr lang="ar-DZ" sz="3200" b="1" dirty="0" smtClean="0">
                <a:latin typeface="Calibri" panose="020F0502020204030204" pitchFamily="34" charset="0"/>
                <a:ea typeface="Constantia" panose="02030602050306030303" pitchFamily="18" charset="0"/>
                <a:cs typeface="Traditional Arabic" panose="02020603050405020304" pitchFamily="18" charset="-78"/>
              </a:rPr>
              <a:t>- </a:t>
            </a:r>
            <a:r>
              <a:rPr lang="ar-SA" sz="3200" b="1" dirty="0" smtClean="0">
                <a:latin typeface="Calibri" panose="020F0502020204030204" pitchFamily="34" charset="0"/>
                <a:ea typeface="Constantia" panose="02030602050306030303" pitchFamily="18" charset="0"/>
                <a:cs typeface="Traditional Arabic" panose="02020603050405020304" pitchFamily="18" charset="-78"/>
              </a:rPr>
              <a:t>يعتبر </a:t>
            </a:r>
            <a:r>
              <a:rPr lang="ar-SA" sz="3200" b="1" dirty="0">
                <a:latin typeface="Calibri" panose="020F0502020204030204" pitchFamily="34" charset="0"/>
                <a:ea typeface="Constantia" panose="02030602050306030303" pitchFamily="18" charset="0"/>
                <a:cs typeface="Traditional Arabic" panose="02020603050405020304" pitchFamily="18" charset="-78"/>
              </a:rPr>
              <a:t>واجب هذه المرحلة تشكيل أسس للشدة الكبيرة للعملية التدريبية في المرحلة اللاحقة. ففي بداية هذه المرحلة يستمر الاعداد الشامل والاعداد المساعد باتخاذ موقع اساسي ويستكمل فن التمارين المساعدة المتنوعة وتمارين الاعداد الخاص. وتصبح مرحلة الاعداد في النصف الثاني منها أكثر تخصصا. وهنا يتحدد عادة هدف التخصص الرياضي المقبل، فمثلا يتخصص راكبي الدراجات للمسافات القصيرة في البداية في السباقات الطويلة، ومتسابقة الماراثون يتخصصون في البداية في سباقات المسافات المتوسطة والقصيرة</a:t>
            </a:r>
            <a:r>
              <a:rPr lang="fr-FR" sz="3200" b="1" dirty="0">
                <a:latin typeface="Traditional Arabic" panose="02020603050405020304" pitchFamily="18" charset="-78"/>
                <a:ea typeface="Constantia" panose="02030602050306030303" pitchFamily="18" charset="0"/>
                <a:cs typeface="Arial" panose="020B0604020202020204" pitchFamily="34" charset="0"/>
              </a:rPr>
              <a:t>.</a:t>
            </a:r>
            <a:endParaRPr lang="fr-FR" b="1" dirty="0">
              <a:latin typeface="Calibri" panose="020F0502020204030204" pitchFamily="34" charset="0"/>
              <a:ea typeface="Calibri" panose="020F0502020204030204" pitchFamily="34" charset="0"/>
              <a:cs typeface="Arial" panose="020B0604020202020204" pitchFamily="34" charset="0"/>
            </a:endParaRPr>
          </a:p>
          <a:p>
            <a:pPr marL="0" indent="0" algn="ctr" rtl="1">
              <a:lnSpc>
                <a:spcPct val="115000"/>
              </a:lnSpc>
              <a:buNone/>
            </a:pPr>
            <a:r>
              <a:rPr lang="ar-DZ" sz="3200" b="1" dirty="0" smtClean="0">
                <a:latin typeface="Calibri" panose="020F0502020204030204" pitchFamily="34" charset="0"/>
                <a:ea typeface="Constantia" panose="02030602050306030303" pitchFamily="18" charset="0"/>
                <a:cs typeface="Traditional Arabic" panose="02020603050405020304" pitchFamily="18" charset="-78"/>
              </a:rPr>
              <a:t>- </a:t>
            </a:r>
            <a:r>
              <a:rPr lang="ar-SA" sz="3200" b="1" dirty="0" smtClean="0">
                <a:latin typeface="Calibri" panose="020F0502020204030204" pitchFamily="34" charset="0"/>
                <a:ea typeface="Constantia" panose="02030602050306030303" pitchFamily="18" charset="0"/>
                <a:cs typeface="Traditional Arabic" panose="02020603050405020304" pitchFamily="18" charset="-78"/>
              </a:rPr>
              <a:t>تستخدم </a:t>
            </a:r>
            <a:r>
              <a:rPr lang="ar-SA" sz="3200" b="1" dirty="0">
                <a:latin typeface="Calibri" panose="020F0502020204030204" pitchFamily="34" charset="0"/>
                <a:ea typeface="Constantia" panose="02030602050306030303" pitchFamily="18" charset="0"/>
                <a:cs typeface="Traditional Arabic" panose="02020603050405020304" pitchFamily="18" charset="-78"/>
              </a:rPr>
              <a:t>في هذه المرحلة بصورة واسعة وسائل تساعد على مضاعفة الجهد الوظيفي للرياضيين، </a:t>
            </a:r>
            <a:r>
              <a:rPr lang="ar-SA" sz="3200" b="1" dirty="0" err="1" smtClean="0">
                <a:latin typeface="Calibri" panose="020F0502020204030204" pitchFamily="34" charset="0"/>
                <a:ea typeface="Constantia" panose="02030602050306030303" pitchFamily="18" charset="0"/>
                <a:cs typeface="Traditional Arabic" panose="02020603050405020304" pitchFamily="18" charset="-78"/>
              </a:rPr>
              <a:t>وإ</a:t>
            </a:r>
            <a:r>
              <a:rPr lang="ar-DZ" sz="3200" b="1" dirty="0" smtClean="0">
                <a:latin typeface="Calibri" panose="020F0502020204030204" pitchFamily="34" charset="0"/>
                <a:ea typeface="Constantia" panose="02030602050306030303" pitchFamily="18" charset="0"/>
                <a:cs typeface="Traditional Arabic" panose="02020603050405020304" pitchFamily="18" charset="-78"/>
              </a:rPr>
              <a:t>ن </a:t>
            </a:r>
            <a:r>
              <a:rPr lang="ar-SA" sz="3200" b="1" dirty="0" smtClean="0">
                <a:latin typeface="Calibri" panose="020F0502020204030204" pitchFamily="34" charset="0"/>
                <a:ea typeface="Constantia" panose="02030602050306030303" pitchFamily="18" charset="0"/>
                <a:cs typeface="Traditional Arabic" panose="02020603050405020304" pitchFamily="18" charset="-78"/>
              </a:rPr>
              <a:t>تنمية</a:t>
            </a:r>
            <a:r>
              <a:rPr lang="ar-DZ" sz="3200" b="1" dirty="0" smtClean="0">
                <a:latin typeface="Calibri" panose="020F0502020204030204" pitchFamily="34" charset="0"/>
                <a:ea typeface="Constantia" panose="02030602050306030303" pitchFamily="18" charset="0"/>
                <a:cs typeface="Traditional Arabic" panose="02020603050405020304" pitchFamily="18" charset="-78"/>
              </a:rPr>
              <a:t> ا</a:t>
            </a:r>
            <a:r>
              <a:rPr lang="ar-SA" sz="3200" b="1" dirty="0" smtClean="0">
                <a:latin typeface="Calibri" panose="020F0502020204030204" pitchFamily="34" charset="0"/>
                <a:ea typeface="Constantia" panose="02030602050306030303" pitchFamily="18" charset="0"/>
                <a:cs typeface="Traditional Arabic" panose="02020603050405020304" pitchFamily="18" charset="-78"/>
              </a:rPr>
              <a:t>لتحمل </a:t>
            </a:r>
            <a:r>
              <a:rPr lang="ar-SA" sz="3200" b="1" dirty="0">
                <a:latin typeface="Calibri" panose="020F0502020204030204" pitchFamily="34" charset="0"/>
                <a:ea typeface="Constantia" panose="02030602050306030303" pitchFamily="18" charset="0"/>
                <a:cs typeface="Traditional Arabic" panose="02020603050405020304" pitchFamily="18" charset="-78"/>
              </a:rPr>
              <a:t>عند النساء قبل 15 </a:t>
            </a:r>
            <a:r>
              <a:rPr lang="ar-DZ" sz="3200" b="1" dirty="0" smtClean="0">
                <a:latin typeface="Calibri" panose="020F0502020204030204" pitchFamily="34" charset="0"/>
                <a:ea typeface="Constantia" panose="02030602050306030303" pitchFamily="18" charset="0"/>
                <a:cs typeface="Traditional Arabic" panose="02020603050405020304" pitchFamily="18" charset="-78"/>
              </a:rPr>
              <a:t>-</a:t>
            </a:r>
            <a:r>
              <a:rPr lang="ar-SA" sz="3200" b="1" dirty="0" smtClean="0">
                <a:latin typeface="Calibri" panose="020F0502020204030204" pitchFamily="34" charset="0"/>
                <a:ea typeface="Constantia" panose="02030602050306030303" pitchFamily="18" charset="0"/>
                <a:cs typeface="Traditional Arabic" panose="02020603050405020304" pitchFamily="18" charset="-78"/>
              </a:rPr>
              <a:t> </a:t>
            </a:r>
            <a:r>
              <a:rPr lang="ar-SA" sz="3200" b="1" dirty="0">
                <a:latin typeface="Calibri" panose="020F0502020204030204" pitchFamily="34" charset="0"/>
                <a:ea typeface="Constantia" panose="02030602050306030303" pitchFamily="18" charset="0"/>
                <a:cs typeface="Traditional Arabic" panose="02020603050405020304" pitchFamily="18" charset="-78"/>
              </a:rPr>
              <a:t> 18 سنة وفي الانواع الدورية من الرياضة باستثناء السباحة ينبغي أن تنفذ بوسائل  متنوعة دون التركيز على نوع معين واحد ومن ثم يمكن بصورة تدريجية ادخال وحدات تخصصية موجهة نحو 22 سنة في مرحلة التكامل القصوى من تنمية التحمل، اما الحمل ذو الاتجاه المعين فينبغي التخطيط له بين  الإمكانات الفردية للرياضي</a:t>
            </a:r>
            <a:r>
              <a:rPr lang="fr-FR" sz="3200" b="1" dirty="0">
                <a:latin typeface="Traditional Arabic" panose="02020603050405020304" pitchFamily="18" charset="-78"/>
                <a:ea typeface="Constantia" panose="02030602050306030303" pitchFamily="18" charset="0"/>
                <a:cs typeface="Arial" panose="020B0604020202020204" pitchFamily="34" charset="0"/>
              </a:rPr>
              <a:t>.</a:t>
            </a:r>
            <a:endParaRPr lang="fr-FR" b="1" dirty="0">
              <a:latin typeface="Calibri" panose="020F0502020204030204" pitchFamily="34" charset="0"/>
              <a:ea typeface="Calibri" panose="020F0502020204030204" pitchFamily="34" charset="0"/>
              <a:cs typeface="Arial" panose="020B0604020202020204" pitchFamily="34" charset="0"/>
            </a:endParaRPr>
          </a:p>
          <a:p>
            <a:pPr algn="ctr"/>
            <a:endParaRPr lang="fr-FR" sz="3200" b="1" dirty="0"/>
          </a:p>
        </p:txBody>
      </p:sp>
    </p:spTree>
    <p:extLst>
      <p:ext uri="{BB962C8B-B14F-4D97-AF65-F5344CB8AC3E}">
        <p14:creationId xmlns:p14="http://schemas.microsoft.com/office/powerpoint/2010/main" val="4236183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7421" y="177422"/>
            <a:ext cx="11805313" cy="6564572"/>
          </a:xfrm>
        </p:spPr>
        <p:txBody>
          <a:bodyPr>
            <a:normAutofit fontScale="85000" lnSpcReduction="20000"/>
          </a:bodyPr>
          <a:lstStyle/>
          <a:p>
            <a:pPr marL="0" indent="0" algn="ctr" rtl="1">
              <a:lnSpc>
                <a:spcPct val="115000"/>
              </a:lnSpc>
              <a:buNone/>
            </a:pPr>
            <a:r>
              <a:rPr lang="ar-DZ" sz="4300" b="1" u="sng" dirty="0" smtClean="0">
                <a:solidFill>
                  <a:srgbClr val="FF0000"/>
                </a:solidFill>
                <a:latin typeface="Calibri" panose="020F0502020204030204" pitchFamily="34" charset="0"/>
                <a:ea typeface="Constantia" panose="02030602050306030303" pitchFamily="18" charset="0"/>
                <a:cs typeface="Traditional Arabic" panose="02020603050405020304" pitchFamily="18" charset="-78"/>
              </a:rPr>
              <a:t>03- </a:t>
            </a:r>
            <a:r>
              <a:rPr lang="ar-SA" sz="4300" b="1" u="sng" dirty="0" smtClean="0">
                <a:solidFill>
                  <a:srgbClr val="FF0000"/>
                </a:solidFill>
                <a:latin typeface="Calibri" panose="020F0502020204030204" pitchFamily="34" charset="0"/>
                <a:ea typeface="Constantia" panose="02030602050306030303" pitchFamily="18" charset="0"/>
                <a:cs typeface="Traditional Arabic" panose="02020603050405020304" pitchFamily="18" charset="-78"/>
              </a:rPr>
              <a:t>مرحلة </a:t>
            </a:r>
            <a:r>
              <a:rPr lang="ar-SA" sz="4300" b="1" u="sng" dirty="0">
                <a:solidFill>
                  <a:srgbClr val="FF0000"/>
                </a:solidFill>
                <a:latin typeface="Calibri" panose="020F0502020204030204" pitchFamily="34" charset="0"/>
                <a:ea typeface="Constantia" panose="02030602050306030303" pitchFamily="18" charset="0"/>
                <a:cs typeface="Traditional Arabic" panose="02020603050405020304" pitchFamily="18" charset="-78"/>
              </a:rPr>
              <a:t>الانجازات الرياضية</a:t>
            </a:r>
            <a:endParaRPr lang="fr-FR" sz="3000" b="1" u="sng"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ctr" rtl="1">
              <a:lnSpc>
                <a:spcPct val="115000"/>
              </a:lnSpc>
              <a:buNone/>
            </a:pPr>
            <a:r>
              <a:rPr lang="ar-DZ" sz="3900" b="1" dirty="0" smtClean="0">
                <a:latin typeface="Calibri" panose="020F0502020204030204" pitchFamily="34" charset="0"/>
                <a:ea typeface="Constantia" panose="02030602050306030303" pitchFamily="18" charset="0"/>
                <a:cs typeface="Traditional Arabic" panose="02020603050405020304" pitchFamily="18" charset="-78"/>
              </a:rPr>
              <a:t>- </a:t>
            </a:r>
            <a:r>
              <a:rPr lang="ar-SA" sz="3900" b="1" dirty="0" smtClean="0">
                <a:latin typeface="Calibri" panose="020F0502020204030204" pitchFamily="34" charset="0"/>
                <a:ea typeface="Constantia" panose="02030602050306030303" pitchFamily="18" charset="0"/>
                <a:cs typeface="Traditional Arabic" panose="02020603050405020304" pitchFamily="18" charset="-78"/>
              </a:rPr>
              <a:t>إن </a:t>
            </a:r>
            <a:r>
              <a:rPr lang="ar-SA" sz="3900" b="1" dirty="0">
                <a:latin typeface="Calibri" panose="020F0502020204030204" pitchFamily="34" charset="0"/>
                <a:ea typeface="Constantia" panose="02030602050306030303" pitchFamily="18" charset="0"/>
                <a:cs typeface="Traditional Arabic" panose="02020603050405020304" pitchFamily="18" charset="-78"/>
              </a:rPr>
              <a:t>بناء التدريب الرياضي في هذه المرحلة يتطلب بلوغ أعلى النتائج الرياضية في مفردات البرامج المنتقاة لتعميق التخصص الرياضي، وتتزايد بدرجة كبيرة حصة وسائل الإعداد التخصصي في الحجم الإجمالي للعمل التدريبي ويتضاعف البرنامج التنافسي بشكل كبير والواجب الأساسي لهذه المرحلة هو بلوغ أعلى النتائج مع ضرورة الاستخدام الأقصى للمحفزات التدريبية والتي بواسطتها يمكن خلق حالة تسريع في عمليات التكيف، وتبلغ القيمة الاجمالية للحجم وشدة التدريب في أقصى حالة لها مع استخدام الوسائل التي تساعد على مضاعفة صفة السرعة</a:t>
            </a:r>
            <a:r>
              <a:rPr lang="fr-FR" sz="3900" b="1" dirty="0">
                <a:latin typeface="Traditional Arabic" panose="02020603050405020304" pitchFamily="18" charset="-78"/>
                <a:ea typeface="Constantia" panose="02030602050306030303" pitchFamily="18" charset="0"/>
                <a:cs typeface="Arial" panose="020B0604020202020204" pitchFamily="34" charset="0"/>
              </a:rPr>
              <a:t> </a:t>
            </a:r>
            <a:r>
              <a:rPr lang="ar-SA" sz="3900" b="1" dirty="0">
                <a:latin typeface="Calibri" panose="020F0502020204030204" pitchFamily="34" charset="0"/>
                <a:ea typeface="Constantia" panose="02030602050306030303" pitchFamily="18" charset="0"/>
                <a:cs typeface="Traditional Arabic" panose="02020603050405020304" pitchFamily="18" charset="-78"/>
              </a:rPr>
              <a:t>والتحمل الخاص بشكل كبير آما يتخذ الاعداد النفسي موقعاً بالغ الاهمية في هذا المجال</a:t>
            </a:r>
            <a:r>
              <a:rPr lang="fr-FR" sz="3900" b="1" dirty="0">
                <a:latin typeface="Traditional Arabic" panose="02020603050405020304" pitchFamily="18" charset="-78"/>
                <a:ea typeface="Constantia" panose="02030602050306030303" pitchFamily="18" charset="0"/>
                <a:cs typeface="Arial" panose="020B0604020202020204" pitchFamily="34" charset="0"/>
              </a:rPr>
              <a:t>.</a:t>
            </a:r>
            <a:endParaRPr lang="fr-FR" sz="2600" b="1" dirty="0">
              <a:latin typeface="Calibri" panose="020F0502020204030204" pitchFamily="34" charset="0"/>
              <a:ea typeface="Calibri" panose="020F0502020204030204" pitchFamily="34" charset="0"/>
              <a:cs typeface="Arial" panose="020B0604020202020204" pitchFamily="34" charset="0"/>
            </a:endParaRPr>
          </a:p>
          <a:p>
            <a:pPr marL="0" indent="0" algn="ctr" rtl="1">
              <a:lnSpc>
                <a:spcPct val="115000"/>
              </a:lnSpc>
              <a:buNone/>
            </a:pPr>
            <a:r>
              <a:rPr lang="ar-DZ" sz="3900" b="1" dirty="0" smtClean="0">
                <a:latin typeface="Calibri" panose="020F0502020204030204" pitchFamily="34" charset="0"/>
                <a:ea typeface="Constantia" panose="02030602050306030303" pitchFamily="18" charset="0"/>
                <a:cs typeface="Traditional Arabic" panose="02020603050405020304" pitchFamily="18" charset="-78"/>
              </a:rPr>
              <a:t>- </a:t>
            </a:r>
            <a:r>
              <a:rPr lang="ar-SA" sz="3900" b="1" dirty="0" smtClean="0">
                <a:latin typeface="Calibri" panose="020F0502020204030204" pitchFamily="34" charset="0"/>
                <a:ea typeface="Constantia" panose="02030602050306030303" pitchFamily="18" charset="0"/>
                <a:cs typeface="Traditional Arabic" panose="02020603050405020304" pitchFamily="18" charset="-78"/>
              </a:rPr>
              <a:t>إن </a:t>
            </a:r>
            <a:r>
              <a:rPr lang="ar-SA" sz="3900" b="1" dirty="0">
                <a:latin typeface="Calibri" panose="020F0502020204030204" pitchFamily="34" charset="0"/>
                <a:ea typeface="Constantia" panose="02030602050306030303" pitchFamily="18" charset="0"/>
                <a:cs typeface="Traditional Arabic" panose="02020603050405020304" pitchFamily="18" charset="-78"/>
              </a:rPr>
              <a:t>من أهم لحظات البناء التدريبي هو تأمين الظروف التي تتطابق فيها دائرة الاعداد القصوى للرياضي فيما يتعلق ببلوغ أفضل النتائج الرياضية مع دائرة الاحمال التدريبية ذو الشدة الكبيرة جدا ويمكن في مثل هذا التطابق الحصول على أفضل النتائج التي يستطيع الرياضي بلوغها وبخلاف ذلك فإن العملية التدريبية ستصبح وبشكل ملحوظ بسيطة ومتواضعة</a:t>
            </a:r>
            <a:r>
              <a:rPr lang="fr-FR" sz="3900" b="1" dirty="0">
                <a:latin typeface="Traditional Arabic" panose="02020603050405020304" pitchFamily="18" charset="-78"/>
                <a:ea typeface="Constantia" panose="02030602050306030303" pitchFamily="18" charset="0"/>
                <a:cs typeface="Arial" panose="020B0604020202020204" pitchFamily="34" charset="0"/>
              </a:rPr>
              <a:t>.</a:t>
            </a:r>
            <a:endParaRPr lang="fr-FR" sz="2600" b="1" dirty="0">
              <a:latin typeface="Calibri" panose="020F0502020204030204" pitchFamily="34" charset="0"/>
              <a:ea typeface="Calibri" panose="020F0502020204030204" pitchFamily="34" charset="0"/>
              <a:cs typeface="Arial" panose="020B0604020202020204" pitchFamily="34" charset="0"/>
            </a:endParaRPr>
          </a:p>
          <a:p>
            <a:pPr marL="0" indent="0" algn="ctr">
              <a:buNone/>
            </a:pPr>
            <a:endParaRPr lang="fr-FR" sz="3200" b="1" dirty="0"/>
          </a:p>
        </p:txBody>
      </p:sp>
    </p:spTree>
    <p:extLst>
      <p:ext uri="{BB962C8B-B14F-4D97-AF65-F5344CB8AC3E}">
        <p14:creationId xmlns:p14="http://schemas.microsoft.com/office/powerpoint/2010/main" val="1537554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2830" y="122830"/>
            <a:ext cx="11914495" cy="6537277"/>
          </a:xfrm>
        </p:spPr>
        <p:txBody>
          <a:bodyPr>
            <a:normAutofit/>
          </a:bodyPr>
          <a:lstStyle/>
          <a:p>
            <a:pPr marL="0" indent="0" algn="ctr" rtl="1">
              <a:lnSpc>
                <a:spcPct val="115000"/>
              </a:lnSpc>
              <a:buNone/>
            </a:pPr>
            <a:r>
              <a:rPr lang="ar-DZ" sz="3600" b="1" u="sng" dirty="0" smtClean="0">
                <a:solidFill>
                  <a:srgbClr val="FF0000"/>
                </a:solidFill>
                <a:latin typeface="Traditional Arabic" panose="02020603050405020304" pitchFamily="18" charset="-78"/>
                <a:ea typeface="Constantia" panose="02030602050306030303" pitchFamily="18" charset="0"/>
                <a:cs typeface="Traditional Arabic" panose="02020603050405020304" pitchFamily="18" charset="-78"/>
              </a:rPr>
              <a:t>04- </a:t>
            </a:r>
            <a:r>
              <a:rPr lang="ar-SA" sz="3600" b="1" u="sng" dirty="0" smtClean="0">
                <a:solidFill>
                  <a:srgbClr val="FF0000"/>
                </a:solidFill>
                <a:latin typeface="Traditional Arabic" panose="02020603050405020304" pitchFamily="18" charset="-78"/>
                <a:ea typeface="Constantia" panose="02030602050306030303" pitchFamily="18" charset="0"/>
                <a:cs typeface="Traditional Arabic" panose="02020603050405020304" pitchFamily="18" charset="-78"/>
              </a:rPr>
              <a:t>مرحلة </a:t>
            </a:r>
            <a:r>
              <a:rPr lang="ar-SA" sz="3600" b="1" u="sng" dirty="0">
                <a:solidFill>
                  <a:srgbClr val="FF0000"/>
                </a:solidFill>
                <a:latin typeface="Traditional Arabic" panose="02020603050405020304" pitchFamily="18" charset="-78"/>
                <a:ea typeface="Constantia" panose="02030602050306030303" pitchFamily="18" charset="0"/>
                <a:cs typeface="Traditional Arabic" panose="02020603050405020304" pitchFamily="18" charset="-78"/>
              </a:rPr>
              <a:t>الحفاظ على الانجازات الرياضية (تثبيت الانجاز)</a:t>
            </a:r>
            <a:endParaRPr lang="fr-FR" sz="2400" b="1" u="sng" dirty="0">
              <a:solidFill>
                <a:srgbClr val="FF0000"/>
              </a:solidFill>
              <a:latin typeface="Traditional Arabic" panose="02020603050405020304" pitchFamily="18" charset="-78"/>
              <a:ea typeface="Calibri" panose="020F0502020204030204" pitchFamily="34" charset="0"/>
              <a:cs typeface="Traditional Arabic" panose="02020603050405020304" pitchFamily="18" charset="-78"/>
            </a:endParaRPr>
          </a:p>
          <a:p>
            <a:pPr algn="ctr"/>
            <a:r>
              <a:rPr lang="ar-SA" sz="3200" b="1" dirty="0">
                <a:latin typeface="Traditional Arabic" panose="02020603050405020304" pitchFamily="18" charset="-78"/>
                <a:ea typeface="Constantia" panose="02030602050306030303" pitchFamily="18" charset="0"/>
                <a:cs typeface="Traditional Arabic" panose="02020603050405020304" pitchFamily="18" charset="-78"/>
              </a:rPr>
              <a:t>إن التدريب في هذه المرحلة هو أكثر مما كان عليه في المرحلة السابقة فيما يتعلق بالحالة الفردية </a:t>
            </a:r>
            <a:r>
              <a:rPr lang="ar-SA" sz="3200" b="1" dirty="0" smtClean="0">
                <a:latin typeface="Traditional Arabic" panose="02020603050405020304" pitchFamily="18" charset="-78"/>
                <a:ea typeface="Constantia" panose="02030602050306030303" pitchFamily="18" charset="0"/>
                <a:cs typeface="Traditional Arabic" panose="02020603050405020304" pitchFamily="18" charset="-78"/>
              </a:rPr>
              <a:t>للرياضي</a:t>
            </a:r>
            <a:r>
              <a:rPr lang="ar-DZ" sz="3200" b="1" dirty="0" smtClean="0">
                <a:latin typeface="Traditional Arabic" panose="02020603050405020304" pitchFamily="18" charset="-78"/>
                <a:ea typeface="Constantia" panose="02030602050306030303" pitchFamily="18" charset="0"/>
                <a:cs typeface="Traditional Arabic" panose="02020603050405020304" pitchFamily="18" charset="-78"/>
              </a:rPr>
              <a:t> </a:t>
            </a:r>
            <a:r>
              <a:rPr lang="ar-SA" sz="3200" b="1" dirty="0" smtClean="0">
                <a:latin typeface="Traditional Arabic" panose="02020603050405020304" pitchFamily="18" charset="-78"/>
                <a:ea typeface="Constantia" panose="02030602050306030303" pitchFamily="18" charset="0"/>
                <a:cs typeface="Traditional Arabic" panose="02020603050405020304" pitchFamily="18" charset="-78"/>
              </a:rPr>
              <a:t>ويمكن</a:t>
            </a:r>
            <a:r>
              <a:rPr lang="ar-SA" sz="3200" b="1" dirty="0">
                <a:latin typeface="Traditional Arabic" panose="02020603050405020304" pitchFamily="18" charset="-78"/>
                <a:ea typeface="Constantia" panose="02030602050306030303" pitchFamily="18" charset="0"/>
                <a:cs typeface="Traditional Arabic" panose="02020603050405020304" pitchFamily="18" charset="-78"/>
              </a:rPr>
              <a:t> تعليل ذلك من خلال التجربة التدريبية الطويلة لإعداد الرياضي التي مر بها والتي حددت وأوضحت مزاياه التدريبية وجوانب القوة</a:t>
            </a:r>
            <a:r>
              <a:rPr lang="fr-FR" sz="3200" b="1" dirty="0">
                <a:latin typeface="Traditional Arabic" panose="02020603050405020304" pitchFamily="18" charset="-78"/>
                <a:ea typeface="Constantia" panose="02030602050306030303" pitchFamily="18" charset="0"/>
                <a:cs typeface="Traditional Arabic" panose="02020603050405020304" pitchFamily="18" charset="-78"/>
              </a:rPr>
              <a:t> </a:t>
            </a:r>
            <a:r>
              <a:rPr lang="ar-SA" sz="3200" b="1" dirty="0">
                <a:latin typeface="Traditional Arabic" panose="02020603050405020304" pitchFamily="18" charset="-78"/>
                <a:ea typeface="Constantia" panose="02030602050306030303" pitchFamily="18" charset="0"/>
                <a:cs typeface="Traditional Arabic" panose="02020603050405020304" pitchFamily="18" charset="-78"/>
              </a:rPr>
              <a:t>والضعف لديه مع بيان الطرق والوسائل وطرق التخطيط للأحمال التدريبية الاكثر فاعلية وهذا. ما يعطي دون أدنى شك امكانية مضاعفة التأثير ومستوى العملية التدريبية وعندئذ يمكن تثبيت مستوى الانجازات الرياضية نتيجة لذلك إضافة إلى المستوى العالي جداً للحمل في المرحلة السابقة للتدريب متعدد السنوات فهو ليس فقط لا يسمح بمضاعفة الحمل وإنما يحافظ على المستوى الذي تم بلوغه سلفا بنفس الحجم التدريبي السابق أو يقل عنه بعض الشيء وفي الوقت نفسه يعطي الاهتمام في هذه المرحلة إلى اكمال الاداء المهاري والوظيفي والنفسي وازالة النواقص ، وتساهم مقدرة الرياضي الارادية التي اعتمدت على التجربة التنافسية كأحد الامثلة لثبات الانجاز الرياضي ومن أجل الحفاظ على مستوى الاعداد الوظيفي يتم اللجوء إلى تغيير وسائل وطرق التدريب واستخدام المجموعات التدريبية التي لم تستخدم مسبقا</a:t>
            </a:r>
            <a:endParaRPr lang="fr-FR" sz="32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4424743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1590</TotalTime>
  <Words>110</Words>
  <Application>Microsoft Office PowerPoint</Application>
  <PresentationFormat>Grand écran</PresentationFormat>
  <Paragraphs>13</Paragraphs>
  <Slides>5</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5</vt:i4>
      </vt:variant>
    </vt:vector>
  </HeadingPairs>
  <TitlesOfParts>
    <vt:vector size="12" baseType="lpstr">
      <vt:lpstr>Arial</vt:lpstr>
      <vt:lpstr>Calibri</vt:lpstr>
      <vt:lpstr>Century Gothic</vt:lpstr>
      <vt:lpstr>Constantia</vt:lpstr>
      <vt:lpstr>Traditional Arabic</vt:lpstr>
      <vt:lpstr>Wingdings 3</vt:lpstr>
      <vt:lpstr>Ion</vt:lpstr>
      <vt:lpstr>المحاضرة رقم 04:  مراحل التدريب الرياضي</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kis</cp:lastModifiedBy>
  <cp:revision>189</cp:revision>
  <dcterms:created xsi:type="dcterms:W3CDTF">2021-04-25T12:13:42Z</dcterms:created>
  <dcterms:modified xsi:type="dcterms:W3CDTF">2023-01-11T19:14:42Z</dcterms:modified>
</cp:coreProperties>
</file>