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9" r:id="rId2"/>
    <p:sldId id="290" r:id="rId3"/>
    <p:sldId id="291" r:id="rId4"/>
    <p:sldId id="292" r:id="rId5"/>
    <p:sldId id="293" r:id="rId6"/>
    <p:sldId id="294" r:id="rId7"/>
    <p:sldId id="295" r:id="rId8"/>
    <p:sldId id="296" r:id="rId9"/>
    <p:sldId id="297" r:id="rId10"/>
    <p:sldId id="298" r:id="rId11"/>
    <p:sldId id="299" r:id="rId12"/>
    <p:sldId id="300"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317F81D-4E5A-4470-99AA-894CE26205FA}" type="datetimeFigureOut">
              <a:rPr lang="ar-SA" smtClean="0"/>
              <a:t>11/05/1442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3381544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317F81D-4E5A-4470-99AA-894CE26205FA}" type="datetimeFigureOut">
              <a:rPr lang="ar-SA" smtClean="0"/>
              <a:t>11/05/1442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58761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317F81D-4E5A-4470-99AA-894CE26205FA}" type="datetimeFigureOut">
              <a:rPr lang="ar-SA" smtClean="0"/>
              <a:t>11/05/1442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42334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317F81D-4E5A-4470-99AA-894CE26205FA}" type="datetimeFigureOut">
              <a:rPr lang="ar-SA" smtClean="0"/>
              <a:t>11/05/1442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2977009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317F81D-4E5A-4470-99AA-894CE26205FA}" type="datetimeFigureOut">
              <a:rPr lang="ar-SA" smtClean="0"/>
              <a:t>11/05/1442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402065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317F81D-4E5A-4470-99AA-894CE26205FA}" type="datetimeFigureOut">
              <a:rPr lang="ar-SA" smtClean="0"/>
              <a:t>11/05/1442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313827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317F81D-4E5A-4470-99AA-894CE26205FA}" type="datetimeFigureOut">
              <a:rPr lang="ar-SA" smtClean="0"/>
              <a:t>11/05/1442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2444312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317F81D-4E5A-4470-99AA-894CE26205FA}" type="datetimeFigureOut">
              <a:rPr lang="ar-SA" smtClean="0"/>
              <a:t>11/05/1442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64105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317F81D-4E5A-4470-99AA-894CE26205FA}" type="datetimeFigureOut">
              <a:rPr lang="ar-SA" smtClean="0"/>
              <a:t>11/05/1442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3914600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317F81D-4E5A-4470-99AA-894CE26205FA}" type="datetimeFigureOut">
              <a:rPr lang="ar-SA" smtClean="0"/>
              <a:t>11/05/1442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1880998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317F81D-4E5A-4470-99AA-894CE26205FA}" type="datetimeFigureOut">
              <a:rPr lang="ar-SA" smtClean="0"/>
              <a:t>11/05/1442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B10DDFE-F1E8-4851-83BA-2B3CF816434F}" type="slidenum">
              <a:rPr lang="ar-SA" smtClean="0"/>
              <a:t>‹N°›</a:t>
            </a:fld>
            <a:endParaRPr lang="ar-SA"/>
          </a:p>
        </p:txBody>
      </p:sp>
    </p:spTree>
    <p:extLst>
      <p:ext uri="{BB962C8B-B14F-4D97-AF65-F5344CB8AC3E}">
        <p14:creationId xmlns:p14="http://schemas.microsoft.com/office/powerpoint/2010/main" val="16325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317F81D-4E5A-4470-99AA-894CE26205FA}" type="datetimeFigureOut">
              <a:rPr lang="ar-SA" smtClean="0"/>
              <a:t>11/05/1442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B10DDFE-F1E8-4851-83BA-2B3CF816434F}" type="slidenum">
              <a:rPr lang="ar-SA" smtClean="0"/>
              <a:t>‹N°›</a:t>
            </a:fld>
            <a:endParaRPr lang="ar-SA"/>
          </a:p>
        </p:txBody>
      </p:sp>
    </p:spTree>
    <p:extLst>
      <p:ext uri="{BB962C8B-B14F-4D97-AF65-F5344CB8AC3E}">
        <p14:creationId xmlns:p14="http://schemas.microsoft.com/office/powerpoint/2010/main" val="2586712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612845"/>
            <a:ext cx="8534400" cy="5632311"/>
          </a:xfrm>
          <a:prstGeom prst="rect">
            <a:avLst/>
          </a:prstGeom>
        </p:spPr>
        <p:txBody>
          <a:bodyPr wrap="square">
            <a:spAutoFit/>
          </a:bodyPr>
          <a:lstStyle/>
          <a:p>
            <a:r>
              <a:rPr lang="ar-DZ" sz="2400" dirty="0">
                <a:solidFill>
                  <a:srgbClr val="FF0000"/>
                </a:solidFill>
              </a:rPr>
              <a:t>الدرس الثالث: التمثيل الغذائي: </a:t>
            </a:r>
            <a:r>
              <a:rPr lang="fr-FR" sz="2400" dirty="0" err="1">
                <a:solidFill>
                  <a:srgbClr val="FF0000"/>
                </a:solidFill>
              </a:rPr>
              <a:t>Metabolism</a:t>
            </a:r>
            <a:endParaRPr lang="fr-FR" sz="2400" dirty="0">
              <a:solidFill>
                <a:srgbClr val="FF0000"/>
              </a:solidFill>
            </a:endParaRPr>
          </a:p>
          <a:p>
            <a:r>
              <a:rPr lang="fr-FR" sz="2400" dirty="0"/>
              <a:t>1-</a:t>
            </a:r>
            <a:r>
              <a:rPr lang="ar-DZ" sz="2400" dirty="0">
                <a:solidFill>
                  <a:srgbClr val="FF0000"/>
                </a:solidFill>
              </a:rPr>
              <a:t>مفهوم التمثيل الغذائي :</a:t>
            </a:r>
          </a:p>
          <a:p>
            <a:r>
              <a:rPr lang="ar-DZ" sz="2400" dirty="0"/>
              <a:t>يقصد التمثيل الغذائي  سلسلة العمليات الكيميائية المختلفة التي تحدث  داخل الجسم وتشمل في ذلك التمثيل الهوائي ، أي الذي يتم في وجود الاوكسجين واللاهوائي والذي يتم في غياب الاوكسجين ،ويدخل في استعادة  </a:t>
            </a:r>
            <a:r>
              <a:rPr lang="fr-FR" sz="2400" dirty="0"/>
              <a:t>ATP </a:t>
            </a:r>
            <a:r>
              <a:rPr lang="ar-DZ" sz="2400" dirty="0"/>
              <a:t>سلسلة العمليات الكيميائية اللاهوائية احداهما َ</a:t>
            </a:r>
            <a:r>
              <a:rPr lang="fr-FR" sz="2400" dirty="0"/>
              <a:t>ATP- CP </a:t>
            </a:r>
            <a:r>
              <a:rPr lang="ar-DZ" sz="2400" dirty="0"/>
              <a:t>وسلسلة العمليات الثانية تعتمد على نظام حامض </a:t>
            </a:r>
            <a:r>
              <a:rPr lang="ar-DZ" sz="2400" dirty="0" err="1"/>
              <a:t>اللاكتيك</a:t>
            </a:r>
            <a:r>
              <a:rPr lang="ar-DZ" sz="2400" dirty="0"/>
              <a:t> ، وهذا بالإضافة الى الكيميائية الهوائية  .</a:t>
            </a:r>
          </a:p>
          <a:p>
            <a:r>
              <a:rPr lang="ar-DZ" sz="2400" dirty="0"/>
              <a:t>أو ما يسمى بعمليات الأيض، بأنه مجموع التفاعلات الكيميائية التي تحدث داخل كل خلية من خلايا الكائنات الحية، والتي تعمل على توفير الطاقة للعمليات الحيوية ولإنتاج المواد العضوية الجديدة.  </a:t>
            </a:r>
          </a:p>
          <a:p>
            <a:r>
              <a:rPr lang="ar-DZ" sz="2400" dirty="0"/>
              <a:t>كما يُمكن تعريفها بأنها التفاعلات الكيميائية التي تحوّل العناصر الموجودة في الغذاء إلى طاقة ضرورية لفعل كل شيء؛ كالحركة، والتفكير، والنمو، وهي عملية حيوية مستمرة في أجسام جميع الكائنات الحية وبدونها تموت، وتتحكم في التفاعلات الكيميائية خلال عملية التمثيل الغذائي بروتينات معينة، بحيث يتم تنسيق كل تفاعل كيميائي مع وظائف الجسم الأخرى للحفاظ على صحة الخلايا وعملها   . </a:t>
            </a:r>
          </a:p>
        </p:txBody>
      </p:sp>
    </p:spTree>
    <p:extLst>
      <p:ext uri="{BB962C8B-B14F-4D97-AF65-F5344CB8AC3E}">
        <p14:creationId xmlns:p14="http://schemas.microsoft.com/office/powerpoint/2010/main" val="22490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ar-DZ" dirty="0"/>
              <a:t>المصدر قصير الامد( التحليل اللاهوائي للجلايكوجين):</a:t>
            </a:r>
          </a:p>
          <a:p>
            <a:r>
              <a:rPr lang="ar-DZ" dirty="0"/>
              <a:t>       و يتم في هذا المصدر انتاج الطاقة عن طريق  تحليل جلايكوجين العضلات لاهوائيا و هذا المركب ( الجلايكوجين ) هو مركب </a:t>
            </a:r>
            <a:r>
              <a:rPr lang="ar-DZ" dirty="0" err="1"/>
              <a:t>كربوهيدراتي</a:t>
            </a:r>
            <a:r>
              <a:rPr lang="ar-DZ" dirty="0"/>
              <a:t> مكون من سكر سداسي موجود في العضلات معطيا عددا محددا من </a:t>
            </a:r>
            <a:r>
              <a:rPr lang="ar-DZ" dirty="0" err="1"/>
              <a:t>ادينوسين</a:t>
            </a:r>
            <a:r>
              <a:rPr lang="ar-DZ" dirty="0"/>
              <a:t> ثلاثي الفوسفات (</a:t>
            </a:r>
            <a:r>
              <a:rPr lang="fr-FR" dirty="0"/>
              <a:t>ATP) </a:t>
            </a:r>
            <a:r>
              <a:rPr lang="ar-DZ" dirty="0"/>
              <a:t>و يعتمد هذا المصدر على المخزون من الجلايكوجين للعضلات و الذي يشكل ما نسبته(80%) من المخزون الكلي في الجسم و (20%) في الكبد و يتم تحلل الجلايكوجين لا هوائيا( بدون اكسجين ) عندما يكون معدل الطلب على الطاقة عاليا و اكبر من قدرة الجسم على توفير الطاقة من مصادر هوائية ( في وجود الاكسجين ) و ينتج عن تحلل الجلايكوجين اللاهوائي حمض </a:t>
            </a:r>
            <a:r>
              <a:rPr lang="ar-DZ" dirty="0" err="1"/>
              <a:t>اللاكتيك</a:t>
            </a:r>
            <a:r>
              <a:rPr lang="ar-DZ" dirty="0"/>
              <a:t> مما يؤدي الى </a:t>
            </a:r>
            <a:endParaRPr lang="fr-FR" dirty="0" smtClean="0"/>
          </a:p>
          <a:p>
            <a:endParaRPr lang="fr-FR" dirty="0"/>
          </a:p>
        </p:txBody>
      </p:sp>
    </p:spTree>
    <p:extLst>
      <p:ext uri="{BB962C8B-B14F-4D97-AF65-F5344CB8AC3E}">
        <p14:creationId xmlns:p14="http://schemas.microsoft.com/office/powerpoint/2010/main" val="1582509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ar-DZ" dirty="0"/>
              <a:t>مميزات هذا النظام :</a:t>
            </a:r>
          </a:p>
          <a:p>
            <a:r>
              <a:rPr lang="ar-DZ" dirty="0"/>
              <a:t>-لا يحتاج الى وجود الأوكسجين </a:t>
            </a:r>
          </a:p>
          <a:p>
            <a:r>
              <a:rPr lang="ar-DZ" dirty="0"/>
              <a:t>-يعتمد على </a:t>
            </a:r>
            <a:r>
              <a:rPr lang="ar-DZ" dirty="0" err="1"/>
              <a:t>الكاربوهيدرات</a:t>
            </a:r>
            <a:r>
              <a:rPr lang="ar-DZ" dirty="0"/>
              <a:t> فقط مصدراً للطاقة (</a:t>
            </a:r>
            <a:r>
              <a:rPr lang="ar-DZ" dirty="0" err="1"/>
              <a:t>الكلايكوجين</a:t>
            </a:r>
            <a:r>
              <a:rPr lang="ar-DZ" dirty="0"/>
              <a:t> - كلوكوز)</a:t>
            </a:r>
          </a:p>
          <a:p>
            <a:r>
              <a:rPr lang="ar-DZ" dirty="0"/>
              <a:t>-تحدث التفاعلات في </a:t>
            </a:r>
            <a:r>
              <a:rPr lang="ar-DZ" dirty="0" err="1"/>
              <a:t>السايتوبلازم</a:t>
            </a:r>
            <a:r>
              <a:rPr lang="ar-DZ" dirty="0"/>
              <a:t> </a:t>
            </a:r>
          </a:p>
          <a:p>
            <a:r>
              <a:rPr lang="ar-DZ" dirty="0"/>
              <a:t>-يحدث التعب العضلي نتيجة تراكم حامض </a:t>
            </a:r>
            <a:r>
              <a:rPr lang="ar-DZ" dirty="0" err="1"/>
              <a:t>اللاكتيك</a:t>
            </a:r>
            <a:r>
              <a:rPr lang="ar-DZ" dirty="0"/>
              <a:t>.    ( مذكور،2011، ص107-106)   </a:t>
            </a:r>
          </a:p>
          <a:p>
            <a:r>
              <a:rPr lang="ar-DZ" dirty="0"/>
              <a:t>-ينتج كمية كافية من الطاقة لاستعادة كمية من الـ (</a:t>
            </a:r>
            <a:r>
              <a:rPr lang="fr-FR" dirty="0"/>
              <a:t>ATP). </a:t>
            </a:r>
          </a:p>
          <a:p>
            <a:r>
              <a:rPr lang="fr-FR" dirty="0"/>
              <a:t>-</a:t>
            </a:r>
            <a:r>
              <a:rPr lang="ar-DZ" dirty="0"/>
              <a:t>تستخدم </a:t>
            </a:r>
            <a:r>
              <a:rPr lang="ar-DZ" dirty="0" err="1"/>
              <a:t>الميتوكوندريا</a:t>
            </a:r>
            <a:r>
              <a:rPr lang="ar-DZ" dirty="0"/>
              <a:t> ما يصل الى (80%) من </a:t>
            </a:r>
            <a:r>
              <a:rPr lang="ar-DZ" dirty="0" err="1"/>
              <a:t>اللاكتات</a:t>
            </a:r>
            <a:r>
              <a:rPr lang="ar-DZ" dirty="0"/>
              <a:t> التي تنتج عن طريق  التحلل السريع لخلق الطاقة الهوائية  المعاوضة ما يقارب خمسة عشر من جزيئات (</a:t>
            </a:r>
            <a:r>
              <a:rPr lang="fr-FR" dirty="0"/>
              <a:t>ATP )  </a:t>
            </a:r>
            <a:r>
              <a:rPr lang="ar-DZ" dirty="0"/>
              <a:t>من خلال </a:t>
            </a:r>
            <a:r>
              <a:rPr lang="ar-DZ" dirty="0" err="1" smtClean="0"/>
              <a:t>اللاكتا</a:t>
            </a:r>
            <a:r>
              <a:rPr lang="fr-FR" dirty="0" smtClean="0"/>
              <a:t>j</a:t>
            </a:r>
            <a:endParaRPr lang="ar-DZ" dirty="0"/>
          </a:p>
        </p:txBody>
      </p:sp>
    </p:spTree>
    <p:extLst>
      <p:ext uri="{BB962C8B-B14F-4D97-AF65-F5344CB8AC3E}">
        <p14:creationId xmlns:p14="http://schemas.microsoft.com/office/powerpoint/2010/main" val="2174698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sp>
        <p:nvSpPr>
          <p:cNvPr id="4" name="Rectangle 3"/>
          <p:cNvSpPr/>
          <p:nvPr/>
        </p:nvSpPr>
        <p:spPr>
          <a:xfrm>
            <a:off x="1143000" y="2551836"/>
            <a:ext cx="7391400" cy="3970318"/>
          </a:xfrm>
          <a:prstGeom prst="rect">
            <a:avLst/>
          </a:prstGeom>
        </p:spPr>
        <p:txBody>
          <a:bodyPr wrap="square">
            <a:spAutoFit/>
          </a:bodyPr>
          <a:lstStyle/>
          <a:p>
            <a:r>
              <a:rPr lang="ar-DZ" sz="3600" dirty="0"/>
              <a:t>المصدر طويل الامد (المصدر الهوائي):</a:t>
            </a:r>
          </a:p>
          <a:p>
            <a:r>
              <a:rPr lang="ar-DZ" sz="3600" dirty="0"/>
              <a:t>      عندما يتطلب المجهود البدني انقباضا عضليا مستمرا لأكثر من دقيقة فان الجسم يبدا في الاعتماد على المصدر الهوائي لتوفير الطاقة اللازمة للانقباض العضلي حيث في هذا المصدر استخدام الاكسيجين في عملية اكسدة لكل من الكربوهيدرات و الدهون في الجسم و ذلك على النحو التالي</a:t>
            </a:r>
          </a:p>
        </p:txBody>
      </p:sp>
    </p:spTree>
    <p:extLst>
      <p:ext uri="{BB962C8B-B14F-4D97-AF65-F5344CB8AC3E}">
        <p14:creationId xmlns:p14="http://schemas.microsoft.com/office/powerpoint/2010/main" val="2621542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685800" y="533400"/>
            <a:ext cx="7772400" cy="3429000"/>
          </a:xfrm>
          <a:prstGeom prst="rect">
            <a:avLst/>
          </a:prstGeom>
        </p:spPr>
      </p:pic>
    </p:spTree>
    <p:extLst>
      <p:ext uri="{BB962C8B-B14F-4D97-AF65-F5344CB8AC3E}">
        <p14:creationId xmlns:p14="http://schemas.microsoft.com/office/powerpoint/2010/main" val="283804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ar-DZ" dirty="0"/>
              <a:t>و يقصد بمصطلح </a:t>
            </a:r>
            <a:r>
              <a:rPr lang="ar-DZ" dirty="0" err="1"/>
              <a:t>ميتابوليزم</a:t>
            </a:r>
            <a:r>
              <a:rPr lang="ar-DZ" dirty="0"/>
              <a:t> ( </a:t>
            </a:r>
            <a:r>
              <a:rPr lang="fr-FR" dirty="0" err="1"/>
              <a:t>Mitabolism</a:t>
            </a:r>
            <a:r>
              <a:rPr lang="fr-FR" dirty="0"/>
              <a:t> ) </a:t>
            </a:r>
            <a:r>
              <a:rPr lang="ar-DZ" dirty="0"/>
              <a:t>سلسلة العمليات الكيميائية المختلفة التي تحدث داخل الجسم و تشمل سلسة العمليات الكيميائية التي تتم في وجود الاكسيجين </a:t>
            </a:r>
            <a:r>
              <a:rPr lang="ar-DZ" dirty="0" err="1"/>
              <a:t>لانتاج</a:t>
            </a:r>
            <a:r>
              <a:rPr lang="ar-DZ" dirty="0"/>
              <a:t> الطاقة و ايضا التي تتم في غياب الاكسيجين و </a:t>
            </a:r>
            <a:r>
              <a:rPr lang="ar-DZ" dirty="0" err="1"/>
              <a:t>الميتابوليزم</a:t>
            </a:r>
            <a:r>
              <a:rPr lang="ar-DZ" dirty="0"/>
              <a:t> ( الايض ) نوعين:</a:t>
            </a:r>
          </a:p>
          <a:p>
            <a:r>
              <a:rPr lang="ar-DZ" dirty="0"/>
              <a:t>1-1-عملية البناء: </a:t>
            </a:r>
            <a:r>
              <a:rPr lang="fr-FR" dirty="0" err="1"/>
              <a:t>Anabolism</a:t>
            </a:r>
            <a:r>
              <a:rPr lang="fr-FR" dirty="0"/>
              <a:t> </a:t>
            </a:r>
          </a:p>
          <a:p>
            <a:r>
              <a:rPr lang="ar-DZ" dirty="0"/>
              <a:t>وهو خاص بعملية البناء و التركيب كبناء الانسجة و الخلايا و بناء المركبات الكيميائية الغنية بالطاقة من الاخرى الفقيرة بالطاقة ، وتتميز الاجسام الحية بقدرتها على انتاج الطاقة من خلال عمليات تبادل المواد بينها و بين البيئة الخارجية حيث يحصل الجسم من البيئة على المواد الغذائية المختلفة وهذه المواد غنية بمصادر الطاقة في شكلها الكيميائي ( الكربوهيدرات و الدهون ) </a:t>
            </a:r>
            <a:r>
              <a:rPr lang="ar-DZ" dirty="0" err="1"/>
              <a:t>بالاضافة</a:t>
            </a:r>
            <a:r>
              <a:rPr lang="ar-DZ" dirty="0"/>
              <a:t> لذلك يحصل الجسم ايضا على مواد غذائية اخرى يستخدمها في بناء و تحديث الخلايا و الانسجة و بناء الانزيمات و الهرمونات مثل البروتينات و الاملاح المعدنية و الفيتامينات و الماء وتعرف الطاقة انها ( السعة او المقدرة على اداء شغل</a:t>
            </a:r>
          </a:p>
          <a:p>
            <a:endParaRPr lang="fr-FR" dirty="0"/>
          </a:p>
        </p:txBody>
      </p:sp>
    </p:spTree>
    <p:extLst>
      <p:ext uri="{BB962C8B-B14F-4D97-AF65-F5344CB8AC3E}">
        <p14:creationId xmlns:p14="http://schemas.microsoft.com/office/powerpoint/2010/main" val="3001446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ar-DZ" dirty="0"/>
              <a:t>بأنها سلسلة من التفاعلات الكيميائية التي تستخدم مواد كيميائية وجزيئات بسيطة لتصنيع العديد من المنتجات، مما يسمح للجسم بتطوير خلايا جديدة والحفاظ على جميع الأنسجة ومثال على هذه العمليات؛ عمليات نمو وتمعدن العظام، وزيادة كتلة العضلات، وتقوم بهذه العملية مجموعة من الهرمونات أهمها: </a:t>
            </a:r>
          </a:p>
          <a:p>
            <a:r>
              <a:rPr lang="ar-DZ" dirty="0"/>
              <a:t>هرمون النمو </a:t>
            </a:r>
            <a:r>
              <a:rPr lang="fr-FR" dirty="0" err="1"/>
              <a:t>Growth</a:t>
            </a:r>
            <a:r>
              <a:rPr lang="fr-FR" dirty="0"/>
              <a:t> hormone : </a:t>
            </a:r>
            <a:r>
              <a:rPr lang="ar-DZ" dirty="0"/>
              <a:t>يتم صنع هرمون النمو في الغدة النخامية التي تحفز النمو. </a:t>
            </a:r>
          </a:p>
          <a:p>
            <a:r>
              <a:rPr lang="ar-DZ" dirty="0"/>
              <a:t>الأنسولين </a:t>
            </a:r>
            <a:r>
              <a:rPr lang="fr-FR" dirty="0" err="1"/>
              <a:t>Insulin</a:t>
            </a:r>
            <a:r>
              <a:rPr lang="fr-FR" dirty="0"/>
              <a:t> : </a:t>
            </a:r>
            <a:r>
              <a:rPr lang="ar-DZ" dirty="0"/>
              <a:t>يتم صنعه في البنكرياس، لينظم مستويات السكر في الدم، ولا يمكن للخلايا استخدام الجلوكوز بدون الأنسولين.</a:t>
            </a:r>
          </a:p>
          <a:p>
            <a:r>
              <a:rPr lang="ar-DZ" dirty="0"/>
              <a:t> هرمون التستوستيرون </a:t>
            </a:r>
            <a:r>
              <a:rPr lang="fr-FR" dirty="0" err="1"/>
              <a:t>Testosterone</a:t>
            </a:r>
            <a:r>
              <a:rPr lang="fr-FR" dirty="0"/>
              <a:t> : </a:t>
            </a:r>
            <a:r>
              <a:rPr lang="ar-DZ" dirty="0"/>
              <a:t>يطور هذا الهرمون الخصائص الجنسية في الذكور؛ كالصوت وشعر الوجه، كما يقوي العظام والعضلات. </a:t>
            </a:r>
          </a:p>
          <a:p>
            <a:r>
              <a:rPr lang="ar-DZ" dirty="0" err="1"/>
              <a:t>الإستروجين</a:t>
            </a:r>
            <a:r>
              <a:rPr lang="ar-DZ" dirty="0"/>
              <a:t> </a:t>
            </a:r>
            <a:r>
              <a:rPr lang="fr-FR" dirty="0" err="1"/>
              <a:t>Estrogen</a:t>
            </a:r>
            <a:r>
              <a:rPr lang="fr-FR" dirty="0"/>
              <a:t>: </a:t>
            </a:r>
            <a:r>
              <a:rPr lang="ar-DZ" dirty="0"/>
              <a:t>يقوي كتلة العظام، وتطوير الخصائص الجنسية للإناث. </a:t>
            </a:r>
          </a:p>
          <a:p>
            <a:endParaRPr lang="fr-FR" dirty="0"/>
          </a:p>
        </p:txBody>
      </p:sp>
    </p:spTree>
    <p:extLst>
      <p:ext uri="{BB962C8B-B14F-4D97-AF65-F5344CB8AC3E}">
        <p14:creationId xmlns:p14="http://schemas.microsoft.com/office/powerpoint/2010/main" val="350549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ar-DZ" dirty="0"/>
              <a:t>-2-عملية الهدم: </a:t>
            </a:r>
            <a:r>
              <a:rPr lang="fr-FR" dirty="0" err="1"/>
              <a:t>Catabolism</a:t>
            </a:r>
            <a:r>
              <a:rPr lang="fr-FR" dirty="0"/>
              <a:t>  </a:t>
            </a:r>
            <a:r>
              <a:rPr lang="ar-DZ" dirty="0"/>
              <a:t>وهو خاص بعملية الهدم كتكسير وهدم الخلايا ,تحليل المركبات الغنية بالطاقة الى مواد او مركبات ابسط او فقيرة  بالطاقة. </a:t>
            </a:r>
          </a:p>
          <a:p>
            <a:r>
              <a:rPr lang="ar-DZ" dirty="0"/>
              <a:t>التفاعلات التي من خلال يتم تكسير الجزيئات الكبيرة لتحرير الطاقة  .</a:t>
            </a:r>
          </a:p>
          <a:p>
            <a:r>
              <a:rPr lang="ar-DZ" dirty="0"/>
              <a:t>كما تعرف بانها عملية تحطيم البوليمرات إلى وحداتها الأساسية لإنتاج الطاقة اللازمة للنشاط البدني والعمليات الخلوية، ومن الأمثلة على عمليات الهدم ما يأتي:</a:t>
            </a:r>
          </a:p>
          <a:p>
            <a:r>
              <a:rPr lang="ar-DZ" dirty="0"/>
              <a:t>-تقسيم السكريات المتعددة إلى سكريات أحادية، كتقسيم النشا إلى جلوكوز. </a:t>
            </a:r>
          </a:p>
          <a:p>
            <a:r>
              <a:rPr lang="ar-DZ" dirty="0"/>
              <a:t>-تقسيم الأحماض النووية إلى </a:t>
            </a:r>
            <a:r>
              <a:rPr lang="ar-DZ" dirty="0" err="1"/>
              <a:t>النيوكليوتيدات</a:t>
            </a:r>
            <a:r>
              <a:rPr lang="ar-DZ" dirty="0"/>
              <a:t> التي تشارك في إمداد الطاقة للجسم. </a:t>
            </a:r>
          </a:p>
          <a:p>
            <a:r>
              <a:rPr lang="ar-DZ" dirty="0"/>
              <a:t>-تقسيم البروتينات إلى أحماض أمينية لصنع الجلوكوز</a:t>
            </a:r>
          </a:p>
          <a:p>
            <a:endParaRPr lang="fr-FR" dirty="0"/>
          </a:p>
        </p:txBody>
      </p:sp>
    </p:spTree>
    <p:extLst>
      <p:ext uri="{BB962C8B-B14F-4D97-AF65-F5344CB8AC3E}">
        <p14:creationId xmlns:p14="http://schemas.microsoft.com/office/powerpoint/2010/main" val="2744153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DZ" dirty="0"/>
              <a:t>عندما نأكل ، يقوم الجسم بتفكيك العناصر الغذائية  وهذا يطلق الطاقة المخزنة في جزيئات </a:t>
            </a:r>
            <a:r>
              <a:rPr lang="ar-DZ" dirty="0" err="1"/>
              <a:t>الأدينوزين</a:t>
            </a:r>
            <a:r>
              <a:rPr lang="ar-DZ" dirty="0"/>
              <a:t> ثلاثي الفوسفات (</a:t>
            </a:r>
            <a:r>
              <a:rPr lang="fr-FR" dirty="0"/>
              <a:t>ATP) </a:t>
            </a:r>
            <a:r>
              <a:rPr lang="ar-DZ" dirty="0"/>
              <a:t>في الجسم. يعتبر </a:t>
            </a:r>
            <a:r>
              <a:rPr lang="fr-FR" dirty="0"/>
              <a:t>ATP </a:t>
            </a:r>
            <a:r>
              <a:rPr lang="ar-DZ" dirty="0"/>
              <a:t>بمثابة "عملة الطاقة في الحياة".</a:t>
            </a:r>
          </a:p>
          <a:p>
            <a:r>
              <a:rPr lang="ar-DZ" dirty="0"/>
              <a:t>الطاقة المخزنة في </a:t>
            </a:r>
            <a:r>
              <a:rPr lang="fr-FR" dirty="0"/>
              <a:t>ATP </a:t>
            </a:r>
            <a:r>
              <a:rPr lang="ar-DZ" dirty="0"/>
              <a:t>هي وقود التفاعلات ،  يُنشئ تقويض الطاقة التي يستهلكها التمثيل الغذائي لتخليق الهرمونات والإنزيمات والسكريات والمواد الأخرى لنمو الخلايا وتكاثرها وإصلاح الأنسجة.</a:t>
            </a:r>
          </a:p>
          <a:p>
            <a:endParaRPr lang="fr-FR" dirty="0"/>
          </a:p>
        </p:txBody>
      </p:sp>
      <p:pic>
        <p:nvPicPr>
          <p:cNvPr id="4" name="Image 3"/>
          <p:cNvPicPr>
            <a:picLocks noChangeAspect="1"/>
          </p:cNvPicPr>
          <p:nvPr/>
        </p:nvPicPr>
        <p:blipFill>
          <a:blip r:embed="rId2"/>
          <a:stretch>
            <a:fillRect/>
          </a:stretch>
        </p:blipFill>
        <p:spPr>
          <a:xfrm>
            <a:off x="1691390" y="2505376"/>
            <a:ext cx="5761219" cy="1847248"/>
          </a:xfrm>
          <a:prstGeom prst="rect">
            <a:avLst/>
          </a:prstGeom>
        </p:spPr>
      </p:pic>
    </p:spTree>
    <p:extLst>
      <p:ext uri="{BB962C8B-B14F-4D97-AF65-F5344CB8AC3E}">
        <p14:creationId xmlns:p14="http://schemas.microsoft.com/office/powerpoint/2010/main" val="86792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2057400" y="1219200"/>
            <a:ext cx="5761219" cy="1847248"/>
          </a:xfrm>
          <a:prstGeom prst="rect">
            <a:avLst/>
          </a:prstGeom>
        </p:spPr>
      </p:pic>
      <p:sp>
        <p:nvSpPr>
          <p:cNvPr id="5" name="Rectangle 4"/>
          <p:cNvSpPr/>
          <p:nvPr/>
        </p:nvSpPr>
        <p:spPr>
          <a:xfrm>
            <a:off x="1447800" y="3810000"/>
            <a:ext cx="7315200" cy="2585323"/>
          </a:xfrm>
          <a:prstGeom prst="rect">
            <a:avLst/>
          </a:prstGeom>
        </p:spPr>
        <p:txBody>
          <a:bodyPr wrap="square">
            <a:spAutoFit/>
          </a:bodyPr>
          <a:lstStyle/>
          <a:p>
            <a:r>
              <a:rPr lang="ar-DZ" dirty="0"/>
              <a:t>مصادر الطاقة في المجهود البدني :     </a:t>
            </a:r>
          </a:p>
          <a:p>
            <a:r>
              <a:rPr lang="ar-DZ" dirty="0"/>
              <a:t>عندما يتطلب استخدام جزء من الطاقة لأداء عمل أو جهد معين فإن الطاقة يتم أخذها من ثلاثي </a:t>
            </a:r>
            <a:r>
              <a:rPr lang="ar-DZ" dirty="0" err="1"/>
              <a:t>أدونيزين</a:t>
            </a:r>
            <a:r>
              <a:rPr lang="ar-DZ" dirty="0"/>
              <a:t> الفوسفات </a:t>
            </a:r>
            <a:r>
              <a:rPr lang="fr-FR" dirty="0"/>
              <a:t>ATP. </a:t>
            </a:r>
          </a:p>
          <a:p>
            <a:r>
              <a:rPr lang="ar-DZ" dirty="0"/>
              <a:t>الجسم لديه مخزون محدد من ثلاثي </a:t>
            </a:r>
            <a:r>
              <a:rPr lang="ar-DZ" dirty="0" err="1"/>
              <a:t>أدونيزين</a:t>
            </a:r>
            <a:r>
              <a:rPr lang="ar-DZ" dirty="0"/>
              <a:t> الفوسفات ،ويتم استخدام هذا المخزون بشكل    سريع جداً ولكن يتم إعادة بناء ثلاثي </a:t>
            </a:r>
            <a:r>
              <a:rPr lang="ar-DZ" dirty="0" err="1"/>
              <a:t>أدونيزين</a:t>
            </a:r>
            <a:r>
              <a:rPr lang="ar-DZ" dirty="0"/>
              <a:t> الفوسفات </a:t>
            </a:r>
            <a:r>
              <a:rPr lang="fr-FR" dirty="0"/>
              <a:t>ATP </a:t>
            </a:r>
            <a:r>
              <a:rPr lang="ar-DZ" dirty="0"/>
              <a:t>بعدة طرق  .</a:t>
            </a:r>
          </a:p>
          <a:p>
            <a:r>
              <a:rPr lang="ar-DZ" dirty="0"/>
              <a:t>هنالك (3) أنظمة يتم بها إنتاج ثلاثي </a:t>
            </a:r>
            <a:r>
              <a:rPr lang="ar-DZ" dirty="0" err="1"/>
              <a:t>أدونيزين</a:t>
            </a:r>
            <a:r>
              <a:rPr lang="ar-DZ" dirty="0"/>
              <a:t> الفوسفات وهي :</a:t>
            </a:r>
          </a:p>
          <a:p>
            <a:r>
              <a:rPr lang="ar-DZ" dirty="0"/>
              <a:t>- المصدر السريع نظام الطاقة ثلاثي </a:t>
            </a:r>
            <a:r>
              <a:rPr lang="ar-DZ" dirty="0" err="1"/>
              <a:t>أدونيزين</a:t>
            </a:r>
            <a:r>
              <a:rPr lang="ar-DZ" dirty="0"/>
              <a:t> الفوسفات – </a:t>
            </a:r>
            <a:r>
              <a:rPr lang="ar-DZ" dirty="0" err="1"/>
              <a:t>فوسفوكرياتين</a:t>
            </a:r>
            <a:r>
              <a:rPr lang="ar-DZ" dirty="0"/>
              <a:t>.</a:t>
            </a:r>
          </a:p>
          <a:p>
            <a:r>
              <a:rPr lang="ar-DZ" dirty="0"/>
              <a:t>- المصدر قصير الامد ( التحليل اللاهوائي للجلايكوجين) نظام الطاقة حمض </a:t>
            </a:r>
            <a:r>
              <a:rPr lang="ar-DZ" dirty="0" err="1"/>
              <a:t>اللاكتيك</a:t>
            </a:r>
            <a:r>
              <a:rPr lang="ar-DZ" dirty="0"/>
              <a:t> .</a:t>
            </a:r>
          </a:p>
          <a:p>
            <a:r>
              <a:rPr lang="ar-DZ" dirty="0"/>
              <a:t>- المصدر طويل الامد ( نظام الطاقة الهوائي) </a:t>
            </a:r>
          </a:p>
        </p:txBody>
      </p:sp>
    </p:spTree>
    <p:extLst>
      <p:ext uri="{BB962C8B-B14F-4D97-AF65-F5344CB8AC3E}">
        <p14:creationId xmlns:p14="http://schemas.microsoft.com/office/powerpoint/2010/main" val="4257789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62500" lnSpcReduction="20000"/>
          </a:bodyPr>
          <a:lstStyle/>
          <a:p>
            <a:r>
              <a:rPr lang="ar-DZ" dirty="0"/>
              <a:t>- المصدر السريع:</a:t>
            </a:r>
          </a:p>
          <a:p>
            <a:r>
              <a:rPr lang="ar-DZ" dirty="0"/>
              <a:t>(أ‌)	) </a:t>
            </a:r>
            <a:r>
              <a:rPr lang="fr-FR" dirty="0" err="1"/>
              <a:t>Adenosine</a:t>
            </a:r>
            <a:r>
              <a:rPr lang="fr-FR" dirty="0"/>
              <a:t> Tri phosphate ATP)</a:t>
            </a:r>
          </a:p>
          <a:p>
            <a:r>
              <a:rPr lang="ar-DZ" dirty="0"/>
              <a:t>ويتم انتاج الطاقة بالاعتماد على </a:t>
            </a:r>
            <a:r>
              <a:rPr lang="ar-DZ" dirty="0" err="1"/>
              <a:t>الادينوسين</a:t>
            </a:r>
            <a:r>
              <a:rPr lang="ar-DZ" dirty="0"/>
              <a:t> ثلاثي الفوسفات ) </a:t>
            </a:r>
            <a:r>
              <a:rPr lang="fr-FR" dirty="0"/>
              <a:t>ATP) </a:t>
            </a:r>
            <a:r>
              <a:rPr lang="ar-DZ" dirty="0"/>
              <a:t>المخزن في العضلات بالقرب من الالياف العضلية و بالتحديد بالقرب من الخيوط البروتينية الغليظة ( الميوسين ) و يجدر بالذكر ان الطاقة التي يوفرها الطعام الذي ناكله يجب ان تتحول الى</a:t>
            </a:r>
          </a:p>
          <a:p>
            <a:r>
              <a:rPr lang="ar-DZ" dirty="0"/>
              <a:t> ) </a:t>
            </a:r>
            <a:r>
              <a:rPr lang="fr-FR" dirty="0"/>
              <a:t>ATP) </a:t>
            </a:r>
            <a:r>
              <a:rPr lang="ar-DZ" dirty="0"/>
              <a:t>هو الشكل المباشر للطاقة و يتكون جزئ) </a:t>
            </a:r>
            <a:r>
              <a:rPr lang="fr-FR" dirty="0"/>
              <a:t>ATP) </a:t>
            </a:r>
            <a:r>
              <a:rPr lang="ar-DZ" dirty="0"/>
              <a:t>من جزئ كبير من </a:t>
            </a:r>
            <a:r>
              <a:rPr lang="ar-DZ" dirty="0" err="1"/>
              <a:t>الادينوزين</a:t>
            </a:r>
            <a:r>
              <a:rPr lang="ar-DZ" dirty="0"/>
              <a:t> متحد مع ثلاثة جزيئات من الفوسفات و يتم توفير الطاقة اللازمة للانقباض العضلي عن طريق انقسام او تحليل هذا ) </a:t>
            </a:r>
            <a:r>
              <a:rPr lang="fr-FR" dirty="0"/>
              <a:t>ATP) </a:t>
            </a:r>
            <a:r>
              <a:rPr lang="ar-DZ" dirty="0"/>
              <a:t>يعطي </a:t>
            </a:r>
            <a:r>
              <a:rPr lang="ar-DZ" dirty="0" err="1"/>
              <a:t>ادينوسين</a:t>
            </a:r>
            <a:r>
              <a:rPr lang="ar-DZ" dirty="0"/>
              <a:t> ثنائي الفوسفات ((</a:t>
            </a:r>
            <a:r>
              <a:rPr lang="fr-FR" dirty="0"/>
              <a:t>ADP  </a:t>
            </a:r>
            <a:r>
              <a:rPr lang="ar-DZ" dirty="0"/>
              <a:t>و فوسفات لا عضوي (</a:t>
            </a:r>
            <a:r>
              <a:rPr lang="fr-FR" dirty="0"/>
              <a:t>Pi) </a:t>
            </a:r>
            <a:r>
              <a:rPr lang="ar-DZ" dirty="0"/>
              <a:t>بالإضافة الى طاقة تقدر بحوالي (8) كيلو كالوري و يتم التفاعل بمساعدة انزيم ( مادة بروتينية مساعدة في التفاعل و لا تشترك فيه ) يدعى </a:t>
            </a:r>
            <a:r>
              <a:rPr lang="ar-DZ" dirty="0" err="1"/>
              <a:t>ادينوسين</a:t>
            </a:r>
            <a:r>
              <a:rPr lang="ar-DZ" dirty="0"/>
              <a:t> ثلاثي الفوسفات (</a:t>
            </a:r>
            <a:r>
              <a:rPr lang="fr-FR" dirty="0"/>
              <a:t>ATPase) </a:t>
            </a:r>
            <a:r>
              <a:rPr lang="ar-DZ" dirty="0"/>
              <a:t>كما في المعادلة التالية :</a:t>
            </a:r>
          </a:p>
          <a:p>
            <a:r>
              <a:rPr lang="fr-FR" dirty="0"/>
              <a:t>ATPase                                             </a:t>
            </a:r>
          </a:p>
          <a:p>
            <a:r>
              <a:rPr lang="fr-FR" dirty="0"/>
              <a:t> </a:t>
            </a:r>
            <a:r>
              <a:rPr lang="fr-FR" dirty="0" err="1"/>
              <a:t>Energy</a:t>
            </a:r>
            <a:r>
              <a:rPr lang="fr-FR" dirty="0"/>
              <a:t>+ ADP +     Pi                            ATP                    </a:t>
            </a:r>
          </a:p>
          <a:p>
            <a:r>
              <a:rPr lang="ar-DZ" dirty="0"/>
              <a:t>على ان الاحتياج </a:t>
            </a:r>
            <a:r>
              <a:rPr lang="ar-DZ" dirty="0" err="1"/>
              <a:t>لل</a:t>
            </a:r>
            <a:r>
              <a:rPr lang="ar-DZ" dirty="0"/>
              <a:t>ـ  </a:t>
            </a:r>
            <a:r>
              <a:rPr lang="fr-FR" dirty="0"/>
              <a:t>ATP </a:t>
            </a:r>
            <a:r>
              <a:rPr lang="ar-DZ" dirty="0"/>
              <a:t>يزداد اثناء بذل مجهود بدني كما هي ممارسة الرياضة البدنية لذلك فان </a:t>
            </a:r>
            <a:r>
              <a:rPr lang="fr-FR" dirty="0"/>
              <a:t>ATP </a:t>
            </a:r>
            <a:r>
              <a:rPr lang="ar-DZ" dirty="0"/>
              <a:t>المخزون في العضلات لا يكفي الا لما يقرب الثانية و لذلك لا بد من مصدر او مصادر اخرى نعوض او نقوم </a:t>
            </a:r>
            <a:endParaRPr lang="fr-FR" dirty="0"/>
          </a:p>
        </p:txBody>
      </p:sp>
    </p:spTree>
    <p:extLst>
      <p:ext uri="{BB962C8B-B14F-4D97-AF65-F5344CB8AC3E}">
        <p14:creationId xmlns:p14="http://schemas.microsoft.com/office/powerpoint/2010/main" val="1381132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ar-DZ" dirty="0" err="1"/>
              <a:t>فوسفو</a:t>
            </a:r>
            <a:r>
              <a:rPr lang="ar-DZ" dirty="0"/>
              <a:t> كرياتين  </a:t>
            </a:r>
            <a:r>
              <a:rPr lang="fr-FR" dirty="0" err="1"/>
              <a:t>Criatine</a:t>
            </a:r>
            <a:r>
              <a:rPr lang="fr-FR" dirty="0"/>
              <a:t>  phosphate(Cp)   </a:t>
            </a:r>
          </a:p>
          <a:p>
            <a:r>
              <a:rPr lang="ar-DZ" dirty="0"/>
              <a:t>تعتمد العضلات ايضا على الطاقة التي يستخدمها من المادة الكيميائية المصروفة باسم كرباتين الفوسفات (</a:t>
            </a:r>
            <a:r>
              <a:rPr lang="fr-FR" dirty="0" err="1"/>
              <a:t>cp</a:t>
            </a:r>
            <a:r>
              <a:rPr lang="fr-FR" dirty="0"/>
              <a:t>)</a:t>
            </a:r>
            <a:r>
              <a:rPr lang="ar-DZ" dirty="0"/>
              <a:t>وهو مركب ذو طاقة عالية موجود في الخلايا العضلية بكميات تساوي خمسة اضعاف الكمية المخزنة من ال </a:t>
            </a:r>
            <a:r>
              <a:rPr lang="fr-FR" dirty="0"/>
              <a:t>ATP </a:t>
            </a:r>
            <a:r>
              <a:rPr lang="ar-DZ" dirty="0"/>
              <a:t>و يستخدم مركب ال (</a:t>
            </a:r>
            <a:r>
              <a:rPr lang="fr-FR" dirty="0"/>
              <a:t>Cp) </a:t>
            </a:r>
            <a:r>
              <a:rPr lang="ar-DZ" dirty="0"/>
              <a:t>لإمداد ال(</a:t>
            </a:r>
            <a:r>
              <a:rPr lang="fr-FR" dirty="0"/>
              <a:t>ADP) (</a:t>
            </a:r>
            <a:r>
              <a:rPr lang="ar-DZ" dirty="0" err="1"/>
              <a:t>ادينوسين</a:t>
            </a:r>
            <a:r>
              <a:rPr lang="ar-DZ" dirty="0"/>
              <a:t> ثنائي الفوسفات الناتج من تحلل ال </a:t>
            </a:r>
            <a:r>
              <a:rPr lang="fr-FR" dirty="0"/>
              <a:t>ATP  </a:t>
            </a:r>
            <a:r>
              <a:rPr lang="ar-DZ" dirty="0"/>
              <a:t>في المعادلة السابقة ) بالفوسفات و توفير الطقة اللازمة لإعادة تصنيع  </a:t>
            </a:r>
            <a:r>
              <a:rPr lang="fr-FR" dirty="0"/>
              <a:t>ATP))   .</a:t>
            </a:r>
          </a:p>
          <a:p>
            <a:r>
              <a:rPr lang="ar-DZ" dirty="0"/>
              <a:t>مميزات هذا النظام :</a:t>
            </a:r>
          </a:p>
          <a:p>
            <a:r>
              <a:rPr lang="ar-DZ" dirty="0"/>
              <a:t>- لا يعتمد على توفر الأوكسجين وبالتالي عدم اعتماده على عمل الرئتين في عملية التبادل الغازي وعمل القلب في دفعه للدم وعمل الأوعية الدموية في نقلها للدم .</a:t>
            </a:r>
          </a:p>
          <a:p>
            <a:r>
              <a:rPr lang="ar-DZ" dirty="0"/>
              <a:t> -يحدث التفاعل في </a:t>
            </a:r>
            <a:r>
              <a:rPr lang="ar-DZ" dirty="0" err="1"/>
              <a:t>السايتوبلازم</a:t>
            </a:r>
            <a:r>
              <a:rPr lang="ar-DZ" dirty="0"/>
              <a:t> ، منطقة عمل الخيوط البروتينية </a:t>
            </a:r>
            <a:r>
              <a:rPr lang="ar-DZ" dirty="0" err="1"/>
              <a:t>الانقباضية</a:t>
            </a:r>
            <a:r>
              <a:rPr lang="ar-DZ" dirty="0"/>
              <a:t> (</a:t>
            </a:r>
            <a:r>
              <a:rPr lang="ar-DZ" dirty="0" err="1"/>
              <a:t>المايوسين</a:t>
            </a:r>
            <a:r>
              <a:rPr lang="ar-DZ" dirty="0"/>
              <a:t> والاكتين).</a:t>
            </a:r>
          </a:p>
          <a:p>
            <a:r>
              <a:rPr lang="ar-DZ" dirty="0"/>
              <a:t>-تختزن العضلات كل من الـ ( </a:t>
            </a:r>
            <a:r>
              <a:rPr lang="fr-FR" dirty="0"/>
              <a:t>ATP </a:t>
            </a:r>
            <a:r>
              <a:rPr lang="ar-DZ" dirty="0"/>
              <a:t>و </a:t>
            </a:r>
            <a:r>
              <a:rPr lang="fr-FR" dirty="0"/>
              <a:t>PC) </a:t>
            </a:r>
            <a:r>
              <a:rPr lang="ar-DZ" dirty="0"/>
              <a:t>بطريقة مباشرة </a:t>
            </a:r>
            <a:endParaRPr lang="fr-FR" dirty="0"/>
          </a:p>
        </p:txBody>
      </p:sp>
    </p:spTree>
    <p:extLst>
      <p:ext uri="{BB962C8B-B14F-4D97-AF65-F5344CB8AC3E}">
        <p14:creationId xmlns:p14="http://schemas.microsoft.com/office/powerpoint/2010/main" val="355224544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1086</Words>
  <Application>Microsoft Office PowerPoint</Application>
  <PresentationFormat>Affichage à l'écran (4:3)</PresentationFormat>
  <Paragraphs>52</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نسق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الخلية   : Cell  هي الوحدة الأساسية المُحاطة بغشاء، والتي تحتوي على الجزيئات الأساسيّة للحياة، وتتكوّن منها جميع الكائنات الحية، وقد تكوِّن خلية واحدة كائناً حياً كاملاً؛ مثل: البكتيريا، والخميرة، أما الخلايا الأخرى فتكتسب وظائف متخصصة عند نضجها، كما تتعاون مع خلايا أخرى متخصّصة، لتصبح اللبنات الأساسيّة للعديد من الكائنات متعددة الخلايا، مثل: الحيوانات، والبشر، وتعدّ الخلية صغيرة جداً، ولا يُمكن رؤيتها بالعين المجرّدة؛ حيث يتراوح حجم الخلايا بين (1-100) ميكرومتر، ويقدّر العلماء بأنّ جسم الإنسان يتكون من (75-100) تريليون خلية، وهناك المئات من الأنواع المختلفة من الخلايا في جسم الإنسان، وتترتب المجموعة المتشابهة في الشكل، و الوظيفة من الخلايا لتشكّل النسيج، وتترتب الأنواع المختلفة من الأنسجة لتشكّل الأعضاء، التي تتكوّن منها أجهزة الجسم المُختلفة وتعتبر الخلية على أنها وحدة التركيب والوظيفة في أجسام الكائنات الحية كافةً، وأي كائنٍ حيٍ يتكون من خليةٍ واحدةٍ، أو عدة خلايا أو ملايين الخلايا، وتنتج الخلايا من عملية انقسامٍ للخلايا بعد أن تنمو، ومجموعة الخلايا التي تتشابه في تركيبها وتقوم بالوظيفة نفسها تُعرف بالنسيج، وفي الخلية الكثير من الأجسام تعرف بالعضيات ومثالٌ عليها أجسام جولجي، أمّا النواة الموجودة في الخلية فهي المحملة بالشيفرة الوراثية أو الحمض النووي الريبوزي منقوص الأكسجين، وتحاط الخلية الحية بغشاءٍ يُعرف بالغشاء الخلوي، أمّا الخلية النباتية فتحاط بجدارٍ من السليلوز يُعرف بالغشاء البلازمي، وفيما يلي سنذكر مكوّنات الخلية الحية، ووظيفة كل مكوّن.</dc:title>
  <dc:creator>2003</dc:creator>
  <cp:lastModifiedBy>2020</cp:lastModifiedBy>
  <cp:revision>15</cp:revision>
  <dcterms:created xsi:type="dcterms:W3CDTF">2020-12-18T23:15:19Z</dcterms:created>
  <dcterms:modified xsi:type="dcterms:W3CDTF">2020-12-25T13:57:41Z</dcterms:modified>
</cp:coreProperties>
</file>