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74" r:id="rId3"/>
    <p:sldId id="282" r:id="rId4"/>
    <p:sldId id="257" r:id="rId5"/>
    <p:sldId id="286" r:id="rId6"/>
    <p:sldId id="276" r:id="rId7"/>
    <p:sldId id="277" r:id="rId8"/>
    <p:sldId id="256" r:id="rId9"/>
    <p:sldId id="258" r:id="rId10"/>
    <p:sldId id="260" r:id="rId11"/>
    <p:sldId id="262" r:id="rId12"/>
    <p:sldId id="264" r:id="rId13"/>
    <p:sldId id="265" r:id="rId14"/>
    <p:sldId id="267" r:id="rId15"/>
    <p:sldId id="269" r:id="rId16"/>
    <p:sldId id="270" r:id="rId17"/>
    <p:sldId id="272" r:id="rId18"/>
    <p:sldId id="28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04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0493-AD50-4603-B3F8-0AF9167B57D2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36256-0FF2-418B-9EF1-DDAFAEBFD5F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96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0493-AD50-4603-B3F8-0AF9167B57D2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36256-0FF2-418B-9EF1-DDAFAEBFD5F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540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0493-AD50-4603-B3F8-0AF9167B57D2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36256-0FF2-418B-9EF1-DDAFAEBFD5F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269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0493-AD50-4603-B3F8-0AF9167B57D2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36256-0FF2-418B-9EF1-DDAFAEBFD5F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424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0493-AD50-4603-B3F8-0AF9167B57D2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36256-0FF2-418B-9EF1-DDAFAEBFD5F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244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0493-AD50-4603-B3F8-0AF9167B57D2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36256-0FF2-418B-9EF1-DDAFAEBFD5F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481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0493-AD50-4603-B3F8-0AF9167B57D2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36256-0FF2-418B-9EF1-DDAFAEBFD5F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085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0493-AD50-4603-B3F8-0AF9167B57D2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36256-0FF2-418B-9EF1-DDAFAEBFD5F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411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0493-AD50-4603-B3F8-0AF9167B57D2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36256-0FF2-418B-9EF1-DDAFAEBFD5F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758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0493-AD50-4603-B3F8-0AF9167B57D2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36256-0FF2-418B-9EF1-DDAFAEBFD5F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449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0493-AD50-4603-B3F8-0AF9167B57D2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36256-0FF2-418B-9EF1-DDAFAEBFD5F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615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00493-AD50-4603-B3F8-0AF9167B57D2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36256-0FF2-418B-9EF1-DDAFAEBFD5F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480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DZ" sz="3600" b="1" dirty="0">
                <a:latin typeface="Sakkal Majalla" pitchFamily="2" charset="-78"/>
                <a:cs typeface="Sakkal Majalla" pitchFamily="2" charset="-78"/>
              </a:rPr>
              <a:t>مجالات استخدام الكمبيوتر في العملية التعليمية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082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 algn="ctr" rtl="1">
              <a:buNone/>
            </a:pPr>
            <a:endParaRPr lang="ar-DZ" sz="2800" b="1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الوضعية </a:t>
            </a:r>
            <a:r>
              <a:rPr lang="ar-DZ" sz="2800" b="1" dirty="0">
                <a:latin typeface="Sakkal Majalla" pitchFamily="2" charset="-78"/>
                <a:cs typeface="Sakkal Majalla" pitchFamily="2" charset="-78"/>
              </a:rPr>
              <a:t>المفضلة</a:t>
            </a:r>
            <a:endParaRPr lang="ar-DZ" sz="2800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sz="2400" dirty="0" smtClean="0">
                <a:latin typeface="Sakkal Majalla" pitchFamily="2" charset="-78"/>
                <a:cs typeface="Sakkal Majalla" pitchFamily="2" charset="-78"/>
              </a:rPr>
              <a:t>حاسوب أو أكثر لكل القسم من أجل إجراء مقارنات</a:t>
            </a:r>
          </a:p>
          <a:p>
            <a:pPr marL="0" indent="0" algn="ctr" rtl="1">
              <a:buNone/>
            </a:pPr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مبادئ البرمجيات</a:t>
            </a:r>
          </a:p>
          <a:p>
            <a:pPr marL="514350" indent="-514350" algn="ctr" rtl="1">
              <a:buAutoNum type="arabicPeriod"/>
            </a:pPr>
            <a:r>
              <a:rPr lang="ar-DZ" sz="2400" dirty="0" smtClean="0">
                <a:latin typeface="Sakkal Majalla" pitchFamily="2" charset="-78"/>
                <a:cs typeface="Sakkal Majalla" pitchFamily="2" charset="-78"/>
              </a:rPr>
              <a:t>بنك المعطيات مع </a:t>
            </a:r>
            <a:r>
              <a:rPr lang="ar-DZ" sz="2400" dirty="0" err="1" smtClean="0">
                <a:latin typeface="Sakkal Majalla" pitchFamily="2" charset="-78"/>
                <a:cs typeface="Sakkal Majalla" pitchFamily="2" charset="-78"/>
              </a:rPr>
              <a:t>أتمتة</a:t>
            </a:r>
            <a:r>
              <a:rPr lang="ar-DZ" sz="2400" dirty="0" smtClean="0">
                <a:latin typeface="Sakkal Majalla" pitchFamily="2" charset="-78"/>
                <a:cs typeface="Sakkal Majalla" pitchFamily="2" charset="-78"/>
              </a:rPr>
              <a:t> بعض المعالجات بطلب من المستخدم؛</a:t>
            </a:r>
          </a:p>
          <a:p>
            <a:pPr marL="514350" indent="-514350" algn="ctr" rtl="1">
              <a:buAutoNum type="arabicPeriod"/>
            </a:pPr>
            <a:r>
              <a:rPr lang="ar-DZ" sz="2400" dirty="0" smtClean="0">
                <a:latin typeface="Sakkal Majalla" pitchFamily="2" charset="-78"/>
                <a:cs typeface="Sakkal Majalla" pitchFamily="2" charset="-78"/>
              </a:rPr>
              <a:t>محاكاة الظاهرة</a:t>
            </a:r>
          </a:p>
          <a:p>
            <a:pPr marL="0" indent="0" algn="ctr" rtl="1">
              <a:buNone/>
            </a:pPr>
            <a:r>
              <a:rPr lang="ar-DZ" sz="2400" b="1" dirty="0">
                <a:latin typeface="Sakkal Majalla" pitchFamily="2" charset="-78"/>
                <a:cs typeface="Sakkal Majalla" pitchFamily="2" charset="-78"/>
              </a:rPr>
              <a:t>مقاطع توضيحية</a:t>
            </a:r>
          </a:p>
          <a:p>
            <a:pPr marL="0" indent="0" algn="ctr" rtl="1">
              <a:buNone/>
            </a:pPr>
            <a:r>
              <a:rPr lang="ar-DZ" sz="2400" dirty="0">
                <a:latin typeface="Sakkal Majalla" pitchFamily="2" charset="-78"/>
                <a:cs typeface="Sakkal Majalla" pitchFamily="2" charset="-78"/>
              </a:rPr>
              <a:t>تمثيل بياني لمعادلة</a:t>
            </a:r>
          </a:p>
          <a:p>
            <a:pPr marL="0" indent="0" algn="ctr" rtl="1">
              <a:buNone/>
            </a:pPr>
            <a:r>
              <a:rPr lang="ar-DZ" sz="2400" dirty="0">
                <a:latin typeface="Sakkal Majalla" pitchFamily="2" charset="-78"/>
                <a:cs typeface="Sakkal Majalla" pitchFamily="2" charset="-78"/>
              </a:rPr>
              <a:t>شكل هندسي...</a:t>
            </a:r>
          </a:p>
          <a:p>
            <a:pPr marL="0" indent="0" algn="ctr" rtl="1">
              <a:buNone/>
            </a:pPr>
            <a:endParaRPr lang="ar-DZ" sz="2400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r" rtl="1">
              <a:buNone/>
            </a:pPr>
            <a:endParaRPr lang="en-US" dirty="0"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48099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DZ" b="1" dirty="0" smtClean="0">
                <a:latin typeface="Traditional Arabic" pitchFamily="18" charset="-78"/>
                <a:cs typeface="Traditional Arabic" pitchFamily="18" charset="-78"/>
              </a:rPr>
              <a:t>2</a:t>
            </a:r>
            <a:r>
              <a:rPr lang="ar-DZ" sz="3100" b="1" dirty="0" smtClean="0">
                <a:latin typeface="Sakkal Majalla" pitchFamily="2" charset="-78"/>
                <a:cs typeface="Sakkal Majalla" pitchFamily="2" charset="-78"/>
              </a:rPr>
              <a:t>.كمبيوتر عارض متقدم</a:t>
            </a:r>
            <a:r>
              <a:rPr lang="ar-DZ" b="1" dirty="0" smtClean="0"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ar-DZ" b="1" dirty="0" smtClean="0">
                <a:latin typeface="Traditional Arabic" pitchFamily="18" charset="-78"/>
                <a:cs typeface="Traditional Arabic" pitchFamily="18" charset="-78"/>
              </a:rPr>
            </a:br>
            <a:r>
              <a:rPr lang="fr-FR" sz="2700" b="1" dirty="0" smtClean="0">
                <a:latin typeface="Times New Roman" pitchFamily="18" charset="0"/>
                <a:cs typeface="Times New Roman" pitchFamily="18" charset="0"/>
              </a:rPr>
              <a:t>ordinateur affiche évolutive</a:t>
            </a:r>
            <a:endParaRPr lang="en-US" sz="2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الهدف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 </a:t>
            </a:r>
          </a:p>
          <a:p>
            <a:pPr marL="0" indent="0" algn="ctr" rtl="1">
              <a:buNone/>
            </a:pPr>
            <a:r>
              <a:rPr lang="ar-DZ" sz="2200" dirty="0" smtClean="0">
                <a:latin typeface="Sakkal Majalla" pitchFamily="2" charset="-78"/>
                <a:cs typeface="Sakkal Majalla" pitchFamily="2" charset="-78"/>
              </a:rPr>
              <a:t>تسهيل التفكير الإبداعي للفوج</a:t>
            </a:r>
          </a:p>
          <a:p>
            <a:pPr marL="0" indent="0" algn="ctr" rtl="1">
              <a:buNone/>
            </a:pPr>
            <a:r>
              <a:rPr lang="ar-DZ" sz="2200" dirty="0" smtClean="0">
                <a:latin typeface="Sakkal Majalla" pitchFamily="2" charset="-78"/>
                <a:cs typeface="Sakkal Majalla" pitchFamily="2" charset="-78"/>
              </a:rPr>
              <a:t>يسمح بالتواصل بين الأفواج</a:t>
            </a:r>
          </a:p>
          <a:p>
            <a:pPr marL="0" indent="0" algn="ctr" rtl="1">
              <a:buNone/>
            </a:pPr>
            <a:r>
              <a:rPr lang="ar-DZ" sz="2200" b="1" dirty="0" smtClean="0">
                <a:latin typeface="Sakkal Majalla" pitchFamily="2" charset="-78"/>
                <a:cs typeface="Sakkal Majalla" pitchFamily="2" charset="-78"/>
              </a:rPr>
              <a:t>الاستخدامات البيداغوجية</a:t>
            </a:r>
          </a:p>
          <a:p>
            <a:pPr marL="0" indent="0" algn="ctr" rtl="1">
              <a:buNone/>
            </a:pPr>
            <a:r>
              <a:rPr lang="ar-DZ" sz="2200" dirty="0">
                <a:latin typeface="Sakkal Majalla" pitchFamily="2" charset="-78"/>
                <a:cs typeface="Sakkal Majalla" pitchFamily="2" charset="-78"/>
              </a:rPr>
              <a:t>المهمة المنجزة ضمن الفوج؛</a:t>
            </a:r>
          </a:p>
          <a:p>
            <a:pPr marL="0" indent="0" algn="ctr" rtl="1">
              <a:buNone/>
            </a:pPr>
            <a:r>
              <a:rPr lang="ar-DZ" sz="2200" dirty="0">
                <a:latin typeface="Sakkal Majalla" pitchFamily="2" charset="-78"/>
                <a:cs typeface="Sakkal Majalla" pitchFamily="2" charset="-78"/>
              </a:rPr>
              <a:t>الحل الموجود أدخل في الكمبيوتر؛</a:t>
            </a:r>
          </a:p>
          <a:p>
            <a:pPr marL="0" indent="0" algn="ctr" rtl="1">
              <a:buNone/>
            </a:pPr>
            <a:r>
              <a:rPr lang="ar-DZ" sz="2200" dirty="0">
                <a:latin typeface="Sakkal Majalla" pitchFamily="2" charset="-78"/>
                <a:cs typeface="Sakkal Majalla" pitchFamily="2" charset="-78"/>
              </a:rPr>
              <a:t>الوظائف المقدمة تسمح للفوج بتعديل المنتوج؛</a:t>
            </a:r>
          </a:p>
          <a:p>
            <a:pPr marL="0" indent="0" algn="ctr" rtl="1">
              <a:buNone/>
            </a:pPr>
            <a:r>
              <a:rPr lang="ar-DZ" sz="2200" dirty="0">
                <a:latin typeface="Sakkal Majalla" pitchFamily="2" charset="-78"/>
                <a:cs typeface="Sakkal Majalla" pitchFamily="2" charset="-78"/>
              </a:rPr>
              <a:t>يمكن المعلّم أن يدير مختلف الإجابات لتوجيه التلاميذ للتفكير في عمل كل فوج ومقارنة الاستراتيجيات حيّز التطبيق؛</a:t>
            </a:r>
          </a:p>
          <a:p>
            <a:pPr marL="0" indent="0" algn="ctr" rtl="1">
              <a:buNone/>
            </a:pPr>
            <a:r>
              <a:rPr lang="ar-DZ" sz="2200" dirty="0">
                <a:latin typeface="Sakkal Majalla" pitchFamily="2" charset="-78"/>
                <a:cs typeface="Sakkal Majalla" pitchFamily="2" charset="-78"/>
              </a:rPr>
              <a:t>يمكن للفوج أن يستأنف العمل لتحسين منتوجه.</a:t>
            </a:r>
          </a:p>
          <a:p>
            <a:pPr marL="0" indent="0" algn="ctr" rtl="1">
              <a:buNone/>
            </a:pPr>
            <a:endParaRPr lang="en-US" sz="2400" dirty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endParaRPr lang="ar-DZ" sz="2400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endParaRPr lang="ar-DZ" sz="2400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endParaRPr lang="en-US" sz="2400" dirty="0"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2628900" cy="173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51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ctr" rtl="1">
              <a:buNone/>
            </a:pPr>
            <a:endParaRPr lang="ar-DZ" sz="2800" b="1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الوضعية </a:t>
            </a:r>
            <a:r>
              <a:rPr lang="ar-DZ" sz="2800" b="1" dirty="0">
                <a:latin typeface="Sakkal Majalla" pitchFamily="2" charset="-78"/>
                <a:cs typeface="Sakkal Majalla" pitchFamily="2" charset="-78"/>
              </a:rPr>
              <a:t>المفضلة</a:t>
            </a:r>
            <a:endParaRPr lang="ar-DZ" sz="2800" dirty="0" smtClean="0">
              <a:latin typeface="Traditional Arabic" pitchFamily="18" charset="-78"/>
              <a:cs typeface="Traditional Arabic" pitchFamily="18" charset="-78"/>
            </a:endParaRPr>
          </a:p>
          <a:p>
            <a:pPr marL="0" indent="0" algn="ctr" rtl="1">
              <a:buNone/>
            </a:pPr>
            <a:r>
              <a:rPr lang="ar-DZ" sz="2400" dirty="0" smtClean="0">
                <a:latin typeface="Sakkal Majalla" pitchFamily="2" charset="-78"/>
                <a:cs typeface="Sakkal Majalla" pitchFamily="2" charset="-78"/>
              </a:rPr>
              <a:t>مجموعات تعلّم من أربعة تلاميذ؛</a:t>
            </a:r>
          </a:p>
          <a:p>
            <a:pPr marL="0" indent="0" algn="ctr" rtl="1">
              <a:buNone/>
            </a:pPr>
            <a:r>
              <a:rPr lang="ar-DZ" sz="2400" dirty="0" smtClean="0">
                <a:latin typeface="Sakkal Majalla" pitchFamily="2" charset="-78"/>
                <a:cs typeface="Sakkal Majalla" pitchFamily="2" charset="-78"/>
              </a:rPr>
              <a:t>وآلة لكل فوج ومجموع الآلات مرتبطة بالشبكة؛</a:t>
            </a:r>
          </a:p>
          <a:p>
            <a:pPr marL="0" indent="0" algn="ctr" rtl="1">
              <a:buNone/>
            </a:pPr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مبادئ البرمجية</a:t>
            </a:r>
          </a:p>
          <a:p>
            <a:pPr marL="0" indent="0" algn="ctr" rtl="1">
              <a:buNone/>
            </a:pPr>
            <a:r>
              <a:rPr lang="ar-DZ" sz="2400" dirty="0" smtClean="0">
                <a:latin typeface="Sakkal Majalla" pitchFamily="2" charset="-78"/>
                <a:cs typeface="Sakkal Majalla" pitchFamily="2" charset="-78"/>
              </a:rPr>
              <a:t>برمجية أداة، </a:t>
            </a:r>
            <a:r>
              <a:rPr lang="ar-DZ" sz="2400" dirty="0" err="1" smtClean="0">
                <a:latin typeface="Sakkal Majalla" pitchFamily="2" charset="-78"/>
                <a:cs typeface="Sakkal Majalla" pitchFamily="2" charset="-78"/>
              </a:rPr>
              <a:t>وموادية</a:t>
            </a:r>
            <a:endParaRPr lang="ar-DZ" sz="2400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أمثلة من البرمجيات</a:t>
            </a:r>
          </a:p>
          <a:p>
            <a:pPr marL="0" indent="0" algn="ctr" rtl="1">
              <a:buNone/>
            </a:pPr>
            <a:r>
              <a:rPr lang="ar-DZ" sz="2400" dirty="0" smtClean="0">
                <a:latin typeface="Sakkal Majalla" pitchFamily="2" charset="-78"/>
                <a:cs typeface="Sakkal Majalla" pitchFamily="2" charset="-78"/>
              </a:rPr>
              <a:t>معالجة نصوص، </a:t>
            </a:r>
          </a:p>
          <a:p>
            <a:pPr marL="0" indent="0" algn="ctr" rtl="1">
              <a:buNone/>
            </a:pPr>
            <a:endParaRPr lang="en-US" dirty="0"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29956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DZ" sz="3100" b="1" dirty="0" smtClean="0">
                <a:latin typeface="Sakkal Majalla" pitchFamily="2" charset="-78"/>
                <a:cs typeface="Sakkal Majalla" pitchFamily="2" charset="-78"/>
              </a:rPr>
              <a:t>3</a:t>
            </a:r>
            <a:r>
              <a:rPr lang="ar-DZ" b="1" dirty="0" smtClean="0">
                <a:latin typeface="Traditional Arabic" pitchFamily="18" charset="-78"/>
                <a:cs typeface="Traditional Arabic" pitchFamily="18" charset="-78"/>
              </a:rPr>
              <a:t>. </a:t>
            </a:r>
            <a:r>
              <a:rPr lang="ar-DZ" sz="2700" b="1" dirty="0" smtClean="0">
                <a:latin typeface="Sakkal Majalla" pitchFamily="2" charset="-78"/>
                <a:cs typeface="Sakkal Majalla" pitchFamily="2" charset="-78"/>
              </a:rPr>
              <a:t>كمبيوتر وسيلة مخبرية حيوية</a:t>
            </a:r>
            <a:r>
              <a:rPr lang="fr-FR" b="1" dirty="0" smtClean="0"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fr-FR" b="1" dirty="0" smtClean="0">
                <a:latin typeface="Traditional Arabic" pitchFamily="18" charset="-78"/>
                <a:cs typeface="Traditional Arabic" pitchFamily="18" charset="-78"/>
              </a:rPr>
            </a:br>
            <a:r>
              <a:rPr lang="fr-FR" sz="2700" b="1" dirty="0" smtClean="0">
                <a:latin typeface="Times New Roman" pitchFamily="18" charset="0"/>
                <a:cs typeface="Times New Roman" pitchFamily="18" charset="0"/>
              </a:rPr>
              <a:t>Ordinateur outil de labo dynamique</a:t>
            </a:r>
            <a:endParaRPr lang="en-US" sz="27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 rtl="1">
              <a:buNone/>
            </a:pPr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الهدف</a:t>
            </a:r>
            <a:r>
              <a:rPr lang="ar-DZ" dirty="0" smtClean="0"/>
              <a:t> </a:t>
            </a:r>
          </a:p>
          <a:p>
            <a:pPr marL="0" indent="0" algn="ctr" rtl="1">
              <a:buNone/>
            </a:pP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تفسير البيانات</a:t>
            </a:r>
          </a:p>
          <a:p>
            <a:pPr marL="0" indent="0" algn="ctr" rtl="1">
              <a:buNone/>
            </a:pPr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الاستخدام البيداغوجي</a:t>
            </a:r>
          </a:p>
          <a:p>
            <a:pPr marL="0" indent="0" algn="ctr" rtl="1">
              <a:buNone/>
            </a:pPr>
            <a:r>
              <a:rPr lang="ar-DZ" sz="2400" dirty="0" smtClean="0">
                <a:latin typeface="Sakkal Majalla" pitchFamily="2" charset="-78"/>
                <a:cs typeface="Sakkal Majalla" pitchFamily="2" charset="-78"/>
              </a:rPr>
              <a:t>يسجل الحاسوب ويعالج المعطيات المسجلة بمساعدة مونتاج؛</a:t>
            </a:r>
          </a:p>
          <a:p>
            <a:pPr marL="0" indent="0" algn="ctr" rtl="1">
              <a:buNone/>
            </a:pPr>
            <a:r>
              <a:rPr lang="ar-DZ" sz="2400" dirty="0" smtClean="0">
                <a:latin typeface="Sakkal Majalla" pitchFamily="2" charset="-78"/>
                <a:cs typeface="Sakkal Majalla" pitchFamily="2" charset="-78"/>
              </a:rPr>
              <a:t>يقوم التلاميذ بإجراء حسابات، مخططات أو كتابات، والتركيز على تفسير النتائج</a:t>
            </a:r>
          </a:p>
          <a:p>
            <a:pPr marL="0" indent="0" algn="ctr" rtl="1">
              <a:buNone/>
            </a:pPr>
            <a:r>
              <a:rPr lang="ar-DZ" sz="2400" b="1" dirty="0">
                <a:latin typeface="Sakkal Majalla" pitchFamily="2" charset="-78"/>
                <a:cs typeface="Sakkal Majalla" pitchFamily="2" charset="-78"/>
              </a:rPr>
              <a:t>الوضعية المفضلة</a:t>
            </a:r>
          </a:p>
          <a:p>
            <a:pPr marL="0" indent="0" algn="ctr" rtl="1">
              <a:buNone/>
            </a:pPr>
            <a:r>
              <a:rPr lang="ar-DZ" sz="2400" dirty="0">
                <a:latin typeface="Sakkal Majalla" pitchFamily="2" charset="-78"/>
                <a:cs typeface="Sakkal Majalla" pitchFamily="2" charset="-78"/>
              </a:rPr>
              <a:t>أفواج بأعداد مختلفة حسب الوسائل والأدوات المتوفرة؛</a:t>
            </a:r>
          </a:p>
          <a:p>
            <a:pPr marL="0" indent="0" algn="ctr" rtl="1">
              <a:buNone/>
            </a:pPr>
            <a:r>
              <a:rPr lang="ar-DZ" sz="2400" b="1" dirty="0">
                <a:latin typeface="Sakkal Majalla" pitchFamily="2" charset="-78"/>
                <a:cs typeface="Sakkal Majalla" pitchFamily="2" charset="-78"/>
              </a:rPr>
              <a:t>مبادئ البرمجية</a:t>
            </a:r>
          </a:p>
          <a:p>
            <a:pPr marL="0" indent="0" algn="ctr" rtl="1">
              <a:buNone/>
            </a:pPr>
            <a:r>
              <a:rPr lang="ar-DZ" sz="2400" dirty="0">
                <a:latin typeface="Sakkal Majalla" pitchFamily="2" charset="-78"/>
                <a:cs typeface="Sakkal Majalla" pitchFamily="2" charset="-78"/>
              </a:rPr>
              <a:t>أدوات مخبرية تسمح بتفسير المعطيات، الرقمية أو نصية في وقت حقيقي؛</a:t>
            </a:r>
          </a:p>
          <a:p>
            <a:pPr marL="0" indent="0" algn="ctr" rtl="1">
              <a:buNone/>
            </a:pPr>
            <a:r>
              <a:rPr lang="ar-DZ" sz="2400" b="1" dirty="0">
                <a:latin typeface="Sakkal Majalla" pitchFamily="2" charset="-78"/>
                <a:cs typeface="Sakkal Majalla" pitchFamily="2" charset="-78"/>
              </a:rPr>
              <a:t>مقطع توضيحي</a:t>
            </a:r>
          </a:p>
          <a:p>
            <a:pPr marL="0" indent="0" algn="ctr" rtl="1">
              <a:buNone/>
            </a:pPr>
            <a:r>
              <a:rPr lang="ar-DZ" sz="2400" dirty="0">
                <a:latin typeface="Sakkal Majalla" pitchFamily="2" charset="-78"/>
                <a:cs typeface="Sakkal Majalla" pitchFamily="2" charset="-78"/>
              </a:rPr>
              <a:t>مشكلات حقيقية</a:t>
            </a:r>
            <a:endParaRPr lang="en-US" sz="2400" dirty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endParaRPr lang="en-US" sz="2400" dirty="0"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632"/>
            <a:ext cx="1907704" cy="187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348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 algn="ctr" rtl="1">
              <a:buNone/>
            </a:pPr>
            <a:r>
              <a:rPr lang="ar-DZ" b="1" dirty="0">
                <a:latin typeface="Sakkal Majalla" pitchFamily="2" charset="-78"/>
                <a:cs typeface="Sakkal Majalla" pitchFamily="2" charset="-78"/>
              </a:rPr>
              <a:t>4. كمبيوتر مقيم فوري</a:t>
            </a:r>
            <a:r>
              <a:rPr lang="fr-FR" b="1" dirty="0"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fr-FR" b="1" dirty="0">
                <a:latin typeface="Traditional Arabic" pitchFamily="18" charset="-78"/>
                <a:cs typeface="Traditional Arabic" pitchFamily="18" charset="-78"/>
              </a:rPr>
            </a:b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Ordinateur évaluateur instantané</a:t>
            </a:r>
            <a:endParaRPr lang="ar-DZ" sz="24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marL="0" indent="0" algn="ctr" rtl="1">
              <a:buNone/>
            </a:pPr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الهدف</a:t>
            </a:r>
          </a:p>
          <a:p>
            <a:pPr marL="0" indent="0" algn="ctr" rtl="1">
              <a:buNone/>
            </a:pPr>
            <a:r>
              <a:rPr lang="ar-DZ" sz="2400" dirty="0" smtClean="0">
                <a:latin typeface="Sakkal Majalla" pitchFamily="2" charset="-78"/>
                <a:cs typeface="Sakkal Majalla" pitchFamily="2" charset="-78"/>
              </a:rPr>
              <a:t>وضع تشخيص يرتبط بالأهداف المعطاة؛</a:t>
            </a:r>
          </a:p>
          <a:p>
            <a:pPr marL="0" indent="0" algn="ctr" rtl="1">
              <a:buNone/>
            </a:pPr>
            <a:r>
              <a:rPr lang="ar-DZ" sz="2400" dirty="0" smtClean="0">
                <a:latin typeface="Sakkal Majalla" pitchFamily="2" charset="-78"/>
                <a:cs typeface="Sakkal Majalla" pitchFamily="2" charset="-78"/>
              </a:rPr>
              <a:t>تصحيح منتوج بكيفية صادقة، وفورية ودون تدخل المعلّم؛</a:t>
            </a:r>
          </a:p>
          <a:p>
            <a:pPr marL="0" indent="0" algn="ctr" rtl="1">
              <a:buNone/>
            </a:pPr>
            <a:r>
              <a:rPr lang="ar-DZ" sz="2400" b="1" dirty="0">
                <a:latin typeface="Sakkal Majalla" pitchFamily="2" charset="-78"/>
                <a:cs typeface="Sakkal Majalla" pitchFamily="2" charset="-78"/>
              </a:rPr>
              <a:t>الاستخدام البيداغوجي</a:t>
            </a:r>
          </a:p>
          <a:p>
            <a:pPr marL="0" indent="0" algn="ctr" rtl="1">
              <a:buNone/>
            </a:pPr>
            <a:r>
              <a:rPr lang="ar-DZ" sz="2400" dirty="0">
                <a:latin typeface="Sakkal Majalla" pitchFamily="2" charset="-78"/>
                <a:cs typeface="Sakkal Majalla" pitchFamily="2" charset="-78"/>
              </a:rPr>
              <a:t>يصحح الكمبيوتر تمارين التلاميذ ممّا يسمح </a:t>
            </a:r>
            <a:r>
              <a:rPr lang="ar-DZ" sz="2400" dirty="0" smtClean="0">
                <a:latin typeface="Sakkal Majalla" pitchFamily="2" charset="-78"/>
                <a:cs typeface="Sakkal Majalla" pitchFamily="2" charset="-78"/>
              </a:rPr>
              <a:t>للمعلّم ب:</a:t>
            </a:r>
            <a:endParaRPr lang="ar-DZ" sz="2400" dirty="0">
              <a:latin typeface="Sakkal Majalla" pitchFamily="2" charset="-78"/>
              <a:cs typeface="Sakkal Majalla" pitchFamily="2" charset="-78"/>
            </a:endParaRPr>
          </a:p>
          <a:p>
            <a:pPr algn="ctr" rtl="1">
              <a:buFontTx/>
              <a:buChar char="-"/>
            </a:pPr>
            <a:r>
              <a:rPr lang="ar-DZ" sz="2400" dirty="0">
                <a:latin typeface="Sakkal Majalla" pitchFamily="2" charset="-78"/>
                <a:cs typeface="Sakkal Majalla" pitchFamily="2" charset="-78"/>
              </a:rPr>
              <a:t>وضع تشخيص لبيداغوجيا فارقية؛</a:t>
            </a:r>
          </a:p>
          <a:p>
            <a:pPr algn="ctr" rtl="1">
              <a:buFontTx/>
              <a:buChar char="-"/>
            </a:pPr>
            <a:r>
              <a:rPr lang="ar-DZ" sz="2400" dirty="0">
                <a:latin typeface="Sakkal Majalla" pitchFamily="2" charset="-78"/>
                <a:cs typeface="Sakkal Majalla" pitchFamily="2" charset="-78"/>
              </a:rPr>
              <a:t>أو أن تتم مساعدته لتسيير  القسم، من خلال تفريغه من بعض مهام التصحيح؛</a:t>
            </a:r>
          </a:p>
          <a:p>
            <a:pPr algn="ctr" rtl="1">
              <a:buFontTx/>
              <a:buChar char="-"/>
            </a:pPr>
            <a:r>
              <a:rPr lang="ar-DZ" sz="2400" dirty="0">
                <a:latin typeface="Sakkal Majalla" pitchFamily="2" charset="-78"/>
                <a:cs typeface="Sakkal Majalla" pitchFamily="2" charset="-78"/>
              </a:rPr>
              <a:t>هذا له أهمية خاصة إذا كان الأفواج يعملون على مهام مختلفة.</a:t>
            </a:r>
          </a:p>
          <a:p>
            <a:endParaRPr lang="en-US" sz="2400" dirty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endParaRPr lang="ar-DZ" sz="2400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endParaRPr lang="en-US" sz="2400" dirty="0"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188640"/>
            <a:ext cx="2339752" cy="122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747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مبادئ البرمجية</a:t>
            </a:r>
          </a:p>
          <a:p>
            <a:pPr marL="0" indent="0" algn="ctr" rtl="1">
              <a:buNone/>
            </a:pPr>
            <a:r>
              <a:rPr lang="ar-DZ" sz="2400" dirty="0" smtClean="0">
                <a:latin typeface="Sakkal Majalla" pitchFamily="2" charset="-78"/>
                <a:cs typeface="Sakkal Majalla" pitchFamily="2" charset="-78"/>
              </a:rPr>
              <a:t>برمجية أو أداة </a:t>
            </a:r>
            <a:r>
              <a:rPr lang="ar-DZ" sz="2400" dirty="0" err="1" smtClean="0">
                <a:latin typeface="Sakkal Majalla" pitchFamily="2" charset="-78"/>
                <a:cs typeface="Sakkal Majalla" pitchFamily="2" charset="-78"/>
              </a:rPr>
              <a:t>موادية</a:t>
            </a:r>
            <a:r>
              <a:rPr lang="ar-DZ" sz="2400" dirty="0" smtClean="0">
                <a:latin typeface="Sakkal Majalla" pitchFamily="2" charset="-78"/>
                <a:cs typeface="Sakkal Majalla" pitchFamily="2" charset="-78"/>
              </a:rPr>
              <a:t> تستهدف أهداف محددة؛</a:t>
            </a:r>
          </a:p>
          <a:p>
            <a:pPr marL="0" indent="0" algn="ctr" rtl="1">
              <a:buNone/>
            </a:pPr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مقطع توضيحي</a:t>
            </a:r>
          </a:p>
          <a:p>
            <a:pPr marL="0" indent="0" algn="ctr" rtl="1">
              <a:buNone/>
            </a:pPr>
            <a:r>
              <a:rPr lang="ar-DZ" sz="2400" dirty="0" smtClean="0">
                <a:latin typeface="Sakkal Majalla" pitchFamily="2" charset="-78"/>
                <a:cs typeface="Sakkal Majalla" pitchFamily="2" charset="-78"/>
              </a:rPr>
              <a:t>مشكلات حقيقية</a:t>
            </a:r>
            <a:endParaRPr lang="en-US" sz="2400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44434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fr-FR" b="1" dirty="0" smtClean="0">
                <a:latin typeface="Traditional Arabic" pitchFamily="18" charset="-78"/>
                <a:cs typeface="Traditional Arabic" pitchFamily="18" charset="-78"/>
              </a:rPr>
            </a:br>
            <a:endParaRPr lang="en-US" sz="2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DZ" sz="2800" b="1" dirty="0">
                <a:latin typeface="Sakkal Majalla" pitchFamily="2" charset="-78"/>
                <a:cs typeface="Sakkal Majalla" pitchFamily="2" charset="-78"/>
              </a:rPr>
              <a:t>5. كمبيوتر مكرر دون كلل</a:t>
            </a:r>
            <a:endParaRPr lang="ar-DZ" sz="2800" b="1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Ordinateur répétiteur inlassable</a:t>
            </a:r>
            <a:endParaRPr lang="ar-DZ" sz="2400" b="1" dirty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الهدف</a:t>
            </a:r>
          </a:p>
          <a:p>
            <a:pPr marL="0" indent="0" algn="ctr" rtl="1">
              <a:buNone/>
            </a:pPr>
            <a:r>
              <a:rPr lang="ar-DZ" sz="2400" dirty="0" smtClean="0">
                <a:latin typeface="Sakkal Majalla" pitchFamily="2" charset="-78"/>
                <a:cs typeface="Sakkal Majalla" pitchFamily="2" charset="-78"/>
              </a:rPr>
              <a:t>تدريب التلاميذ على هدف معطى</a:t>
            </a:r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؛</a:t>
            </a:r>
          </a:p>
          <a:p>
            <a:pPr marL="0" indent="0" algn="ctr" rtl="1">
              <a:buNone/>
            </a:pPr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الاستخدام البيداغوجي</a:t>
            </a:r>
          </a:p>
          <a:p>
            <a:pPr marL="0" indent="0" algn="ctr" rtl="1">
              <a:buNone/>
            </a:pPr>
            <a:r>
              <a:rPr lang="ar-DZ" sz="2400" dirty="0" smtClean="0">
                <a:latin typeface="Sakkal Majalla" pitchFamily="2" charset="-78"/>
                <a:cs typeface="Sakkal Majalla" pitchFamily="2" charset="-78"/>
              </a:rPr>
              <a:t>بعد الكشف عن ثغرات التلاميذ حول موضوع معيّن، يقترح المعلّم على التلاميذ التدريب على برمجية محددة؛</a:t>
            </a:r>
          </a:p>
          <a:p>
            <a:pPr marL="0" indent="0" algn="ctr" rtl="1">
              <a:buNone/>
            </a:pPr>
            <a:r>
              <a:rPr lang="ar-DZ" sz="2400" dirty="0" smtClean="0">
                <a:latin typeface="Sakkal Majalla" pitchFamily="2" charset="-78"/>
                <a:cs typeface="Sakkal Majalla" pitchFamily="2" charset="-78"/>
              </a:rPr>
              <a:t>مثلا برمجية معالجة </a:t>
            </a:r>
            <a:endParaRPr lang="en-US" sz="2400" dirty="0"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188640"/>
            <a:ext cx="2448272" cy="181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841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6. كمبيوتر مرافق متفاعل</a:t>
            </a:r>
            <a:r>
              <a:rPr lang="fr-FR" b="1" dirty="0" smtClean="0"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fr-FR" b="1" dirty="0" smtClean="0">
                <a:latin typeface="Traditional Arabic" pitchFamily="18" charset="-78"/>
                <a:cs typeface="Traditional Arabic" pitchFamily="18" charset="-78"/>
              </a:rPr>
            </a:b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Ordinateur tuteur interactif</a:t>
            </a:r>
            <a:endParaRPr lang="en-US" sz="24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الهدف</a:t>
            </a:r>
          </a:p>
          <a:p>
            <a:pPr marL="0" indent="0" algn="ctr" rtl="1">
              <a:buNone/>
            </a:pPr>
            <a:r>
              <a:rPr lang="ar-DZ" sz="2400" dirty="0" smtClean="0">
                <a:latin typeface="Sakkal Majalla" pitchFamily="2" charset="-78"/>
                <a:cs typeface="Sakkal Majalla" pitchFamily="2" charset="-78"/>
              </a:rPr>
              <a:t>تقديم معلومات أو أداءات</a:t>
            </a:r>
          </a:p>
          <a:p>
            <a:pPr marL="0" indent="0" algn="ctr" rtl="1">
              <a:buNone/>
            </a:pPr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الاستخدام البيداغوجي</a:t>
            </a:r>
          </a:p>
          <a:p>
            <a:pPr marL="0" indent="0" algn="ctr" rtl="1">
              <a:buNone/>
            </a:pPr>
            <a:r>
              <a:rPr lang="ar-DZ" sz="2400" dirty="0" smtClean="0">
                <a:latin typeface="Sakkal Majalla" pitchFamily="2" charset="-78"/>
                <a:cs typeface="Sakkal Majalla" pitchFamily="2" charset="-78"/>
              </a:rPr>
              <a:t>في إطار البيداغوجيا الفارقة يقوم المدرس بجعل مجموعة من التلاميذ يعملون على حاسوب على مفهوم غير متناول بعد، ويمكنه الاهتمام بمختلف الأفواج؛ </a:t>
            </a:r>
            <a:endParaRPr lang="en-US" sz="2400" dirty="0"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260648"/>
            <a:ext cx="2664296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690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60648"/>
            <a:ext cx="8856984" cy="6408712"/>
          </a:xfrm>
        </p:spPr>
      </p:pic>
    </p:spTree>
    <p:extLst>
      <p:ext uri="{BB962C8B-B14F-4D97-AF65-F5344CB8AC3E}">
        <p14:creationId xmlns:p14="http://schemas.microsoft.com/office/powerpoint/2010/main" val="368155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DZ" sz="3600" b="1" dirty="0">
                <a:latin typeface="Sakkal Majalla" pitchFamily="2" charset="-78"/>
                <a:cs typeface="Sakkal Majalla" pitchFamily="2" charset="-78"/>
              </a:rPr>
              <a:t>مجالات استخدام الكمبيوتر في العملية التعليمية</a:t>
            </a:r>
            <a:endParaRPr lang="en-US" sz="36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وضعية مشكلة </a:t>
            </a:r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إنطلاقية</a:t>
            </a:r>
            <a:endParaRPr lang="fr-FR" sz="2400" b="1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السند</a:t>
            </a:r>
            <a:endParaRPr lang="ar-DZ" sz="2400" b="1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sz="2400" dirty="0">
                <a:latin typeface="Sakkal Majalla" pitchFamily="2" charset="-78"/>
                <a:cs typeface="Sakkal Majalla" pitchFamily="2" charset="-78"/>
              </a:rPr>
              <a:t>تشير الأدبيات إلى ضرورة </a:t>
            </a:r>
            <a:r>
              <a:rPr lang="ar-DZ" sz="2400" b="1" dirty="0">
                <a:latin typeface="Sakkal Majalla" pitchFamily="2" charset="-78"/>
                <a:cs typeface="Sakkal Majalla" pitchFamily="2" charset="-78"/>
              </a:rPr>
              <a:t>تغيير الممارسات الحالية </a:t>
            </a:r>
            <a:r>
              <a:rPr lang="ar-DZ" sz="2400" dirty="0">
                <a:latin typeface="Sakkal Majalla" pitchFamily="2" charset="-78"/>
                <a:cs typeface="Sakkal Majalla" pitchFamily="2" charset="-78"/>
              </a:rPr>
              <a:t>لنتمكن من استخدام الكمبيوتر في التعليم، إذ ينبغي علينا إعادة </a:t>
            </a:r>
            <a:r>
              <a:rPr lang="ar-DZ" sz="2400" b="1" dirty="0">
                <a:latin typeface="Sakkal Majalla" pitchFamily="2" charset="-78"/>
                <a:cs typeface="Sakkal Majalla" pitchFamily="2" charset="-78"/>
              </a:rPr>
              <a:t>التفكير في </a:t>
            </a:r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تعليمنا</a:t>
            </a:r>
            <a:r>
              <a:rPr lang="ar-DZ" sz="2400" dirty="0" smtClean="0">
                <a:latin typeface="Sakkal Majalla" pitchFamily="2" charset="-78"/>
                <a:cs typeface="Sakkal Majalla" pitchFamily="2" charset="-78"/>
              </a:rPr>
              <a:t>،</a:t>
            </a:r>
            <a:r>
              <a:rPr lang="fr-FR" sz="2400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sz="2400" dirty="0" smtClean="0">
                <a:latin typeface="Sakkal Majalla" pitchFamily="2" charset="-78"/>
                <a:cs typeface="Sakkal Majalla" pitchFamily="2" charset="-78"/>
              </a:rPr>
              <a:t>وفي </a:t>
            </a:r>
            <a:r>
              <a:rPr lang="ar-DZ" sz="2400" b="1" dirty="0">
                <a:latin typeface="Sakkal Majalla" pitchFamily="2" charset="-78"/>
                <a:cs typeface="Sakkal Majalla" pitchFamily="2" charset="-78"/>
              </a:rPr>
              <a:t>أدوار</a:t>
            </a:r>
            <a:r>
              <a:rPr lang="ar-DZ" sz="2400" dirty="0">
                <a:latin typeface="Sakkal Majalla" pitchFamily="2" charset="-78"/>
                <a:cs typeface="Sakkal Majalla" pitchFamily="2" charset="-78"/>
              </a:rPr>
              <a:t> التلاميذ والمعلّم بدمج مكان للكمبيوتر</a:t>
            </a:r>
            <a:r>
              <a:rPr lang="ar-DZ" sz="2400" dirty="0" smtClean="0">
                <a:latin typeface="Sakkal Majalla" pitchFamily="2" charset="-78"/>
                <a:cs typeface="Sakkal Majalla" pitchFamily="2" charset="-78"/>
              </a:rPr>
              <a:t>.</a:t>
            </a:r>
          </a:p>
          <a:p>
            <a:pPr marL="0" indent="0" algn="ctr" rtl="1">
              <a:buNone/>
            </a:pPr>
            <a:r>
              <a:rPr lang="ar-DZ" sz="2400" dirty="0" smtClean="0">
                <a:latin typeface="Sakkal Majalla" pitchFamily="2" charset="-78"/>
                <a:cs typeface="Sakkal Majalla" pitchFamily="2" charset="-78"/>
              </a:rPr>
              <a:t> لقد </a:t>
            </a:r>
            <a:r>
              <a:rPr lang="ar-DZ" sz="2400" dirty="0">
                <a:latin typeface="Sakkal Majalla" pitchFamily="2" charset="-78"/>
                <a:cs typeface="Sakkal Majalla" pitchFamily="2" charset="-78"/>
              </a:rPr>
              <a:t>تغيرت النظرة </a:t>
            </a:r>
            <a:r>
              <a:rPr lang="ar-DZ" sz="2400" b="1" dirty="0">
                <a:latin typeface="Sakkal Majalla" pitchFamily="2" charset="-78"/>
                <a:cs typeface="Sakkal Majalla" pitchFamily="2" charset="-78"/>
              </a:rPr>
              <a:t>للمثلث الديداكتيكي </a:t>
            </a:r>
            <a:r>
              <a:rPr lang="ar-DZ" sz="2400" dirty="0">
                <a:latin typeface="Sakkal Majalla" pitchFamily="2" charset="-78"/>
                <a:cs typeface="Sakkal Majalla" pitchFamily="2" charset="-78"/>
              </a:rPr>
              <a:t>ثلاثي الأبعاد الذي ينفذه (المعلّم – التلاميذ –المعرفة). فعند إدخال وسيط (الكمبيوتر). يمكن مراجعة المثلث وتحويله إلى هرم </a:t>
            </a:r>
            <a:endParaRPr lang="ar-DZ" sz="2400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r" rtl="1">
              <a:buNone/>
            </a:pPr>
            <a:endParaRPr lang="en-US" sz="2400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3099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marL="0" indent="0" algn="r" rtl="1">
              <a:buNone/>
            </a:pPr>
            <a:r>
              <a:rPr lang="ar-DZ" sz="2400" b="1" dirty="0">
                <a:latin typeface="Sakkal Majalla" pitchFamily="2" charset="-78"/>
                <a:cs typeface="Sakkal Majalla" pitchFamily="2" charset="-78"/>
              </a:rPr>
              <a:t>التعليمة</a:t>
            </a:r>
          </a:p>
          <a:p>
            <a:pPr marL="0" indent="0" algn="r" rtl="1">
              <a:buNone/>
            </a:pPr>
            <a:r>
              <a:rPr lang="ar-DZ" sz="2400" dirty="0">
                <a:latin typeface="Sakkal Majalla" pitchFamily="2" charset="-78"/>
                <a:cs typeface="Sakkal Majalla" pitchFamily="2" charset="-78"/>
              </a:rPr>
              <a:t>اشرح السند من خلال:</a:t>
            </a:r>
          </a:p>
          <a:p>
            <a:pPr marL="514350" indent="-514350" algn="r" rtl="1">
              <a:buAutoNum type="arabicPeriod"/>
            </a:pPr>
            <a:r>
              <a:rPr lang="ar-DZ" sz="2400" dirty="0">
                <a:latin typeface="Sakkal Majalla" pitchFamily="2" charset="-78"/>
                <a:cs typeface="Sakkal Majalla" pitchFamily="2" charset="-78"/>
              </a:rPr>
              <a:t>شرح المثلث الديداكتيكي وأقطابه</a:t>
            </a:r>
          </a:p>
          <a:p>
            <a:pPr marL="514350" indent="-514350" algn="r" rtl="1">
              <a:buAutoNum type="arabicPeriod"/>
            </a:pPr>
            <a:r>
              <a:rPr lang="ar-DZ" sz="2400" dirty="0">
                <a:latin typeface="Sakkal Majalla" pitchFamily="2" charset="-78"/>
                <a:cs typeface="Sakkal Majalla" pitchFamily="2" charset="-78"/>
              </a:rPr>
              <a:t>شرح الهرم الديداكتيكي موضحا الانتقال من المثلث إلى الهرم التعليمي؛</a:t>
            </a:r>
          </a:p>
          <a:p>
            <a:pPr marL="514350" indent="-514350" algn="r" rtl="1">
              <a:buAutoNum type="arabicPeriod"/>
            </a:pPr>
            <a:r>
              <a:rPr lang="ar-DZ" sz="2400" dirty="0">
                <a:latin typeface="Sakkal Majalla" pitchFamily="2" charset="-78"/>
                <a:cs typeface="Sakkal Majalla" pitchFamily="2" charset="-78"/>
              </a:rPr>
              <a:t>توضيح مختلف الأقطاب ومختلف العلاقات التي </a:t>
            </a:r>
            <a:r>
              <a:rPr lang="ar-DZ" sz="2400" dirty="0" err="1">
                <a:latin typeface="Sakkal Majalla" pitchFamily="2" charset="-78"/>
                <a:cs typeface="Sakkal Majalla" pitchFamily="2" charset="-78"/>
              </a:rPr>
              <a:t>تنتظمها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.</a:t>
            </a:r>
          </a:p>
          <a:p>
            <a:pPr marL="0" indent="0" algn="ct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816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DZ" sz="4000" b="1" dirty="0" smtClean="0">
                <a:latin typeface="Sakkal Majalla" pitchFamily="2" charset="-78"/>
                <a:cs typeface="Sakkal Majalla" pitchFamily="2" charset="-78"/>
              </a:rPr>
              <a:t>استنتج مختلف الأقطاب ثم حدّد أنواع العلاقات</a:t>
            </a:r>
            <a:endParaRPr lang="en-US" sz="4000" b="1" dirty="0"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484784"/>
            <a:ext cx="8352928" cy="4824535"/>
          </a:xfrm>
        </p:spPr>
      </p:pic>
    </p:spTree>
    <p:extLst>
      <p:ext uri="{BB962C8B-B14F-4D97-AF65-F5344CB8AC3E}">
        <p14:creationId xmlns:p14="http://schemas.microsoft.com/office/powerpoint/2010/main" val="309146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620688"/>
            <a:ext cx="8280920" cy="4895081"/>
          </a:xfrm>
        </p:spPr>
      </p:pic>
    </p:spTree>
    <p:extLst>
      <p:ext uri="{BB962C8B-B14F-4D97-AF65-F5344CB8AC3E}">
        <p14:creationId xmlns:p14="http://schemas.microsoft.com/office/powerpoint/2010/main" val="158099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404664"/>
            <a:ext cx="8640960" cy="5721499"/>
          </a:xfrm>
        </p:spPr>
        <p:txBody>
          <a:bodyPr>
            <a:normAutofit/>
          </a:bodyPr>
          <a:lstStyle/>
          <a:p>
            <a:pPr marL="0" lvl="0" indent="0" algn="ctr" rtl="1">
              <a:buNone/>
            </a:pPr>
            <a:endParaRPr lang="ar-DZ" sz="2800" b="1" dirty="0" smtClean="0">
              <a:latin typeface="Sakkal Majalla" pitchFamily="2" charset="-78"/>
              <a:cs typeface="Sakkal Majalla" pitchFamily="2" charset="-78"/>
            </a:endParaRPr>
          </a:p>
          <a:p>
            <a:pPr marL="0" lvl="0" indent="0" algn="ctr" rtl="1">
              <a:buNone/>
            </a:pPr>
            <a:endParaRPr lang="ar-DZ" sz="2800" b="1" dirty="0">
              <a:latin typeface="Sakkal Majalla" pitchFamily="2" charset="-78"/>
              <a:cs typeface="Sakkal Majalla" pitchFamily="2" charset="-78"/>
            </a:endParaRPr>
          </a:p>
          <a:p>
            <a:pPr marL="0" lvl="0" indent="0" algn="ctr" rtl="1">
              <a:buNone/>
            </a:pPr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القطب </a:t>
            </a:r>
            <a:r>
              <a:rPr lang="ar-DZ" sz="2800" b="1" dirty="0">
                <a:latin typeface="Sakkal Majalla" pitchFamily="2" charset="-78"/>
                <a:cs typeface="Sakkal Majalla" pitchFamily="2" charset="-78"/>
              </a:rPr>
              <a:t>الأول في الهرم</a:t>
            </a:r>
            <a:endParaRPr lang="ar-DZ" sz="3000" dirty="0" smtClean="0">
              <a:latin typeface="Traditional Arabic" pitchFamily="18" charset="-78"/>
              <a:cs typeface="Traditional Arabic" pitchFamily="18" charset="-78"/>
            </a:endParaRPr>
          </a:p>
          <a:p>
            <a:pPr marL="0" lvl="0" indent="0" algn="ctr" rtl="1">
              <a:buNone/>
            </a:pPr>
            <a:r>
              <a:rPr lang="ar-DZ" sz="2400" dirty="0" smtClean="0">
                <a:latin typeface="Sakkal Majalla" pitchFamily="2" charset="-78"/>
                <a:cs typeface="Sakkal Majalla" pitchFamily="2" charset="-78"/>
              </a:rPr>
              <a:t>قطب </a:t>
            </a:r>
            <a:r>
              <a:rPr lang="ar-DZ" sz="2400" dirty="0">
                <a:latin typeface="Sakkal Majalla" pitchFamily="2" charset="-78"/>
                <a:cs typeface="Sakkal Majalla" pitchFamily="2" charset="-78"/>
              </a:rPr>
              <a:t>المعرفة – المعلّم – الوسائط : وهو يمثل إعلام المعلّم للمعارف، أي تصميم وضعية تعلّم ذات </a:t>
            </a:r>
            <a:r>
              <a:rPr lang="ar-DZ" sz="2400" b="1" dirty="0">
                <a:latin typeface="Sakkal Majalla" pitchFamily="2" charset="-78"/>
                <a:cs typeface="Sakkal Majalla" pitchFamily="2" charset="-78"/>
              </a:rPr>
              <a:t>معنى</a:t>
            </a:r>
            <a:r>
              <a:rPr lang="ar-DZ" sz="2400" dirty="0">
                <a:latin typeface="Sakkal Majalla" pitchFamily="2" charset="-78"/>
                <a:cs typeface="Sakkal Majalla" pitchFamily="2" charset="-78"/>
              </a:rPr>
              <a:t> من خلال وسائل الإعلام  الاتصال </a:t>
            </a:r>
            <a:r>
              <a:rPr lang="ar-DZ" sz="2400" dirty="0" smtClean="0">
                <a:latin typeface="Sakkal Majalla" pitchFamily="2" charset="-78"/>
                <a:cs typeface="Sakkal Majalla" pitchFamily="2" charset="-78"/>
              </a:rPr>
              <a:t>؛</a:t>
            </a:r>
            <a:endParaRPr lang="fr-FR" sz="2400" dirty="0" smtClean="0">
              <a:latin typeface="Sakkal Majalla" pitchFamily="2" charset="-78"/>
              <a:cs typeface="Sakkal Majalla" pitchFamily="2" charset="-78"/>
            </a:endParaRPr>
          </a:p>
          <a:p>
            <a:pPr marL="0" lvl="0" indent="0" algn="ctr" rtl="1">
              <a:buNone/>
            </a:pPr>
            <a:r>
              <a:rPr lang="ar-DZ" sz="2800" b="1" dirty="0">
                <a:latin typeface="Sakkal Majalla" pitchFamily="2" charset="-78"/>
                <a:cs typeface="Sakkal Majalla" pitchFamily="2" charset="-78"/>
              </a:rPr>
              <a:t>القطب الثاني في </a:t>
            </a:r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الهرم</a:t>
            </a:r>
            <a:endParaRPr lang="fr-FR" sz="2800" b="1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sz="2400" dirty="0">
                <a:latin typeface="Traditional Arabic" pitchFamily="18" charset="-78"/>
                <a:cs typeface="Traditional Arabic" pitchFamily="18" charset="-78"/>
              </a:rPr>
              <a:t>قطب الوسائط – معرفة – تلميذ : والتي تمثل التكوين الذاتي للمتعلّم مع الوسائط، تفاعلات  المتعلّم مع الوسائط في وضعية تعلّم </a:t>
            </a:r>
            <a:r>
              <a:rPr lang="ar-DZ" sz="2400" dirty="0" err="1">
                <a:latin typeface="Traditional Arabic" pitchFamily="18" charset="-78"/>
                <a:cs typeface="Traditional Arabic" pitchFamily="18" charset="-78"/>
              </a:rPr>
              <a:t>مرقمنة</a:t>
            </a:r>
            <a:r>
              <a:rPr lang="ar-DZ" sz="2400" dirty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DZ" sz="2400" dirty="0" smtClean="0">
                <a:latin typeface="Traditional Arabic" pitchFamily="18" charset="-78"/>
                <a:cs typeface="Traditional Arabic" pitchFamily="18" charset="-78"/>
              </a:rPr>
              <a:t>وكيفية؛</a:t>
            </a:r>
          </a:p>
          <a:p>
            <a:pPr marL="0" indent="0" algn="ctr" rtl="1">
              <a:buNone/>
            </a:pPr>
            <a:endParaRPr lang="ar-DZ" sz="2800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endParaRPr lang="ar-DZ" sz="2800" dirty="0" smtClean="0">
              <a:latin typeface="Traditional Arabic" pitchFamily="18" charset="-78"/>
              <a:cs typeface="Traditional Arabic" pitchFamily="18" charset="-78"/>
            </a:endParaRPr>
          </a:p>
          <a:p>
            <a:pPr marL="0" indent="0" algn="ctr" rtl="1">
              <a:buNone/>
            </a:pPr>
            <a:r>
              <a:rPr lang="ar-DZ" sz="24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endParaRPr lang="en-US" sz="2400" dirty="0"/>
          </a:p>
          <a:p>
            <a:pPr marL="0" lvl="0" indent="0" algn="ctr" rtl="1">
              <a:buNone/>
            </a:pPr>
            <a:endParaRPr lang="en-US" sz="2800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5000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 </a:t>
            </a:r>
            <a:endParaRPr lang="en-US" sz="28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ar-DZ" sz="2800" b="1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endParaRPr lang="ar-DZ" sz="2800" b="1" dirty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القطب </a:t>
            </a:r>
            <a:r>
              <a:rPr lang="ar-DZ" sz="2800" b="1" dirty="0">
                <a:latin typeface="Sakkal Majalla" pitchFamily="2" charset="-78"/>
                <a:cs typeface="Sakkal Majalla" pitchFamily="2" charset="-78"/>
              </a:rPr>
              <a:t>الثالث للهرم</a:t>
            </a:r>
            <a:endParaRPr lang="fr-FR" sz="2800" b="1" dirty="0">
              <a:latin typeface="Sakkal Majalla" pitchFamily="2" charset="-78"/>
              <a:cs typeface="Sakkal Majalla" pitchFamily="2" charset="-78"/>
            </a:endParaRPr>
          </a:p>
          <a:p>
            <a:pPr marL="0" lvl="0" indent="0" algn="ctr" rtl="1">
              <a:buNone/>
            </a:pPr>
            <a:r>
              <a:rPr lang="ar-DZ" sz="2400" dirty="0">
                <a:latin typeface="Sakkal Majalla" pitchFamily="2" charset="-78"/>
                <a:cs typeface="Sakkal Majalla" pitchFamily="2" charset="-78"/>
              </a:rPr>
              <a:t>قطب متعلّم – معلّم – وسائط : والتي تمثل  </a:t>
            </a:r>
            <a:r>
              <a:rPr lang="fr-FR" sz="2400" dirty="0">
                <a:latin typeface="Sakkal Majalla" pitchFamily="2" charset="-78"/>
                <a:cs typeface="Sakkal Majalla" pitchFamily="2" charset="-78"/>
              </a:rPr>
              <a:t>médiation</a:t>
            </a:r>
            <a:r>
              <a:rPr lang="ar-DZ" sz="2400" dirty="0">
                <a:latin typeface="Sakkal Majalla" pitchFamily="2" charset="-78"/>
                <a:cs typeface="Sakkal Majalla" pitchFamily="2" charset="-78"/>
              </a:rPr>
              <a:t> التكوين، أو علاقات التكوين بين المعلّم والتلميذ من خلال الوسائط التكنولوجية المستخدمة؛ </a:t>
            </a:r>
            <a:endParaRPr lang="ar-DZ" sz="2400" b="1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القطب </a:t>
            </a:r>
            <a:r>
              <a:rPr lang="ar-DZ" sz="2800" b="1" dirty="0">
                <a:latin typeface="Sakkal Majalla" pitchFamily="2" charset="-78"/>
                <a:cs typeface="Sakkal Majalla" pitchFamily="2" charset="-78"/>
              </a:rPr>
              <a:t>الرابع للهرم</a:t>
            </a:r>
            <a:endParaRPr lang="ar-DZ" sz="2800" dirty="0" smtClean="0"/>
          </a:p>
          <a:p>
            <a:pPr marL="0" lvl="0" indent="0" algn="ctr" rtl="1">
              <a:buNone/>
            </a:pPr>
            <a:r>
              <a:rPr lang="ar-DZ" sz="2400" dirty="0">
                <a:latin typeface="Sakkal Majalla" pitchFamily="2" charset="-78"/>
                <a:cs typeface="Sakkal Majalla" pitchFamily="2" charset="-78"/>
              </a:rPr>
              <a:t>قطب معارف - تلميذ – معلّم : والتي تمثل المثلث الديداكتيكي الكلاسيكي، العلاقات بين المعلّم والتلميذ والمعارف في وضعية كلاسيكية والتي لا يستخدم فيها الوسائط.</a:t>
            </a:r>
            <a:endParaRPr lang="en-US" sz="2400" dirty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24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DZ" sz="3200" b="1" dirty="0">
                <a:latin typeface="Sakkal Majalla" pitchFamily="2" charset="-78"/>
                <a:cs typeface="Sakkal Majalla" pitchFamily="2" charset="-78"/>
              </a:rPr>
              <a:t>استخدامات الكمبيوتر في التعليم</a:t>
            </a:r>
            <a:endParaRPr lang="en-US" sz="32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DZ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تصنيفات الاستخدامات</a:t>
            </a:r>
            <a:endParaRPr lang="en-US" dirty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5318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 algn="ctr" rtl="1">
              <a:buNone/>
            </a:pPr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1. </a:t>
            </a:r>
            <a:r>
              <a:rPr lang="ar-DZ" sz="2800" b="1" dirty="0">
                <a:latin typeface="Sakkal Majalla" pitchFamily="2" charset="-78"/>
                <a:cs typeface="Sakkal Majalla" pitchFamily="2" charset="-78"/>
              </a:rPr>
              <a:t>الكمبيوتر الموسوعة النشط</a:t>
            </a:r>
            <a:r>
              <a:rPr lang="fr-FR" b="1" dirty="0">
                <a:latin typeface="Sakkal Majalla" pitchFamily="2" charset="-78"/>
                <a:cs typeface="Sakkal Majalla" pitchFamily="2" charset="-78"/>
              </a:rPr>
              <a:t/>
            </a:r>
            <a:br>
              <a:rPr lang="fr-FR" b="1" dirty="0">
                <a:latin typeface="Sakkal Majalla" pitchFamily="2" charset="-78"/>
                <a:cs typeface="Sakkal Majalla" pitchFamily="2" charset="-78"/>
              </a:rPr>
            </a:b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Ordinateur encyclopédie active</a:t>
            </a:r>
            <a:endParaRPr lang="ar-DZ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rtl="1">
              <a:buNone/>
            </a:pPr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الهدف</a:t>
            </a:r>
          </a:p>
          <a:p>
            <a:pPr marL="0" indent="0" algn="ctr" rtl="1">
              <a:buNone/>
            </a:pPr>
            <a:r>
              <a:rPr lang="ar-DZ" sz="2400" dirty="0" smtClean="0">
                <a:latin typeface="Sakkal Majalla" pitchFamily="2" charset="-78"/>
                <a:cs typeface="Sakkal Majalla" pitchFamily="2" charset="-78"/>
              </a:rPr>
              <a:t>تقريب المفهوم من خلال استخدام البيانات</a:t>
            </a:r>
          </a:p>
          <a:p>
            <a:pPr marL="0" indent="0" algn="ctr" rtl="1">
              <a:buNone/>
            </a:pPr>
            <a:r>
              <a:rPr lang="ar-DZ" sz="2400" dirty="0" smtClean="0">
                <a:latin typeface="Sakkal Majalla" pitchFamily="2" charset="-78"/>
                <a:cs typeface="Sakkal Majalla" pitchFamily="2" charset="-78"/>
              </a:rPr>
              <a:t>(صور – مخططات – نصوص – أصوات)</a:t>
            </a:r>
            <a:endParaRPr lang="fr-FR" sz="2400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2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. </a:t>
            </a:r>
            <a:r>
              <a:rPr lang="ar-DZ" sz="2800" b="1" dirty="0">
                <a:latin typeface="Sakkal Majalla" pitchFamily="2" charset="-78"/>
                <a:cs typeface="Sakkal Majalla" pitchFamily="2" charset="-78"/>
              </a:rPr>
              <a:t>الاستخدام </a:t>
            </a:r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البيداغوجي</a:t>
            </a:r>
          </a:p>
          <a:p>
            <a:pPr marL="0" indent="0" algn="ctr" rtl="1">
              <a:buNone/>
            </a:pPr>
            <a:r>
              <a:rPr lang="ar-DZ" sz="2400" dirty="0">
                <a:latin typeface="Sakkal Majalla" pitchFamily="2" charset="-78"/>
                <a:cs typeface="Sakkal Majalla" pitchFamily="2" charset="-78"/>
              </a:rPr>
              <a:t>ينشط المعلّم حوار من خلال ما يرى التلاميذ على الشاشة، بتكييفه مع استجابات القسم، يقودهم إلى طرح أسئلة وصياغة فرضيات؛</a:t>
            </a:r>
          </a:p>
          <a:p>
            <a:pPr marL="0" indent="0" algn="ctr" rtl="1">
              <a:buNone/>
            </a:pPr>
            <a:r>
              <a:rPr lang="ar-DZ" sz="2400" dirty="0">
                <a:latin typeface="Sakkal Majalla" pitchFamily="2" charset="-78"/>
                <a:cs typeface="Sakkal Majalla" pitchFamily="2" charset="-78"/>
              </a:rPr>
              <a:t> مع تقديم التبريرات</a:t>
            </a:r>
            <a:r>
              <a:rPr lang="ar-DZ" sz="2400" dirty="0" smtClean="0">
                <a:latin typeface="Sakkal Majalla" pitchFamily="2" charset="-78"/>
                <a:cs typeface="Sakkal Majalla" pitchFamily="2" charset="-78"/>
              </a:rPr>
              <a:t>،</a:t>
            </a:r>
            <a:endParaRPr lang="fr-FR" sz="2400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sz="2400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sz="2400" dirty="0">
                <a:latin typeface="Sakkal Majalla" pitchFamily="2" charset="-78"/>
                <a:cs typeface="Sakkal Majalla" pitchFamily="2" charset="-78"/>
              </a:rPr>
              <a:t>يختار التلاميذ المعطيات اللازمة لسيرورة تفكيرهم؛</a:t>
            </a:r>
          </a:p>
          <a:p>
            <a:pPr marL="0" indent="0" algn="ctr" rtl="1">
              <a:buNone/>
            </a:pPr>
            <a:r>
              <a:rPr lang="ar-DZ" sz="2400" dirty="0">
                <a:latin typeface="Sakkal Majalla" pitchFamily="2" charset="-78"/>
                <a:cs typeface="Sakkal Majalla" pitchFamily="2" charset="-78"/>
              </a:rPr>
              <a:t>يعرض الكمبيوتر صورة الفرضيات الموضوعة مباشرة؛</a:t>
            </a:r>
          </a:p>
          <a:p>
            <a:pPr marL="0" indent="0" algn="ctr" rtl="1">
              <a:buNone/>
            </a:pPr>
            <a:r>
              <a:rPr lang="ar-DZ" sz="2400" dirty="0" smtClean="0">
                <a:latin typeface="Sakkal Majalla" pitchFamily="2" charset="-78"/>
                <a:cs typeface="Sakkal Majalla" pitchFamily="2" charset="-78"/>
              </a:rPr>
              <a:t>يطلق </a:t>
            </a:r>
            <a:r>
              <a:rPr lang="ar-DZ" sz="2400" dirty="0">
                <a:latin typeface="Sakkal Majalla" pitchFamily="2" charset="-78"/>
                <a:cs typeface="Sakkal Majalla" pitchFamily="2" charset="-78"/>
              </a:rPr>
              <a:t>المعلّم المنهجية التجريبية</a:t>
            </a:r>
          </a:p>
          <a:p>
            <a:pPr marL="0" indent="0" algn="ctr" rtl="1">
              <a:buNone/>
            </a:pPr>
            <a:endParaRPr lang="en-US" sz="2400" dirty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endParaRPr lang="ar-DZ" sz="2400" b="1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endParaRPr lang="en-US" sz="2400" dirty="0"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57" y="17537"/>
            <a:ext cx="2524919" cy="1611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952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</TotalTime>
  <Words>513</Words>
  <Application>Microsoft Office PowerPoint</Application>
  <PresentationFormat>Affichage à l'écran (4:3)</PresentationFormat>
  <Paragraphs>109</Paragraphs>
  <Slides>18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Thème Office</vt:lpstr>
      <vt:lpstr>مجالات استخدام الكمبيوتر في العملية التعليمية</vt:lpstr>
      <vt:lpstr>مجالات استخدام الكمبيوتر في العملية التعليمية</vt:lpstr>
      <vt:lpstr>Présentation PowerPoint</vt:lpstr>
      <vt:lpstr>استنتج مختلف الأقطاب ثم حدّد أنواع العلاقات</vt:lpstr>
      <vt:lpstr>Présentation PowerPoint</vt:lpstr>
      <vt:lpstr>Présentation PowerPoint</vt:lpstr>
      <vt:lpstr> </vt:lpstr>
      <vt:lpstr>استخدامات الكمبيوتر في التعليم</vt:lpstr>
      <vt:lpstr>Présentation PowerPoint</vt:lpstr>
      <vt:lpstr>Présentation PowerPoint</vt:lpstr>
      <vt:lpstr>2.كمبيوتر عارض متقدم ordinateur affiche évolutive</vt:lpstr>
      <vt:lpstr>Présentation PowerPoint</vt:lpstr>
      <vt:lpstr>3. كمبيوتر وسيلة مخبرية حيوية Ordinateur outil de labo dynamique</vt:lpstr>
      <vt:lpstr>Présentation PowerPoint</vt:lpstr>
      <vt:lpstr>Présentation PowerPoint</vt:lpstr>
      <vt:lpstr> </vt:lpstr>
      <vt:lpstr>6. كمبيوتر مرافق متفاعل Ordinateur tuteur interactif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Mes documents</dc:creator>
  <cp:lastModifiedBy>Mes documents</cp:lastModifiedBy>
  <cp:revision>60</cp:revision>
  <dcterms:created xsi:type="dcterms:W3CDTF">2022-10-28T18:18:56Z</dcterms:created>
  <dcterms:modified xsi:type="dcterms:W3CDTF">2023-11-21T21:20:06Z</dcterms:modified>
</cp:coreProperties>
</file>