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3" r:id="rId7"/>
    <p:sldId id="262" r:id="rId8"/>
    <p:sldId id="264" r:id="rId9"/>
    <p:sldId id="265" r:id="rId10"/>
    <p:sldId id="266" r:id="rId11"/>
    <p:sldId id="267" r:id="rId12"/>
    <p:sldId id="268" r:id="rId13"/>
    <p:sldId id="269" r:id="rId14"/>
    <p:sldId id="271" r:id="rId15"/>
    <p:sldId id="257"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10/29/2023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10/29/2023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1555523"/>
          </a:xfrm>
        </p:spPr>
        <p:txBody>
          <a:bodyPr>
            <a:normAutofit/>
          </a:bodyPr>
          <a:lstStyle/>
          <a:p>
            <a:pPr algn="ctr" rtl="1"/>
            <a:r>
              <a:rPr lang="ar-DZ" sz="3600" b="1" dirty="0" smtClean="0">
                <a:solidFill>
                  <a:schemeClr val="bg1"/>
                </a:solidFill>
                <a:cs typeface="+mn-cs"/>
              </a:rPr>
              <a:t>العلاقات الدولية في الفترة التاريخية:(1919-1939).</a:t>
            </a:r>
            <a:endParaRPr lang="fr-FR" sz="3600" b="1" dirty="0">
              <a:solidFill>
                <a:schemeClr val="bg1"/>
              </a:solidFill>
              <a:cs typeface="+mn-cs"/>
            </a:endParaRPr>
          </a:p>
        </p:txBody>
      </p:sp>
      <p:sp>
        <p:nvSpPr>
          <p:cNvPr id="3" name="Subtitle 2"/>
          <p:cNvSpPr>
            <a:spLocks noGrp="1"/>
          </p:cNvSpPr>
          <p:nvPr>
            <p:ph type="subTitle" idx="1"/>
          </p:nvPr>
        </p:nvSpPr>
        <p:spPr/>
        <p:txBody>
          <a:bodyPr>
            <a:normAutofit/>
          </a:bodyPr>
          <a:lstStyle/>
          <a:p>
            <a:pPr algn="just" rtl="1">
              <a:lnSpc>
                <a:spcPct val="110000"/>
              </a:lnSpc>
            </a:pPr>
            <a:r>
              <a:rPr lang="ar-DZ" b="1" dirty="0" smtClean="0">
                <a:solidFill>
                  <a:schemeClr val="bg1"/>
                </a:solidFill>
                <a:latin typeface="Arial" panose="020B0604020202020204" pitchFamily="34" charset="0"/>
                <a:cs typeface="Arial" panose="020B0604020202020204" pitchFamily="34" charset="0"/>
              </a:rPr>
              <a:t>محاضرة مقدمة لطلبة السنة الثانية علوم سياسية.</a:t>
            </a:r>
          </a:p>
          <a:p>
            <a:pPr algn="just" rtl="1">
              <a:lnSpc>
                <a:spcPct val="110000"/>
              </a:lnSpc>
            </a:pPr>
            <a:r>
              <a:rPr lang="ar-DZ" b="1" dirty="0" smtClean="0">
                <a:solidFill>
                  <a:schemeClr val="bg1"/>
                </a:solidFill>
                <a:latin typeface="Arial" panose="020B0604020202020204" pitchFamily="34" charset="0"/>
                <a:cs typeface="Arial" panose="020B0604020202020204" pitchFamily="34" charset="0"/>
              </a:rPr>
              <a:t>د. عيساوة آمنة.</a:t>
            </a:r>
          </a:p>
          <a:p>
            <a:pPr algn="just" rtl="1">
              <a:lnSpc>
                <a:spcPct val="110000"/>
              </a:lnSpc>
            </a:pPr>
            <a:r>
              <a:rPr lang="ar-DZ" b="1" dirty="0" smtClean="0">
                <a:solidFill>
                  <a:schemeClr val="bg1"/>
                </a:solidFill>
                <a:latin typeface="Arial" panose="020B0604020202020204" pitchFamily="34" charset="0"/>
                <a:cs typeface="Arial" panose="020B0604020202020204" pitchFamily="34" charset="0"/>
              </a:rPr>
              <a:t>السنة الجامعية: 2023-2024.</a:t>
            </a:r>
            <a:endParaRPr lang="fr-FR"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246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259768"/>
          </a:xfrm>
        </p:spPr>
        <p:txBody>
          <a:bodyPr/>
          <a:lstStyle/>
          <a:p>
            <a:pPr algn="ctr" rtl="1"/>
            <a:r>
              <a:rPr lang="ar-DZ" dirty="0" smtClean="0"/>
              <a:t> </a:t>
            </a:r>
            <a:r>
              <a:rPr lang="ar-DZ" b="1" dirty="0" smtClean="0">
                <a:solidFill>
                  <a:schemeClr val="bg1"/>
                </a:solidFill>
              </a:rPr>
              <a:t>بعد ملاحظتك للخرائط حاول أن تبني ادعاءات تفسر بها:</a:t>
            </a:r>
            <a:br>
              <a:rPr lang="ar-DZ" b="1" dirty="0" smtClean="0">
                <a:solidFill>
                  <a:schemeClr val="bg1"/>
                </a:solidFill>
              </a:rPr>
            </a:br>
            <a:r>
              <a:rPr lang="ar-DZ" b="1" dirty="0" smtClean="0">
                <a:solidFill>
                  <a:schemeClr val="bg1"/>
                </a:solidFill>
              </a:rPr>
              <a:t> لماذا اندلعت الحرب العالمية الأولى؟</a:t>
            </a:r>
            <a:endParaRPr lang="fr-FR" b="1" dirty="0">
              <a:solidFill>
                <a:schemeClr val="bg1"/>
              </a:solidFill>
            </a:endParaRPr>
          </a:p>
        </p:txBody>
      </p:sp>
    </p:spTree>
    <p:extLst>
      <p:ext uri="{BB962C8B-B14F-4D97-AF65-F5344CB8AC3E}">
        <p14:creationId xmlns:p14="http://schemas.microsoft.com/office/powerpoint/2010/main" val="408406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ar-DZ" sz="2800" b="1" dirty="0">
                <a:solidFill>
                  <a:schemeClr val="bg1"/>
                </a:solidFill>
              </a:rPr>
              <a:t> </a:t>
            </a:r>
            <a:r>
              <a:rPr lang="ar-DZ" sz="2800" b="1" dirty="0" smtClean="0">
                <a:solidFill>
                  <a:schemeClr val="bg1"/>
                </a:solidFill>
              </a:rPr>
              <a:t>أعتقد أن الحرب العالمية الأولى اندلعت </a:t>
            </a:r>
            <a:r>
              <a:rPr lang="ar-DZ" sz="2800" b="1" u="sng" dirty="0" smtClean="0">
                <a:solidFill>
                  <a:schemeClr val="bg1"/>
                </a:solidFill>
              </a:rPr>
              <a:t>لتوفر سببين رئيسيين</a:t>
            </a:r>
            <a:r>
              <a:rPr lang="ar-DZ" sz="2800" b="1" dirty="0" smtClean="0">
                <a:solidFill>
                  <a:schemeClr val="bg1"/>
                </a:solidFill>
              </a:rPr>
              <a:t>:</a:t>
            </a:r>
            <a:endParaRPr lang="fr-FR" sz="2800" b="1" dirty="0">
              <a:solidFill>
                <a:schemeClr val="bg1"/>
              </a:solidFill>
            </a:endParaRPr>
          </a:p>
        </p:txBody>
      </p:sp>
      <p:sp>
        <p:nvSpPr>
          <p:cNvPr id="3" name="Content Placeholder 2"/>
          <p:cNvSpPr>
            <a:spLocks noGrp="1"/>
          </p:cNvSpPr>
          <p:nvPr>
            <p:ph idx="1"/>
          </p:nvPr>
        </p:nvSpPr>
        <p:spPr/>
        <p:txBody>
          <a:bodyPr>
            <a:normAutofit/>
          </a:bodyPr>
          <a:lstStyle/>
          <a:p>
            <a:pPr marL="0" indent="0" algn="justLow" rtl="1">
              <a:lnSpc>
                <a:spcPct val="150000"/>
              </a:lnSpc>
              <a:buNone/>
            </a:pPr>
            <a:r>
              <a:rPr lang="ar-DZ" sz="2800" b="1" dirty="0" smtClean="0">
                <a:solidFill>
                  <a:schemeClr val="bg1"/>
                </a:solidFill>
              </a:rPr>
              <a:t> السبب الأول: [</a:t>
            </a:r>
            <a:r>
              <a:rPr lang="ar-DZ" sz="2800" b="1" dirty="0">
                <a:solidFill>
                  <a:schemeClr val="bg1"/>
                </a:solidFill>
              </a:rPr>
              <a:t>ففي مطلع </a:t>
            </a:r>
            <a:r>
              <a:rPr lang="ar-DZ" sz="2800" b="1" dirty="0" smtClean="0">
                <a:solidFill>
                  <a:schemeClr val="bg1"/>
                </a:solidFill>
              </a:rPr>
              <a:t>القرن العشرين  </a:t>
            </a:r>
            <a:r>
              <a:rPr lang="ar-DZ" sz="2800" b="1" dirty="0">
                <a:solidFill>
                  <a:schemeClr val="bg1"/>
                </a:solidFill>
              </a:rPr>
              <a:t>كان </a:t>
            </a:r>
            <a:r>
              <a:rPr lang="ar-DZ" sz="2800" b="1" dirty="0" smtClean="0">
                <a:solidFill>
                  <a:schemeClr val="bg1"/>
                </a:solidFill>
              </a:rPr>
              <a:t>النظام العالمي </a:t>
            </a:r>
            <a:r>
              <a:rPr lang="ar-DZ" sz="2800" b="1" dirty="0">
                <a:solidFill>
                  <a:schemeClr val="bg1"/>
                </a:solidFill>
              </a:rPr>
              <a:t>قد وصل إلى نهايته، بمعنى أن </a:t>
            </a:r>
            <a:r>
              <a:rPr lang="ar-DZ" sz="2800" b="1" u="sng" dirty="0">
                <a:solidFill>
                  <a:schemeClr val="bg1"/>
                </a:solidFill>
              </a:rPr>
              <a:t>جميع الأراضي والشعوب</a:t>
            </a:r>
            <a:r>
              <a:rPr lang="ar-DZ" sz="2800" b="1" dirty="0">
                <a:solidFill>
                  <a:schemeClr val="bg1"/>
                </a:solidFill>
              </a:rPr>
              <a:t> التي كان </a:t>
            </a:r>
            <a:r>
              <a:rPr lang="ar-DZ" sz="2800" b="1" dirty="0" smtClean="0">
                <a:solidFill>
                  <a:schemeClr val="bg1"/>
                </a:solidFill>
              </a:rPr>
              <a:t>يمكن </a:t>
            </a:r>
            <a:r>
              <a:rPr lang="ar-DZ" sz="2800" b="1" u="sng" dirty="0" smtClean="0">
                <a:solidFill>
                  <a:schemeClr val="bg1"/>
                </a:solidFill>
              </a:rPr>
              <a:t>استعمارها</a:t>
            </a:r>
            <a:r>
              <a:rPr lang="ar-DZ" sz="2800" b="1" dirty="0" smtClean="0">
                <a:solidFill>
                  <a:schemeClr val="bg1"/>
                </a:solidFill>
              </a:rPr>
              <a:t> </a:t>
            </a:r>
            <a:r>
              <a:rPr lang="ar-DZ" sz="2800" b="1" dirty="0">
                <a:solidFill>
                  <a:schemeClr val="bg1"/>
                </a:solidFill>
              </a:rPr>
              <a:t>بسهولة، قد استُعمرت بالفعل</a:t>
            </a:r>
            <a:r>
              <a:rPr lang="ar-DZ" sz="2800" b="1" dirty="0" smtClean="0">
                <a:solidFill>
                  <a:schemeClr val="bg1"/>
                </a:solidFill>
              </a:rPr>
              <a:t>.، اشتدت </a:t>
            </a:r>
            <a:r>
              <a:rPr lang="ar-DZ" sz="2800" b="1" dirty="0">
                <a:solidFill>
                  <a:schemeClr val="bg1"/>
                </a:solidFill>
              </a:rPr>
              <a:t>المنافسة </a:t>
            </a:r>
            <a:r>
              <a:rPr lang="ar-DZ" sz="2800" b="1" u="sng" dirty="0">
                <a:solidFill>
                  <a:schemeClr val="bg1"/>
                </a:solidFill>
              </a:rPr>
              <a:t>الإمبريالية</a:t>
            </a:r>
            <a:r>
              <a:rPr lang="ar-DZ" sz="2800" b="1" dirty="0">
                <a:solidFill>
                  <a:schemeClr val="bg1"/>
                </a:solidFill>
              </a:rPr>
              <a:t> </a:t>
            </a:r>
            <a:r>
              <a:rPr lang="ar-DZ" sz="2800" b="1" dirty="0" smtClean="0">
                <a:solidFill>
                  <a:schemeClr val="bg1"/>
                </a:solidFill>
              </a:rPr>
              <a:t>من </a:t>
            </a:r>
            <a:r>
              <a:rPr lang="ar-DZ" sz="2800" b="1" dirty="0">
                <a:solidFill>
                  <a:schemeClr val="bg1"/>
                </a:solidFill>
              </a:rPr>
              <a:t>خلال جعل إعادة </a:t>
            </a:r>
            <a:r>
              <a:rPr lang="ar-DZ" sz="2800" b="1" dirty="0" smtClean="0">
                <a:solidFill>
                  <a:schemeClr val="bg1"/>
                </a:solidFill>
              </a:rPr>
              <a:t>توزيع الأراضي </a:t>
            </a:r>
            <a:r>
              <a:rPr lang="ar-DZ" sz="2800" b="1" dirty="0">
                <a:solidFill>
                  <a:schemeClr val="bg1"/>
                </a:solidFill>
              </a:rPr>
              <a:t>السبيل الوحيد لكل قوة كبرى لتوسيع </a:t>
            </a:r>
            <a:r>
              <a:rPr lang="ar-DZ" sz="2800" b="1" dirty="0" smtClean="0">
                <a:solidFill>
                  <a:schemeClr val="bg1"/>
                </a:solidFill>
              </a:rPr>
              <a:t>إمبراطورياتها].</a:t>
            </a:r>
            <a:endParaRPr lang="fr-FR" sz="2800" b="1" dirty="0">
              <a:solidFill>
                <a:schemeClr val="bg1"/>
              </a:solidFill>
            </a:endParaRPr>
          </a:p>
        </p:txBody>
      </p:sp>
    </p:spTree>
    <p:extLst>
      <p:ext uri="{BB962C8B-B14F-4D97-AF65-F5344CB8AC3E}">
        <p14:creationId xmlns:p14="http://schemas.microsoft.com/office/powerpoint/2010/main" val="124444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endParaRPr lang="ar-DZ" dirty="0" smtClean="0"/>
          </a:p>
          <a:p>
            <a:pPr algn="just" rtl="1">
              <a:lnSpc>
                <a:spcPct val="150000"/>
              </a:lnSpc>
            </a:pPr>
            <a:r>
              <a:rPr lang="ar-DZ" b="1" dirty="0" smtClean="0">
                <a:solidFill>
                  <a:schemeClr val="bg1"/>
                </a:solidFill>
              </a:rPr>
              <a:t>السبب الثاني: [ الشعور القومي المتزايد والذي ساهم في توحيد دول واستقلال أخرى عن الامبراطوريات التقليدية، والرغبة في تكوين دولة-أمة (</a:t>
            </a:r>
            <a:r>
              <a:rPr lang="fr-FR" b="1" dirty="0" smtClean="0">
                <a:solidFill>
                  <a:schemeClr val="bg1"/>
                </a:solidFill>
              </a:rPr>
              <a:t>State-Nation</a:t>
            </a:r>
            <a:r>
              <a:rPr lang="ar-DZ" b="1" dirty="0" smtClean="0">
                <a:solidFill>
                  <a:schemeClr val="bg1"/>
                </a:solidFill>
              </a:rPr>
              <a:t>)، مستقلة ذات سيادة شعبية، ما أنتج خللا في توازنات القوى القائمة بعد مؤتمر فيينا 1815، وساهم في خلق تحالفات جديدة سرعت مع نهاية القرن التاسع عشر من فرص قيام حرب لم يكن من المتخيل أن تكون عالمية].</a:t>
            </a:r>
            <a:endParaRPr lang="fr-FR" b="1" dirty="0">
              <a:solidFill>
                <a:schemeClr val="bg1"/>
              </a:solidFill>
            </a:endParaRPr>
          </a:p>
        </p:txBody>
      </p:sp>
    </p:spTree>
    <p:extLst>
      <p:ext uri="{BB962C8B-B14F-4D97-AF65-F5344CB8AC3E}">
        <p14:creationId xmlns:p14="http://schemas.microsoft.com/office/powerpoint/2010/main" val="226126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أهم نتائج الحرب العالمية الأولى:</a:t>
            </a:r>
            <a:endParaRPr lang="fr-FR" b="1" dirty="0">
              <a:solidFill>
                <a:schemeClr val="bg1"/>
              </a:solidFill>
            </a:endParaRPr>
          </a:p>
        </p:txBody>
      </p:sp>
      <p:sp>
        <p:nvSpPr>
          <p:cNvPr id="3" name="Content Placeholder 2"/>
          <p:cNvSpPr>
            <a:spLocks noGrp="1"/>
          </p:cNvSpPr>
          <p:nvPr>
            <p:ph idx="1"/>
          </p:nvPr>
        </p:nvSpPr>
        <p:spPr/>
        <p:txBody>
          <a:bodyPr>
            <a:normAutofit lnSpcReduction="10000"/>
          </a:bodyPr>
          <a:lstStyle/>
          <a:p>
            <a:pPr algn="justLow" rtl="1">
              <a:buFont typeface="Wingdings" panose="05000000000000000000" pitchFamily="2" charset="2"/>
              <a:buChar char="ü"/>
            </a:pPr>
            <a:r>
              <a:rPr lang="ar-DZ" b="1" dirty="0" smtClean="0">
                <a:solidFill>
                  <a:schemeClr val="bg1"/>
                </a:solidFill>
                <a:effectLst/>
              </a:rPr>
              <a:t> </a:t>
            </a:r>
            <a:r>
              <a:rPr lang="ar-SA" b="1" dirty="0" smtClean="0">
                <a:solidFill>
                  <a:schemeClr val="bg1"/>
                </a:solidFill>
                <a:effectLst/>
              </a:rPr>
              <a:t>بلغ </a:t>
            </a:r>
            <a:r>
              <a:rPr lang="ar-SA" b="1" dirty="0">
                <a:solidFill>
                  <a:schemeClr val="bg1"/>
                </a:solidFill>
                <a:effectLst/>
              </a:rPr>
              <a:t>عدد الضحايا نحو</a:t>
            </a:r>
            <a:r>
              <a:rPr lang="fr-FR" b="1" dirty="0">
                <a:solidFill>
                  <a:schemeClr val="bg1"/>
                </a:solidFill>
                <a:effectLst/>
              </a:rPr>
              <a:t> 15 </a:t>
            </a:r>
            <a:r>
              <a:rPr lang="ar-SA" b="1" dirty="0">
                <a:solidFill>
                  <a:schemeClr val="bg1"/>
                </a:solidFill>
                <a:effectLst/>
              </a:rPr>
              <a:t>مليونًا</a:t>
            </a:r>
            <a:r>
              <a:rPr lang="ar-SA" b="1" dirty="0" smtClean="0">
                <a:solidFill>
                  <a:schemeClr val="bg1"/>
                </a:solidFill>
                <a:effectLst/>
              </a:rPr>
              <a:t>.</a:t>
            </a:r>
            <a:endParaRPr lang="ar-DZ" b="1" dirty="0" smtClean="0">
              <a:solidFill>
                <a:schemeClr val="bg1"/>
              </a:solidFill>
              <a:effectLst/>
            </a:endParaRPr>
          </a:p>
          <a:p>
            <a:pPr algn="justLow" rtl="1">
              <a:buFont typeface="Wingdings" panose="05000000000000000000" pitchFamily="2" charset="2"/>
              <a:buChar char="ü"/>
            </a:pPr>
            <a:r>
              <a:rPr lang="ar-DZ" b="1" dirty="0">
                <a:solidFill>
                  <a:schemeClr val="bg1"/>
                </a:solidFill>
                <a:effectLst/>
              </a:rPr>
              <a:t> </a:t>
            </a:r>
            <a:r>
              <a:rPr lang="ar-DZ" b="1" dirty="0" smtClean="0">
                <a:solidFill>
                  <a:schemeClr val="bg1"/>
                </a:solidFill>
                <a:effectLst/>
              </a:rPr>
              <a:t>إزالة ال</a:t>
            </a:r>
            <a:r>
              <a:rPr lang="ar-SA" b="1" dirty="0" smtClean="0">
                <a:solidFill>
                  <a:schemeClr val="bg1"/>
                </a:solidFill>
                <a:effectLst/>
              </a:rPr>
              <a:t>إمبراطوريتان</a:t>
            </a:r>
            <a:r>
              <a:rPr lang="fr-FR" b="1" dirty="0" smtClean="0">
                <a:solidFill>
                  <a:schemeClr val="bg1"/>
                </a:solidFill>
                <a:effectLst/>
              </a:rPr>
              <a:t> </a:t>
            </a:r>
            <a:r>
              <a:rPr lang="fr-FR" b="1" dirty="0">
                <a:solidFill>
                  <a:schemeClr val="bg1"/>
                </a:solidFill>
                <a:effectLst/>
              </a:rPr>
              <a:t>)</a:t>
            </a:r>
            <a:r>
              <a:rPr lang="ar-SA" b="1" dirty="0">
                <a:solidFill>
                  <a:schemeClr val="bg1"/>
                </a:solidFill>
                <a:effectLst/>
              </a:rPr>
              <a:t>العثمانية والنمساوية المجرية</a:t>
            </a:r>
            <a:r>
              <a:rPr lang="fr-FR" b="1" dirty="0">
                <a:solidFill>
                  <a:schemeClr val="bg1"/>
                </a:solidFill>
                <a:effectLst/>
              </a:rPr>
              <a:t>( </a:t>
            </a:r>
            <a:r>
              <a:rPr lang="ar-SA" b="1" dirty="0">
                <a:solidFill>
                  <a:schemeClr val="bg1"/>
                </a:solidFill>
                <a:effectLst/>
              </a:rPr>
              <a:t>من </a:t>
            </a:r>
            <a:r>
              <a:rPr lang="ar-SA" b="1" dirty="0" smtClean="0">
                <a:solidFill>
                  <a:schemeClr val="bg1"/>
                </a:solidFill>
                <a:effectLst/>
              </a:rPr>
              <a:t>الخريطة</a:t>
            </a:r>
            <a:r>
              <a:rPr lang="ar-DZ" b="1" dirty="0" smtClean="0">
                <a:solidFill>
                  <a:schemeClr val="bg1"/>
                </a:solidFill>
                <a:effectLst/>
              </a:rPr>
              <a:t>.</a:t>
            </a:r>
          </a:p>
          <a:p>
            <a:pPr algn="justLow" rtl="1">
              <a:buFont typeface="Wingdings" panose="05000000000000000000" pitchFamily="2" charset="2"/>
              <a:buChar char="ü"/>
            </a:pPr>
            <a:r>
              <a:rPr lang="ar-DZ" b="1" dirty="0">
                <a:solidFill>
                  <a:schemeClr val="bg1"/>
                </a:solidFill>
                <a:effectLst/>
              </a:rPr>
              <a:t> </a:t>
            </a:r>
            <a:r>
              <a:rPr lang="ar-DZ" b="1" dirty="0" smtClean="0">
                <a:solidFill>
                  <a:schemeClr val="bg1"/>
                </a:solidFill>
                <a:effectLst/>
              </a:rPr>
              <a:t>الثورة البلسفية في روسيا والتي ساهمت في صعود الايديولوجية الشيوعية_ الاشتراكية في العلاقات الدولية لما بعد الحرب العالمية الثانية.</a:t>
            </a:r>
          </a:p>
          <a:p>
            <a:pPr algn="justLow" rtl="1">
              <a:buFont typeface="Wingdings" panose="05000000000000000000" pitchFamily="2" charset="2"/>
              <a:buChar char="ü"/>
            </a:pPr>
            <a:r>
              <a:rPr lang="ar-DZ" b="1" dirty="0">
                <a:solidFill>
                  <a:schemeClr val="bg1"/>
                </a:solidFill>
                <a:effectLst/>
              </a:rPr>
              <a:t> </a:t>
            </a:r>
            <a:r>
              <a:rPr lang="ar-DZ" b="1" dirty="0" smtClean="0">
                <a:solidFill>
                  <a:schemeClr val="bg1"/>
                </a:solidFill>
                <a:effectLst/>
              </a:rPr>
              <a:t>ضعف فرنسا وبريطانيا، وبداية تراجعهما لصالح تقدم الولايات المتحدة الأمريكية.</a:t>
            </a:r>
          </a:p>
          <a:p>
            <a:pPr algn="justLow" rtl="1">
              <a:buFont typeface="Wingdings" panose="05000000000000000000" pitchFamily="2" charset="2"/>
              <a:buChar char="ü"/>
            </a:pPr>
            <a:r>
              <a:rPr lang="ar-DZ" b="1" dirty="0">
                <a:solidFill>
                  <a:schemeClr val="bg1"/>
                </a:solidFill>
                <a:effectLst/>
              </a:rPr>
              <a:t> </a:t>
            </a:r>
            <a:r>
              <a:rPr lang="ar-DZ" b="1" dirty="0" smtClean="0">
                <a:solidFill>
                  <a:schemeClr val="bg1"/>
                </a:solidFill>
                <a:effectLst/>
              </a:rPr>
              <a:t>خضوع </a:t>
            </a:r>
            <a:r>
              <a:rPr lang="ar-SA" b="1" dirty="0" smtClean="0">
                <a:solidFill>
                  <a:schemeClr val="bg1"/>
                </a:solidFill>
                <a:effectLst/>
              </a:rPr>
              <a:t>ألمانيا للإذلال </a:t>
            </a:r>
            <a:r>
              <a:rPr lang="ar-SA" b="1" dirty="0">
                <a:solidFill>
                  <a:schemeClr val="bg1"/>
                </a:solidFill>
                <a:effectLst/>
              </a:rPr>
              <a:t>السياسي </a:t>
            </a:r>
            <a:r>
              <a:rPr lang="ar-SA" b="1" dirty="0" smtClean="0">
                <a:solidFill>
                  <a:schemeClr val="bg1"/>
                </a:solidFill>
                <a:effectLst/>
              </a:rPr>
              <a:t>والاقتطاع </a:t>
            </a:r>
            <a:r>
              <a:rPr lang="ar-SA" b="1" dirty="0">
                <a:solidFill>
                  <a:schemeClr val="bg1"/>
                </a:solidFill>
                <a:effectLst/>
              </a:rPr>
              <a:t>الإقليمي، كما تعرضت للإفقار الاقتصادي والاضطرابات الاجتماعية</a:t>
            </a:r>
            <a:r>
              <a:rPr lang="fr-FR" b="1" dirty="0">
                <a:solidFill>
                  <a:schemeClr val="bg1"/>
                </a:solidFill>
                <a:effectLst/>
              </a:rPr>
              <a:t>.</a:t>
            </a:r>
          </a:p>
          <a:p>
            <a:pPr algn="justLow" rtl="1">
              <a:buFont typeface="Wingdings" panose="05000000000000000000" pitchFamily="2" charset="2"/>
              <a:buChar char="ü"/>
            </a:pPr>
            <a:endParaRPr lang="fr-FR" b="1" dirty="0">
              <a:solidFill>
                <a:schemeClr val="bg1"/>
              </a:solidFill>
              <a:effectLst/>
            </a:endParaRPr>
          </a:p>
          <a:p>
            <a:pPr algn="justLow" rtl="1">
              <a:buFont typeface="Wingdings" panose="05000000000000000000" pitchFamily="2" charset="2"/>
              <a:buChar char="ü"/>
            </a:pPr>
            <a:endParaRPr lang="fr-FR" dirty="0"/>
          </a:p>
        </p:txBody>
      </p:sp>
    </p:spTree>
    <p:extLst>
      <p:ext uri="{BB962C8B-B14F-4D97-AF65-F5344CB8AC3E}">
        <p14:creationId xmlns:p14="http://schemas.microsoft.com/office/powerpoint/2010/main" val="186275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الحرب العالمية الأولى في أرقا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7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1110343"/>
            <a:ext cx="9905999" cy="4493623"/>
          </a:xfrm>
        </p:spPr>
        <p:txBody>
          <a:bodyPr/>
          <a:lstStyle/>
          <a:p>
            <a:pPr algn="just" rtl="1"/>
            <a:endParaRPr lang="ar-DZ" dirty="0" smtClean="0"/>
          </a:p>
          <a:p>
            <a:pPr algn="just" rtl="1"/>
            <a:endParaRPr lang="ar-DZ" dirty="0"/>
          </a:p>
          <a:p>
            <a:pPr algn="just" rtl="1"/>
            <a:endParaRPr lang="ar-DZ" dirty="0" smtClean="0"/>
          </a:p>
          <a:p>
            <a:pPr algn="ctr" rtl="1">
              <a:buFont typeface="Courier New" panose="02070309020205020404" pitchFamily="49" charset="0"/>
              <a:buChar char="o"/>
            </a:pPr>
            <a:r>
              <a:rPr lang="ar-DZ" sz="3600" b="1" dirty="0">
                <a:solidFill>
                  <a:schemeClr val="bg1"/>
                </a:solidFill>
              </a:rPr>
              <a:t> </a:t>
            </a:r>
            <a:r>
              <a:rPr lang="ar-DZ" sz="3600" b="1" dirty="0" smtClean="0">
                <a:solidFill>
                  <a:schemeClr val="bg1"/>
                </a:solidFill>
              </a:rPr>
              <a:t>مالذي تغير في العلاقات الدولية بعد الحرب العالمية الأولى؟</a:t>
            </a:r>
            <a:endParaRPr lang="fr-FR" sz="3600" b="1" dirty="0" smtClean="0">
              <a:solidFill>
                <a:schemeClr val="bg1"/>
              </a:solidFill>
            </a:endParaRPr>
          </a:p>
          <a:p>
            <a:pPr>
              <a:buFont typeface="Courier New" panose="02070309020205020404" pitchFamily="49" charset="0"/>
              <a:buChar char="o"/>
            </a:pPr>
            <a:r>
              <a:rPr lang="fr-FR" sz="3600" b="1" dirty="0">
                <a:solidFill>
                  <a:schemeClr val="bg1"/>
                </a:solidFill>
              </a:rPr>
              <a:t> </a:t>
            </a:r>
            <a:r>
              <a:rPr lang="fr-FR" sz="3600" b="1" dirty="0" err="1" smtClean="0">
                <a:solidFill>
                  <a:schemeClr val="bg1"/>
                </a:solidFill>
                <a:latin typeface="Arial" panose="020B0604020202020204" pitchFamily="34" charset="0"/>
                <a:cs typeface="Arial" panose="020B0604020202020204" pitchFamily="34" charset="0"/>
              </a:rPr>
              <a:t>What</a:t>
            </a:r>
            <a:r>
              <a:rPr lang="fr-FR" sz="3600" b="1" dirty="0" smtClean="0">
                <a:solidFill>
                  <a:schemeClr val="bg1"/>
                </a:solidFill>
                <a:latin typeface="Arial" panose="020B0604020202020204" pitchFamily="34" charset="0"/>
                <a:cs typeface="Arial" panose="020B0604020202020204" pitchFamily="34" charset="0"/>
              </a:rPr>
              <a:t> </a:t>
            </a:r>
            <a:r>
              <a:rPr lang="fr-FR" sz="3600" b="1" dirty="0" err="1" smtClean="0">
                <a:solidFill>
                  <a:schemeClr val="bg1"/>
                </a:solidFill>
                <a:latin typeface="Arial" panose="020B0604020202020204" pitchFamily="34" charset="0"/>
                <a:cs typeface="Arial" panose="020B0604020202020204" pitchFamily="34" charset="0"/>
              </a:rPr>
              <a:t>did</a:t>
            </a:r>
            <a:r>
              <a:rPr lang="fr-FR" sz="3600" b="1" dirty="0" smtClean="0">
                <a:solidFill>
                  <a:schemeClr val="bg1"/>
                </a:solidFill>
                <a:latin typeface="Arial" panose="020B0604020202020204" pitchFamily="34" charset="0"/>
                <a:cs typeface="Arial" panose="020B0604020202020204" pitchFamily="34" charset="0"/>
              </a:rPr>
              <a:t> change in international relations after first world </a:t>
            </a:r>
            <a:r>
              <a:rPr lang="fr-FR" sz="3600" b="1" dirty="0" err="1" smtClean="0">
                <a:solidFill>
                  <a:schemeClr val="bg1"/>
                </a:solidFill>
                <a:latin typeface="Arial" panose="020B0604020202020204" pitchFamily="34" charset="0"/>
                <a:cs typeface="Arial" panose="020B0604020202020204" pitchFamily="34" charset="0"/>
              </a:rPr>
              <a:t>war</a:t>
            </a:r>
            <a:r>
              <a:rPr lang="fr-FR" sz="3600" b="1" dirty="0" smtClean="0">
                <a:solidFill>
                  <a:schemeClr val="bg1"/>
                </a:solidFill>
                <a:latin typeface="Arial" panose="020B0604020202020204" pitchFamily="34" charset="0"/>
                <a:cs typeface="Arial" panose="020B0604020202020204" pitchFamily="34" charset="0"/>
              </a:rPr>
              <a:t>?</a:t>
            </a:r>
            <a:endParaRPr lang="fr-FR"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32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207623"/>
            <a:ext cx="9905999" cy="3583577"/>
          </a:xfrm>
        </p:spPr>
        <p:txBody>
          <a:bodyPr/>
          <a:lstStyle/>
          <a:p>
            <a:pPr algn="just" rtl="1">
              <a:lnSpc>
                <a:spcPct val="150000"/>
              </a:lnSpc>
            </a:pPr>
            <a:r>
              <a:rPr lang="ar-SA" b="1" dirty="0">
                <a:solidFill>
                  <a:schemeClr val="bg1"/>
                </a:solidFill>
                <a:effectLst/>
              </a:rPr>
              <a:t>اتفقنا في المحاضرات السابقة على أن معاهدة وستفاليا اقرت نظام توازن القوى الذي يقوم على منطق المحافظة على الوضع القائم في وجه أي دولة راغبة في الهيمنة. </a:t>
            </a:r>
            <a:endParaRPr lang="ar-DZ" b="1" dirty="0" smtClean="0">
              <a:solidFill>
                <a:schemeClr val="bg1"/>
              </a:solidFill>
              <a:effectLst/>
            </a:endParaRPr>
          </a:p>
          <a:p>
            <a:pPr algn="just" rtl="1">
              <a:lnSpc>
                <a:spcPct val="150000"/>
              </a:lnSpc>
            </a:pPr>
            <a:r>
              <a:rPr lang="ar-SA" b="1" dirty="0" smtClean="0">
                <a:solidFill>
                  <a:schemeClr val="bg1"/>
                </a:solidFill>
                <a:effectLst/>
              </a:rPr>
              <a:t>فهل </a:t>
            </a:r>
            <a:r>
              <a:rPr lang="ar-SA" b="1" dirty="0">
                <a:solidFill>
                  <a:schemeClr val="bg1"/>
                </a:solidFill>
                <a:effectLst/>
              </a:rPr>
              <a:t>ساهم اندلاع الحرب العالمية الأولى في تجاوز هذا النظام </a:t>
            </a:r>
            <a:r>
              <a:rPr lang="ar-SA" b="1" dirty="0" smtClean="0">
                <a:solidFill>
                  <a:schemeClr val="bg1"/>
                </a:solidFill>
                <a:effectLst/>
              </a:rPr>
              <a:t>وخلق </a:t>
            </a:r>
            <a:r>
              <a:rPr lang="ar-SA" b="1" dirty="0">
                <a:solidFill>
                  <a:schemeClr val="bg1"/>
                </a:solidFill>
                <a:effectLst/>
              </a:rPr>
              <a:t>وضع دولي جديد بقوى جديدة وبمنطق و</a:t>
            </a:r>
            <a:r>
              <a:rPr lang="ar-DZ" b="1" dirty="0">
                <a:solidFill>
                  <a:schemeClr val="bg1"/>
                </a:solidFill>
                <a:effectLst/>
              </a:rPr>
              <a:t>آ</a:t>
            </a:r>
            <a:r>
              <a:rPr lang="ar-SA" b="1" dirty="0">
                <a:solidFill>
                  <a:schemeClr val="bg1"/>
                </a:solidFill>
                <a:effectLst/>
              </a:rPr>
              <a:t>ليات مختلفة.</a:t>
            </a:r>
            <a:endParaRPr lang="fr-FR" b="1" dirty="0">
              <a:solidFill>
                <a:schemeClr val="bg1"/>
              </a:solidFill>
              <a:effectLst/>
            </a:endParaRPr>
          </a:p>
        </p:txBody>
      </p:sp>
    </p:spTree>
    <p:extLst>
      <p:ext uri="{BB962C8B-B14F-4D97-AF65-F5344CB8AC3E}">
        <p14:creationId xmlns:p14="http://schemas.microsoft.com/office/powerpoint/2010/main" val="92458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3161211"/>
            <a:ext cx="9905999" cy="2629990"/>
          </a:xfrm>
        </p:spPr>
        <p:txBody>
          <a:bodyPr>
            <a:normAutofit/>
          </a:bodyPr>
          <a:lstStyle/>
          <a:p>
            <a:pPr marL="0" indent="0" algn="justLow" rtl="1">
              <a:buNone/>
            </a:pPr>
            <a:r>
              <a:rPr lang="ar-DZ" sz="2800" b="1" dirty="0" smtClean="0">
                <a:solidFill>
                  <a:schemeClr val="bg1"/>
                </a:solidFill>
              </a:rPr>
              <a:t>صنف باري </a:t>
            </a:r>
            <a:r>
              <a:rPr lang="ar-DZ" sz="2800" b="1" dirty="0">
                <a:solidFill>
                  <a:schemeClr val="bg1"/>
                </a:solidFill>
              </a:rPr>
              <a:t>بوزان وجورج </a:t>
            </a:r>
            <a:r>
              <a:rPr lang="ar-DZ" sz="2800" b="1" dirty="0" smtClean="0">
                <a:solidFill>
                  <a:schemeClr val="bg1"/>
                </a:solidFill>
              </a:rPr>
              <a:t>لوسون نتائج الحرب العالمية الأولى على بنية العلاقات الدولية، على أنها تشكل </a:t>
            </a:r>
            <a:r>
              <a:rPr lang="ar-DZ" sz="2800" b="1" dirty="0" smtClean="0">
                <a:solidFill>
                  <a:srgbClr val="002060"/>
                </a:solidFill>
              </a:rPr>
              <a:t>تاريخا مرجعيا ثانويا </a:t>
            </a:r>
            <a:r>
              <a:rPr lang="ar-DZ" sz="2800" b="1" dirty="0" smtClean="0">
                <a:solidFill>
                  <a:schemeClr val="bg1"/>
                </a:solidFill>
              </a:rPr>
              <a:t>لحقل </a:t>
            </a:r>
            <a:r>
              <a:rPr lang="ar-DZ" sz="2800" b="1" dirty="0">
                <a:solidFill>
                  <a:schemeClr val="bg1"/>
                </a:solidFill>
              </a:rPr>
              <a:t>العلاقات الدولية. حيث ظلت بِنْية القوة متعددة الأقطاب، ولم </a:t>
            </a:r>
            <a:r>
              <a:rPr lang="ar-DZ" sz="2800" b="1" dirty="0" smtClean="0">
                <a:solidFill>
                  <a:schemeClr val="bg1"/>
                </a:solidFill>
              </a:rPr>
              <a:t>تتغير قائمة </a:t>
            </a:r>
            <a:r>
              <a:rPr lang="ar-DZ" sz="2800" b="1" dirty="0">
                <a:solidFill>
                  <a:schemeClr val="bg1"/>
                </a:solidFill>
              </a:rPr>
              <a:t>القوى الكبرى كثيرًا.</a:t>
            </a:r>
            <a:endParaRPr lang="fr-FR" sz="2800" b="1" dirty="0">
              <a:solidFill>
                <a:schemeClr val="bg1"/>
              </a:solidFill>
            </a:endParaRPr>
          </a:p>
        </p:txBody>
      </p:sp>
    </p:spTree>
    <p:extLst>
      <p:ext uri="{BB962C8B-B14F-4D97-AF65-F5344CB8AC3E}">
        <p14:creationId xmlns:p14="http://schemas.microsoft.com/office/powerpoint/2010/main" val="225513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ar-DZ" b="1" dirty="0" smtClean="0">
                <a:solidFill>
                  <a:schemeClr val="bg1"/>
                </a:solidFill>
              </a:rPr>
              <a:t>زوال </a:t>
            </a:r>
            <a:r>
              <a:rPr lang="ar-DZ" b="1" dirty="0" smtClean="0">
                <a:solidFill>
                  <a:srgbClr val="002060"/>
                </a:solidFill>
              </a:rPr>
              <a:t>النزعة السلالية</a:t>
            </a:r>
            <a:r>
              <a:rPr lang="ar-DZ" b="1" dirty="0" smtClean="0">
                <a:solidFill>
                  <a:schemeClr val="bg1"/>
                </a:solidFill>
              </a:rPr>
              <a:t>                                 </a:t>
            </a:r>
            <a:r>
              <a:rPr lang="ar-DZ" b="1" dirty="0" smtClean="0">
                <a:solidFill>
                  <a:srgbClr val="002060"/>
                </a:solidFill>
              </a:rPr>
              <a:t>النزعة القومية</a:t>
            </a:r>
            <a:r>
              <a:rPr lang="ar-DZ" b="1" dirty="0" smtClean="0">
                <a:solidFill>
                  <a:schemeClr val="bg1"/>
                </a:solidFill>
              </a:rPr>
              <a:t>.</a:t>
            </a:r>
          </a:p>
          <a:p>
            <a:pPr algn="r" rtl="1"/>
            <a:r>
              <a:rPr lang="ar-DZ" b="1" dirty="0" smtClean="0">
                <a:solidFill>
                  <a:schemeClr val="bg1"/>
                </a:solidFill>
              </a:rPr>
              <a:t>تعددية القوى                    ظهور </a:t>
            </a:r>
            <a:r>
              <a:rPr lang="ar-DZ" b="1" dirty="0" smtClean="0">
                <a:solidFill>
                  <a:srgbClr val="002060"/>
                </a:solidFill>
              </a:rPr>
              <a:t>قوة جديدة </a:t>
            </a:r>
            <a:r>
              <a:rPr lang="ar-DZ" b="1" dirty="0" smtClean="0">
                <a:solidFill>
                  <a:schemeClr val="bg1"/>
                </a:solidFill>
              </a:rPr>
              <a:t>وهي الولايات المتحدة لكنها اختارت العزلة من جديد فظلت القوى الكبرى المتحكمة في </a:t>
            </a:r>
            <a:r>
              <a:rPr lang="ar-DZ" b="1" dirty="0" smtClean="0">
                <a:solidFill>
                  <a:srgbClr val="002060"/>
                </a:solidFill>
              </a:rPr>
              <a:t>السياسات الدولية أوروبية </a:t>
            </a:r>
            <a:r>
              <a:rPr lang="ar-DZ" b="1" dirty="0" smtClean="0">
                <a:solidFill>
                  <a:schemeClr val="bg1"/>
                </a:solidFill>
              </a:rPr>
              <a:t>بالأساس.</a:t>
            </a:r>
          </a:p>
          <a:p>
            <a:pPr algn="r" rtl="1"/>
            <a:r>
              <a:rPr lang="ar-DZ" b="1" dirty="0" smtClean="0">
                <a:solidFill>
                  <a:srgbClr val="002060"/>
                </a:solidFill>
              </a:rPr>
              <a:t>الاستعمار</a:t>
            </a:r>
            <a:r>
              <a:rPr lang="ar-DZ" b="1" dirty="0" smtClean="0">
                <a:solidFill>
                  <a:schemeClr val="bg1"/>
                </a:solidFill>
              </a:rPr>
              <a:t>                        تعزيز الموجة الاستعمارية الثانية لدول العربية التابعة لدول العثمانية المتفككة.</a:t>
            </a:r>
          </a:p>
          <a:p>
            <a:pPr algn="r" rtl="1"/>
            <a:r>
              <a:rPr lang="ar-DZ" b="1" dirty="0" smtClean="0">
                <a:solidFill>
                  <a:srgbClr val="002060"/>
                </a:solidFill>
              </a:rPr>
              <a:t>عصبة الأمم </a:t>
            </a:r>
            <a:r>
              <a:rPr lang="ar-DZ" b="1" dirty="0" smtClean="0">
                <a:solidFill>
                  <a:schemeClr val="bg1"/>
                </a:solidFill>
              </a:rPr>
              <a:t>وهي شكل متقدم ومستمر للمنظمات الحكومية التي عرفتها العلاقات الدولية مع نهاية القرن التاسع عشر.</a:t>
            </a:r>
            <a:endParaRPr lang="fr-FR" b="1" dirty="0">
              <a:solidFill>
                <a:schemeClr val="bg1"/>
              </a:solidFill>
            </a:endParaRPr>
          </a:p>
        </p:txBody>
      </p:sp>
      <p:sp>
        <p:nvSpPr>
          <p:cNvPr id="4" name="Left Arrow 3"/>
          <p:cNvSpPr/>
          <p:nvPr/>
        </p:nvSpPr>
        <p:spPr>
          <a:xfrm>
            <a:off x="6270172" y="2373085"/>
            <a:ext cx="2259874" cy="3309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Left Arrow 4"/>
          <p:cNvSpPr/>
          <p:nvPr/>
        </p:nvSpPr>
        <p:spPr>
          <a:xfrm>
            <a:off x="7968343" y="2952206"/>
            <a:ext cx="1423851" cy="3265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Left Arrow 5"/>
          <p:cNvSpPr/>
          <p:nvPr/>
        </p:nvSpPr>
        <p:spPr>
          <a:xfrm>
            <a:off x="7968343" y="3905795"/>
            <a:ext cx="1606731" cy="3526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305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991394"/>
            <a:ext cx="9905999" cy="1750424"/>
          </a:xfrm>
        </p:spPr>
        <p:txBody>
          <a:bodyPr>
            <a:noAutofit/>
          </a:bodyPr>
          <a:lstStyle/>
          <a:p>
            <a:pPr marL="0" indent="0" algn="just" rtl="1">
              <a:buNone/>
            </a:pPr>
            <a:r>
              <a:rPr lang="ar-DZ" sz="2800" b="1" dirty="0" smtClean="0">
                <a:solidFill>
                  <a:schemeClr val="bg1"/>
                </a:solidFill>
              </a:rPr>
              <a:t>دشنت نهاية الحرب العالمية الأولى نهاية المرحلة </a:t>
            </a:r>
            <a:r>
              <a:rPr lang="ar-DZ" sz="2800" b="1" dirty="0">
                <a:solidFill>
                  <a:schemeClr val="bg1"/>
                </a:solidFill>
              </a:rPr>
              <a:t>الأولى </a:t>
            </a:r>
            <a:r>
              <a:rPr lang="ar-DZ" sz="2800" b="1" dirty="0" smtClean="0">
                <a:solidFill>
                  <a:schemeClr val="bg1"/>
                </a:solidFill>
              </a:rPr>
              <a:t>من الصراع </a:t>
            </a:r>
            <a:r>
              <a:rPr lang="ar-DZ" sz="2800" b="1" dirty="0">
                <a:solidFill>
                  <a:schemeClr val="bg1"/>
                </a:solidFill>
              </a:rPr>
              <a:t>السياسي للحداثة الذي كان قائما بين النزعة السلالية والسيادة </a:t>
            </a:r>
            <a:r>
              <a:rPr lang="ar-DZ" sz="2800" b="1" dirty="0" smtClean="0">
                <a:solidFill>
                  <a:schemeClr val="bg1"/>
                </a:solidFill>
              </a:rPr>
              <a:t>الشعبية. ثم كانت </a:t>
            </a:r>
            <a:r>
              <a:rPr lang="ar-DZ" sz="2800" b="1" dirty="0">
                <a:solidFill>
                  <a:schemeClr val="bg1"/>
                </a:solidFill>
              </a:rPr>
              <a:t>المرحلة الثانية؛ التي حددتها الصراعات داخل أيديولوجيات </a:t>
            </a:r>
            <a:r>
              <a:rPr lang="ar-DZ" sz="2800" b="1" dirty="0" smtClean="0">
                <a:solidFill>
                  <a:schemeClr val="bg1"/>
                </a:solidFill>
              </a:rPr>
              <a:t>التقدم الثلالث ( الديمقراطية الليبرالية، والاشتراكية، والفاشية).</a:t>
            </a:r>
            <a:endParaRPr lang="fr-FR" sz="2800" b="1" dirty="0">
              <a:solidFill>
                <a:schemeClr val="bg1"/>
              </a:solidFill>
            </a:endParaRPr>
          </a:p>
        </p:txBody>
      </p:sp>
    </p:spTree>
    <p:extLst>
      <p:ext uri="{BB962C8B-B14F-4D97-AF65-F5344CB8AC3E}">
        <p14:creationId xmlns:p14="http://schemas.microsoft.com/office/powerpoint/2010/main" val="108419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War 1, Explained in 5 Minutes!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36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DZ" b="1" dirty="0" smtClean="0">
                <a:solidFill>
                  <a:srgbClr val="002060"/>
                </a:solidFill>
              </a:rPr>
              <a:t>العلاقات الدولية في شقها التعاوني. </a:t>
            </a:r>
            <a:endParaRPr lang="fr-FR" b="1" dirty="0">
              <a:solidFill>
                <a:srgbClr val="002060"/>
              </a:solidFill>
            </a:endParaRPr>
          </a:p>
        </p:txBody>
      </p:sp>
      <p:sp>
        <p:nvSpPr>
          <p:cNvPr id="3" name="Content Placeholder 2"/>
          <p:cNvSpPr>
            <a:spLocks noGrp="1"/>
          </p:cNvSpPr>
          <p:nvPr>
            <p:ph idx="1"/>
          </p:nvPr>
        </p:nvSpPr>
        <p:spPr>
          <a:xfrm>
            <a:off x="1141412" y="3618411"/>
            <a:ext cx="9905999" cy="653143"/>
          </a:xfrm>
        </p:spPr>
        <p:txBody>
          <a:bodyPr>
            <a:noAutofit/>
          </a:bodyPr>
          <a:lstStyle/>
          <a:p>
            <a:pPr algn="just" rtl="1"/>
            <a:r>
              <a:rPr lang="ar-DZ" sz="3600" b="1" dirty="0">
                <a:solidFill>
                  <a:schemeClr val="bg1"/>
                </a:solidFill>
              </a:rPr>
              <a:t>افتراض: أثرت الحرب العالمية الأولى على </a:t>
            </a:r>
            <a:r>
              <a:rPr lang="ar-DZ" sz="3600" b="1" dirty="0" smtClean="0">
                <a:solidFill>
                  <a:schemeClr val="bg1"/>
                </a:solidFill>
              </a:rPr>
              <a:t>تطور التعاون الدولي.</a:t>
            </a:r>
            <a:endParaRPr lang="fr-FR" sz="3600" dirty="0">
              <a:solidFill>
                <a:schemeClr val="bg1"/>
              </a:solidFill>
            </a:endParaRPr>
          </a:p>
        </p:txBody>
      </p:sp>
    </p:spTree>
    <p:extLst>
      <p:ext uri="{BB962C8B-B14F-4D97-AF65-F5344CB8AC3E}">
        <p14:creationId xmlns:p14="http://schemas.microsoft.com/office/powerpoint/2010/main" val="23225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الحجج أو الادعاءات:</a:t>
            </a:r>
            <a:endParaRPr lang="fr-FR" b="1" dirty="0">
              <a:solidFill>
                <a:schemeClr val="bg1"/>
              </a:solidFill>
            </a:endParaRPr>
          </a:p>
        </p:txBody>
      </p:sp>
      <p:sp>
        <p:nvSpPr>
          <p:cNvPr id="3" name="Content Placeholder 2"/>
          <p:cNvSpPr>
            <a:spLocks noGrp="1"/>
          </p:cNvSpPr>
          <p:nvPr>
            <p:ph idx="1"/>
          </p:nvPr>
        </p:nvSpPr>
        <p:spPr>
          <a:xfrm>
            <a:off x="1141412" y="2860765"/>
            <a:ext cx="9905999" cy="2930435"/>
          </a:xfrm>
        </p:spPr>
        <p:txBody>
          <a:bodyPr/>
          <a:lstStyle/>
          <a:p>
            <a:pPr algn="just" rtl="1"/>
            <a:r>
              <a:rPr lang="ar-DZ" b="1" dirty="0" smtClean="0">
                <a:solidFill>
                  <a:schemeClr val="bg1"/>
                </a:solidFill>
                <a:effectLst/>
              </a:rPr>
              <a:t>تقدم </a:t>
            </a:r>
            <a:r>
              <a:rPr lang="ar-SA" b="1" dirty="0" smtClean="0">
                <a:solidFill>
                  <a:schemeClr val="bg1"/>
                </a:solidFill>
                <a:effectLst/>
              </a:rPr>
              <a:t>وتيرة التغيير </a:t>
            </a:r>
            <a:r>
              <a:rPr lang="ar-SA" b="1" dirty="0">
                <a:solidFill>
                  <a:schemeClr val="bg1"/>
                </a:solidFill>
                <a:effectLst/>
              </a:rPr>
              <a:t>التكنولوجي على الصعيد المدني والصعيد </a:t>
            </a:r>
            <a:r>
              <a:rPr lang="ar-SA" b="1" dirty="0" smtClean="0">
                <a:solidFill>
                  <a:schemeClr val="bg1"/>
                </a:solidFill>
                <a:effectLst/>
              </a:rPr>
              <a:t>العسكري</a:t>
            </a:r>
            <a:r>
              <a:rPr lang="ar-DZ" b="1" dirty="0" smtClean="0">
                <a:solidFill>
                  <a:schemeClr val="bg1"/>
                </a:solidFill>
                <a:effectLst/>
              </a:rPr>
              <a:t> معا. </a:t>
            </a:r>
            <a:r>
              <a:rPr lang="ar-SA" b="1" dirty="0" smtClean="0">
                <a:solidFill>
                  <a:schemeClr val="bg1"/>
                </a:solidFill>
                <a:effectLst/>
              </a:rPr>
              <a:t>فتقنيات </a:t>
            </a:r>
            <a:r>
              <a:rPr lang="ar-DZ" b="1" dirty="0" smtClean="0">
                <a:solidFill>
                  <a:schemeClr val="bg1"/>
                </a:solidFill>
                <a:effectLst/>
              </a:rPr>
              <a:t>ا</a:t>
            </a:r>
            <a:r>
              <a:rPr lang="ar-SA" b="1" dirty="0" smtClean="0">
                <a:solidFill>
                  <a:schemeClr val="bg1"/>
                </a:solidFill>
                <a:effectLst/>
              </a:rPr>
              <a:t>لبواخر </a:t>
            </a:r>
            <a:r>
              <a:rPr lang="ar-SA" b="1" dirty="0">
                <a:solidFill>
                  <a:schemeClr val="bg1"/>
                </a:solidFill>
                <a:effectLst/>
              </a:rPr>
              <a:t>والسكك </a:t>
            </a:r>
            <a:r>
              <a:rPr lang="ar-SA" b="1" dirty="0" smtClean="0">
                <a:solidFill>
                  <a:schemeClr val="bg1"/>
                </a:solidFill>
                <a:effectLst/>
              </a:rPr>
              <a:t>الحديد</a:t>
            </a:r>
            <a:r>
              <a:rPr lang="ar-DZ" b="1" dirty="0" smtClean="0">
                <a:solidFill>
                  <a:schemeClr val="bg1"/>
                </a:solidFill>
                <a:effectLst/>
              </a:rPr>
              <a:t>ية</a:t>
            </a:r>
            <a:r>
              <a:rPr lang="ar-SA" b="1" dirty="0" smtClean="0">
                <a:solidFill>
                  <a:schemeClr val="bg1"/>
                </a:solidFill>
                <a:effectLst/>
              </a:rPr>
              <a:t> </a:t>
            </a:r>
            <a:r>
              <a:rPr lang="ar-SA" b="1" dirty="0">
                <a:solidFill>
                  <a:schemeClr val="bg1"/>
                </a:solidFill>
                <a:effectLst/>
              </a:rPr>
              <a:t>والتلغراف التي قلَّصت مسافة العالم لأول مرة خلال القرن التاسع عشر، استمرت في التحسن على مستوى السرعة والموثوقية والفعالية، </a:t>
            </a:r>
            <a:r>
              <a:rPr lang="ar-DZ" b="1" dirty="0" smtClean="0">
                <a:solidFill>
                  <a:schemeClr val="bg1"/>
                </a:solidFill>
                <a:effectLst/>
              </a:rPr>
              <a:t>و</a:t>
            </a:r>
            <a:r>
              <a:rPr lang="ar-SA" b="1" dirty="0" smtClean="0">
                <a:solidFill>
                  <a:schemeClr val="bg1"/>
                </a:solidFill>
                <a:effectLst/>
              </a:rPr>
              <a:t>التكلفة </a:t>
            </a:r>
            <a:r>
              <a:rPr lang="ar-SA" b="1" dirty="0">
                <a:solidFill>
                  <a:schemeClr val="bg1"/>
                </a:solidFill>
                <a:effectLst/>
              </a:rPr>
              <a:t>وتغطية جميع أرجاء </a:t>
            </a:r>
            <a:r>
              <a:rPr lang="ar-SA" b="1" dirty="0" smtClean="0">
                <a:solidFill>
                  <a:schemeClr val="bg1"/>
                </a:solidFill>
                <a:effectLst/>
              </a:rPr>
              <a:t>العالم</a:t>
            </a:r>
            <a:r>
              <a:rPr lang="ar-DZ" b="1" dirty="0" smtClean="0">
                <a:solidFill>
                  <a:schemeClr val="bg1"/>
                </a:solidFill>
                <a:effectLst/>
              </a:rPr>
              <a:t> خلال القرن العشرين</a:t>
            </a:r>
            <a:r>
              <a:rPr lang="ar-DZ" b="1" dirty="0">
                <a:solidFill>
                  <a:schemeClr val="bg1"/>
                </a:solidFill>
                <a:effectLst/>
              </a:rPr>
              <a:t>.</a:t>
            </a:r>
            <a:r>
              <a:rPr lang="fr-FR" b="1" dirty="0" smtClean="0">
                <a:solidFill>
                  <a:schemeClr val="bg1"/>
                </a:solidFill>
                <a:effectLst/>
              </a:rPr>
              <a:t> </a:t>
            </a:r>
            <a:endParaRPr lang="fr-FR" b="1" dirty="0">
              <a:solidFill>
                <a:schemeClr val="bg1"/>
              </a:solidFill>
            </a:endParaRPr>
          </a:p>
        </p:txBody>
      </p:sp>
    </p:spTree>
    <p:extLst>
      <p:ext uri="{BB962C8B-B14F-4D97-AF65-F5344CB8AC3E}">
        <p14:creationId xmlns:p14="http://schemas.microsoft.com/office/powerpoint/2010/main" val="241832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795451"/>
            <a:ext cx="9905999" cy="1502229"/>
          </a:xfrm>
        </p:spPr>
        <p:txBody>
          <a:bodyPr/>
          <a:lstStyle/>
          <a:p>
            <a:pPr algn="just" rtl="1"/>
            <a:r>
              <a:rPr lang="ar-DZ" b="1" dirty="0" smtClean="0">
                <a:solidFill>
                  <a:schemeClr val="bg1"/>
                </a:solidFill>
              </a:rPr>
              <a:t>فعلى مستوى القطاعات المدنية أصبح الراديو والطيران والسيارات والكهرباء </a:t>
            </a:r>
            <a:r>
              <a:rPr lang="ar-SA" b="1" dirty="0">
                <a:solidFill>
                  <a:schemeClr val="bg1"/>
                </a:solidFill>
                <a:effectLst/>
              </a:rPr>
              <a:t>أما في القطاع العسكري</a:t>
            </a:r>
            <a:r>
              <a:rPr lang="ar-SA" b="1" dirty="0" smtClean="0">
                <a:solidFill>
                  <a:schemeClr val="bg1"/>
                </a:solidFill>
                <a:effectLst/>
              </a:rPr>
              <a:t>، حُسِّنت الغواصات </a:t>
            </a:r>
            <a:r>
              <a:rPr lang="ar-SA" b="1" dirty="0">
                <a:solidFill>
                  <a:schemeClr val="bg1"/>
                </a:solidFill>
                <a:effectLst/>
              </a:rPr>
              <a:t>وحاملات الطائرات والغازات السامة والدبابات والمقاتلات </a:t>
            </a:r>
            <a:r>
              <a:rPr lang="ar-SA" b="1" dirty="0" smtClean="0">
                <a:solidFill>
                  <a:schemeClr val="bg1"/>
                </a:solidFill>
                <a:effectLst/>
              </a:rPr>
              <a:t>والقاذفات، </a:t>
            </a:r>
            <a:r>
              <a:rPr lang="ar-SA" b="1" dirty="0">
                <a:solidFill>
                  <a:schemeClr val="bg1"/>
                </a:solidFill>
                <a:effectLst/>
              </a:rPr>
              <a:t>وأُدخِلت ابتكارات جديدة مثل الرادار. </a:t>
            </a:r>
            <a:endParaRPr lang="fr-FR" b="1" dirty="0">
              <a:solidFill>
                <a:schemeClr val="bg1"/>
              </a:solidFill>
            </a:endParaRPr>
          </a:p>
        </p:txBody>
      </p:sp>
    </p:spTree>
    <p:extLst>
      <p:ext uri="{BB962C8B-B14F-4D97-AF65-F5344CB8AC3E}">
        <p14:creationId xmlns:p14="http://schemas.microsoft.com/office/powerpoint/2010/main" val="39580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547257"/>
            <a:ext cx="9905999" cy="2638697"/>
          </a:xfrm>
        </p:spPr>
        <p:txBody>
          <a:bodyPr/>
          <a:lstStyle/>
          <a:p>
            <a:pPr algn="just" rtl="1"/>
            <a:r>
              <a:rPr lang="ar-DZ" b="1" dirty="0">
                <a:solidFill>
                  <a:schemeClr val="bg1"/>
                </a:solidFill>
              </a:rPr>
              <a:t>التقدم العلمي والتكنولوجي الناجم عن الثورة الصناعية في أوروباـ أثر تأثير هائلا في صناعة الأسلحة ووسائل نقلها، وهنا لم تصبح الحرب محصورة بين الجيوش المتواجهة في المعركة، بل أصبحت تمس العسكريين والمدنيين والبني التحتية لدول.</a:t>
            </a:r>
            <a:endParaRPr lang="fr-FR" b="1" dirty="0">
              <a:solidFill>
                <a:schemeClr val="bg1"/>
              </a:solidFill>
            </a:endParaRPr>
          </a:p>
          <a:p>
            <a:pPr marL="0" indent="0" algn="r" rtl="1">
              <a:buNone/>
            </a:pPr>
            <a:endParaRPr lang="fr-FR" dirty="0"/>
          </a:p>
        </p:txBody>
      </p:sp>
    </p:spTree>
    <p:extLst>
      <p:ext uri="{BB962C8B-B14F-4D97-AF65-F5344CB8AC3E}">
        <p14:creationId xmlns:p14="http://schemas.microsoft.com/office/powerpoint/2010/main" val="132087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DZ" b="1" dirty="0" smtClean="0">
                <a:solidFill>
                  <a:schemeClr val="bg1"/>
                </a:solidFill>
              </a:rPr>
              <a:t>عصبة الأمم ونظام الأمن الجماعي</a:t>
            </a:r>
            <a:r>
              <a:rPr lang="ar-DZ" dirty="0" smtClean="0">
                <a:solidFill>
                  <a:schemeClr val="bg1"/>
                </a:solidFill>
              </a:rPr>
              <a:t>:</a:t>
            </a:r>
            <a:endParaRPr lang="fr-FR" dirty="0">
              <a:solidFill>
                <a:schemeClr val="bg1"/>
              </a:solidFill>
            </a:endParaRPr>
          </a:p>
        </p:txBody>
      </p:sp>
      <p:sp>
        <p:nvSpPr>
          <p:cNvPr id="3" name="Content Placeholder 2"/>
          <p:cNvSpPr>
            <a:spLocks noGrp="1"/>
          </p:cNvSpPr>
          <p:nvPr>
            <p:ph idx="1"/>
          </p:nvPr>
        </p:nvSpPr>
        <p:spPr>
          <a:xfrm>
            <a:off x="1141412" y="2978331"/>
            <a:ext cx="9905999" cy="2812870"/>
          </a:xfrm>
        </p:spPr>
        <p:txBody>
          <a:bodyPr/>
          <a:lstStyle/>
          <a:p>
            <a:pPr algn="just" rtl="1"/>
            <a:r>
              <a:rPr lang="ar-SA" b="1" dirty="0">
                <a:solidFill>
                  <a:schemeClr val="bg1"/>
                </a:solidFill>
                <a:latin typeface="Traditional Arabic" panose="02020603050405020304" pitchFamily="18" charset="-78"/>
              </a:rPr>
              <a:t>يقصد بفكرة الأمن الجماعي </a:t>
            </a:r>
            <a:r>
              <a:rPr lang="ar-SA" b="1" dirty="0" smtClean="0">
                <a:solidFill>
                  <a:schemeClr val="bg1"/>
                </a:solidFill>
                <a:latin typeface="Traditional Arabic" panose="02020603050405020304" pitchFamily="18" charset="-78"/>
              </a:rPr>
              <a:t>أن </a:t>
            </a:r>
            <a:r>
              <a:rPr lang="ar-SA" b="1" dirty="0">
                <a:solidFill>
                  <a:schemeClr val="bg1"/>
                </a:solidFill>
                <a:latin typeface="Traditional Arabic" panose="02020603050405020304" pitchFamily="18" charset="-78"/>
              </a:rPr>
              <a:t>أمن الجزء يتعين أن يكون مرتبطاً ارتباطاً وثيقاً بأمن الكل، وبالتالي فعندما يتعرض الجزء للتهديد أو العدوان </a:t>
            </a:r>
            <a:r>
              <a:rPr lang="ar-SA" b="1" dirty="0" smtClean="0">
                <a:solidFill>
                  <a:schemeClr val="bg1"/>
                </a:solidFill>
                <a:latin typeface="Traditional Arabic" panose="02020603050405020304" pitchFamily="18" charset="-78"/>
              </a:rPr>
              <a:t>ف</a:t>
            </a:r>
            <a:r>
              <a:rPr lang="ar-DZ" b="1" dirty="0" smtClean="0">
                <a:solidFill>
                  <a:schemeClr val="bg1"/>
                </a:solidFill>
                <a:latin typeface="Traditional Arabic" panose="02020603050405020304" pitchFamily="18" charset="-78"/>
              </a:rPr>
              <a:t>إ</a:t>
            </a:r>
            <a:r>
              <a:rPr lang="ar-SA" b="1" dirty="0" smtClean="0">
                <a:solidFill>
                  <a:schemeClr val="bg1"/>
                </a:solidFill>
                <a:latin typeface="Traditional Arabic" panose="02020603050405020304" pitchFamily="18" charset="-78"/>
              </a:rPr>
              <a:t>ن </a:t>
            </a:r>
            <a:r>
              <a:rPr lang="ar-SA" b="1" dirty="0">
                <a:solidFill>
                  <a:schemeClr val="bg1"/>
                </a:solidFill>
                <a:latin typeface="Traditional Arabic" panose="02020603050405020304" pitchFamily="18" charset="-78"/>
              </a:rPr>
              <a:t>مسؤولية ردع ذلك التهديد وقمع ذلك العدوان تقع على عاتق الكل وليس الجزء المعتدي عليه </a:t>
            </a:r>
            <a:r>
              <a:rPr lang="ar-SA" b="1" dirty="0" smtClean="0">
                <a:solidFill>
                  <a:schemeClr val="bg1"/>
                </a:solidFill>
                <a:latin typeface="Traditional Arabic" panose="02020603050405020304" pitchFamily="18" charset="-78"/>
              </a:rPr>
              <a:t>وحده</a:t>
            </a:r>
            <a:r>
              <a:rPr lang="ar-DZ" b="1" dirty="0" smtClean="0">
                <a:solidFill>
                  <a:schemeClr val="bg1"/>
                </a:solidFill>
                <a:latin typeface="Traditional Arabic" panose="02020603050405020304" pitchFamily="18" charset="-78"/>
              </a:rPr>
              <a:t>.</a:t>
            </a:r>
            <a:endParaRPr lang="ar-DZ" b="1" dirty="0">
              <a:solidFill>
                <a:schemeClr val="bg1"/>
              </a:solidFill>
              <a:latin typeface="Traditional Arabic" panose="02020603050405020304" pitchFamily="18" charset="-78"/>
            </a:endParaRPr>
          </a:p>
          <a:p>
            <a:pPr algn="just" rtl="1"/>
            <a:endParaRPr lang="fr-FR" dirty="0"/>
          </a:p>
        </p:txBody>
      </p:sp>
    </p:spTree>
    <p:extLst>
      <p:ext uri="{BB962C8B-B14F-4D97-AF65-F5344CB8AC3E}">
        <p14:creationId xmlns:p14="http://schemas.microsoft.com/office/powerpoint/2010/main" val="46547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العلم | عصبة الأمم.. كيف كانت نواة الأمم المتحدة ولماذا فشلت؟"/>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10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circle(in)">
                                      <p:cBhvr>
                                        <p:cTn id="7"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2116183"/>
            <a:ext cx="9905999" cy="3675018"/>
          </a:xfrm>
        </p:spPr>
        <p:txBody>
          <a:bodyPr/>
          <a:lstStyle/>
          <a:p>
            <a:pPr algn="just" rtl="1"/>
            <a:r>
              <a:rPr lang="ar-SA" b="1" dirty="0">
                <a:solidFill>
                  <a:schemeClr val="bg1"/>
                </a:solidFill>
                <a:latin typeface="Traditional Arabic" panose="02020603050405020304" pitchFamily="18" charset="-78"/>
              </a:rPr>
              <a:t>نص عهد العصبة على خفض التسلح إلى الحد الذي يكفي لحماية أمن الدولة فقط</a:t>
            </a:r>
            <a:r>
              <a:rPr lang="fr-FR" b="1" dirty="0">
                <a:solidFill>
                  <a:schemeClr val="bg1"/>
                </a:solidFill>
                <a:latin typeface="Traditional Arabic" panose="02020603050405020304" pitchFamily="18" charset="-78"/>
              </a:rPr>
              <a:t> )</a:t>
            </a:r>
            <a:r>
              <a:rPr lang="ar-SA" b="1" dirty="0">
                <a:solidFill>
                  <a:schemeClr val="bg1"/>
                </a:solidFill>
                <a:latin typeface="Traditional Arabic" panose="02020603050405020304" pitchFamily="18" charset="-78"/>
              </a:rPr>
              <a:t>المادة 8</a:t>
            </a:r>
            <a:r>
              <a:rPr lang="ar-SA" b="1" dirty="0" smtClean="0">
                <a:solidFill>
                  <a:schemeClr val="bg1"/>
                </a:solidFill>
                <a:latin typeface="Traditional Arabic" panose="02020603050405020304" pitchFamily="18" charset="-78"/>
              </a:rPr>
              <a:t>)</a:t>
            </a:r>
            <a:r>
              <a:rPr lang="ar-DZ" b="1" dirty="0" smtClean="0">
                <a:solidFill>
                  <a:schemeClr val="bg1"/>
                </a:solidFill>
                <a:latin typeface="Traditional Arabic" panose="02020603050405020304" pitchFamily="18" charset="-78"/>
              </a:rPr>
              <a:t>.</a:t>
            </a:r>
          </a:p>
          <a:p>
            <a:pPr algn="just" rtl="1"/>
            <a:r>
              <a:rPr lang="ar-SA" b="1" dirty="0" smtClean="0">
                <a:solidFill>
                  <a:schemeClr val="bg1"/>
                </a:solidFill>
                <a:latin typeface="Traditional Arabic" panose="02020603050405020304" pitchFamily="18" charset="-78"/>
              </a:rPr>
              <a:t>ألزم </a:t>
            </a:r>
            <a:r>
              <a:rPr lang="ar-SA" b="1" dirty="0">
                <a:solidFill>
                  <a:schemeClr val="bg1"/>
                </a:solidFill>
                <a:latin typeface="Traditional Arabic" panose="02020603050405020304" pitchFamily="18" charset="-78"/>
              </a:rPr>
              <a:t>الأطراف بحل نزاعاتهم الدولية حلا سلميا ، وذلك بعرضها على التحكيم أو القضاء أو مجلس العصبة</a:t>
            </a:r>
            <a:r>
              <a:rPr lang="fr-FR" b="1" dirty="0">
                <a:solidFill>
                  <a:schemeClr val="bg1"/>
                </a:solidFill>
                <a:latin typeface="Traditional Arabic" panose="02020603050405020304" pitchFamily="18" charset="-78"/>
              </a:rPr>
              <a:t> )</a:t>
            </a:r>
            <a:r>
              <a:rPr lang="ar-SA" b="1" dirty="0">
                <a:solidFill>
                  <a:schemeClr val="bg1"/>
                </a:solidFill>
                <a:latin typeface="Traditional Arabic" panose="02020603050405020304" pitchFamily="18" charset="-78"/>
              </a:rPr>
              <a:t>المادة12)، وذلك تحت طائلة فرض عقوبات على الدول في حالة عدم التزامها بالحلول السلمية  ولجوئها المباشر </a:t>
            </a:r>
            <a:r>
              <a:rPr lang="ar-SA" b="1" dirty="0" smtClean="0">
                <a:solidFill>
                  <a:schemeClr val="bg1"/>
                </a:solidFill>
                <a:latin typeface="Traditional Arabic" panose="02020603050405020304" pitchFamily="18" charset="-78"/>
              </a:rPr>
              <a:t>لاستعمال </a:t>
            </a:r>
            <a:r>
              <a:rPr lang="ar-SA" b="1" dirty="0">
                <a:solidFill>
                  <a:schemeClr val="bg1"/>
                </a:solidFill>
                <a:latin typeface="Traditional Arabic" panose="02020603050405020304" pitchFamily="18" charset="-78"/>
              </a:rPr>
              <a:t>القوة لتسوية نزاعاتها</a:t>
            </a:r>
            <a:r>
              <a:rPr lang="fr-FR" b="1" dirty="0">
                <a:solidFill>
                  <a:schemeClr val="bg1"/>
                </a:solidFill>
                <a:latin typeface="Traditional Arabic" panose="02020603050405020304" pitchFamily="18" charset="-78"/>
              </a:rPr>
              <a:t> ) </a:t>
            </a:r>
            <a:r>
              <a:rPr lang="ar-SA" b="1" dirty="0">
                <a:solidFill>
                  <a:schemeClr val="bg1"/>
                </a:solidFill>
                <a:latin typeface="Traditional Arabic" panose="02020603050405020304" pitchFamily="18" charset="-78"/>
              </a:rPr>
              <a:t>المادة16</a:t>
            </a:r>
            <a:r>
              <a:rPr lang="ar-SA" b="1" dirty="0" smtClean="0">
                <a:solidFill>
                  <a:schemeClr val="bg1"/>
                </a:solidFill>
                <a:latin typeface="Traditional Arabic" panose="02020603050405020304" pitchFamily="18" charset="-78"/>
              </a:rPr>
              <a:t>)</a:t>
            </a:r>
            <a:r>
              <a:rPr lang="ar-DZ" b="1" dirty="0" smtClean="0">
                <a:solidFill>
                  <a:schemeClr val="bg1"/>
                </a:solidFill>
                <a:latin typeface="Traditional Arabic" panose="02020603050405020304" pitchFamily="18" charset="-78"/>
              </a:rPr>
              <a:t>.</a:t>
            </a:r>
          </a:p>
          <a:p>
            <a:pPr algn="just" rtl="1"/>
            <a:r>
              <a:rPr lang="ar-SA" b="1" dirty="0" smtClean="0">
                <a:solidFill>
                  <a:schemeClr val="bg1"/>
                </a:solidFill>
                <a:latin typeface="Traditional Arabic" panose="02020603050405020304" pitchFamily="18" charset="-78"/>
              </a:rPr>
              <a:t>تعهد </a:t>
            </a:r>
            <a:r>
              <a:rPr lang="ar-SA" b="1" dirty="0">
                <a:solidFill>
                  <a:schemeClr val="bg1"/>
                </a:solidFill>
                <a:latin typeface="Traditional Arabic" panose="02020603050405020304" pitchFamily="18" charset="-78"/>
              </a:rPr>
              <a:t>أعضاء العصبة بالضمان المتبادل لاستقلال الدول ووحدتها الإقليمية ، ويقتضي ذلك تعاون وتكاثف أعضاء العصبة ضد أي اعتداء قد يقع على أحد أعضائها</a:t>
            </a:r>
            <a:r>
              <a:rPr lang="fr-FR" b="1" dirty="0">
                <a:solidFill>
                  <a:schemeClr val="bg1"/>
                </a:solidFill>
                <a:latin typeface="Traditional Arabic" panose="02020603050405020304" pitchFamily="18" charset="-78"/>
              </a:rPr>
              <a:t> )</a:t>
            </a:r>
            <a:r>
              <a:rPr lang="ar-SA" b="1" dirty="0">
                <a:solidFill>
                  <a:schemeClr val="bg1"/>
                </a:solidFill>
                <a:latin typeface="Traditional Arabic" panose="02020603050405020304" pitchFamily="18" charset="-78"/>
              </a:rPr>
              <a:t>المادة 10).</a:t>
            </a:r>
            <a:endParaRPr lang="fr-FR" b="1" dirty="0">
              <a:solidFill>
                <a:schemeClr val="bg1"/>
              </a:solidFill>
              <a:latin typeface="Traditional Arabic" panose="02020603050405020304" pitchFamily="18" charset="-78"/>
            </a:endParaRPr>
          </a:p>
          <a:p>
            <a:pPr algn="just" rtl="1"/>
            <a:endParaRPr lang="fr-FR" dirty="0"/>
          </a:p>
        </p:txBody>
      </p:sp>
    </p:spTree>
    <p:extLst>
      <p:ext uri="{BB962C8B-B14F-4D97-AF65-F5344CB8AC3E}">
        <p14:creationId xmlns:p14="http://schemas.microsoft.com/office/powerpoint/2010/main" val="17979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DZ" b="1" dirty="0" smtClean="0">
                <a:solidFill>
                  <a:schemeClr val="bg1"/>
                </a:solidFill>
              </a:rPr>
              <a:t>فشل نظام الأمن الجماعي.</a:t>
            </a:r>
            <a:endParaRPr lang="fr-FR" b="1" dirty="0">
              <a:solidFill>
                <a:schemeClr val="bg1"/>
              </a:solidFill>
            </a:endParaRPr>
          </a:p>
        </p:txBody>
      </p:sp>
      <p:sp>
        <p:nvSpPr>
          <p:cNvPr id="3" name="Content Placeholder 2"/>
          <p:cNvSpPr>
            <a:spLocks noGrp="1"/>
          </p:cNvSpPr>
          <p:nvPr>
            <p:ph idx="1"/>
          </p:nvPr>
        </p:nvSpPr>
        <p:spPr>
          <a:xfrm>
            <a:off x="1141412" y="2249487"/>
            <a:ext cx="9905999" cy="2609896"/>
          </a:xfrm>
        </p:spPr>
        <p:txBody>
          <a:bodyPr>
            <a:normAutofit/>
          </a:bodyPr>
          <a:lstStyle/>
          <a:p>
            <a:pPr algn="just" rtl="1"/>
            <a:r>
              <a:rPr lang="ar-SA" b="1" dirty="0">
                <a:solidFill>
                  <a:schemeClr val="bg1"/>
                </a:solidFill>
                <a:latin typeface="Traditional Arabic" panose="02020603050405020304" pitchFamily="18" charset="-78"/>
              </a:rPr>
              <a:t>وجود </a:t>
            </a:r>
            <a:r>
              <a:rPr lang="ar-SA" b="1" dirty="0" smtClean="0">
                <a:solidFill>
                  <a:schemeClr val="bg1"/>
                </a:solidFill>
                <a:latin typeface="Traditional Arabic" panose="02020603050405020304" pitchFamily="18" charset="-78"/>
              </a:rPr>
              <a:t>ثغرات </a:t>
            </a:r>
            <a:r>
              <a:rPr lang="ar-SA" b="1" dirty="0">
                <a:solidFill>
                  <a:schemeClr val="bg1"/>
                </a:solidFill>
                <a:latin typeface="Traditional Arabic" panose="02020603050405020304" pitchFamily="18" charset="-78"/>
              </a:rPr>
              <a:t>بنصوص عهد العصبة </a:t>
            </a:r>
            <a:r>
              <a:rPr lang="ar-SA" b="1" dirty="0" smtClean="0">
                <a:solidFill>
                  <a:schemeClr val="bg1"/>
                </a:solidFill>
                <a:latin typeface="Traditional Arabic" panose="02020603050405020304" pitchFamily="18" charset="-78"/>
              </a:rPr>
              <a:t>أهمها اشتراط </a:t>
            </a:r>
            <a:r>
              <a:rPr lang="ar-SA" b="1" dirty="0">
                <a:solidFill>
                  <a:schemeClr val="bg1"/>
                </a:solidFill>
                <a:latin typeface="Traditional Arabic" panose="02020603050405020304" pitchFamily="18" charset="-78"/>
              </a:rPr>
              <a:t>الإجماع لإصدار القرارات </a:t>
            </a:r>
            <a:r>
              <a:rPr lang="ar-SA" b="1" dirty="0" smtClean="0">
                <a:solidFill>
                  <a:schemeClr val="bg1"/>
                </a:solidFill>
                <a:latin typeface="Traditional Arabic" panose="02020603050405020304" pitchFamily="18" charset="-78"/>
              </a:rPr>
              <a:t>المهمة</a:t>
            </a:r>
            <a:r>
              <a:rPr lang="ar-DZ" b="1" dirty="0" smtClean="0">
                <a:solidFill>
                  <a:schemeClr val="bg1"/>
                </a:solidFill>
                <a:latin typeface="Traditional Arabic" panose="02020603050405020304" pitchFamily="18" charset="-78"/>
              </a:rPr>
              <a:t>.</a:t>
            </a:r>
            <a:r>
              <a:rPr lang="ar-SA" b="1" dirty="0" smtClean="0">
                <a:solidFill>
                  <a:schemeClr val="bg1"/>
                </a:solidFill>
                <a:latin typeface="Traditional Arabic" panose="02020603050405020304" pitchFamily="18" charset="-78"/>
              </a:rPr>
              <a:t> </a:t>
            </a:r>
            <a:endParaRPr lang="ar-DZ" b="1" dirty="0" smtClean="0">
              <a:solidFill>
                <a:schemeClr val="bg1"/>
              </a:solidFill>
              <a:latin typeface="Traditional Arabic" panose="02020603050405020304" pitchFamily="18" charset="-78"/>
            </a:endParaRPr>
          </a:p>
          <a:p>
            <a:pPr algn="just" rtl="1"/>
            <a:r>
              <a:rPr lang="ar-SA" b="1" dirty="0" smtClean="0">
                <a:solidFill>
                  <a:schemeClr val="bg1"/>
                </a:solidFill>
                <a:latin typeface="Traditional Arabic" panose="02020603050405020304" pitchFamily="18" charset="-78"/>
              </a:rPr>
              <a:t>عدم </a:t>
            </a:r>
            <a:r>
              <a:rPr lang="ar-SA" b="1" dirty="0">
                <a:solidFill>
                  <a:schemeClr val="bg1"/>
                </a:solidFill>
                <a:latin typeface="Traditional Arabic" panose="02020603050405020304" pitchFamily="18" charset="-78"/>
              </a:rPr>
              <a:t>تفويض مجلس العصبة بإصدار قرارات ملزمة وخاصة ضد الدول المعتدية</a:t>
            </a:r>
            <a:r>
              <a:rPr lang="fr-FR" b="1" dirty="0">
                <a:solidFill>
                  <a:schemeClr val="bg1"/>
                </a:solidFill>
                <a:latin typeface="Traditional Arabic" panose="02020603050405020304" pitchFamily="18" charset="-78"/>
              </a:rPr>
              <a:t>.</a:t>
            </a:r>
          </a:p>
          <a:p>
            <a:pPr algn="just" rtl="1"/>
            <a:r>
              <a:rPr lang="ar-SA" b="1" dirty="0" smtClean="0">
                <a:solidFill>
                  <a:schemeClr val="bg1"/>
                </a:solidFill>
                <a:latin typeface="Traditional Arabic" panose="02020603050405020304" pitchFamily="18" charset="-78"/>
              </a:rPr>
              <a:t>انعدام </a:t>
            </a:r>
            <a:r>
              <a:rPr lang="ar-SA" b="1" dirty="0">
                <a:solidFill>
                  <a:schemeClr val="bg1"/>
                </a:solidFill>
                <a:latin typeface="Traditional Arabic" panose="02020603050405020304" pitchFamily="18" charset="-78"/>
              </a:rPr>
              <a:t>حسن النوايا ما بين الدول الكبرى بالعصبة فيما يتعلق </a:t>
            </a:r>
            <a:r>
              <a:rPr lang="ar-SA" b="1" dirty="0" smtClean="0">
                <a:solidFill>
                  <a:schemeClr val="bg1"/>
                </a:solidFill>
                <a:latin typeface="Traditional Arabic" panose="02020603050405020304" pitchFamily="18" charset="-78"/>
              </a:rPr>
              <a:t>تحقيق </a:t>
            </a:r>
            <a:r>
              <a:rPr lang="ar-SA" b="1" dirty="0">
                <a:solidFill>
                  <a:schemeClr val="bg1"/>
                </a:solidFill>
                <a:latin typeface="Traditional Arabic" panose="02020603050405020304" pitchFamily="18" charset="-78"/>
              </a:rPr>
              <a:t>السلم والأمن </a:t>
            </a:r>
            <a:r>
              <a:rPr lang="ar-SA" b="1" dirty="0" smtClean="0">
                <a:solidFill>
                  <a:schemeClr val="bg1"/>
                </a:solidFill>
                <a:latin typeface="Traditional Arabic" panose="02020603050405020304" pitchFamily="18" charset="-78"/>
              </a:rPr>
              <a:t>الدوليين</a:t>
            </a:r>
            <a:r>
              <a:rPr lang="ar-DZ" b="1" dirty="0" smtClean="0">
                <a:solidFill>
                  <a:schemeClr val="bg1"/>
                </a:solidFill>
                <a:latin typeface="Traditional Arabic" panose="02020603050405020304" pitchFamily="18" charset="-78"/>
              </a:rPr>
              <a:t> وغياب دول كبرى عن عضويتها مثل الولايات المتحدة الأمريكية</a:t>
            </a:r>
            <a:r>
              <a:rPr lang="fr-FR" b="1" dirty="0" smtClean="0">
                <a:solidFill>
                  <a:schemeClr val="bg1"/>
                </a:solidFill>
                <a:latin typeface="Traditional Arabic" panose="02020603050405020304" pitchFamily="18" charset="-78"/>
              </a:rPr>
              <a:t>.</a:t>
            </a:r>
            <a:endParaRPr lang="fr-FR" b="1" dirty="0">
              <a:solidFill>
                <a:schemeClr val="bg1"/>
              </a:solidFill>
              <a:latin typeface="Traditional Arabic" panose="02020603050405020304" pitchFamily="18" charset="-78"/>
            </a:endParaRPr>
          </a:p>
          <a:p>
            <a:pPr marL="0" indent="0" algn="just" rtl="1">
              <a:buNone/>
            </a:pPr>
            <a:endParaRPr lang="fr-FR" dirty="0"/>
          </a:p>
        </p:txBody>
      </p:sp>
    </p:spTree>
    <p:extLst>
      <p:ext uri="{BB962C8B-B14F-4D97-AF65-F5344CB8AC3E}">
        <p14:creationId xmlns:p14="http://schemas.microsoft.com/office/powerpoint/2010/main" val="356289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1"/>
            <a:r>
              <a:rPr lang="ar-DZ" sz="2800" b="1" dirty="0" smtClean="0">
                <a:solidFill>
                  <a:schemeClr val="bg1"/>
                </a:solidFill>
                <a:cs typeface="+mn-cs"/>
              </a:rPr>
              <a:t>أخذنا في أربع محاضرات متتالية بنية العلاقات الدولية من خلال الرؤية الأوروبية الغربية.</a:t>
            </a:r>
            <a:endParaRPr lang="fr-FR" sz="2800" b="1" dirty="0">
              <a:solidFill>
                <a:schemeClr val="bg1"/>
              </a:solidFill>
              <a:cs typeface="+mn-cs"/>
            </a:endParaRPr>
          </a:p>
        </p:txBody>
      </p:sp>
      <p:sp>
        <p:nvSpPr>
          <p:cNvPr id="3" name="Content Placeholder 2"/>
          <p:cNvSpPr>
            <a:spLocks noGrp="1"/>
          </p:cNvSpPr>
          <p:nvPr>
            <p:ph idx="1"/>
          </p:nvPr>
        </p:nvSpPr>
        <p:spPr>
          <a:xfrm>
            <a:off x="431074" y="2249486"/>
            <a:ext cx="10616337" cy="3968433"/>
          </a:xfrm>
        </p:spPr>
        <p:txBody>
          <a:bodyPr>
            <a:normAutofit fontScale="47500" lnSpcReduction="20000"/>
          </a:bodyPr>
          <a:lstStyle/>
          <a:p>
            <a:pPr algn="just" rtl="1"/>
            <a:endParaRPr lang="ar-DZ" dirty="0" smtClean="0"/>
          </a:p>
          <a:p>
            <a:pPr algn="just" rtl="1"/>
            <a:r>
              <a:rPr lang="ar-DZ" sz="4500" b="1" dirty="0" smtClean="0">
                <a:solidFill>
                  <a:schemeClr val="bg1"/>
                </a:solidFill>
              </a:rPr>
              <a:t>التأسيس لمفهوم السيادة                    </a:t>
            </a:r>
            <a:r>
              <a:rPr lang="ar-DZ" sz="4400" b="1" dirty="0" smtClean="0">
                <a:solidFill>
                  <a:schemeClr val="bg1"/>
                </a:solidFill>
              </a:rPr>
              <a:t>مبدأ المساواة بين الدول على أساس السيادة</a:t>
            </a:r>
            <a:r>
              <a:rPr lang="ar-DZ" sz="4500" b="1" dirty="0" smtClean="0">
                <a:solidFill>
                  <a:schemeClr val="bg1"/>
                </a:solidFill>
              </a:rPr>
              <a:t>. </a:t>
            </a:r>
          </a:p>
          <a:p>
            <a:pPr algn="just" rtl="1"/>
            <a:r>
              <a:rPr lang="ar-DZ" dirty="0"/>
              <a:t> </a:t>
            </a:r>
            <a:r>
              <a:rPr lang="ar-DZ" dirty="0" smtClean="0"/>
              <a:t>                                            </a:t>
            </a:r>
          </a:p>
          <a:p>
            <a:pPr algn="just" rtl="1"/>
            <a:r>
              <a:rPr lang="ar-DZ" sz="3600" b="1" dirty="0">
                <a:solidFill>
                  <a:schemeClr val="bg1"/>
                </a:solidFill>
              </a:rPr>
              <a:t> </a:t>
            </a:r>
            <a:r>
              <a:rPr lang="ar-DZ" sz="3600" b="1" dirty="0" smtClean="0">
                <a:solidFill>
                  <a:schemeClr val="bg1"/>
                </a:solidFill>
              </a:rPr>
              <a:t>                                                                  </a:t>
            </a:r>
            <a:r>
              <a:rPr lang="ar-DZ" sz="4400" b="1" dirty="0" smtClean="0">
                <a:solidFill>
                  <a:schemeClr val="bg1"/>
                </a:solidFill>
              </a:rPr>
              <a:t>مبدأ عدم التدخل في الشؤون الداخلية للدول. </a:t>
            </a:r>
          </a:p>
          <a:p>
            <a:pPr algn="just" rtl="1"/>
            <a:endParaRPr lang="ar-DZ" dirty="0"/>
          </a:p>
          <a:p>
            <a:pPr algn="just" rtl="1"/>
            <a:endParaRPr lang="ar-DZ" dirty="0" smtClean="0"/>
          </a:p>
          <a:p>
            <a:pPr algn="ctr" rtl="1"/>
            <a:endParaRPr lang="ar-DZ" dirty="0" smtClean="0"/>
          </a:p>
          <a:p>
            <a:pPr algn="ctr" rtl="1"/>
            <a:endParaRPr lang="ar-DZ" dirty="0"/>
          </a:p>
          <a:p>
            <a:pPr algn="ctr" rtl="1"/>
            <a:endParaRPr lang="ar-DZ" dirty="0" smtClean="0"/>
          </a:p>
          <a:p>
            <a:pPr algn="ctr" rtl="1"/>
            <a:r>
              <a:rPr lang="ar-DZ" sz="3600" b="1" dirty="0" smtClean="0">
                <a:solidFill>
                  <a:schemeClr val="bg1"/>
                </a:solidFill>
              </a:rPr>
              <a:t>على </a:t>
            </a:r>
            <a:r>
              <a:rPr lang="ar-DZ" sz="3600" b="1" dirty="0">
                <a:solidFill>
                  <a:schemeClr val="bg1"/>
                </a:solidFill>
              </a:rPr>
              <a:t>مستوى </a:t>
            </a:r>
            <a:r>
              <a:rPr lang="ar-DZ" sz="3600" b="1" dirty="0" smtClean="0">
                <a:solidFill>
                  <a:schemeClr val="bg1"/>
                </a:solidFill>
              </a:rPr>
              <a:t>العلاقات الدولية القانونية ( القانون الدولي) </a:t>
            </a:r>
            <a:endParaRPr lang="ar-DZ" sz="3600" b="1" dirty="0">
              <a:solidFill>
                <a:schemeClr val="bg1"/>
              </a:solidFill>
            </a:endParaRPr>
          </a:p>
          <a:p>
            <a:pPr algn="ctr" rtl="1"/>
            <a:r>
              <a:rPr lang="ar-DZ" dirty="0" smtClean="0"/>
              <a:t>                 </a:t>
            </a:r>
            <a:endParaRPr lang="fr-FR" dirty="0"/>
          </a:p>
        </p:txBody>
      </p:sp>
      <p:cxnSp>
        <p:nvCxnSpPr>
          <p:cNvPr id="5" name="Straight Arrow Connector 4"/>
          <p:cNvCxnSpPr/>
          <p:nvPr/>
        </p:nvCxnSpPr>
        <p:spPr>
          <a:xfrm flipH="1">
            <a:off x="7491548" y="2860764"/>
            <a:ext cx="927464"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7" name="Straight Arrow Connector 6"/>
          <p:cNvCxnSpPr/>
          <p:nvPr/>
        </p:nvCxnSpPr>
        <p:spPr>
          <a:xfrm flipH="1">
            <a:off x="7073537" y="2860765"/>
            <a:ext cx="1345475" cy="71845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 name="Up-Down Arrow 9"/>
          <p:cNvSpPr/>
          <p:nvPr/>
        </p:nvSpPr>
        <p:spPr>
          <a:xfrm>
            <a:off x="5193075" y="3918857"/>
            <a:ext cx="901337" cy="1271452"/>
          </a:xfrm>
          <a:prstGeom prst="upDown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177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arn(inVertical)">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286" y="1221375"/>
            <a:ext cx="9905999" cy="5140235"/>
          </a:xfrm>
        </p:spPr>
        <p:txBody>
          <a:bodyPr/>
          <a:lstStyle/>
          <a:p>
            <a:pPr algn="ctr" rtl="1"/>
            <a:r>
              <a:rPr lang="ar-DZ" b="1" dirty="0" smtClean="0">
                <a:solidFill>
                  <a:schemeClr val="bg1"/>
                </a:solidFill>
              </a:rPr>
              <a:t>السيادة</a:t>
            </a:r>
          </a:p>
          <a:p>
            <a:pPr algn="ctr" rtl="1"/>
            <a:endParaRPr lang="ar-DZ" dirty="0"/>
          </a:p>
          <a:p>
            <a:pPr algn="ctr" rtl="1"/>
            <a:endParaRPr lang="ar-DZ" dirty="0" smtClean="0"/>
          </a:p>
          <a:p>
            <a:pPr algn="ctr" rtl="1"/>
            <a:r>
              <a:rPr lang="ar-DZ" b="1" dirty="0" smtClean="0">
                <a:solidFill>
                  <a:schemeClr val="bg1"/>
                </a:solidFill>
              </a:rPr>
              <a:t>سياسات القوى.</a:t>
            </a:r>
          </a:p>
          <a:p>
            <a:pPr algn="ctr" rtl="1"/>
            <a:endParaRPr lang="ar-DZ" dirty="0"/>
          </a:p>
          <a:p>
            <a:pPr algn="ctr" rtl="1"/>
            <a:endParaRPr lang="ar-DZ" dirty="0" smtClean="0"/>
          </a:p>
          <a:p>
            <a:pPr algn="ctr" rtl="1"/>
            <a:r>
              <a:rPr lang="ar-DZ" b="1" dirty="0" smtClean="0">
                <a:solidFill>
                  <a:schemeClr val="bg1"/>
                </a:solidFill>
              </a:rPr>
              <a:t>توازن القوى ( المحافظة على الوضع القائم في توزيع القوة ورفض هيمنة القوة الواحدة).</a:t>
            </a:r>
          </a:p>
          <a:p>
            <a:pPr algn="ctr" rtl="1"/>
            <a:endParaRPr lang="ar-DZ" b="1" dirty="0">
              <a:solidFill>
                <a:schemeClr val="bg1"/>
              </a:solidFill>
            </a:endParaRPr>
          </a:p>
          <a:p>
            <a:pPr algn="ctr" rtl="1"/>
            <a:r>
              <a:rPr lang="ar-DZ" b="1" dirty="0" smtClean="0">
                <a:solidFill>
                  <a:schemeClr val="bg1"/>
                </a:solidFill>
              </a:rPr>
              <a:t>على مستوى السياسة الدولية.</a:t>
            </a:r>
            <a:endParaRPr lang="fr-FR" b="1" dirty="0">
              <a:solidFill>
                <a:schemeClr val="bg1"/>
              </a:solidFill>
            </a:endParaRPr>
          </a:p>
        </p:txBody>
      </p:sp>
      <p:sp>
        <p:nvSpPr>
          <p:cNvPr id="5" name="Down Arrow 4"/>
          <p:cNvSpPr/>
          <p:nvPr/>
        </p:nvSpPr>
        <p:spPr>
          <a:xfrm>
            <a:off x="5839097" y="1920240"/>
            <a:ext cx="391886" cy="718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Down Arrow 5"/>
          <p:cNvSpPr/>
          <p:nvPr/>
        </p:nvSpPr>
        <p:spPr>
          <a:xfrm>
            <a:off x="5839097" y="3496491"/>
            <a:ext cx="391886" cy="7184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DZ" dirty="0" smtClean="0"/>
          </a:p>
          <a:p>
            <a:pPr algn="ctr"/>
            <a:endParaRPr lang="ar-DZ" dirty="0"/>
          </a:p>
          <a:p>
            <a:pPr algn="ctr"/>
            <a:endParaRPr lang="ar-DZ" dirty="0" smtClean="0"/>
          </a:p>
          <a:p>
            <a:pPr algn="ctr"/>
            <a:endParaRPr lang="ar-DZ" dirty="0"/>
          </a:p>
          <a:p>
            <a:pPr algn="ctr"/>
            <a:endParaRPr lang="ar-DZ" dirty="0" smtClean="0"/>
          </a:p>
          <a:p>
            <a:pPr algn="ctr"/>
            <a:endParaRPr lang="ar-DZ" dirty="0"/>
          </a:p>
          <a:p>
            <a:pPr algn="ctr"/>
            <a:endParaRPr lang="ar-DZ" dirty="0"/>
          </a:p>
        </p:txBody>
      </p:sp>
      <p:sp>
        <p:nvSpPr>
          <p:cNvPr id="7" name="Down Arrow 6"/>
          <p:cNvSpPr/>
          <p:nvPr/>
        </p:nvSpPr>
        <p:spPr>
          <a:xfrm>
            <a:off x="5734594" y="5251269"/>
            <a:ext cx="640080" cy="3265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261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arn(inVertic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59874"/>
            <a:ext cx="9905998" cy="2860766"/>
          </a:xfrm>
        </p:spPr>
        <p:txBody>
          <a:bodyPr/>
          <a:lstStyle/>
          <a:p>
            <a:pPr algn="ctr" rtl="1"/>
            <a:r>
              <a:rPr lang="ar-DZ" b="1" dirty="0" smtClean="0">
                <a:solidFill>
                  <a:schemeClr val="bg1"/>
                </a:solidFill>
              </a:rPr>
              <a:t>خارطة أوروبا والعالم قبيل اندلاع الحرب العالمية الأولى.</a:t>
            </a:r>
            <a:endParaRPr lang="fr-FR" b="1" dirty="0">
              <a:solidFill>
                <a:schemeClr val="bg1"/>
              </a:solidFill>
            </a:endParaRPr>
          </a:p>
        </p:txBody>
      </p:sp>
    </p:spTree>
    <p:extLst>
      <p:ext uri="{BB962C8B-B14F-4D97-AF65-F5344CB8AC3E}">
        <p14:creationId xmlns:p14="http://schemas.microsoft.com/office/powerpoint/2010/main" val="286167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ap of Europe at 1914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937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p of World at 1914C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7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1"/>
            <a:r>
              <a:rPr lang="ar-DZ" b="1" dirty="0" smtClean="0">
                <a:solidFill>
                  <a:schemeClr val="bg1"/>
                </a:solidFill>
              </a:rPr>
              <a:t>ماذا نلاحظ من خلال الخارطتين؟</a:t>
            </a:r>
            <a:endParaRPr lang="fr-FR" b="1" dirty="0">
              <a:solidFill>
                <a:schemeClr val="bg1"/>
              </a:solidFill>
            </a:endParaRPr>
          </a:p>
        </p:txBody>
      </p:sp>
      <p:sp>
        <p:nvSpPr>
          <p:cNvPr id="3" name="Content Placeholder 2"/>
          <p:cNvSpPr>
            <a:spLocks noGrp="1"/>
          </p:cNvSpPr>
          <p:nvPr>
            <p:ph idx="1"/>
          </p:nvPr>
        </p:nvSpPr>
        <p:spPr/>
        <p:txBody>
          <a:bodyPr/>
          <a:lstStyle/>
          <a:p>
            <a:pPr algn="ctr" rtl="1">
              <a:buFont typeface="Wingdings" panose="05000000000000000000" pitchFamily="2" charset="2"/>
              <a:buChar char="q"/>
            </a:pPr>
            <a:r>
              <a:rPr lang="ar-DZ" sz="2800" b="1" dirty="0" smtClean="0">
                <a:solidFill>
                  <a:schemeClr val="bg1"/>
                </a:solidFill>
              </a:rPr>
              <a:t> أوروبيا:</a:t>
            </a:r>
          </a:p>
          <a:p>
            <a:pPr algn="r" rtl="1">
              <a:buFont typeface="Wingdings" panose="05000000000000000000" pitchFamily="2" charset="2"/>
              <a:buChar char="q"/>
            </a:pPr>
            <a:r>
              <a:rPr lang="ar-DZ" b="1" dirty="0" smtClean="0">
                <a:solidFill>
                  <a:schemeClr val="bg1"/>
                </a:solidFill>
              </a:rPr>
              <a:t>  توحد ألمانيا (1871) وتوسع حدودها لغاية بروسيا.</a:t>
            </a:r>
          </a:p>
          <a:p>
            <a:pPr algn="r" rtl="1">
              <a:buFont typeface="Wingdings" panose="05000000000000000000" pitchFamily="2" charset="2"/>
              <a:buChar char="q"/>
            </a:pPr>
            <a:r>
              <a:rPr lang="ar-DZ" b="1" dirty="0" smtClean="0">
                <a:solidFill>
                  <a:schemeClr val="bg1"/>
                </a:solidFill>
              </a:rPr>
              <a:t>  توحد الدويلات الإيطالية( 1871).</a:t>
            </a:r>
          </a:p>
          <a:p>
            <a:pPr algn="r" rtl="1">
              <a:buFont typeface="Wingdings" panose="05000000000000000000" pitchFamily="2" charset="2"/>
              <a:buChar char="q"/>
            </a:pPr>
            <a:r>
              <a:rPr lang="ar-DZ" b="1" dirty="0">
                <a:solidFill>
                  <a:schemeClr val="bg1"/>
                </a:solidFill>
              </a:rPr>
              <a:t> </a:t>
            </a:r>
            <a:r>
              <a:rPr lang="ar-DZ" b="1" dirty="0" smtClean="0">
                <a:solidFill>
                  <a:schemeClr val="bg1"/>
                </a:solidFill>
              </a:rPr>
              <a:t> توسع حدود روسيا إلى بولندا.</a:t>
            </a:r>
          </a:p>
          <a:p>
            <a:pPr algn="r" rtl="1">
              <a:buFont typeface="Wingdings" panose="05000000000000000000" pitchFamily="2" charset="2"/>
              <a:buChar char="q"/>
            </a:pPr>
            <a:r>
              <a:rPr lang="ar-DZ" b="1" dirty="0" smtClean="0">
                <a:solidFill>
                  <a:schemeClr val="bg1"/>
                </a:solidFill>
              </a:rPr>
              <a:t> استقلال دول جنوب أوروبا أي دول البلقان وانحسار حدود الدولة العثمانية إلى آسيا.</a:t>
            </a:r>
          </a:p>
          <a:p>
            <a:pPr algn="r" rtl="1">
              <a:buFont typeface="Wingdings" panose="05000000000000000000" pitchFamily="2" charset="2"/>
              <a:buChar char="q"/>
            </a:pPr>
            <a:endParaRPr lang="fr-FR" dirty="0"/>
          </a:p>
        </p:txBody>
      </p:sp>
    </p:spTree>
    <p:extLst>
      <p:ext uri="{BB962C8B-B14F-4D97-AF65-F5344CB8AC3E}">
        <p14:creationId xmlns:p14="http://schemas.microsoft.com/office/powerpoint/2010/main" val="39549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105779"/>
          </a:xfrm>
        </p:spPr>
        <p:txBody>
          <a:bodyPr/>
          <a:lstStyle/>
          <a:p>
            <a:pPr algn="ctr" rtl="1"/>
            <a:r>
              <a:rPr lang="ar-DZ" b="1" dirty="0" smtClean="0">
                <a:solidFill>
                  <a:schemeClr val="bg1"/>
                </a:solidFill>
              </a:rPr>
              <a:t>عـــــــــــــالميا:</a:t>
            </a:r>
            <a:endParaRPr lang="fr-FR" b="1" dirty="0">
              <a:solidFill>
                <a:schemeClr val="bg1"/>
              </a:solidFill>
            </a:endParaRPr>
          </a:p>
        </p:txBody>
      </p:sp>
      <p:sp>
        <p:nvSpPr>
          <p:cNvPr id="3" name="Content Placeholder 2"/>
          <p:cNvSpPr>
            <a:spLocks noGrp="1"/>
          </p:cNvSpPr>
          <p:nvPr>
            <p:ph idx="1"/>
          </p:nvPr>
        </p:nvSpPr>
        <p:spPr>
          <a:xfrm>
            <a:off x="1141412" y="1724298"/>
            <a:ext cx="9905999" cy="4310742"/>
          </a:xfrm>
        </p:spPr>
        <p:txBody>
          <a:bodyPr>
            <a:normAutofit fontScale="70000" lnSpcReduction="20000"/>
          </a:bodyPr>
          <a:lstStyle/>
          <a:p>
            <a:pPr algn="justLow" rtl="1">
              <a:buFont typeface="Wingdings" panose="05000000000000000000" pitchFamily="2" charset="2"/>
              <a:buChar char="q"/>
            </a:pPr>
            <a:r>
              <a:rPr lang="ar-DZ" sz="2800" b="1" dirty="0" smtClean="0">
                <a:solidFill>
                  <a:schemeClr val="bg1"/>
                </a:solidFill>
              </a:rPr>
              <a:t> استقلال الولايات المتحدة عن بريطانيا ووحدة أراضيها.</a:t>
            </a:r>
          </a:p>
          <a:p>
            <a:pPr algn="justLow" rtl="1">
              <a:buFont typeface="Wingdings" panose="05000000000000000000" pitchFamily="2" charset="2"/>
              <a:buChar char="q"/>
            </a:pPr>
            <a:r>
              <a:rPr lang="ar-DZ" sz="2800" b="1" dirty="0">
                <a:solidFill>
                  <a:schemeClr val="bg1"/>
                </a:solidFill>
              </a:rPr>
              <a:t> </a:t>
            </a:r>
            <a:r>
              <a:rPr lang="ar-DZ" sz="2800" b="1" dirty="0" smtClean="0">
                <a:solidFill>
                  <a:schemeClr val="bg1"/>
                </a:solidFill>
              </a:rPr>
              <a:t>بقاء كندا تحت الحكم البريطاني حتي 1931.</a:t>
            </a:r>
          </a:p>
          <a:p>
            <a:pPr algn="justLow" rtl="1">
              <a:buFont typeface="Wingdings" panose="05000000000000000000" pitchFamily="2" charset="2"/>
              <a:buChar char="q"/>
            </a:pPr>
            <a:r>
              <a:rPr lang="ar-DZ" sz="2800" b="1" dirty="0" smtClean="0">
                <a:solidFill>
                  <a:schemeClr val="bg1"/>
                </a:solidFill>
              </a:rPr>
              <a:t>استقلال كامل دول أمريكا اللاتنية عن الاستعمار الاسباني والبرتغالي.</a:t>
            </a:r>
          </a:p>
          <a:p>
            <a:pPr algn="justLow" rtl="1">
              <a:buFont typeface="Wingdings" panose="05000000000000000000" pitchFamily="2" charset="2"/>
              <a:buChar char="q"/>
            </a:pPr>
            <a:r>
              <a:rPr lang="ar-DZ" sz="2800" b="1" dirty="0">
                <a:solidFill>
                  <a:schemeClr val="bg1"/>
                </a:solidFill>
              </a:rPr>
              <a:t> </a:t>
            </a:r>
            <a:r>
              <a:rPr lang="ar-DZ" sz="2800" b="1" dirty="0" smtClean="0">
                <a:solidFill>
                  <a:schemeClr val="bg1"/>
                </a:solidFill>
              </a:rPr>
              <a:t>تقاسم فرنسا وبريطانيا وايطاليا لدول إفريقيا وزوال الحكم العثماني عن المناطق العربية في شمال افريقيا.</a:t>
            </a:r>
          </a:p>
          <a:p>
            <a:pPr algn="justLow" rtl="1">
              <a:buFont typeface="Wingdings" panose="05000000000000000000" pitchFamily="2" charset="2"/>
              <a:buChar char="q"/>
            </a:pPr>
            <a:r>
              <a:rPr lang="ar-DZ" sz="2800" b="1" dirty="0" smtClean="0">
                <a:solidFill>
                  <a:schemeClr val="bg1"/>
                </a:solidFill>
              </a:rPr>
              <a:t> انحسار حدود الدولة العثمانية وبقاء دول بلاد الشام( فلسطين وسورسا ولبنان والأردن) ومنطقة الأناضول تحت حكمها.</a:t>
            </a:r>
          </a:p>
          <a:p>
            <a:pPr algn="justLow" rtl="1">
              <a:buFont typeface="Wingdings" panose="05000000000000000000" pitchFamily="2" charset="2"/>
              <a:buChar char="q"/>
            </a:pPr>
            <a:r>
              <a:rPr lang="ar-DZ" sz="2800" b="1" dirty="0" smtClean="0">
                <a:solidFill>
                  <a:schemeClr val="bg1"/>
                </a:solidFill>
              </a:rPr>
              <a:t> توسع حدود روسيا غربا.</a:t>
            </a:r>
          </a:p>
          <a:p>
            <a:pPr algn="justLow" rtl="1">
              <a:buFont typeface="Wingdings" panose="05000000000000000000" pitchFamily="2" charset="2"/>
              <a:buChar char="q"/>
            </a:pPr>
            <a:r>
              <a:rPr lang="ar-DZ" sz="2800" b="1" dirty="0">
                <a:solidFill>
                  <a:schemeClr val="bg1"/>
                </a:solidFill>
              </a:rPr>
              <a:t> </a:t>
            </a:r>
            <a:r>
              <a:rPr lang="ar-DZ" sz="2800" b="1" dirty="0" smtClean="0">
                <a:solidFill>
                  <a:schemeClr val="bg1"/>
                </a:solidFill>
              </a:rPr>
              <a:t>وبقاء الاستعمار البريطاني في الهند وأستراليا.</a:t>
            </a:r>
          </a:p>
          <a:p>
            <a:pPr algn="justLow" rtl="1">
              <a:buFont typeface="Wingdings" panose="05000000000000000000" pitchFamily="2" charset="2"/>
              <a:buChar char="q"/>
            </a:pPr>
            <a:r>
              <a:rPr lang="ar-DZ" sz="2800" b="1" dirty="0" smtClean="0">
                <a:solidFill>
                  <a:schemeClr val="bg1"/>
                </a:solidFill>
              </a:rPr>
              <a:t> ظهور اليابان وكذلك الصين، واستمرارية الاستعمار الهولندي لأندونسيا وماليزيا.</a:t>
            </a:r>
          </a:p>
          <a:p>
            <a:pPr algn="r" rtl="1"/>
            <a:endParaRPr lang="ar-DZ" dirty="0" smtClean="0"/>
          </a:p>
          <a:p>
            <a:pPr algn="r" rtl="1">
              <a:buFont typeface="Wingdings" panose="05000000000000000000" pitchFamily="2" charset="2"/>
              <a:buChar char="q"/>
            </a:pPr>
            <a:endParaRPr lang="ar-DZ" dirty="0" smtClean="0"/>
          </a:p>
          <a:p>
            <a:pPr algn="r" rtl="1">
              <a:buFont typeface="Wingdings" panose="05000000000000000000" pitchFamily="2" charset="2"/>
              <a:buChar char="q"/>
            </a:pPr>
            <a:endParaRPr lang="fr-FR" dirty="0"/>
          </a:p>
        </p:txBody>
      </p:sp>
    </p:spTree>
    <p:extLst>
      <p:ext uri="{BB962C8B-B14F-4D97-AF65-F5344CB8AC3E}">
        <p14:creationId xmlns:p14="http://schemas.microsoft.com/office/powerpoint/2010/main" val="417370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barn(inVertical)">
                                      <p:cBhvr>
                                        <p:cTn id="24" dur="500"/>
                                        <p:tgtEl>
                                          <p:spTgt spid="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barn(inVertical)">
                                      <p:cBhvr>
                                        <p:cTn id="30" dur="500"/>
                                        <p:tgtEl>
                                          <p:spTgt spid="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barn(inVertical)">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372</TotalTime>
  <Words>998</Words>
  <Application>Microsoft Office PowerPoint</Application>
  <PresentationFormat>Widescreen</PresentationFormat>
  <Paragraphs>86</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Courier New</vt:lpstr>
      <vt:lpstr>Times New Roman</vt:lpstr>
      <vt:lpstr>Traditional Arabic</vt:lpstr>
      <vt:lpstr>Trebuchet MS</vt:lpstr>
      <vt:lpstr>Tw Cen MT</vt:lpstr>
      <vt:lpstr>Wingdings</vt:lpstr>
      <vt:lpstr>Circuit</vt:lpstr>
      <vt:lpstr>العلاقات الدولية في الفترة التاريخية:(1919-1939).</vt:lpstr>
      <vt:lpstr>PowerPoint Presentation</vt:lpstr>
      <vt:lpstr>أخذنا في أربع محاضرات متتالية بنية العلاقات الدولية من خلال الرؤية الأوروبية الغربية.</vt:lpstr>
      <vt:lpstr>PowerPoint Presentation</vt:lpstr>
      <vt:lpstr>خارطة أوروبا والعالم قبيل اندلاع الحرب العالمية الأولى.</vt:lpstr>
      <vt:lpstr>PowerPoint Presentation</vt:lpstr>
      <vt:lpstr>PowerPoint Presentation</vt:lpstr>
      <vt:lpstr>ماذا نلاحظ من خلال الخارطتين؟</vt:lpstr>
      <vt:lpstr>عـــــــــــــالميا:</vt:lpstr>
      <vt:lpstr> بعد ملاحظتك للخرائط حاول أن تبني ادعاءات تفسر بها:  لماذا اندلعت الحرب العالمية الأولى؟</vt:lpstr>
      <vt:lpstr> أعتقد أن الحرب العالمية الأولى اندلعت لتوفر سببين رئيسيين:</vt:lpstr>
      <vt:lpstr>PowerPoint Presentation</vt:lpstr>
      <vt:lpstr>أهم نتائج الحرب العالمية الأولى:</vt:lpstr>
      <vt:lpstr>PowerPoint Presentation</vt:lpstr>
      <vt:lpstr>PowerPoint Presentation</vt:lpstr>
      <vt:lpstr>PowerPoint Presentation</vt:lpstr>
      <vt:lpstr>PowerPoint Presentation</vt:lpstr>
      <vt:lpstr>PowerPoint Presentation</vt:lpstr>
      <vt:lpstr>PowerPoint Presentation</vt:lpstr>
      <vt:lpstr>العلاقات الدولية في شقها التعاوني. </vt:lpstr>
      <vt:lpstr>الحجج أو الادعاءات:</vt:lpstr>
      <vt:lpstr>PowerPoint Presentation</vt:lpstr>
      <vt:lpstr>PowerPoint Presentation</vt:lpstr>
      <vt:lpstr>عصبة الأمم ونظام الأمن الجماعي:</vt:lpstr>
      <vt:lpstr>PowerPoint Presentation</vt:lpstr>
      <vt:lpstr>PowerPoint Presentation</vt:lpstr>
      <vt:lpstr>فشل نظام الأمن الجماعي.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العلاقات الدولية في الفترة التاريخية:(1919-1939).</dc:title>
  <dc:creator>HP</dc:creator>
  <cp:lastModifiedBy>HP</cp:lastModifiedBy>
  <cp:revision>20</cp:revision>
  <dcterms:created xsi:type="dcterms:W3CDTF">2023-10-29T08:56:18Z</dcterms:created>
  <dcterms:modified xsi:type="dcterms:W3CDTF">2023-10-29T15:08:41Z</dcterms:modified>
</cp:coreProperties>
</file>