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7" r:id="rId8"/>
    <p:sldId id="263" r:id="rId9"/>
    <p:sldId id="262" r:id="rId10"/>
    <p:sldId id="266" r:id="rId11"/>
    <p:sldId id="265" r:id="rId12"/>
    <p:sldId id="264" r:id="rId13"/>
    <p:sldId id="268" r:id="rId14"/>
    <p:sldId id="269" r:id="rId15"/>
    <p:sldId id="270" r:id="rId16"/>
    <p:sldId id="271" r:id="rId17"/>
    <p:sldId id="272" r:id="rId18"/>
    <p:sldId id="273" r:id="rId19"/>
    <p:sldId id="284" r:id="rId20"/>
    <p:sldId id="285" r:id="rId21"/>
    <p:sldId id="286" r:id="rId22"/>
    <p:sldId id="274" r:id="rId23"/>
    <p:sldId id="275" r:id="rId24"/>
    <p:sldId id="276" r:id="rId25"/>
    <p:sldId id="277" r:id="rId26"/>
    <p:sldId id="278" r:id="rId27"/>
    <p:sldId id="279" r:id="rId28"/>
    <p:sldId id="280" r:id="rId29"/>
    <p:sldId id="281" r:id="rId30"/>
    <p:sldId id="28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Modifiez le style du titre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Modifiez le style des sous-titres du masque</a:t>
            </a:r>
            <a:endParaRPr kumimoji="0" lang="en-US"/>
          </a:p>
        </p:txBody>
      </p:sp>
      <p:sp>
        <p:nvSpPr>
          <p:cNvPr id="30" name="Date Placeholder 29"/>
          <p:cNvSpPr>
            <a:spLocks noGrp="1"/>
          </p:cNvSpPr>
          <p:nvPr>
            <p:ph type="dt" sz="half" idx="10"/>
          </p:nvPr>
        </p:nvSpPr>
        <p:spPr/>
        <p:txBody>
          <a:bodyPr/>
          <a:lstStyle/>
          <a:p>
            <a:fld id="{B2815F77-3341-434D-B68A-77DE36762911}" type="datetimeFigureOut">
              <a:rPr lang="en-US" smtClean="0"/>
              <a:t>7/7/2025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5494325-F861-49B7-BA46-12B7EF99F73F}" type="slidenum">
              <a:rPr lang="en-US" smtClean="0"/>
              <a:t>‹N°›</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a:t>Modifiez le style du titre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Date Placeholder 3"/>
          <p:cNvSpPr>
            <a:spLocks noGrp="1"/>
          </p:cNvSpPr>
          <p:nvPr>
            <p:ph type="dt" sz="half" idx="10"/>
          </p:nvPr>
        </p:nvSpPr>
        <p:spPr/>
        <p:txBody>
          <a:bodyPr/>
          <a:lstStyle/>
          <a:p>
            <a:fld id="{B2815F77-3341-434D-B68A-77DE36762911}" type="datetimeFigureOut">
              <a:rPr lang="en-US" smtClean="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94325-F861-49B7-BA46-12B7EF99F73F}" type="slidenum">
              <a:rPr lang="en-US" smtClean="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fr-FR"/>
              <a:t>Modifiez le style du titre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Date Placeholder 3"/>
          <p:cNvSpPr>
            <a:spLocks noGrp="1"/>
          </p:cNvSpPr>
          <p:nvPr>
            <p:ph type="dt" sz="half" idx="10"/>
          </p:nvPr>
        </p:nvSpPr>
        <p:spPr/>
        <p:txBody>
          <a:bodyPr/>
          <a:lstStyle/>
          <a:p>
            <a:fld id="{B2815F77-3341-434D-B68A-77DE36762911}" type="datetimeFigureOut">
              <a:rPr lang="en-US" smtClean="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94325-F861-49B7-BA46-12B7EF99F73F}" type="slidenum">
              <a:rPr lang="en-US" smtClean="0"/>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a:t>Modifiez le style du titre</a:t>
            </a:r>
            <a:endParaRPr kumimoji="0" lang="en-US"/>
          </a:p>
        </p:txBody>
      </p:sp>
      <p:sp>
        <p:nvSpPr>
          <p:cNvPr id="3" name="Content Placeholder 2"/>
          <p:cNvSpPr>
            <a:spLocks noGrp="1"/>
          </p:cNvSpPr>
          <p:nvPr>
            <p:ph idx="1"/>
          </p:nvPr>
        </p:nvSpPr>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Date Placeholder 3"/>
          <p:cNvSpPr>
            <a:spLocks noGrp="1"/>
          </p:cNvSpPr>
          <p:nvPr>
            <p:ph type="dt" sz="half" idx="10"/>
          </p:nvPr>
        </p:nvSpPr>
        <p:spPr/>
        <p:txBody>
          <a:bodyPr/>
          <a:lstStyle/>
          <a:p>
            <a:fld id="{B2815F77-3341-434D-B68A-77DE36762911}" type="datetimeFigureOut">
              <a:rPr lang="en-US" smtClean="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94325-F861-49B7-BA46-12B7EF99F73F}" type="slidenum">
              <a:rPr lang="en-US" smtClean="0"/>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Modifiez le style du titre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Modifiez les styles du texte du masque</a:t>
            </a:r>
          </a:p>
        </p:txBody>
      </p:sp>
      <p:sp>
        <p:nvSpPr>
          <p:cNvPr id="4" name="Date Placeholder 3"/>
          <p:cNvSpPr>
            <a:spLocks noGrp="1"/>
          </p:cNvSpPr>
          <p:nvPr>
            <p:ph type="dt" sz="half" idx="10"/>
          </p:nvPr>
        </p:nvSpPr>
        <p:spPr/>
        <p:txBody>
          <a:bodyPr/>
          <a:lstStyle/>
          <a:p>
            <a:fld id="{B2815F77-3341-434D-B68A-77DE36762911}" type="datetimeFigureOut">
              <a:rPr lang="en-US" smtClean="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94325-F861-49B7-BA46-12B7EF99F73F}" type="slidenum">
              <a:rPr lang="en-US" smtClean="0"/>
              <a:t>‹N°›</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fr-FR"/>
              <a:t>Modifiez le style du titre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Date Placeholder 4"/>
          <p:cNvSpPr>
            <a:spLocks noGrp="1"/>
          </p:cNvSpPr>
          <p:nvPr>
            <p:ph type="dt" sz="half" idx="10"/>
          </p:nvPr>
        </p:nvSpPr>
        <p:spPr/>
        <p:txBody>
          <a:bodyPr/>
          <a:lstStyle/>
          <a:p>
            <a:fld id="{B2815F77-3341-434D-B68A-77DE36762911}" type="datetimeFigureOut">
              <a:rPr lang="en-US" smtClean="0"/>
              <a:t>7/7/2025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94325-F861-49B7-BA46-12B7EF99F73F}" type="slidenum">
              <a:rPr lang="en-US" smtClean="0"/>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fr-FR"/>
              <a:t>Modifiez le style du titre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Modifiez les styles du texte du masque</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Modifiez les styles du texte du masque</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Date Placeholder 6"/>
          <p:cNvSpPr>
            <a:spLocks noGrp="1"/>
          </p:cNvSpPr>
          <p:nvPr>
            <p:ph type="dt" sz="half" idx="10"/>
          </p:nvPr>
        </p:nvSpPr>
        <p:spPr/>
        <p:txBody>
          <a:bodyPr/>
          <a:lstStyle/>
          <a:p>
            <a:fld id="{B2815F77-3341-434D-B68A-77DE36762911}" type="datetimeFigureOut">
              <a:rPr lang="en-US" smtClean="0"/>
              <a:t>7/7/2025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494325-F861-49B7-BA46-12B7EF99F73F}" type="slidenum">
              <a:rPr lang="en-US" smtClean="0"/>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a:t>Modifiez le style du titre</a:t>
            </a:r>
            <a:endParaRPr kumimoji="0" lang="en-US"/>
          </a:p>
        </p:txBody>
      </p:sp>
      <p:sp>
        <p:nvSpPr>
          <p:cNvPr id="3" name="Date Placeholder 2"/>
          <p:cNvSpPr>
            <a:spLocks noGrp="1"/>
          </p:cNvSpPr>
          <p:nvPr>
            <p:ph type="dt" sz="half" idx="10"/>
          </p:nvPr>
        </p:nvSpPr>
        <p:spPr/>
        <p:txBody>
          <a:bodyPr/>
          <a:lstStyle/>
          <a:p>
            <a:fld id="{B2815F77-3341-434D-B68A-77DE36762911}" type="datetimeFigureOut">
              <a:rPr lang="en-US" smtClean="0"/>
              <a:t>7/7/2025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494325-F861-49B7-BA46-12B7EF99F73F}" type="slidenum">
              <a:rPr lang="en-US" smtClean="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815F77-3341-434D-B68A-77DE36762911}" type="datetimeFigureOut">
              <a:rPr lang="en-US" smtClean="0"/>
              <a:t>7/7/2025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494325-F861-49B7-BA46-12B7EF99F73F}"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a:t>Modifiez le style du titre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a:t>Modifiez les styles du texte du masque</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Date Placeholder 4"/>
          <p:cNvSpPr>
            <a:spLocks noGrp="1"/>
          </p:cNvSpPr>
          <p:nvPr>
            <p:ph type="dt" sz="half" idx="10"/>
          </p:nvPr>
        </p:nvSpPr>
        <p:spPr/>
        <p:txBody>
          <a:bodyPr/>
          <a:lstStyle/>
          <a:p>
            <a:fld id="{B2815F77-3341-434D-B68A-77DE36762911}" type="datetimeFigureOut">
              <a:rPr lang="en-US" smtClean="0"/>
              <a:t>7/7/2025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94325-F861-49B7-BA46-12B7EF99F73F}" type="slidenum">
              <a:rPr lang="en-US" smtClean="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a:t>Modifiez le style du titre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a:t>Modifiez les styles du texte du masque</a:t>
            </a:r>
          </a:p>
        </p:txBody>
      </p:sp>
      <p:sp>
        <p:nvSpPr>
          <p:cNvPr id="5" name="Date Placeholder 4"/>
          <p:cNvSpPr>
            <a:spLocks noGrp="1"/>
          </p:cNvSpPr>
          <p:nvPr>
            <p:ph type="dt" sz="half" idx="10"/>
          </p:nvPr>
        </p:nvSpPr>
        <p:spPr/>
        <p:txBody>
          <a:bodyPr/>
          <a:lstStyle/>
          <a:p>
            <a:fld id="{B2815F77-3341-434D-B68A-77DE36762911}" type="datetimeFigureOut">
              <a:rPr lang="en-US" smtClean="0"/>
              <a:t>7/7/2025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5494325-F861-49B7-BA46-12B7EF99F73F}" type="slidenum">
              <a:rPr lang="en-US" smtClean="0"/>
              <a:t>‹N°›</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a:t>Cliquez sur l'icône pour ajouter une image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a:t>Modifiez le style du titre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2815F77-3341-434D-B68A-77DE36762911}" type="datetimeFigureOut">
              <a:rPr lang="en-US" smtClean="0"/>
              <a:t>7/7/2025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5494325-F861-49B7-BA46-12B7EF99F73F}" type="slidenum">
              <a:rPr lang="en-US" smtClean="0"/>
              <a:t>‹N°›</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ar-DZ" dirty="0"/>
              <a:t>مدخل الى البيانات المفتوحة </a:t>
            </a:r>
            <a:endParaRPr lang="en-US" dirty="0"/>
          </a:p>
        </p:txBody>
      </p:sp>
      <p:sp>
        <p:nvSpPr>
          <p:cNvPr id="3" name="Sous-titre 2"/>
          <p:cNvSpPr>
            <a:spLocks noGrp="1"/>
          </p:cNvSpPr>
          <p:nvPr>
            <p:ph type="subTitle" idx="1"/>
          </p:nvPr>
        </p:nvSpPr>
        <p:spPr/>
        <p:txBody>
          <a:bodyPr/>
          <a:lstStyle/>
          <a:p>
            <a:r>
              <a:rPr lang="ar-DZ" dirty="0"/>
              <a:t>الاستاد شاشة فارس </a:t>
            </a:r>
          </a:p>
          <a:p>
            <a:r>
              <a:rPr lang="ar-DZ" dirty="0"/>
              <a:t>جامعة سطيف 02</a:t>
            </a:r>
            <a:endParaRPr lang="en-US" dirty="0"/>
          </a:p>
        </p:txBody>
      </p:sp>
    </p:spTree>
    <p:extLst>
      <p:ext uri="{BB962C8B-B14F-4D97-AF65-F5344CB8AC3E}">
        <p14:creationId xmlns:p14="http://schemas.microsoft.com/office/powerpoint/2010/main" val="3983680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a:t>مفهوم البيانات المفتوحة </a:t>
            </a:r>
            <a:endParaRPr lang="en-US" dirty="0"/>
          </a:p>
        </p:txBody>
      </p:sp>
      <p:sp>
        <p:nvSpPr>
          <p:cNvPr id="3" name="Espace réservé du contenu 2"/>
          <p:cNvSpPr>
            <a:spLocks noGrp="1"/>
          </p:cNvSpPr>
          <p:nvPr>
            <p:ph idx="1"/>
          </p:nvPr>
        </p:nvSpPr>
        <p:spPr/>
        <p:txBody>
          <a:bodyPr/>
          <a:lstStyle/>
          <a:p>
            <a:pPr marL="0" indent="0" algn="r" rtl="1">
              <a:buNone/>
            </a:pP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534399"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9891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a:t>مبادئ البيانات المفتوحة </a:t>
            </a:r>
            <a:endParaRPr lang="en-US" dirty="0"/>
          </a:p>
        </p:txBody>
      </p:sp>
      <p:sp>
        <p:nvSpPr>
          <p:cNvPr id="3" name="Espace réservé du contenu 2"/>
          <p:cNvSpPr>
            <a:spLocks noGrp="1"/>
          </p:cNvSpPr>
          <p:nvPr>
            <p:ph idx="1"/>
          </p:nvPr>
        </p:nvSpPr>
        <p:spPr/>
        <p:txBody>
          <a:bodyPr/>
          <a:lstStyle/>
          <a:p>
            <a:pPr marL="0" indent="0" algn="r" rtl="1">
              <a:buNone/>
            </a:pP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01" y="1674778"/>
            <a:ext cx="8162925" cy="4343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9369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a:t>مبادئ البيانات المفتوحة </a:t>
            </a:r>
            <a:endParaRPr lang="en-US" dirty="0"/>
          </a:p>
        </p:txBody>
      </p:sp>
      <p:sp>
        <p:nvSpPr>
          <p:cNvPr id="3" name="Espace réservé du contenu 2"/>
          <p:cNvSpPr>
            <a:spLocks noGrp="1"/>
          </p:cNvSpPr>
          <p:nvPr>
            <p:ph idx="1"/>
          </p:nvPr>
        </p:nvSpPr>
        <p:spPr/>
        <p:txBody>
          <a:bodyPr/>
          <a:lstStyle/>
          <a:p>
            <a:pPr algn="r" rtl="1"/>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76400"/>
            <a:ext cx="8001000" cy="4495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1455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a:t>مبادئ البيانات المفتوحة </a:t>
            </a:r>
            <a:endParaRPr lang="en-US" dirty="0"/>
          </a:p>
        </p:txBody>
      </p:sp>
      <p:sp>
        <p:nvSpPr>
          <p:cNvPr id="3" name="Espace réservé du contenu 2"/>
          <p:cNvSpPr>
            <a:spLocks noGrp="1"/>
          </p:cNvSpPr>
          <p:nvPr>
            <p:ph idx="1"/>
          </p:nvPr>
        </p:nvSpPr>
        <p:spPr/>
        <p:txBody>
          <a:bodyPr/>
          <a:lstStyle/>
          <a:p>
            <a:pPr algn="r" rtl="1"/>
            <a:r>
              <a:rPr lang="ar-DZ" dirty="0"/>
              <a:t>	</a:t>
            </a:r>
            <a:r>
              <a:rPr lang="ar-DZ" b="1" dirty="0"/>
              <a:t>الإتاحة القانونية: </a:t>
            </a:r>
            <a:r>
              <a:rPr lang="ar-DZ" dirty="0"/>
              <a:t>من خلال ترخيص واضح وصريح يسمح بإعادة الاستخدام حتى </a:t>
            </a:r>
            <a:r>
              <a:rPr lang="ar-DZ" b="1" dirty="0"/>
              <a:t>للأغراض التجارية</a:t>
            </a:r>
            <a:r>
              <a:rPr lang="ar-DZ" dirty="0"/>
              <a:t>.</a:t>
            </a:r>
            <a:endParaRPr lang="en-US" dirty="0"/>
          </a:p>
        </p:txBody>
      </p:sp>
    </p:spTree>
    <p:extLst>
      <p:ext uri="{BB962C8B-B14F-4D97-AF65-F5344CB8AC3E}">
        <p14:creationId xmlns:p14="http://schemas.microsoft.com/office/powerpoint/2010/main" val="884763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a:t>مبادئ البيانات المفتوحة </a:t>
            </a:r>
            <a:endParaRPr lang="en-US" dirty="0"/>
          </a:p>
        </p:txBody>
      </p:sp>
      <p:sp>
        <p:nvSpPr>
          <p:cNvPr id="3" name="Espace réservé du contenu 2"/>
          <p:cNvSpPr>
            <a:spLocks noGrp="1"/>
          </p:cNvSpPr>
          <p:nvPr>
            <p:ph idx="1"/>
          </p:nvPr>
        </p:nvSpPr>
        <p:spPr/>
        <p:txBody>
          <a:bodyPr/>
          <a:lstStyle/>
          <a:p>
            <a:pPr algn="r" rtl="1"/>
            <a:r>
              <a:rPr lang="ar-DZ" dirty="0"/>
              <a:t>الجانب التقني :</a:t>
            </a:r>
          </a:p>
          <a:p>
            <a:pPr marL="0" indent="0" algn="r" rtl="1">
              <a:buNone/>
            </a:pP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 y="2279650"/>
            <a:ext cx="7486650"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9248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a:t>مبادئ البيانات المفتوحة </a:t>
            </a:r>
            <a:endParaRPr lang="en-US" dirty="0"/>
          </a:p>
        </p:txBody>
      </p:sp>
      <p:sp>
        <p:nvSpPr>
          <p:cNvPr id="3" name="Espace réservé du contenu 2"/>
          <p:cNvSpPr>
            <a:spLocks noGrp="1"/>
          </p:cNvSpPr>
          <p:nvPr>
            <p:ph idx="1"/>
          </p:nvPr>
        </p:nvSpPr>
        <p:spPr/>
        <p:txBody>
          <a:bodyPr/>
          <a:lstStyle/>
          <a:p>
            <a:pPr marL="0" indent="0" algn="r" rtl="1">
              <a:buNone/>
            </a:pP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0824"/>
            <a:ext cx="8763000" cy="457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1185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a:t>مبادئ البيانات المفتوحة </a:t>
            </a:r>
            <a:endParaRPr lang="en-US" dirty="0"/>
          </a:p>
        </p:txBody>
      </p:sp>
      <p:sp>
        <p:nvSpPr>
          <p:cNvPr id="3" name="Espace réservé du contenu 2"/>
          <p:cNvSpPr>
            <a:spLocks noGrp="1"/>
          </p:cNvSpPr>
          <p:nvPr>
            <p:ph idx="1"/>
          </p:nvPr>
        </p:nvSpPr>
        <p:spPr/>
        <p:txBody>
          <a:bodyPr/>
          <a:lstStyle/>
          <a:p>
            <a:pPr marL="0" indent="0" algn="r" rtl="1">
              <a:buNone/>
            </a:pPr>
            <a:r>
              <a:rPr lang="ar-DZ" b="1" dirty="0"/>
              <a:t>الجانب الخاص بالبيانات</a:t>
            </a:r>
            <a:endParaRPr lang="en-US" b="1"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0"/>
            <a:ext cx="8839199" cy="38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9903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a:t>فوائد البيانات المفتوحة </a:t>
            </a:r>
            <a:endParaRPr lang="en-US" dirty="0"/>
          </a:p>
        </p:txBody>
      </p:sp>
      <p:sp>
        <p:nvSpPr>
          <p:cNvPr id="3" name="Espace réservé du contenu 2"/>
          <p:cNvSpPr>
            <a:spLocks noGrp="1"/>
          </p:cNvSpPr>
          <p:nvPr>
            <p:ph idx="1"/>
          </p:nvPr>
        </p:nvSpPr>
        <p:spPr/>
        <p:txBody>
          <a:bodyPr>
            <a:normAutofit/>
          </a:bodyPr>
          <a:lstStyle/>
          <a:p>
            <a:pPr marL="0" indent="0" algn="r" rtl="1">
              <a:buNone/>
            </a:pPr>
            <a:r>
              <a:rPr lang="ar-DZ" dirty="0"/>
              <a:t>●	</a:t>
            </a:r>
            <a:r>
              <a:rPr lang="ar-DZ" b="1" dirty="0"/>
              <a:t>القيمة الاقتصادية (تحفيز الاقتصاد):</a:t>
            </a:r>
          </a:p>
          <a:p>
            <a:pPr marL="0" indent="0" algn="r" rtl="1">
              <a:buNone/>
            </a:pPr>
            <a:r>
              <a:rPr lang="ar-DZ" dirty="0"/>
              <a:t>○</a:t>
            </a:r>
            <a:r>
              <a:rPr lang="ar-DZ" b="1" dirty="0"/>
              <a:t>خلق أسواق وخدمات جديدة: </a:t>
            </a:r>
            <a:r>
              <a:rPr lang="ar-DZ" dirty="0"/>
              <a:t>بيانات الطقس والبيانات الجغرافية المكانية (</a:t>
            </a:r>
            <a:r>
              <a:rPr lang="en-US" dirty="0"/>
              <a:t>GPS) </a:t>
            </a:r>
            <a:r>
              <a:rPr lang="ar-DZ" dirty="0"/>
              <a:t>التي أتاحتها الحكومة الأمريكية مجانًا كانت الأساس لظهور صناعات بمليارات الدولارات (مثل تطبيقات الطقس، خدمات الخرائط، اللوجستيات).</a:t>
            </a:r>
          </a:p>
          <a:p>
            <a:pPr marL="0" indent="0" algn="r" rtl="1">
              <a:buNone/>
            </a:pPr>
            <a:r>
              <a:rPr lang="ar-DZ" dirty="0"/>
              <a:t>○</a:t>
            </a:r>
            <a:r>
              <a:rPr lang="ar-DZ" b="1" dirty="0"/>
              <a:t>زيادة كفاءة الأسواق الحالية: </a:t>
            </a:r>
            <a:r>
              <a:rPr lang="ar-DZ" dirty="0"/>
              <a:t>في قطاع العقارات، يؤدي نشر بيانات أسعار البيع والإيجارات بشكل مفتوح إلى زيادة الشفافية وتقليل التلاعب ومساعدة المشترين والبائعين على اتخاذ قرارات أفضل.</a:t>
            </a:r>
          </a:p>
          <a:p>
            <a:pPr marL="0" indent="0" algn="r" rtl="1">
              <a:buNone/>
            </a:pPr>
            <a:endParaRPr lang="en-US" dirty="0"/>
          </a:p>
        </p:txBody>
      </p:sp>
    </p:spTree>
    <p:extLst>
      <p:ext uri="{BB962C8B-B14F-4D97-AF65-F5344CB8AC3E}">
        <p14:creationId xmlns:p14="http://schemas.microsoft.com/office/powerpoint/2010/main" val="2021483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a:t>فوائد البيانات المفتوحة </a:t>
            </a:r>
            <a:endParaRPr lang="en-US" dirty="0"/>
          </a:p>
        </p:txBody>
      </p:sp>
      <p:sp>
        <p:nvSpPr>
          <p:cNvPr id="3" name="Espace réservé du contenu 2"/>
          <p:cNvSpPr>
            <a:spLocks noGrp="1"/>
          </p:cNvSpPr>
          <p:nvPr>
            <p:ph idx="1"/>
          </p:nvPr>
        </p:nvSpPr>
        <p:spPr/>
        <p:txBody>
          <a:bodyPr/>
          <a:lstStyle/>
          <a:p>
            <a:pPr marL="0" indent="0" algn="r" rtl="1">
              <a:buNone/>
            </a:pPr>
            <a:r>
              <a:rPr lang="ar-DZ" b="1" dirty="0"/>
              <a:t>القيمة الاقتصادية (تحفيز الاقتصاد):</a:t>
            </a:r>
          </a:p>
          <a:p>
            <a:pPr marL="0" indent="0" algn="r" rtl="1">
              <a:buNone/>
            </a:pPr>
            <a:r>
              <a:rPr lang="ar-DZ" dirty="0"/>
              <a:t>○</a:t>
            </a:r>
            <a:r>
              <a:rPr lang="ar-DZ" b="1" dirty="0"/>
              <a:t>دعم الشركات القائمة: </a:t>
            </a:r>
            <a:r>
              <a:rPr lang="ar-DZ" dirty="0"/>
              <a:t>تستخدم الشركات البيانات الديموغرافية والاقتصادية المفتوحة لدراسة الأسواق وتحديد أماكن افتتاح فروع جديدة وتوجيه حملاتها التسويقية بفعالية</a:t>
            </a:r>
            <a:endParaRPr lang="en-US" dirty="0"/>
          </a:p>
        </p:txBody>
      </p:sp>
    </p:spTree>
    <p:extLst>
      <p:ext uri="{BB962C8B-B14F-4D97-AF65-F5344CB8AC3E}">
        <p14:creationId xmlns:p14="http://schemas.microsoft.com/office/powerpoint/2010/main" val="4192196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a:t>فوائد البيانات المفتوحة </a:t>
            </a:r>
            <a:endParaRPr lang="en-US" dirty="0"/>
          </a:p>
        </p:txBody>
      </p:sp>
      <p:sp>
        <p:nvSpPr>
          <p:cNvPr id="3" name="Espace réservé du contenu 2"/>
          <p:cNvSpPr>
            <a:spLocks noGrp="1"/>
          </p:cNvSpPr>
          <p:nvPr>
            <p:ph idx="1"/>
          </p:nvPr>
        </p:nvSpPr>
        <p:spPr/>
        <p:txBody>
          <a:bodyPr/>
          <a:lstStyle/>
          <a:p>
            <a:pPr algn="r" rtl="1"/>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1524000"/>
            <a:ext cx="8420100"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4343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a:t>مفهوم البيانات المفتوحة </a:t>
            </a:r>
            <a:endParaRPr lang="en-US" dirty="0"/>
          </a:p>
        </p:txBody>
      </p:sp>
      <p:sp>
        <p:nvSpPr>
          <p:cNvPr id="3" name="Espace réservé du contenu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600200"/>
            <a:ext cx="7848600"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5098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a:t>فوائد البيانات المفتوحة</a:t>
            </a:r>
            <a:endParaRPr lang="en-US" dirty="0"/>
          </a:p>
        </p:txBody>
      </p:sp>
      <p:sp>
        <p:nvSpPr>
          <p:cNvPr id="3" name="Espace réservé du contenu 2"/>
          <p:cNvSpPr>
            <a:spLocks noGrp="1"/>
          </p:cNvSpPr>
          <p:nvPr>
            <p:ph idx="1"/>
          </p:nvPr>
        </p:nvSpPr>
        <p:spPr/>
        <p:txBody>
          <a:bodyPr/>
          <a:lstStyle/>
          <a:p>
            <a:pPr marL="0" indent="0" algn="r" rtl="1">
              <a:buNone/>
            </a:pP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8" y="1600200"/>
            <a:ext cx="8582025" cy="509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8456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a:t>فوائد البيانات المفتوحة</a:t>
            </a:r>
            <a:endParaRPr lang="en-US" dirty="0"/>
          </a:p>
        </p:txBody>
      </p:sp>
      <p:sp>
        <p:nvSpPr>
          <p:cNvPr id="3" name="Espace réservé du contenu 2"/>
          <p:cNvSpPr>
            <a:spLocks noGrp="1"/>
          </p:cNvSpPr>
          <p:nvPr>
            <p:ph idx="1"/>
          </p:nvPr>
        </p:nvSpPr>
        <p:spPr/>
        <p:txBody>
          <a:bodyPr/>
          <a:lstStyle/>
          <a:p>
            <a:pPr marL="0" indent="0" algn="r" rtl="1">
              <a:buNone/>
            </a:pP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8000999"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9132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a:t>فوائد البيانات المفتوحة </a:t>
            </a:r>
            <a:endParaRPr lang="en-US" dirty="0"/>
          </a:p>
        </p:txBody>
      </p:sp>
      <p:sp>
        <p:nvSpPr>
          <p:cNvPr id="3" name="Espace réservé du contenu 2"/>
          <p:cNvSpPr>
            <a:spLocks noGrp="1"/>
          </p:cNvSpPr>
          <p:nvPr>
            <p:ph idx="1"/>
          </p:nvPr>
        </p:nvSpPr>
        <p:spPr/>
        <p:txBody>
          <a:bodyPr/>
          <a:lstStyle/>
          <a:p>
            <a:pPr algn="r" rtl="1"/>
            <a:r>
              <a:rPr lang="ar-DZ" b="1" dirty="0"/>
              <a:t>القيمة السياسية (تحسين </a:t>
            </a:r>
            <a:r>
              <a:rPr lang="ar-DZ" b="1" dirty="0" err="1"/>
              <a:t>الحوكمة</a:t>
            </a:r>
            <a:r>
              <a:rPr lang="ar-DZ" b="1" dirty="0"/>
              <a:t>):</a:t>
            </a:r>
          </a:p>
          <a:p>
            <a:pPr marL="0" indent="0" algn="r" rtl="1">
              <a:buNone/>
            </a:pPr>
            <a:r>
              <a:rPr lang="ar-DZ" b="1" dirty="0"/>
              <a:t>○الشفافية والمساءلة ومكافحة الفساد: </a:t>
            </a:r>
            <a:r>
              <a:rPr lang="ar-DZ" dirty="0"/>
              <a:t>هذا هو الأثر الأكثر شهرة. عندما يتم نشر بيانات العقود الحكومية والمناقصات والميزانيات بشكل مفتوح ومفصل (مثل ما تهدف إليه مبادرة </a:t>
            </a:r>
            <a:r>
              <a:rPr lang="en-US" dirty="0" err="1"/>
              <a:t>ProZorro</a:t>
            </a:r>
            <a:r>
              <a:rPr lang="en-US" dirty="0"/>
              <a:t> </a:t>
            </a:r>
            <a:r>
              <a:rPr lang="ar-DZ" dirty="0"/>
              <a:t>في أوكرانيا)، يصبح من السهل على الصحفيين والمواطنين تتبع مسار الأموال العامة وكشف حالات الهدر والفساد.</a:t>
            </a:r>
            <a:endParaRPr lang="en-US" dirty="0"/>
          </a:p>
        </p:txBody>
      </p:sp>
    </p:spTree>
    <p:extLst>
      <p:ext uri="{BB962C8B-B14F-4D97-AF65-F5344CB8AC3E}">
        <p14:creationId xmlns:p14="http://schemas.microsoft.com/office/powerpoint/2010/main" val="1404590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a:t>فوائد البيانات المفتوحة </a:t>
            </a:r>
            <a:endParaRPr lang="en-US" dirty="0"/>
          </a:p>
        </p:txBody>
      </p:sp>
      <p:sp>
        <p:nvSpPr>
          <p:cNvPr id="3" name="Espace réservé du contenu 2"/>
          <p:cNvSpPr>
            <a:spLocks noGrp="1"/>
          </p:cNvSpPr>
          <p:nvPr>
            <p:ph idx="1"/>
          </p:nvPr>
        </p:nvSpPr>
        <p:spPr/>
        <p:txBody>
          <a:bodyPr/>
          <a:lstStyle/>
          <a:p>
            <a:pPr algn="r" rtl="1"/>
            <a:r>
              <a:rPr lang="ar-DZ" b="1" dirty="0"/>
              <a:t>القيمة السياسية (تحسين </a:t>
            </a:r>
            <a:r>
              <a:rPr lang="ar-DZ" b="1" dirty="0" err="1"/>
              <a:t>الحوكمة</a:t>
            </a:r>
            <a:r>
              <a:rPr lang="ar-DZ" b="1" dirty="0"/>
              <a:t>):</a:t>
            </a:r>
          </a:p>
          <a:p>
            <a:pPr algn="r" rtl="1"/>
            <a:r>
              <a:rPr lang="ar-DZ" dirty="0"/>
              <a:t>	</a:t>
            </a:r>
            <a:r>
              <a:rPr lang="ar-DZ" b="1" dirty="0"/>
              <a:t>تحسين صنع القرار الحكومي: </a:t>
            </a:r>
            <a:r>
              <a:rPr lang="ar-DZ" dirty="0"/>
              <a:t>بدلاً من الاعتماد على الحدس أو الضغوط السياسية، يمكن للمسؤولين استخدام البيانات المفتوحة لتصميم سياسات قائمة على الأدلة. على سبيل المثال، يمكن لبيانات حوادث المرور الدقيقة تحديد التقاطعات الخطرة التي تحتاج إلى إعادة تصميم.</a:t>
            </a:r>
          </a:p>
          <a:p>
            <a:pPr algn="r" rtl="1"/>
            <a:endParaRPr lang="en-US" dirty="0"/>
          </a:p>
        </p:txBody>
      </p:sp>
    </p:spTree>
    <p:extLst>
      <p:ext uri="{BB962C8B-B14F-4D97-AF65-F5344CB8AC3E}">
        <p14:creationId xmlns:p14="http://schemas.microsoft.com/office/powerpoint/2010/main" val="3569381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a:t>فوائد البيانات المفتوحة </a:t>
            </a:r>
            <a:endParaRPr lang="en-US" dirty="0"/>
          </a:p>
        </p:txBody>
      </p:sp>
      <p:sp>
        <p:nvSpPr>
          <p:cNvPr id="3" name="Espace réservé du contenu 2"/>
          <p:cNvSpPr>
            <a:spLocks noGrp="1"/>
          </p:cNvSpPr>
          <p:nvPr>
            <p:ph idx="1"/>
          </p:nvPr>
        </p:nvSpPr>
        <p:spPr/>
        <p:txBody>
          <a:bodyPr/>
          <a:lstStyle/>
          <a:p>
            <a:pPr marL="0" indent="0" algn="r" rtl="1">
              <a:buNone/>
            </a:pPr>
            <a:r>
              <a:rPr lang="ar-DZ" dirty="0"/>
              <a:t>●	</a:t>
            </a:r>
            <a:r>
              <a:rPr lang="ar-DZ" b="1" dirty="0"/>
              <a:t>القيمة الاجتماعية (خدمة المجتمع):</a:t>
            </a:r>
          </a:p>
          <a:p>
            <a:pPr marL="0" indent="0" algn="r" rtl="1">
              <a:buNone/>
            </a:pPr>
            <a:r>
              <a:rPr lang="ar-DZ" dirty="0"/>
              <a:t>○	تحسين الخدمات العامة: يمكن لبيانات أداء المستشفيات (مثل أوقات الانتظار ومعدلات العدوى) أن تساعد المرضى على اختيار مكان العلاج الأنسب، وتضغط على المستشفيات لتحسين خدماتها.</a:t>
            </a:r>
            <a:endParaRPr lang="en-US" dirty="0"/>
          </a:p>
        </p:txBody>
      </p:sp>
    </p:spTree>
    <p:extLst>
      <p:ext uri="{BB962C8B-B14F-4D97-AF65-F5344CB8AC3E}">
        <p14:creationId xmlns:p14="http://schemas.microsoft.com/office/powerpoint/2010/main" val="4068192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a:t>فوائد البيانات المفتوحة</a:t>
            </a:r>
            <a:endParaRPr lang="en-US" dirty="0"/>
          </a:p>
        </p:txBody>
      </p:sp>
      <p:sp>
        <p:nvSpPr>
          <p:cNvPr id="3" name="Espace réservé du contenu 2"/>
          <p:cNvSpPr>
            <a:spLocks noGrp="1"/>
          </p:cNvSpPr>
          <p:nvPr>
            <p:ph idx="1"/>
          </p:nvPr>
        </p:nvSpPr>
        <p:spPr/>
        <p:txBody>
          <a:bodyPr>
            <a:normAutofit lnSpcReduction="10000"/>
          </a:bodyPr>
          <a:lstStyle/>
          <a:p>
            <a:pPr algn="r" rtl="1"/>
            <a:r>
              <a:rPr lang="ar-DZ" b="1" dirty="0"/>
              <a:t>القيمة الاجتماعية (خدمة المجتمع):</a:t>
            </a:r>
          </a:p>
          <a:p>
            <a:pPr algn="r" rtl="1"/>
            <a:r>
              <a:rPr lang="ar-DZ" b="1" dirty="0"/>
              <a:t>تمكين المواطنين والمجتمع المدني</a:t>
            </a:r>
            <a:r>
              <a:rPr lang="ar-DZ" dirty="0"/>
              <a:t>: تتيح البيانات المفتوحة للمنظمات غير الحكومية والمواطنين تحليل المشاكل الاجتماعية (مثل التلوث، ومعدلات الجريمة) وتقديم حلول مبتكرة ومناصرة قضاياهم بشكل فعال أمام المسؤولين.</a:t>
            </a:r>
          </a:p>
          <a:p>
            <a:pPr algn="r" rtl="1"/>
            <a:r>
              <a:rPr lang="ar-DZ" b="1" dirty="0"/>
              <a:t>تسريع البحث العلمي: </a:t>
            </a:r>
            <a:r>
              <a:rPr lang="ar-DZ" dirty="0"/>
              <a:t>مبادرات مثل مشروع الجينوم البشري، التي اعتمدت على إتاحة البيانات بشكل مفتوح، أدت إلى تسريع وتيرة الاكتشافات العلمية في مجال الطب بشكل هائل</a:t>
            </a:r>
            <a:endParaRPr lang="en-US" dirty="0"/>
          </a:p>
        </p:txBody>
      </p:sp>
    </p:spTree>
    <p:extLst>
      <p:ext uri="{BB962C8B-B14F-4D97-AF65-F5344CB8AC3E}">
        <p14:creationId xmlns:p14="http://schemas.microsoft.com/office/powerpoint/2010/main" val="1741154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a:t>فوائد البيانات المفتوحة</a:t>
            </a:r>
            <a:endParaRPr lang="en-US" dirty="0"/>
          </a:p>
        </p:txBody>
      </p:sp>
      <p:sp>
        <p:nvSpPr>
          <p:cNvPr id="3" name="Espace réservé du contenu 2"/>
          <p:cNvSpPr>
            <a:spLocks noGrp="1"/>
          </p:cNvSpPr>
          <p:nvPr>
            <p:ph idx="1"/>
          </p:nvPr>
        </p:nvSpPr>
        <p:spPr/>
        <p:txBody>
          <a:bodyPr/>
          <a:lstStyle/>
          <a:p>
            <a:pPr algn="r" rtl="1"/>
            <a:r>
              <a:rPr lang="ar-DZ" b="1" dirty="0"/>
              <a:t>القيمة البيئية:</a:t>
            </a:r>
          </a:p>
          <a:p>
            <a:pPr marL="0" indent="0" algn="r" rtl="1">
              <a:buNone/>
            </a:pPr>
            <a:r>
              <a:rPr lang="ar-DZ" dirty="0"/>
              <a:t>○تساعد بيانات جودة الهواء والماء واستهلاك الطاقة التي تنشرها المدن السكان والشركات على فهم تأثيرهم البيئي واتخاذ إجراءات للحد منه، كما تساعد الباحثين على </a:t>
            </a:r>
            <a:r>
              <a:rPr lang="ar-DZ" dirty="0" err="1"/>
              <a:t>نمذجة</a:t>
            </a:r>
            <a:r>
              <a:rPr lang="ar-DZ" dirty="0"/>
              <a:t> آثار تغير المناخ.</a:t>
            </a:r>
            <a:endParaRPr lang="en-US" dirty="0"/>
          </a:p>
        </p:txBody>
      </p:sp>
    </p:spTree>
    <p:extLst>
      <p:ext uri="{BB962C8B-B14F-4D97-AF65-F5344CB8AC3E}">
        <p14:creationId xmlns:p14="http://schemas.microsoft.com/office/powerpoint/2010/main" val="3734152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a:t>التحديات والمخاطر</a:t>
            </a:r>
            <a:endParaRPr lang="en-US" dirty="0"/>
          </a:p>
        </p:txBody>
      </p:sp>
      <p:sp>
        <p:nvSpPr>
          <p:cNvPr id="3" name="Espace réservé du contenu 2"/>
          <p:cNvSpPr>
            <a:spLocks noGrp="1"/>
          </p:cNvSpPr>
          <p:nvPr>
            <p:ph idx="1"/>
          </p:nvPr>
        </p:nvSpPr>
        <p:spPr/>
        <p:txBody>
          <a:bodyPr>
            <a:normAutofit/>
          </a:bodyPr>
          <a:lstStyle/>
          <a:p>
            <a:pPr marL="0" indent="0" algn="r" rtl="1">
              <a:buNone/>
            </a:pPr>
            <a:r>
              <a:rPr lang="ar-DZ" dirty="0"/>
              <a:t>●	</a:t>
            </a:r>
            <a:r>
              <a:rPr lang="ar-DZ" b="1" dirty="0"/>
              <a:t>الخصوصية وحماية البيانات الشخصية: </a:t>
            </a:r>
            <a:r>
              <a:rPr lang="ar-DZ" dirty="0"/>
              <a:t>هذا هو التحدي الأكبر. نشر بيانات تحتوي على معلومات شخصية يمكن أن يؤدي إلى انتهاكات خطيرة للخصوصية. يجب تطبيق تقنيات إخفاء الهوية (</a:t>
            </a:r>
            <a:r>
              <a:rPr lang="en-US" dirty="0" err="1"/>
              <a:t>Anonymization</a:t>
            </a:r>
            <a:r>
              <a:rPr lang="en-US" dirty="0"/>
              <a:t>) </a:t>
            </a:r>
            <a:r>
              <a:rPr lang="ar-DZ" dirty="0"/>
              <a:t>بشكل صارم. ولكن يجب الانتباه إلى أن إعادة تحديد الهوية (</a:t>
            </a:r>
            <a:r>
              <a:rPr lang="en-US" dirty="0"/>
              <a:t>Re-identification) </a:t>
            </a:r>
            <a:r>
              <a:rPr lang="ar-DZ" dirty="0"/>
              <a:t>ممكنة أحيانًا عبر دمج مجموعات بيانات مختلفة.</a:t>
            </a:r>
          </a:p>
          <a:p>
            <a:pPr marL="0" indent="0" algn="r" rtl="1">
              <a:buNone/>
            </a:pPr>
            <a:r>
              <a:rPr lang="ar-DZ" dirty="0"/>
              <a:t>	</a:t>
            </a:r>
            <a:endParaRPr lang="en-US" dirty="0"/>
          </a:p>
        </p:txBody>
      </p:sp>
    </p:spTree>
    <p:extLst>
      <p:ext uri="{BB962C8B-B14F-4D97-AF65-F5344CB8AC3E}">
        <p14:creationId xmlns:p14="http://schemas.microsoft.com/office/powerpoint/2010/main" val="857342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a:t>التحديات والمخاطر</a:t>
            </a:r>
            <a:endParaRPr lang="en-US" dirty="0"/>
          </a:p>
        </p:txBody>
      </p:sp>
      <p:sp>
        <p:nvSpPr>
          <p:cNvPr id="3" name="Espace réservé du contenu 2"/>
          <p:cNvSpPr>
            <a:spLocks noGrp="1"/>
          </p:cNvSpPr>
          <p:nvPr>
            <p:ph idx="1"/>
          </p:nvPr>
        </p:nvSpPr>
        <p:spPr/>
        <p:txBody>
          <a:bodyPr/>
          <a:lstStyle/>
          <a:p>
            <a:pPr algn="r" rtl="1"/>
            <a:r>
              <a:rPr lang="ar-DZ" b="1" dirty="0"/>
              <a:t>جودة البيانات: </a:t>
            </a:r>
            <a:r>
              <a:rPr lang="ar-DZ" dirty="0"/>
              <a:t>"قمامة تدخل، قمامة تخرج" (</a:t>
            </a:r>
            <a:r>
              <a:rPr lang="en-US" dirty="0"/>
              <a:t>Garbage in, garbage out). </a:t>
            </a:r>
            <a:r>
              <a:rPr lang="ar-DZ" dirty="0"/>
              <a:t>إذا كانت البيانات المنشورة غير دقيقة، أو غير مكتملة، أو قديمة، فإنها لن تفقد قيمتها فحسب، بل قد تؤدي إلى قرارات خاطئة وتآكل ثقة الجمهور في الحكومة.</a:t>
            </a:r>
          </a:p>
          <a:p>
            <a:pPr algn="r" rtl="1"/>
            <a:endParaRPr lang="en-US" dirty="0"/>
          </a:p>
        </p:txBody>
      </p:sp>
    </p:spTree>
    <p:extLst>
      <p:ext uri="{BB962C8B-B14F-4D97-AF65-F5344CB8AC3E}">
        <p14:creationId xmlns:p14="http://schemas.microsoft.com/office/powerpoint/2010/main" val="2078328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a:t>التحديات والمخاطر</a:t>
            </a:r>
            <a:endParaRPr lang="en-US" dirty="0"/>
          </a:p>
        </p:txBody>
      </p:sp>
      <p:sp>
        <p:nvSpPr>
          <p:cNvPr id="3" name="Espace réservé du contenu 2"/>
          <p:cNvSpPr>
            <a:spLocks noGrp="1"/>
          </p:cNvSpPr>
          <p:nvPr>
            <p:ph idx="1"/>
          </p:nvPr>
        </p:nvSpPr>
        <p:spPr/>
        <p:txBody>
          <a:bodyPr/>
          <a:lstStyle/>
          <a:p>
            <a:pPr algn="r" rtl="1"/>
            <a:r>
              <a:rPr lang="ar-DZ" dirty="0"/>
              <a:t>سوء التفسير والاستخدام الخبيث: يمكن استخدام البيانات خارج سياقها أو تفسيرها بشكل خاطئ عن قصد أو عن غير قصد. لذلك، من الضروري نشر البيانات مع بياناتها الوصفية وشرح واضح لمنهجية جمعها وقيودها.</a:t>
            </a:r>
          </a:p>
          <a:p>
            <a:pPr algn="r" rtl="1"/>
            <a:r>
              <a:rPr lang="ar-DZ" dirty="0"/>
              <a:t>المقاومة المؤسسية والثقافية: العديد من الموظفين الحكوميين قد يقاومون نشر البيانات خوفًا من المساءلة، أو كشف الأخطاء، أو فقدان السيطرة، أو ببساطة بسبب ثقافة "السرية" المتجذرة.</a:t>
            </a:r>
          </a:p>
          <a:p>
            <a:pPr algn="r" rtl="1"/>
            <a:endParaRPr lang="en-US" dirty="0"/>
          </a:p>
        </p:txBody>
      </p:sp>
    </p:spTree>
    <p:extLst>
      <p:ext uri="{BB962C8B-B14F-4D97-AF65-F5344CB8AC3E}">
        <p14:creationId xmlns:p14="http://schemas.microsoft.com/office/powerpoint/2010/main" val="679433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a:t>مفهوم البيانات المفتوحة </a:t>
            </a:r>
            <a:endParaRPr lang="en-US" dirty="0"/>
          </a:p>
        </p:txBody>
      </p:sp>
      <p:sp>
        <p:nvSpPr>
          <p:cNvPr id="3" name="Espace réservé du contenu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8153400" cy="441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5407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a:t>التحديات والمخاطر</a:t>
            </a:r>
            <a:endParaRPr lang="en-US" dirty="0"/>
          </a:p>
        </p:txBody>
      </p:sp>
      <p:sp>
        <p:nvSpPr>
          <p:cNvPr id="3" name="Espace réservé du contenu 2"/>
          <p:cNvSpPr>
            <a:spLocks noGrp="1"/>
          </p:cNvSpPr>
          <p:nvPr>
            <p:ph idx="1"/>
          </p:nvPr>
        </p:nvSpPr>
        <p:spPr/>
        <p:txBody>
          <a:bodyPr/>
          <a:lstStyle/>
          <a:p>
            <a:pPr algn="r" rtl="1"/>
            <a:r>
              <a:rPr lang="ar-DZ" dirty="0"/>
              <a:t>الفجوة الرقمية والاستدامة: هناك خطر من أن تقتصر فوائد البيانات المفتوحة على الشركات الكبيرة والمطورين ذوي المهارات العالية، مما يزيد من الفجوة مع المواطنين العاديين. كما أن استدامة المبادرة تتطلب موارد مالية وبشرية مستمرة لتحديث البيانات وصيانة المنصة.</a:t>
            </a:r>
            <a:endParaRPr lang="en-US" dirty="0"/>
          </a:p>
        </p:txBody>
      </p:sp>
    </p:spTree>
    <p:extLst>
      <p:ext uri="{BB962C8B-B14F-4D97-AF65-F5344CB8AC3E}">
        <p14:creationId xmlns:p14="http://schemas.microsoft.com/office/powerpoint/2010/main" val="610436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a:t>مفهوم البيانات المفتوحة </a:t>
            </a:r>
            <a:endParaRPr lang="en-US" dirty="0"/>
          </a:p>
        </p:txBody>
      </p:sp>
      <p:sp>
        <p:nvSpPr>
          <p:cNvPr id="3" name="Espace réservé du contenu 2"/>
          <p:cNvSpPr>
            <a:spLocks noGrp="1"/>
          </p:cNvSpPr>
          <p:nvPr>
            <p:ph idx="1"/>
          </p:nvPr>
        </p:nvSpPr>
        <p:spPr/>
        <p:txBody>
          <a:bodyPr/>
          <a:lstStyle/>
          <a:p>
            <a:pPr algn="r" rtl="1"/>
            <a:r>
              <a:rPr lang="ar-DZ" dirty="0"/>
              <a:t>حجم  توليد البيانات</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362200"/>
            <a:ext cx="641985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2616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a:t>مفهوم البيانات المفتوحة </a:t>
            </a:r>
            <a:endParaRPr lang="en-US" dirty="0"/>
          </a:p>
        </p:txBody>
      </p:sp>
      <p:sp>
        <p:nvSpPr>
          <p:cNvPr id="3" name="Espace réservé du contenu 2"/>
          <p:cNvSpPr>
            <a:spLocks noGrp="1"/>
          </p:cNvSpPr>
          <p:nvPr>
            <p:ph idx="1"/>
          </p:nvPr>
        </p:nvSpPr>
        <p:spPr/>
        <p:txBody>
          <a:bodyPr/>
          <a:lstStyle/>
          <a:p>
            <a:pPr marL="0" indent="0" algn="r" rtl="1">
              <a:buNone/>
            </a:pPr>
            <a:r>
              <a:rPr lang="ar-DZ" dirty="0"/>
              <a:t>سلسلة قيمة البيانات</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09799"/>
            <a:ext cx="8991600"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8597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a:t>مفهوم البيانات المفتوحة </a:t>
            </a:r>
            <a:endParaRPr lang="en-US" dirty="0"/>
          </a:p>
        </p:txBody>
      </p:sp>
      <p:sp>
        <p:nvSpPr>
          <p:cNvPr id="3" name="Espace réservé du contenu 2"/>
          <p:cNvSpPr>
            <a:spLocks noGrp="1"/>
          </p:cNvSpPr>
          <p:nvPr>
            <p:ph idx="1"/>
          </p:nvPr>
        </p:nvSpPr>
        <p:spPr/>
        <p:txBody>
          <a:bodyPr/>
          <a:lstStyle/>
          <a:p>
            <a:pPr marL="0" indent="0" algn="r" rtl="1">
              <a:buNone/>
            </a:pPr>
            <a:r>
              <a:rPr lang="ar-DZ" dirty="0"/>
              <a:t>البيانات المفتوحة ليست مجرد "بيانات متاحة للعموم". بل  هي  بيانات يجب أن تكون متاحة قانونيًا وتقنيًا واجتماعيًا للجميع للاستخدام، وإعادة الاستخدام، وإعادة التوزيع دون قيود، باستثناء متطلب الإشارة إلى المصدر (النسبة) والمشاركة بالمثل (</a:t>
            </a:r>
            <a:r>
              <a:rPr lang="en-US" dirty="0"/>
              <a:t>Share-alike) </a:t>
            </a:r>
            <a:r>
              <a:rPr lang="ar-DZ" dirty="0"/>
              <a:t>في بعض الحالات.</a:t>
            </a:r>
            <a:endParaRPr lang="en-US" dirty="0"/>
          </a:p>
        </p:txBody>
      </p:sp>
    </p:spTree>
    <p:extLst>
      <p:ext uri="{BB962C8B-B14F-4D97-AF65-F5344CB8AC3E}">
        <p14:creationId xmlns:p14="http://schemas.microsoft.com/office/powerpoint/2010/main" val="3758062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a:t>مفهوم البيانات المفتوحة </a:t>
            </a:r>
            <a:endParaRPr lang="en-US" dirty="0"/>
          </a:p>
        </p:txBody>
      </p:sp>
      <p:sp>
        <p:nvSpPr>
          <p:cNvPr id="3" name="Espace réservé du contenu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5424"/>
            <a:ext cx="8001000"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6022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a:t>مفهوم البيانات المفتوحة </a:t>
            </a:r>
            <a:endParaRPr lang="en-US" dirty="0"/>
          </a:p>
        </p:txBody>
      </p:sp>
      <p:sp>
        <p:nvSpPr>
          <p:cNvPr id="3" name="Espace réservé du contenu 2"/>
          <p:cNvSpPr>
            <a:spLocks noGrp="1"/>
          </p:cNvSpPr>
          <p:nvPr>
            <p:ph idx="1"/>
          </p:nvPr>
        </p:nvSpPr>
        <p:spPr/>
        <p:txBody>
          <a:bodyPr/>
          <a:lstStyle/>
          <a:p>
            <a:pPr marL="0" indent="0" algn="r" rtl="1">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239" y="1600200"/>
            <a:ext cx="7296961" cy="50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4218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a:t>مفهوم البيانات المفتوحة </a:t>
            </a:r>
            <a:endParaRPr lang="en-US" dirty="0"/>
          </a:p>
        </p:txBody>
      </p:sp>
      <p:sp>
        <p:nvSpPr>
          <p:cNvPr id="3" name="Espace réservé du contenu 2"/>
          <p:cNvSpPr>
            <a:spLocks noGrp="1"/>
          </p:cNvSpPr>
          <p:nvPr>
            <p:ph idx="1"/>
          </p:nvPr>
        </p:nvSpPr>
        <p:spPr/>
        <p:txBody>
          <a:bodyPr/>
          <a:lstStyle/>
          <a:p>
            <a:pPr marL="0" indent="0" algn="r" rtl="1">
              <a:buNone/>
            </a:pP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39900"/>
            <a:ext cx="8077200" cy="420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21518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174</TotalTime>
  <Words>732</Words>
  <Application>Microsoft Office PowerPoint</Application>
  <PresentationFormat>Affichage à l'écran (4:3)</PresentationFormat>
  <Paragraphs>60</Paragraphs>
  <Slides>30</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30</vt:i4>
      </vt:variant>
    </vt:vector>
  </HeadingPairs>
  <TitlesOfParts>
    <vt:vector size="34" baseType="lpstr">
      <vt:lpstr>Calibri</vt:lpstr>
      <vt:lpstr>Constantia</vt:lpstr>
      <vt:lpstr>Wingdings 2</vt:lpstr>
      <vt:lpstr>Débit</vt:lpstr>
      <vt:lpstr>مدخل الى البيانات المفتوحة </vt:lpstr>
      <vt:lpstr>مفهوم البيانات المفتوحة </vt:lpstr>
      <vt:lpstr>مفهوم البيانات المفتوحة </vt:lpstr>
      <vt:lpstr>مفهوم البيانات المفتوحة </vt:lpstr>
      <vt:lpstr>مفهوم البيانات المفتوحة </vt:lpstr>
      <vt:lpstr>مفهوم البيانات المفتوحة </vt:lpstr>
      <vt:lpstr>مفهوم البيانات المفتوحة </vt:lpstr>
      <vt:lpstr>مفهوم البيانات المفتوحة </vt:lpstr>
      <vt:lpstr>مفهوم البيانات المفتوحة </vt:lpstr>
      <vt:lpstr>مفهوم البيانات المفتوحة </vt:lpstr>
      <vt:lpstr>مبادئ البيانات المفتوحة </vt:lpstr>
      <vt:lpstr>مبادئ البيانات المفتوحة </vt:lpstr>
      <vt:lpstr>مبادئ البيانات المفتوحة </vt:lpstr>
      <vt:lpstr>مبادئ البيانات المفتوحة </vt:lpstr>
      <vt:lpstr>مبادئ البيانات المفتوحة </vt:lpstr>
      <vt:lpstr>مبادئ البيانات المفتوحة </vt:lpstr>
      <vt:lpstr>فوائد البيانات المفتوحة </vt:lpstr>
      <vt:lpstr>فوائد البيانات المفتوحة </vt:lpstr>
      <vt:lpstr>فوائد البيانات المفتوحة </vt:lpstr>
      <vt:lpstr>فوائد البيانات المفتوحة</vt:lpstr>
      <vt:lpstr>فوائد البيانات المفتوحة</vt:lpstr>
      <vt:lpstr>فوائد البيانات المفتوحة </vt:lpstr>
      <vt:lpstr>فوائد البيانات المفتوحة </vt:lpstr>
      <vt:lpstr>فوائد البيانات المفتوحة </vt:lpstr>
      <vt:lpstr>فوائد البيانات المفتوحة</vt:lpstr>
      <vt:lpstr>فوائد البيانات المفتوحة</vt:lpstr>
      <vt:lpstr>التحديات والمخاطر</vt:lpstr>
      <vt:lpstr>التحديات والمخاطر</vt:lpstr>
      <vt:lpstr>التحديات والمخاطر</vt:lpstr>
      <vt:lpstr>التحديات والمخاطر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TUXEDO</dc:creator>
  <cp:lastModifiedBy>dell</cp:lastModifiedBy>
  <cp:revision>22</cp:revision>
  <dcterms:created xsi:type="dcterms:W3CDTF">2025-06-27T09:14:41Z</dcterms:created>
  <dcterms:modified xsi:type="dcterms:W3CDTF">2025-07-07T07:15:44Z</dcterms:modified>
</cp:coreProperties>
</file>