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259" r:id="rId3"/>
    <p:sldId id="257" r:id="rId4"/>
    <p:sldId id="260" r:id="rId5"/>
    <p:sldId id="283" r:id="rId6"/>
    <p:sldId id="285" r:id="rId7"/>
    <p:sldId id="286" r:id="rId8"/>
    <p:sldId id="284" r:id="rId9"/>
    <p:sldId id="268" r:id="rId10"/>
    <p:sldId id="294" r:id="rId11"/>
    <p:sldId id="264" r:id="rId12"/>
    <p:sldId id="295" r:id="rId13"/>
    <p:sldId id="265" r:id="rId14"/>
    <p:sldId id="270" r:id="rId15"/>
    <p:sldId id="287" r:id="rId16"/>
    <p:sldId id="272" r:id="rId17"/>
    <p:sldId id="280" r:id="rId18"/>
    <p:sldId id="273" r:id="rId19"/>
    <p:sldId id="288" r:id="rId20"/>
    <p:sldId id="289"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66CC"/>
    <a:srgbClr val="FF0066"/>
    <a:srgbClr val="FFCC99"/>
    <a:srgbClr val="BEA12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07" autoAdjust="0"/>
  </p:normalViewPr>
  <p:slideViewPr>
    <p:cSldViewPr>
      <p:cViewPr varScale="1">
        <p:scale>
          <a:sx n="67" d="100"/>
          <a:sy n="67" d="100"/>
        </p:scale>
        <p:origin x="-14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06/12/2024</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06/12/2024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06/12/2024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06/12/2024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06/12/2024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06/12/2024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06/12/2024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06/12/2024</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et\Desktop\images.jpg"/>
          <p:cNvPicPr>
            <a:picLocks noChangeAspect="1" noChangeArrowheads="1"/>
          </p:cNvPicPr>
          <p:nvPr/>
        </p:nvPicPr>
        <p:blipFill>
          <a:blip r:embed="rId2"/>
          <a:srcRect/>
          <a:stretch>
            <a:fillRect/>
          </a:stretch>
        </p:blipFill>
        <p:spPr bwMode="auto">
          <a:xfrm>
            <a:off x="7286644" y="428604"/>
            <a:ext cx="1557333" cy="1143008"/>
          </a:xfrm>
          <a:prstGeom prst="rect">
            <a:avLst/>
          </a:prstGeom>
          <a:noFill/>
        </p:spPr>
      </p:pic>
      <p:pic>
        <p:nvPicPr>
          <p:cNvPr id="6" name="Picture 2" descr="C:\Users\net\Desktop\images.jpg"/>
          <p:cNvPicPr>
            <a:picLocks noChangeAspect="1" noChangeArrowheads="1"/>
          </p:cNvPicPr>
          <p:nvPr/>
        </p:nvPicPr>
        <p:blipFill>
          <a:blip r:embed="rId2"/>
          <a:srcRect/>
          <a:stretch>
            <a:fillRect/>
          </a:stretch>
        </p:blipFill>
        <p:spPr bwMode="auto">
          <a:xfrm>
            <a:off x="571472" y="428604"/>
            <a:ext cx="1557333" cy="1143008"/>
          </a:xfrm>
          <a:prstGeom prst="rect">
            <a:avLst/>
          </a:prstGeom>
          <a:noFill/>
        </p:spPr>
      </p:pic>
      <p:sp>
        <p:nvSpPr>
          <p:cNvPr id="8" name="ZoneTexte 7"/>
          <p:cNvSpPr txBox="1"/>
          <p:nvPr/>
        </p:nvSpPr>
        <p:spPr>
          <a:xfrm>
            <a:off x="2714612" y="500042"/>
            <a:ext cx="4394153" cy="1754326"/>
          </a:xfrm>
          <a:prstGeom prst="rect">
            <a:avLst/>
          </a:prstGeom>
          <a:noFill/>
        </p:spPr>
        <p:txBody>
          <a:bodyPr wrap="none" rtlCol="0">
            <a:spAutoFit/>
          </a:bodyPr>
          <a:lstStyle/>
          <a:p>
            <a:pPr algn="ctr"/>
            <a:r>
              <a:rPr lang="ar-DZ" sz="3600" b="1" dirty="0" smtClean="0">
                <a:cs typeface="+mj-cs"/>
              </a:rPr>
              <a:t>جامعة محمد </a:t>
            </a:r>
            <a:r>
              <a:rPr lang="ar-DZ" sz="3600" b="1" dirty="0" err="1" smtClean="0">
                <a:cs typeface="+mj-cs"/>
              </a:rPr>
              <a:t>لمين</a:t>
            </a:r>
            <a:r>
              <a:rPr lang="ar-DZ" sz="3600" b="1" dirty="0" smtClean="0">
                <a:cs typeface="+mj-cs"/>
              </a:rPr>
              <a:t> دباغين </a:t>
            </a:r>
            <a:r>
              <a:rPr lang="ar-DZ" sz="3600" b="1" dirty="0" err="1" smtClean="0">
                <a:cs typeface="+mj-cs"/>
              </a:rPr>
              <a:t>سطيف</a:t>
            </a:r>
            <a:r>
              <a:rPr lang="ar-DZ" sz="3600" b="1" dirty="0" smtClean="0">
                <a:cs typeface="+mj-cs"/>
              </a:rPr>
              <a:t> 2</a:t>
            </a:r>
          </a:p>
          <a:p>
            <a:pPr algn="ctr"/>
            <a:r>
              <a:rPr lang="ar-DZ" sz="3600" b="1" dirty="0" smtClean="0">
                <a:cs typeface="+mj-cs"/>
              </a:rPr>
              <a:t>كلية العلوم الإنسانية والاجتماعية </a:t>
            </a:r>
          </a:p>
          <a:p>
            <a:pPr algn="ctr"/>
            <a:r>
              <a:rPr lang="ar-DZ" sz="3600" b="1" smtClean="0">
                <a:cs typeface="+mj-cs"/>
              </a:rPr>
              <a:t>قسم علوم </a:t>
            </a:r>
            <a:r>
              <a:rPr lang="ar-DZ" sz="3600" b="1" dirty="0" smtClean="0">
                <a:cs typeface="+mj-cs"/>
              </a:rPr>
              <a:t>الإعلام والاتصال</a:t>
            </a:r>
            <a:endParaRPr lang="fr-FR" sz="3600" b="1" dirty="0">
              <a:cs typeface="+mj-cs"/>
            </a:endParaRPr>
          </a:p>
        </p:txBody>
      </p:sp>
      <p:sp>
        <p:nvSpPr>
          <p:cNvPr id="10" name="ZoneTexte 9"/>
          <p:cNvSpPr txBox="1"/>
          <p:nvPr/>
        </p:nvSpPr>
        <p:spPr>
          <a:xfrm>
            <a:off x="500034" y="4500570"/>
            <a:ext cx="4714908" cy="1569660"/>
          </a:xfrm>
          <a:prstGeom prst="rect">
            <a:avLst/>
          </a:prstGeom>
          <a:noFill/>
        </p:spPr>
        <p:txBody>
          <a:bodyPr wrap="square" rtlCol="0">
            <a:spAutoFit/>
          </a:bodyPr>
          <a:lstStyle/>
          <a:p>
            <a:pPr algn="ctr"/>
            <a:r>
              <a:rPr lang="ar-DZ" sz="3200" b="1" dirty="0" smtClean="0">
                <a:solidFill>
                  <a:srgbClr val="C00000"/>
                </a:solidFill>
                <a:latin typeface="Andalus" pitchFamily="18" charset="-78"/>
                <a:cs typeface="Andalus" pitchFamily="18" charset="-78"/>
              </a:rPr>
              <a:t>مقياس </a:t>
            </a:r>
            <a:r>
              <a:rPr lang="ar-DZ" sz="3200" b="1" dirty="0" err="1" smtClean="0">
                <a:solidFill>
                  <a:srgbClr val="C00000"/>
                </a:solidFill>
                <a:latin typeface="Andalus" pitchFamily="18" charset="-78"/>
                <a:cs typeface="Andalus" pitchFamily="18" charset="-78"/>
              </a:rPr>
              <a:t>المقاولاتية</a:t>
            </a:r>
            <a:r>
              <a:rPr lang="ar-DZ" sz="3200" b="1" dirty="0" smtClean="0">
                <a:solidFill>
                  <a:srgbClr val="C00000"/>
                </a:solidFill>
                <a:latin typeface="Andalus" pitchFamily="18" charset="-78"/>
                <a:cs typeface="Andalus" pitchFamily="18" charset="-78"/>
              </a:rPr>
              <a:t> </a:t>
            </a:r>
          </a:p>
          <a:p>
            <a:pPr algn="ctr"/>
            <a:r>
              <a:rPr lang="ar-DZ" sz="3200" b="1" dirty="0" err="1" smtClean="0">
                <a:solidFill>
                  <a:srgbClr val="C00000"/>
                </a:solidFill>
                <a:latin typeface="Andalus" pitchFamily="18" charset="-78"/>
                <a:cs typeface="Andalus" pitchFamily="18" charset="-78"/>
              </a:rPr>
              <a:t>ماستر</a:t>
            </a:r>
            <a:r>
              <a:rPr lang="ar-DZ" sz="3200" b="1" dirty="0" smtClean="0">
                <a:solidFill>
                  <a:srgbClr val="C00000"/>
                </a:solidFill>
                <a:latin typeface="Andalus" pitchFamily="18" charset="-78"/>
                <a:cs typeface="Andalus" pitchFamily="18" charset="-78"/>
              </a:rPr>
              <a:t> 2 اتصال جماهيري ووسائط جديدة</a:t>
            </a:r>
            <a:endParaRPr lang="fr-FR" sz="3200" b="1" dirty="0">
              <a:solidFill>
                <a:srgbClr val="C00000"/>
              </a:solidFill>
              <a:latin typeface="Andalus" pitchFamily="18" charset="-78"/>
              <a:cs typeface="Andalus" pitchFamily="18" charset="-78"/>
            </a:endParaRPr>
          </a:p>
        </p:txBody>
      </p:sp>
      <p:sp>
        <p:nvSpPr>
          <p:cNvPr id="11" name="Rectangle à coins arrondis 10"/>
          <p:cNvSpPr/>
          <p:nvPr/>
        </p:nvSpPr>
        <p:spPr>
          <a:xfrm>
            <a:off x="714348" y="2571744"/>
            <a:ext cx="7286676" cy="1357322"/>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smtClean="0">
                <a:solidFill>
                  <a:schemeClr val="bg1">
                    <a:lumMod val="95000"/>
                    <a:lumOff val="5000"/>
                  </a:schemeClr>
                </a:solidFill>
                <a:latin typeface="Aldhabi" pitchFamily="2" charset="-78"/>
                <a:cs typeface="Aldhabi" pitchFamily="2" charset="-78"/>
              </a:rPr>
              <a:t>المحور الثاني الإبداع </a:t>
            </a:r>
            <a:r>
              <a:rPr lang="ar-DZ" sz="3600" b="1" dirty="0" smtClean="0">
                <a:solidFill>
                  <a:schemeClr val="bg1">
                    <a:lumMod val="95000"/>
                    <a:lumOff val="5000"/>
                  </a:schemeClr>
                </a:solidFill>
                <a:latin typeface="Aldhabi" pitchFamily="2" charset="-78"/>
                <a:cs typeface="Aldhabi" pitchFamily="2" charset="-78"/>
              </a:rPr>
              <a:t>والابتكار</a:t>
            </a:r>
          </a:p>
        </p:txBody>
      </p:sp>
      <p:pic>
        <p:nvPicPr>
          <p:cNvPr id="2" name="Picture 2" descr="C:\Users\net\Desktop\مقياس الموقاولاتية موودل\الصور\المقاولاتية.jpeg"/>
          <p:cNvPicPr>
            <a:picLocks noChangeAspect="1" noChangeArrowheads="1"/>
          </p:cNvPicPr>
          <p:nvPr/>
        </p:nvPicPr>
        <p:blipFill>
          <a:blip r:embed="rId3"/>
          <a:srcRect/>
          <a:stretch>
            <a:fillRect/>
          </a:stretch>
        </p:blipFill>
        <p:spPr bwMode="auto">
          <a:xfrm>
            <a:off x="5143504" y="4143380"/>
            <a:ext cx="3786214" cy="2181227"/>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8229600" cy="1143000"/>
          </a:xfrm>
        </p:spPr>
        <p:txBody>
          <a:bodyPr>
            <a:normAutofit/>
          </a:bodyPr>
          <a:lstStyle/>
          <a:p>
            <a:pPr algn="ctr"/>
            <a:r>
              <a:rPr lang="ar-DZ" sz="4000" b="1" u="sng" dirty="0" smtClean="0">
                <a:solidFill>
                  <a:srgbClr val="FF0000"/>
                </a:solidFill>
              </a:rPr>
              <a:t>الفرق بين الإبداع والابتكار</a:t>
            </a:r>
            <a:endParaRPr lang="fr-FR" sz="4000" b="1" u="sng" dirty="0">
              <a:solidFill>
                <a:srgbClr val="FF0000"/>
              </a:solidFill>
            </a:endParaRPr>
          </a:p>
        </p:txBody>
      </p:sp>
      <p:pic>
        <p:nvPicPr>
          <p:cNvPr id="39938" name="Picture 2" descr="C:\Users\net\Desktop\مقياس الموقاولاتية موودل\صور محور الابداع والابتكار\The_difference_between_creativity_and_innovation.jpg_5fc1e0be0708f2b_large.jpg"/>
          <p:cNvPicPr>
            <a:picLocks noChangeAspect="1" noChangeArrowheads="1"/>
          </p:cNvPicPr>
          <p:nvPr/>
        </p:nvPicPr>
        <p:blipFill>
          <a:blip r:embed="rId2"/>
          <a:srcRect/>
          <a:stretch>
            <a:fillRect/>
          </a:stretch>
        </p:blipFill>
        <p:spPr bwMode="auto">
          <a:xfrm>
            <a:off x="0" y="1500174"/>
            <a:ext cx="8929654" cy="50720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uage 3"/>
          <p:cNvSpPr/>
          <p:nvPr/>
        </p:nvSpPr>
        <p:spPr>
          <a:xfrm>
            <a:off x="2714612" y="214290"/>
            <a:ext cx="6215074" cy="2071702"/>
          </a:xfrm>
          <a:prstGeom prst="cloud">
            <a:avLst/>
          </a:prstGeom>
          <a:solidFill>
            <a:srgbClr val="FF66CC"/>
          </a:solidFill>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3600" b="1" dirty="0" smtClean="0">
                <a:solidFill>
                  <a:schemeClr val="tx1"/>
                </a:solidFill>
                <a:cs typeface="+mj-cs"/>
              </a:rPr>
              <a:t>مراحل الإبداع</a:t>
            </a:r>
            <a:r>
              <a:rPr lang="fr-FR" sz="3600" b="1" dirty="0" smtClean="0">
                <a:solidFill>
                  <a:schemeClr val="tx1"/>
                </a:solidFill>
                <a:cs typeface="+mj-cs"/>
              </a:rPr>
              <a:t>: </a:t>
            </a:r>
            <a:r>
              <a:rPr lang="ar-SA" sz="3600" b="1" dirty="0" smtClean="0">
                <a:solidFill>
                  <a:schemeClr val="tx1"/>
                </a:solidFill>
                <a:cs typeface="+mj-cs"/>
              </a:rPr>
              <a:t>هناك أربعة مراحل أساسية يمر  </a:t>
            </a:r>
            <a:r>
              <a:rPr lang="ar-SA" sz="3600" b="1" dirty="0" err="1" smtClean="0">
                <a:solidFill>
                  <a:schemeClr val="tx1"/>
                </a:solidFill>
                <a:cs typeface="+mj-cs"/>
              </a:rPr>
              <a:t>بها</a:t>
            </a:r>
            <a:r>
              <a:rPr lang="ar-SA" sz="3600" b="1" dirty="0" smtClean="0">
                <a:solidFill>
                  <a:schemeClr val="tx1"/>
                </a:solidFill>
                <a:cs typeface="+mj-cs"/>
              </a:rPr>
              <a:t> الابتكار</a:t>
            </a:r>
            <a:endParaRPr lang="fr-FR" sz="3600" b="1" dirty="0">
              <a:solidFill>
                <a:schemeClr val="tx1"/>
              </a:solidFill>
              <a:cs typeface="+mj-cs"/>
            </a:endParaRPr>
          </a:p>
        </p:txBody>
      </p:sp>
      <p:sp>
        <p:nvSpPr>
          <p:cNvPr id="12289" name="Rectangle 1"/>
          <p:cNvSpPr>
            <a:spLocks noChangeArrowheads="1"/>
          </p:cNvSpPr>
          <p:nvPr/>
        </p:nvSpPr>
        <p:spPr bwMode="auto">
          <a:xfrm>
            <a:off x="357158" y="2428868"/>
            <a:ext cx="807246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2600" b="1" i="0" u="sng" strike="noStrike" cap="none" normalizeH="0" baseline="0" dirty="0" smtClean="0">
                <a:ln>
                  <a:noFill/>
                </a:ln>
                <a:solidFill>
                  <a:srgbClr val="FF0000"/>
                </a:solidFill>
                <a:effectLst/>
                <a:latin typeface="Calibri" pitchFamily="34" charset="0"/>
                <a:ea typeface="Times New Roman" pitchFamily="18" charset="0"/>
                <a:cs typeface="+mj-cs"/>
              </a:rPr>
              <a:t>مرحلة </a:t>
            </a:r>
            <a:r>
              <a:rPr kumimoji="0" lang="ar-SA" sz="2600" b="1" i="0" u="sng" strike="noStrike" cap="none" normalizeH="0" baseline="0" dirty="0" err="1" smtClean="0">
                <a:ln>
                  <a:noFill/>
                </a:ln>
                <a:solidFill>
                  <a:srgbClr val="FF0000"/>
                </a:solidFill>
                <a:effectLst/>
                <a:latin typeface="Calibri" pitchFamily="34" charset="0"/>
                <a:ea typeface="Times New Roman" pitchFamily="18" charset="0"/>
                <a:cs typeface="+mj-cs"/>
              </a:rPr>
              <a:t>الاعداد</a:t>
            </a:r>
            <a:r>
              <a:rPr kumimoji="0" lang="fr-FR" sz="2600" b="0" i="0" u="none" strike="noStrike" cap="none" normalizeH="0" baseline="0" dirty="0" smtClean="0">
                <a:ln>
                  <a:noFill/>
                </a:ln>
                <a:solidFill>
                  <a:srgbClr val="000000"/>
                </a:solidFill>
                <a:effectLst/>
                <a:latin typeface="Calibri" pitchFamily="34" charset="0"/>
                <a:ea typeface="Times New Roman" pitchFamily="18" charset="0"/>
                <a:cs typeface="+mj-cs"/>
              </a:rPr>
              <a:t>:</a:t>
            </a:r>
            <a:r>
              <a:rPr kumimoji="0" lang="ar-SA" sz="2600" b="0" i="0" u="none" strike="noStrike" cap="none" normalizeH="0" baseline="0" dirty="0" smtClean="0">
                <a:ln>
                  <a:noFill/>
                </a:ln>
                <a:solidFill>
                  <a:srgbClr val="000000"/>
                </a:solidFill>
                <a:effectLst/>
                <a:latin typeface="Calibri" pitchFamily="34" charset="0"/>
                <a:ea typeface="Times New Roman" pitchFamily="18" charset="0"/>
                <a:cs typeface="+mj-cs"/>
              </a:rPr>
              <a:t>تنشأ هذه المرحلة بإدراك الشخص لوجود مشكلة، استنادا إلى مكتسباته ومعارفه العلمية وخبرته في الميدان، مما يسمح له بتكوين وتجسيد قاعدة تشكل منطلقا لأفكار جديدة</a:t>
            </a:r>
            <a:endParaRPr kumimoji="0" lang="fr-FR" sz="26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600" b="1" i="0" u="sng" strike="noStrike" cap="none" normalizeH="0" baseline="0" dirty="0" smtClean="0">
                <a:ln>
                  <a:noFill/>
                </a:ln>
                <a:solidFill>
                  <a:srgbClr val="FF0000"/>
                </a:solidFill>
                <a:effectLst/>
                <a:latin typeface="Calibri" pitchFamily="34" charset="0"/>
                <a:ea typeface="Times New Roman" pitchFamily="18" charset="0"/>
                <a:cs typeface="+mj-cs"/>
              </a:rPr>
              <a:t>مرحلة التركيز</a:t>
            </a:r>
            <a:r>
              <a:rPr kumimoji="0" lang="fr-FR" sz="2600" b="0" i="0" u="sng"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ar-SA" sz="2600" b="0" i="0" u="none" strike="noStrike" cap="none" normalizeH="0" baseline="0" dirty="0" smtClean="0">
                <a:ln>
                  <a:noFill/>
                </a:ln>
                <a:solidFill>
                  <a:srgbClr val="000000"/>
                </a:solidFill>
                <a:effectLst/>
                <a:latin typeface="Calibri" pitchFamily="34" charset="0"/>
                <a:ea typeface="Times New Roman" pitchFamily="18" charset="0"/>
                <a:cs typeface="+mj-cs"/>
              </a:rPr>
              <a:t>ويتم في هذه المرحلة </a:t>
            </a:r>
            <a:r>
              <a:rPr kumimoji="0" lang="ar-SA" sz="2600" b="0" i="0" u="none" strike="noStrike" cap="none" normalizeH="0" baseline="0" dirty="0" smtClean="0">
                <a:ln>
                  <a:noFill/>
                </a:ln>
                <a:solidFill>
                  <a:srgbClr val="000000"/>
                </a:solidFill>
                <a:effectLst/>
                <a:latin typeface="Calibri" pitchFamily="34" charset="0"/>
                <a:ea typeface="Times New Roman" pitchFamily="18" charset="0"/>
                <a:cs typeface="+mj-cs"/>
              </a:rPr>
              <a:t>الإحاطة </a:t>
            </a:r>
            <a:r>
              <a:rPr kumimoji="0" lang="ar-SA" sz="2600" b="0" i="0" u="none" strike="noStrike" cap="none" normalizeH="0" baseline="0" dirty="0" smtClean="0">
                <a:ln>
                  <a:noFill/>
                </a:ln>
                <a:solidFill>
                  <a:srgbClr val="000000"/>
                </a:solidFill>
                <a:effectLst/>
                <a:latin typeface="Calibri" pitchFamily="34" charset="0"/>
                <a:ea typeface="Times New Roman" pitchFamily="18" charset="0"/>
                <a:cs typeface="+mj-cs"/>
              </a:rPr>
              <a:t>الجيدة بجوانب المشكلة، دون وجود بوادر لحلها</a:t>
            </a:r>
            <a:endParaRPr kumimoji="0" lang="fr-FR" sz="26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600" b="1" i="0" u="sng" strike="noStrike" cap="none" normalizeH="0" baseline="0" dirty="0" smtClean="0">
                <a:ln>
                  <a:noFill/>
                </a:ln>
                <a:solidFill>
                  <a:srgbClr val="FF0000"/>
                </a:solidFill>
                <a:effectLst/>
                <a:latin typeface="Calibri" pitchFamily="34" charset="0"/>
                <a:ea typeface="Times New Roman" pitchFamily="18" charset="0"/>
                <a:cs typeface="+mj-cs"/>
              </a:rPr>
              <a:t>مرحلة الاحتضان</a:t>
            </a:r>
            <a:r>
              <a:rPr kumimoji="0" lang="fr-FR" sz="2600" b="0" i="0" u="sng"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ar-SA" sz="2600" b="0" i="0" u="none" strike="noStrike" cap="none" normalizeH="0" baseline="0" dirty="0" smtClean="0">
                <a:ln>
                  <a:noFill/>
                </a:ln>
                <a:solidFill>
                  <a:srgbClr val="000000"/>
                </a:solidFill>
                <a:effectLst/>
                <a:latin typeface="Calibri" pitchFamily="34" charset="0"/>
                <a:ea typeface="Times New Roman" pitchFamily="18" charset="0"/>
                <a:cs typeface="+mj-cs"/>
              </a:rPr>
              <a:t>تتميز هذه المرحلة بالتفكير اللاشعوري للمشكلة، عن طريق تحويل التفكير إلى أشياء أخرى في لحظات غير محددة، كالاستيقاظ من النوم أو عند ممارسة نشاط ما.</a:t>
            </a:r>
            <a:endParaRPr kumimoji="0" lang="fr-FR" sz="26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600" b="1" i="0" u="sng" strike="noStrike" cap="none" normalizeH="0" baseline="0" dirty="0" smtClean="0">
                <a:ln>
                  <a:noFill/>
                </a:ln>
                <a:solidFill>
                  <a:srgbClr val="FF0000"/>
                </a:solidFill>
                <a:effectLst/>
                <a:latin typeface="Calibri" pitchFamily="34" charset="0"/>
                <a:ea typeface="Times New Roman" pitchFamily="18" charset="0"/>
                <a:cs typeface="+mj-cs"/>
              </a:rPr>
              <a:t>مرحلة </a:t>
            </a:r>
            <a:r>
              <a:rPr kumimoji="0" lang="ar-SA" sz="2600" b="1" i="0" u="sng" strike="noStrike" cap="none" normalizeH="0" baseline="0" dirty="0" err="1" smtClean="0">
                <a:ln>
                  <a:noFill/>
                </a:ln>
                <a:solidFill>
                  <a:srgbClr val="FF0000"/>
                </a:solidFill>
                <a:effectLst/>
                <a:latin typeface="Calibri" pitchFamily="34" charset="0"/>
                <a:ea typeface="Times New Roman" pitchFamily="18" charset="0"/>
                <a:cs typeface="+mj-cs"/>
              </a:rPr>
              <a:t>الالهام</a:t>
            </a:r>
            <a:r>
              <a:rPr kumimoji="0" lang="fr-FR" sz="2600" b="0" i="0" u="sng"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ar-SA" sz="2600" b="0" i="0" u="none" strike="noStrike" cap="none" normalizeH="0" baseline="0" dirty="0" smtClean="0">
                <a:ln>
                  <a:noFill/>
                </a:ln>
                <a:solidFill>
                  <a:srgbClr val="000000"/>
                </a:solidFill>
                <a:effectLst/>
                <a:latin typeface="Calibri" pitchFamily="34" charset="0"/>
                <a:ea typeface="Times New Roman" pitchFamily="18" charset="0"/>
                <a:cs typeface="+mj-cs"/>
              </a:rPr>
              <a:t>يظهر الحل في هذه المرحلة بشكل فجائي غير متوقع</a:t>
            </a:r>
            <a:r>
              <a:rPr kumimoji="0" lang="fr-FR" sz="26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26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600" b="1" i="0" u="sng" strike="noStrike" cap="none" normalizeH="0" baseline="0" dirty="0" smtClean="0">
                <a:ln>
                  <a:noFill/>
                </a:ln>
                <a:solidFill>
                  <a:srgbClr val="FF0000"/>
                </a:solidFill>
                <a:effectLst/>
                <a:latin typeface="Calibri" pitchFamily="34" charset="0"/>
                <a:ea typeface="Times New Roman" pitchFamily="18" charset="0"/>
                <a:cs typeface="+mj-cs"/>
              </a:rPr>
              <a:t>مرحلة التحقيق</a:t>
            </a:r>
            <a:r>
              <a:rPr kumimoji="0" lang="fr-FR" sz="2600" b="0" i="0" u="sng"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ar-SA" sz="2600" b="0" i="0" u="none" strike="noStrike" cap="none" normalizeH="0" baseline="0" dirty="0" smtClean="0">
                <a:ln>
                  <a:noFill/>
                </a:ln>
                <a:solidFill>
                  <a:srgbClr val="000000"/>
                </a:solidFill>
                <a:effectLst/>
                <a:latin typeface="Calibri" pitchFamily="34" charset="0"/>
                <a:ea typeface="Times New Roman" pitchFamily="18" charset="0"/>
                <a:cs typeface="+mj-cs"/>
              </a:rPr>
              <a:t>يختبر المبدع في هذه المرحلة صحة وجود ابتكاره من خلال التجريب، وقد يجري بعض التعديلات أو التغييرات من أجل تحسين ابتكاره</a:t>
            </a:r>
            <a:endParaRPr kumimoji="0" lang="ar-SA" sz="26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714356"/>
            <a:ext cx="878684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sng" strike="noStrike" cap="none" normalizeH="0" baseline="0" dirty="0" smtClean="0">
                <a:ln>
                  <a:noFill/>
                </a:ln>
                <a:solidFill>
                  <a:srgbClr val="FF0000"/>
                </a:solidFill>
                <a:effectLst/>
                <a:latin typeface="Calibri" pitchFamily="34" charset="0"/>
                <a:ea typeface="Calibri" pitchFamily="34" charset="0"/>
                <a:cs typeface="+mj-cs"/>
              </a:rPr>
              <a:t>طبيعة الإبداع:</a:t>
            </a:r>
            <a:r>
              <a:rPr kumimoji="0" lang="ar-DZ" sz="3200" b="0" i="0" u="sng" strike="noStrike" cap="none" normalizeH="0" baseline="0" dirty="0" smtClean="0">
                <a:ln>
                  <a:noFill/>
                </a:ln>
                <a:solidFill>
                  <a:srgbClr val="FF0000"/>
                </a:solidFill>
                <a:effectLst/>
                <a:latin typeface="Calibri" pitchFamily="34" charset="0"/>
                <a:ea typeface="Calibri" pitchFamily="34" charset="0"/>
                <a:cs typeface="+mj-cs"/>
              </a:rPr>
              <a:t> </a:t>
            </a:r>
            <a:r>
              <a:rPr kumimoji="0" lang="ar-DZ" sz="3200" b="0" i="0" u="none" strike="noStrike" cap="none" normalizeH="0" baseline="0" dirty="0" smtClean="0">
                <a:ln>
                  <a:noFill/>
                </a:ln>
                <a:solidFill>
                  <a:schemeClr val="tx1"/>
                </a:solidFill>
                <a:effectLst/>
                <a:latin typeface="Calibri" pitchFamily="34" charset="0"/>
                <a:ea typeface="Calibri" pitchFamily="34" charset="0"/>
                <a:cs typeface="+mj-cs"/>
              </a:rPr>
              <a:t>يمكن التمييز على حسب هذه النقطة عدة أنواع من الإبداع، من بينها نجد:  </a:t>
            </a:r>
            <a:endParaRPr kumimoji="0" lang="fr-FR" sz="32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DZ" sz="3200" b="1" i="0" u="sng" strike="noStrike" cap="none" normalizeH="0" baseline="0" dirty="0" smtClean="0">
                <a:ln>
                  <a:noFill/>
                </a:ln>
                <a:solidFill>
                  <a:schemeClr val="tx1"/>
                </a:solidFill>
                <a:effectLst/>
                <a:latin typeface="Calibri" pitchFamily="34" charset="0"/>
                <a:ea typeface="Calibri" pitchFamily="34" charset="0"/>
                <a:cs typeface="+mj-cs"/>
              </a:rPr>
              <a:t>الإبداع في المنتج:</a:t>
            </a:r>
            <a:r>
              <a:rPr kumimoji="0" lang="ar-DZ" sz="3200" b="0" i="0" u="sng" strike="noStrike" cap="none" normalizeH="0" baseline="0" dirty="0" smtClean="0">
                <a:ln>
                  <a:noFill/>
                </a:ln>
                <a:solidFill>
                  <a:schemeClr val="tx1"/>
                </a:solidFill>
                <a:effectLst/>
                <a:latin typeface="Calibri" pitchFamily="34" charset="0"/>
                <a:ea typeface="Calibri" pitchFamily="34" charset="0"/>
                <a:cs typeface="+mj-cs"/>
              </a:rPr>
              <a:t> </a:t>
            </a:r>
            <a:r>
              <a:rPr kumimoji="0" lang="ar-DZ" sz="3200" b="0" i="0" u="none" strike="noStrike" cap="none" normalizeH="0" baseline="0" dirty="0" smtClean="0">
                <a:ln>
                  <a:noFill/>
                </a:ln>
                <a:solidFill>
                  <a:schemeClr val="tx1"/>
                </a:solidFill>
                <a:effectLst/>
                <a:latin typeface="Calibri" pitchFamily="34" charset="0"/>
                <a:ea typeface="Calibri" pitchFamily="34" charset="0"/>
                <a:cs typeface="+mj-cs"/>
              </a:rPr>
              <a:t>ويقصد </a:t>
            </a:r>
            <a:r>
              <a:rPr kumimoji="0" lang="ar-DZ" sz="3200" b="0" i="0" u="none" strike="noStrike" cap="none" normalizeH="0" baseline="0" dirty="0" err="1" smtClean="0">
                <a:ln>
                  <a:noFill/>
                </a:ln>
                <a:solidFill>
                  <a:schemeClr val="tx1"/>
                </a:solidFill>
                <a:effectLst/>
                <a:latin typeface="Calibri" pitchFamily="34" charset="0"/>
                <a:ea typeface="Calibri" pitchFamily="34" charset="0"/>
                <a:cs typeface="+mj-cs"/>
              </a:rPr>
              <a:t>بها</a:t>
            </a:r>
            <a:r>
              <a:rPr kumimoji="0" lang="ar-DZ" sz="3200" b="0" i="0" u="none" strike="noStrike" cap="none" normalizeH="0" baseline="0" dirty="0" smtClean="0">
                <a:ln>
                  <a:noFill/>
                </a:ln>
                <a:solidFill>
                  <a:schemeClr val="tx1"/>
                </a:solidFill>
                <a:effectLst/>
                <a:latin typeface="Calibri" pitchFamily="34" charset="0"/>
                <a:ea typeface="Calibri" pitchFamily="34" charset="0"/>
                <a:cs typeface="+mj-cs"/>
              </a:rPr>
              <a:t> إدخال في السوق منتج جديد أو محسن مقارنة بخصائصه الأساسية. </a:t>
            </a:r>
            <a:endParaRPr kumimoji="0" lang="fr-FR" sz="32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DZ" sz="3200" b="1" i="0" u="sng" strike="noStrike" cap="none" normalizeH="0" baseline="0" dirty="0" err="1" smtClean="0">
                <a:ln>
                  <a:noFill/>
                </a:ln>
                <a:solidFill>
                  <a:schemeClr val="tx1"/>
                </a:solidFill>
                <a:effectLst/>
                <a:latin typeface="Calibri" pitchFamily="34" charset="0"/>
                <a:ea typeface="Calibri" pitchFamily="34" charset="0"/>
                <a:cs typeface="+mj-cs"/>
              </a:rPr>
              <a:t>ابداع</a:t>
            </a:r>
            <a:r>
              <a:rPr kumimoji="0" lang="ar-DZ" sz="3200" b="1" i="0" u="sng" strike="noStrike" cap="none" normalizeH="0" baseline="0" dirty="0" smtClean="0">
                <a:ln>
                  <a:noFill/>
                </a:ln>
                <a:solidFill>
                  <a:schemeClr val="tx1"/>
                </a:solidFill>
                <a:effectLst/>
                <a:latin typeface="Calibri" pitchFamily="34" charset="0"/>
                <a:ea typeface="Calibri" pitchFamily="34" charset="0"/>
                <a:cs typeface="+mj-cs"/>
              </a:rPr>
              <a:t> في طريقة </a:t>
            </a:r>
            <a:r>
              <a:rPr kumimoji="0" lang="ar-DZ" sz="3200" b="1" i="0" u="sng" strike="noStrike" cap="none" normalizeH="0" baseline="0" dirty="0" err="1" smtClean="0">
                <a:ln>
                  <a:noFill/>
                </a:ln>
                <a:solidFill>
                  <a:schemeClr val="tx1"/>
                </a:solidFill>
                <a:effectLst/>
                <a:latin typeface="Calibri" pitchFamily="34" charset="0"/>
                <a:ea typeface="Calibri" pitchFamily="34" charset="0"/>
                <a:cs typeface="+mj-cs"/>
              </a:rPr>
              <a:t>الانتاج</a:t>
            </a:r>
            <a:r>
              <a:rPr kumimoji="0" lang="ar-DZ" sz="3200" b="1" i="0" u="sng" strike="noStrike" cap="none" normalizeH="0" baseline="0" dirty="0" smtClean="0">
                <a:ln>
                  <a:noFill/>
                </a:ln>
                <a:solidFill>
                  <a:schemeClr val="tx1"/>
                </a:solidFill>
                <a:effectLst/>
                <a:latin typeface="Calibri" pitchFamily="34" charset="0"/>
                <a:ea typeface="Calibri" pitchFamily="34" charset="0"/>
                <a:cs typeface="+mj-cs"/>
              </a:rPr>
              <a:t>:</a:t>
            </a:r>
            <a:r>
              <a:rPr kumimoji="0" lang="ar-DZ" sz="3200" b="0" i="0" u="sng" strike="noStrike" cap="none" normalizeH="0" baseline="0" dirty="0" smtClean="0">
                <a:ln>
                  <a:noFill/>
                </a:ln>
                <a:solidFill>
                  <a:schemeClr val="tx1"/>
                </a:solidFill>
                <a:effectLst/>
                <a:latin typeface="Calibri" pitchFamily="34" charset="0"/>
                <a:ea typeface="Calibri" pitchFamily="34" charset="0"/>
                <a:cs typeface="+mj-cs"/>
              </a:rPr>
              <a:t> </a:t>
            </a:r>
            <a:r>
              <a:rPr kumimoji="0" lang="ar-DZ" sz="3200" b="0" i="0" u="none" strike="noStrike" cap="none" normalizeH="0" baseline="0" dirty="0" smtClean="0">
                <a:ln>
                  <a:noFill/>
                </a:ln>
                <a:solidFill>
                  <a:schemeClr val="tx1"/>
                </a:solidFill>
                <a:effectLst/>
                <a:latin typeface="Calibri" pitchFamily="34" charset="0"/>
                <a:ea typeface="Calibri" pitchFamily="34" charset="0"/>
                <a:cs typeface="+mj-cs"/>
              </a:rPr>
              <a:t>وتشمل التغيرات في صيرورة الإنتاج، تغييرات في المواد الأولية أو في المعدات الإنتاجية. والهدف المرجو منها هو </a:t>
            </a:r>
            <a:r>
              <a:rPr kumimoji="0" lang="ar-DZ" sz="3200" b="0" i="0" u="none" strike="noStrike" cap="none" normalizeH="0" baseline="0" dirty="0" err="1" smtClean="0">
                <a:ln>
                  <a:noFill/>
                </a:ln>
                <a:solidFill>
                  <a:schemeClr val="tx1"/>
                </a:solidFill>
                <a:effectLst/>
                <a:latin typeface="Calibri" pitchFamily="34" charset="0"/>
                <a:ea typeface="Calibri" pitchFamily="34" charset="0"/>
                <a:cs typeface="+mj-cs"/>
              </a:rPr>
              <a:t>تدنية</a:t>
            </a:r>
            <a:r>
              <a:rPr kumimoji="0" lang="ar-DZ" sz="3200" b="0" i="0" u="none" strike="noStrike" cap="none" normalizeH="0" baseline="0" dirty="0" smtClean="0">
                <a:ln>
                  <a:noFill/>
                </a:ln>
                <a:solidFill>
                  <a:schemeClr val="tx1"/>
                </a:solidFill>
                <a:effectLst/>
                <a:latin typeface="Calibri" pitchFamily="34" charset="0"/>
                <a:ea typeface="Calibri" pitchFamily="34" charset="0"/>
                <a:cs typeface="+mj-cs"/>
              </a:rPr>
              <a:t> التكاليف وتعظيم </a:t>
            </a:r>
            <a:r>
              <a:rPr kumimoji="0" lang="ar-DZ" sz="3200" b="0" i="0" u="none" strike="noStrike" cap="none" normalizeH="0" baseline="0" dirty="0" err="1" smtClean="0">
                <a:ln>
                  <a:noFill/>
                </a:ln>
                <a:solidFill>
                  <a:schemeClr val="tx1"/>
                </a:solidFill>
                <a:effectLst/>
                <a:latin typeface="Calibri" pitchFamily="34" charset="0"/>
                <a:ea typeface="Calibri" pitchFamily="34" charset="0"/>
                <a:cs typeface="+mj-cs"/>
              </a:rPr>
              <a:t>الارباح</a:t>
            </a:r>
            <a:r>
              <a:rPr kumimoji="0" lang="ar-DZ" sz="3200" b="0" i="0" u="none" strike="noStrike" cap="none" normalizeH="0" baseline="0" dirty="0" smtClean="0">
                <a:ln>
                  <a:noFill/>
                </a:ln>
                <a:solidFill>
                  <a:schemeClr val="tx1"/>
                </a:solidFill>
                <a:effectLst/>
                <a:latin typeface="Calibri" pitchFamily="34" charset="0"/>
                <a:ea typeface="Calibri" pitchFamily="34" charset="0"/>
                <a:cs typeface="+mj-cs"/>
              </a:rPr>
              <a:t>. </a:t>
            </a:r>
            <a:endParaRPr kumimoji="0" lang="fr-FR" sz="32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DZ" sz="3200" b="1" i="0" u="sng" strike="noStrike" cap="none" normalizeH="0" baseline="0" dirty="0" smtClean="0">
                <a:ln>
                  <a:noFill/>
                </a:ln>
                <a:solidFill>
                  <a:schemeClr val="tx1"/>
                </a:solidFill>
                <a:effectLst/>
                <a:latin typeface="Calibri" pitchFamily="34" charset="0"/>
                <a:ea typeface="Calibri" pitchFamily="34" charset="0"/>
                <a:cs typeface="+mj-cs"/>
              </a:rPr>
              <a:t>إبداعات تجارية</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mj-cs"/>
              </a:rPr>
              <a:t>:</a:t>
            </a:r>
            <a:r>
              <a:rPr kumimoji="0" lang="ar-DZ" sz="3200" b="0" i="0" u="none" strike="noStrike" cap="none" normalizeH="0" baseline="0" dirty="0" smtClean="0">
                <a:ln>
                  <a:noFill/>
                </a:ln>
                <a:solidFill>
                  <a:schemeClr val="tx1"/>
                </a:solidFill>
                <a:effectLst/>
                <a:latin typeface="Calibri" pitchFamily="34" charset="0"/>
                <a:ea typeface="Calibri" pitchFamily="34" charset="0"/>
                <a:cs typeface="+mj-cs"/>
              </a:rPr>
              <a:t> وتضم مختلف التغيرات التي تحصل على مستوى قنوات التوزيع والإشهار وكل ما يتعلق بالوظيفة التجارية، وتهدف إلى زيادة المبيعات. </a:t>
            </a:r>
            <a:endParaRPr kumimoji="0" lang="fr-FR" sz="32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DZ" sz="3200" b="1" i="0" u="sng" strike="noStrike" cap="none" normalizeH="0" baseline="0" dirty="0" smtClean="0">
                <a:ln>
                  <a:noFill/>
                </a:ln>
                <a:solidFill>
                  <a:schemeClr val="tx1"/>
                </a:solidFill>
                <a:effectLst/>
                <a:latin typeface="Calibri" pitchFamily="34" charset="0"/>
                <a:ea typeface="Calibri" pitchFamily="34" charset="0"/>
                <a:cs typeface="+mj-cs"/>
              </a:rPr>
              <a:t>إبداعات تنظيمية:</a:t>
            </a:r>
            <a:r>
              <a:rPr kumimoji="0" lang="ar-DZ" sz="3200" b="0" i="0" u="sng" strike="noStrike" cap="none" normalizeH="0" baseline="0" dirty="0" smtClean="0">
                <a:ln>
                  <a:noFill/>
                </a:ln>
                <a:solidFill>
                  <a:schemeClr val="tx1"/>
                </a:solidFill>
                <a:effectLst/>
                <a:latin typeface="Calibri" pitchFamily="34" charset="0"/>
                <a:ea typeface="Calibri" pitchFamily="34" charset="0"/>
                <a:cs typeface="+mj-cs"/>
              </a:rPr>
              <a:t> </a:t>
            </a:r>
            <a:r>
              <a:rPr kumimoji="0" lang="ar-DZ" sz="3200" b="0" i="0" u="none" strike="noStrike" cap="none" normalizeH="0" baseline="0" dirty="0" smtClean="0">
                <a:ln>
                  <a:noFill/>
                </a:ln>
                <a:solidFill>
                  <a:schemeClr val="tx1"/>
                </a:solidFill>
                <a:effectLst/>
                <a:latin typeface="Calibri" pitchFamily="34" charset="0"/>
                <a:ea typeface="Calibri" pitchFamily="34" charset="0"/>
                <a:cs typeface="+mj-cs"/>
              </a:rPr>
              <a:t>تتوقف على تحويلات في اقتسام وتوزيع النشاطات بين الأفراد في المؤسسة وفي تركيب الوظائف، فيمكن أن تجلب هيكلة تجارية جديدة أو هيكلة توزيع جديدة طريقة تسيير للمخزون جديدة وغيرها من التغييرات. </a:t>
            </a:r>
            <a:endParaRPr kumimoji="0" lang="ar-DZ" sz="32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3143248"/>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Times New Roman" pitchFamily="18" charset="0"/>
                <a:cs typeface="+mj-cs"/>
              </a:rPr>
              <a:t>ا</a:t>
            </a:r>
            <a:r>
              <a:rPr kumimoji="0" lang="ar-SA" sz="2800" b="1" i="0" u="none" strike="noStrike" cap="none" normalizeH="0" baseline="0" dirty="0" smtClean="0">
                <a:ln>
                  <a:noFill/>
                </a:ln>
                <a:solidFill>
                  <a:srgbClr val="FF0000"/>
                </a:solidFill>
                <a:effectLst/>
                <a:latin typeface="Calibri" pitchFamily="34" charset="0"/>
                <a:ea typeface="Times New Roman" pitchFamily="18" charset="0"/>
                <a:cs typeface="+mj-cs"/>
              </a:rPr>
              <a:t>لإبداع </a:t>
            </a:r>
            <a:r>
              <a:rPr kumimoji="0" lang="ar-SA" sz="2800" b="1" i="0" u="none" strike="noStrike" cap="none" normalizeH="0" baseline="0" dirty="0" smtClean="0">
                <a:ln>
                  <a:noFill/>
                </a:ln>
                <a:solidFill>
                  <a:srgbClr val="FF0000"/>
                </a:solidFill>
                <a:effectLst/>
                <a:latin typeface="Calibri" pitchFamily="34" charset="0"/>
                <a:ea typeface="Times New Roman" pitchFamily="18" charset="0"/>
                <a:cs typeface="+mj-cs"/>
              </a:rPr>
              <a:t>الجزئي: </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وهو أن يتم </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الإبداع </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بشكل جزئي في طبيعة التكنولوجيا المستخدمة مع اهتمام قليل في </a:t>
            </a:r>
            <a:r>
              <a:rPr kumimoji="0" lang="ar-SA" sz="2800" b="0" i="0" u="none" strike="noStrike" cap="none" normalizeH="0" baseline="0" dirty="0" err="1" smtClean="0">
                <a:ln>
                  <a:noFill/>
                </a:ln>
                <a:solidFill>
                  <a:srgbClr val="000000"/>
                </a:solidFill>
                <a:effectLst/>
                <a:latin typeface="Calibri" pitchFamily="34" charset="0"/>
                <a:ea typeface="Times New Roman" pitchFamily="18" charset="0"/>
                <a:cs typeface="+mj-cs"/>
              </a:rPr>
              <a:t>الأسو</a:t>
            </a:r>
            <a:r>
              <a:rPr kumimoji="0" lang="ar-DZ" sz="2800" b="0" i="0" u="none" strike="noStrike" cap="none" normalizeH="0" baseline="0" dirty="0" smtClean="0">
                <a:ln>
                  <a:noFill/>
                </a:ln>
                <a:solidFill>
                  <a:srgbClr val="000000"/>
                </a:solidFill>
                <a:effectLst/>
                <a:latin typeface="Calibri" pitchFamily="34" charset="0"/>
                <a:ea typeface="Times New Roman" pitchFamily="18" charset="0"/>
                <a:cs typeface="+mj-cs"/>
              </a:rPr>
              <a:t>ا</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ق.</a:t>
            </a:r>
            <a:endParaRPr kumimoji="0" lang="fr-FR"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0000"/>
                </a:solidFill>
                <a:effectLst/>
                <a:latin typeface="Calibri" pitchFamily="34" charset="0"/>
                <a:ea typeface="Times New Roman" pitchFamily="18" charset="0"/>
                <a:cs typeface="+mj-cs"/>
              </a:rPr>
              <a:t>الإبداع الجديد الداخلي: </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يتم هذا النوع من الإبداع ضمن الوسائل التكنولوجية الحديثة مع الاهتمام الزائد في الأسواق</a:t>
            </a:r>
            <a:endParaRPr kumimoji="0" lang="fr-FR" sz="28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err="1" smtClean="0">
                <a:ln>
                  <a:noFill/>
                </a:ln>
                <a:solidFill>
                  <a:srgbClr val="FF0000"/>
                </a:solidFill>
                <a:effectLst/>
                <a:latin typeface="Calibri" pitchFamily="34" charset="0"/>
                <a:ea typeface="Times New Roman" pitchFamily="18" charset="0"/>
                <a:cs typeface="+mj-cs"/>
              </a:rPr>
              <a:t>الابداع</a:t>
            </a:r>
            <a:r>
              <a:rPr kumimoji="0" lang="ar-SA" sz="2800" b="1" i="0" u="none" strike="noStrike" cap="none" normalizeH="0" baseline="0" dirty="0" smtClean="0">
                <a:ln>
                  <a:noFill/>
                </a:ln>
                <a:solidFill>
                  <a:srgbClr val="FF0000"/>
                </a:solidFill>
                <a:effectLst/>
                <a:latin typeface="Calibri" pitchFamily="34" charset="0"/>
                <a:ea typeface="Times New Roman" pitchFamily="18" charset="0"/>
                <a:cs typeface="+mj-cs"/>
              </a:rPr>
              <a:t> التخصصي: </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يتعلق الأمر بحالة استخدام تكنولوجيا جديدة أو أساليب تكنولوجيا جديدة مع اهتمام قليل في السوق ومستوى الطموح دون المطلوب</a:t>
            </a:r>
            <a:endParaRPr kumimoji="0" lang="ar-SA" sz="2800" b="0" i="0" u="none" strike="noStrike" cap="none" normalizeH="0" baseline="0" dirty="0" smtClean="0">
              <a:ln>
                <a:noFill/>
              </a:ln>
              <a:solidFill>
                <a:schemeClr val="tx1"/>
              </a:solidFill>
              <a:effectLst/>
              <a:latin typeface="Arial" pitchFamily="34" charset="0"/>
              <a:cs typeface="+mj-cs"/>
            </a:endParaRPr>
          </a:p>
        </p:txBody>
      </p:sp>
      <p:pic>
        <p:nvPicPr>
          <p:cNvPr id="1027" name="Picture 3" descr="C:\Users\net\Desktop\مقياس الموقاولاتية موودل\صور محور الابداع والابتكار\العوامل-المؤثرة-على-الابتكار.jpg"/>
          <p:cNvPicPr>
            <a:picLocks noChangeAspect="1" noChangeArrowheads="1"/>
          </p:cNvPicPr>
          <p:nvPr/>
        </p:nvPicPr>
        <p:blipFill>
          <a:blip r:embed="rId2"/>
          <a:srcRect/>
          <a:stretch>
            <a:fillRect/>
          </a:stretch>
        </p:blipFill>
        <p:spPr bwMode="auto">
          <a:xfrm>
            <a:off x="0" y="0"/>
            <a:ext cx="4857752" cy="3071810"/>
          </a:xfrm>
          <a:prstGeom prst="rect">
            <a:avLst/>
          </a:prstGeom>
          <a:noFill/>
        </p:spPr>
      </p:pic>
      <p:sp>
        <p:nvSpPr>
          <p:cNvPr id="4" name="Explosion 1 3"/>
          <p:cNvSpPr/>
          <p:nvPr/>
        </p:nvSpPr>
        <p:spPr>
          <a:xfrm>
            <a:off x="5000628" y="285728"/>
            <a:ext cx="4143372" cy="2357454"/>
          </a:xfrm>
          <a:prstGeom prst="irregularSeal1">
            <a:avLst/>
          </a:prstGeom>
          <a:solidFill>
            <a:srgbClr val="FF66C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b="1" u="sng" dirty="0" smtClean="0">
                <a:cs typeface="+mj-cs"/>
              </a:rPr>
              <a:t>أنواع </a:t>
            </a:r>
            <a:r>
              <a:rPr lang="ar-DZ" sz="2800" b="1" u="sng" dirty="0" err="1" smtClean="0">
                <a:cs typeface="+mj-cs"/>
              </a:rPr>
              <a:t>الابداع</a:t>
            </a:r>
            <a:r>
              <a:rPr lang="ar-DZ" sz="2800" b="1" u="sng" dirty="0" smtClean="0">
                <a:cs typeface="+mj-cs"/>
              </a:rPr>
              <a:t> في </a:t>
            </a:r>
            <a:r>
              <a:rPr lang="ar-DZ" sz="2800" b="1" u="sng" dirty="0" err="1" smtClean="0">
                <a:cs typeface="+mj-cs"/>
              </a:rPr>
              <a:t>المقاولاتية</a:t>
            </a:r>
            <a:endParaRPr lang="fr-FR" sz="2800" b="1" u="sng" dirty="0">
              <a:cs typeface="+mj-cs"/>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71472" y="428604"/>
            <a:ext cx="821537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rgbClr val="000000"/>
                </a:solidFill>
                <a:effectLst/>
                <a:latin typeface="Calibri" pitchFamily="34" charset="0"/>
                <a:ea typeface="Times New Roman" pitchFamily="18" charset="0"/>
                <a:cs typeface="+mj-cs"/>
              </a:rPr>
              <a:t>مستويات </a:t>
            </a:r>
            <a:r>
              <a:rPr kumimoji="0" lang="ar-SA" sz="2800" b="1" i="0" u="sng" strike="noStrike" cap="none" normalizeH="0" baseline="0" dirty="0" err="1" smtClean="0">
                <a:ln>
                  <a:noFill/>
                </a:ln>
                <a:solidFill>
                  <a:srgbClr val="000000"/>
                </a:solidFill>
                <a:effectLst/>
                <a:latin typeface="Calibri" pitchFamily="34" charset="0"/>
                <a:ea typeface="Times New Roman" pitchFamily="18" charset="0"/>
                <a:cs typeface="+mj-cs"/>
              </a:rPr>
              <a:t>الابداع</a:t>
            </a:r>
            <a:r>
              <a:rPr kumimoji="0" lang="ar-SA" sz="2800" b="1" i="0" u="sng" strike="noStrike" cap="none" normalizeH="0" baseline="0" dirty="0" smtClean="0">
                <a:ln>
                  <a:noFill/>
                </a:ln>
                <a:solidFill>
                  <a:srgbClr val="000000"/>
                </a:solidFill>
                <a:effectLst/>
                <a:latin typeface="Calibri" pitchFamily="34" charset="0"/>
                <a:ea typeface="Times New Roman" pitchFamily="18" charset="0"/>
                <a:cs typeface="+mj-cs"/>
              </a:rPr>
              <a:t>:</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 يمكن التمييز بين ثلاثة مستويات للإبداع</a:t>
            </a:r>
            <a:endParaRPr kumimoji="0" lang="fr-FR" sz="28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1" i="0" u="sng" strike="noStrike" cap="none" normalizeH="0" baseline="0" dirty="0" err="1" smtClean="0">
                <a:ln>
                  <a:noFill/>
                </a:ln>
                <a:solidFill>
                  <a:srgbClr val="FF0000"/>
                </a:solidFill>
                <a:effectLst/>
                <a:latin typeface="Calibri" pitchFamily="34" charset="0"/>
                <a:ea typeface="Times New Roman" pitchFamily="18" charset="0"/>
                <a:cs typeface="+mj-cs"/>
              </a:rPr>
              <a:t>الابداع</a:t>
            </a:r>
            <a:r>
              <a:rPr kumimoji="0" lang="ar-SA" sz="2800" b="1" i="0" u="sng" strike="noStrike" cap="none" normalizeH="0" baseline="0" dirty="0" smtClean="0">
                <a:ln>
                  <a:noFill/>
                </a:ln>
                <a:solidFill>
                  <a:srgbClr val="FF0000"/>
                </a:solidFill>
                <a:effectLst/>
                <a:latin typeface="Calibri" pitchFamily="34" charset="0"/>
                <a:ea typeface="Times New Roman" pitchFamily="18" charset="0"/>
                <a:cs typeface="+mj-cs"/>
              </a:rPr>
              <a:t> على المستوى الفردي: </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وهو </a:t>
            </a:r>
            <a:r>
              <a:rPr kumimoji="0" lang="ar-SA" sz="2800" b="0" i="0" u="none" strike="noStrike" cap="none" normalizeH="0" baseline="0" dirty="0" err="1" smtClean="0">
                <a:ln>
                  <a:noFill/>
                </a:ln>
                <a:solidFill>
                  <a:srgbClr val="000000"/>
                </a:solidFill>
                <a:effectLst/>
                <a:latin typeface="Calibri" pitchFamily="34" charset="0"/>
                <a:ea typeface="Times New Roman" pitchFamily="18" charset="0"/>
                <a:cs typeface="+mj-cs"/>
              </a:rPr>
              <a:t>الابداع</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 الذي ينشأ عن طريق أحد </a:t>
            </a:r>
            <a:r>
              <a:rPr kumimoji="0" lang="ar-SA" sz="2800" b="0" i="0" u="none" strike="noStrike" cap="none" normalizeH="0" baseline="0" dirty="0" err="1" smtClean="0">
                <a:ln>
                  <a:noFill/>
                </a:ln>
                <a:solidFill>
                  <a:srgbClr val="000000"/>
                </a:solidFill>
                <a:effectLst/>
                <a:latin typeface="Calibri" pitchFamily="34" charset="0"/>
                <a:ea typeface="Times New Roman" pitchFamily="18" charset="0"/>
                <a:cs typeface="+mj-cs"/>
              </a:rPr>
              <a:t>الافراد</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 ومن السمات التي يتميز </a:t>
            </a:r>
            <a:r>
              <a:rPr kumimoji="0" lang="ar-SA" sz="2800" b="0" i="0" u="none" strike="noStrike" cap="none" normalizeH="0" baseline="0" dirty="0" err="1" smtClean="0">
                <a:ln>
                  <a:noFill/>
                </a:ln>
                <a:solidFill>
                  <a:srgbClr val="000000"/>
                </a:solidFill>
                <a:effectLst/>
                <a:latin typeface="Calibri" pitchFamily="34" charset="0"/>
                <a:ea typeface="Times New Roman" pitchFamily="18" charset="0"/>
                <a:cs typeface="+mj-cs"/>
              </a:rPr>
              <a:t>بها</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 الشخص المبدع حب الاستطلاع، المثابرة، الثقة بالنفس، الاستقلالية في الحكم، تأكيد الذات، الذكاء، المرونة، حب المخاطرة، الطموح والقدرة على التحليل وهي الصفات التي تميز المقاول</a:t>
            </a:r>
            <a:r>
              <a:rPr kumimoji="0" lang="ar-DZ" sz="28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28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1" i="0" u="sng" strike="noStrike" cap="none" normalizeH="0" baseline="0" dirty="0" err="1" smtClean="0">
                <a:ln>
                  <a:noFill/>
                </a:ln>
                <a:solidFill>
                  <a:srgbClr val="FF0000"/>
                </a:solidFill>
                <a:effectLst/>
                <a:latin typeface="Calibri" pitchFamily="34" charset="0"/>
                <a:ea typeface="Times New Roman" pitchFamily="18" charset="0"/>
                <a:cs typeface="+mj-cs"/>
              </a:rPr>
              <a:t>الابداع</a:t>
            </a:r>
            <a:r>
              <a:rPr kumimoji="0" lang="ar-SA" sz="2800" b="1" i="0" u="sng" strike="noStrike" cap="none" normalizeH="0" baseline="0" dirty="0" smtClean="0">
                <a:ln>
                  <a:noFill/>
                </a:ln>
                <a:solidFill>
                  <a:srgbClr val="FF0000"/>
                </a:solidFill>
                <a:effectLst/>
                <a:latin typeface="Calibri" pitchFamily="34" charset="0"/>
                <a:ea typeface="Times New Roman" pitchFamily="18" charset="0"/>
                <a:cs typeface="+mj-cs"/>
              </a:rPr>
              <a:t> على مستوى الجماعة: </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وقد توصلت الدراسات فيما يتعلق </a:t>
            </a:r>
            <a:r>
              <a:rPr kumimoji="0" lang="ar-SA" sz="2800" b="0" i="0" u="none" strike="noStrike" cap="none" normalizeH="0" baseline="0" dirty="0" err="1" smtClean="0">
                <a:ln>
                  <a:noFill/>
                </a:ln>
                <a:solidFill>
                  <a:srgbClr val="000000"/>
                </a:solidFill>
                <a:effectLst/>
                <a:latin typeface="Calibri" pitchFamily="34" charset="0"/>
                <a:ea typeface="Times New Roman" pitchFamily="18" charset="0"/>
                <a:cs typeface="+mj-cs"/>
              </a:rPr>
              <a:t>بابداع</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 الجماعة </a:t>
            </a:r>
            <a:r>
              <a:rPr kumimoji="0" lang="ar-SA" sz="2800" b="0" i="0" u="none" strike="noStrike" cap="none" normalizeH="0" baseline="0" dirty="0" err="1" smtClean="0">
                <a:ln>
                  <a:noFill/>
                </a:ln>
                <a:solidFill>
                  <a:srgbClr val="000000"/>
                </a:solidFill>
                <a:effectLst/>
                <a:latin typeface="Calibri" pitchFamily="34" charset="0"/>
                <a:ea typeface="Times New Roman" pitchFamily="18" charset="0"/>
                <a:cs typeface="+mj-cs"/>
              </a:rPr>
              <a:t>الى</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 النتائج التالية:</a:t>
            </a:r>
            <a:endParaRPr kumimoji="0" lang="fr-FR" sz="28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الجماعة المختلفة الجنس تنتج حلولا أحسن جودة من الجماعة أحادية الجنس</a:t>
            </a:r>
            <a:endParaRPr kumimoji="0" lang="fr-FR" sz="28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الجماعة شديدة التنوع تنتج حلولا أفضل، وأما الحل الإبداعي للجماعة يتطلب أن تتكون من أشخاص لهم شخصية مختلفة</a:t>
            </a:r>
            <a:r>
              <a:rPr kumimoji="0" lang="ar-DZ" sz="28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28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الجماعة المتماسكة أكثر استعدادا وحماسا ونشاطا للعمل من الجماعة الأقل تماسكا</a:t>
            </a:r>
            <a:r>
              <a:rPr kumimoji="0" lang="ar-DZ" sz="28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28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أن الجماعة حديثة التكوين، تميل إلى الإبداع أكثر من الجماعة القديمة</a:t>
            </a:r>
            <a:r>
              <a:rPr kumimoji="0" lang="ar-DZ" sz="28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28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sng" strike="noStrike" cap="none" normalizeH="0" baseline="0" dirty="0" smtClean="0">
                <a:ln>
                  <a:noFill/>
                </a:ln>
                <a:solidFill>
                  <a:srgbClr val="FF0000"/>
                </a:solidFill>
                <a:effectLst/>
                <a:latin typeface="Calibri" pitchFamily="34" charset="0"/>
                <a:ea typeface="Times New Roman" pitchFamily="18" charset="0"/>
                <a:cs typeface="+mj-cs"/>
              </a:rPr>
              <a:t>على مستوى المؤسسة:  </a:t>
            </a:r>
            <a:r>
              <a:rPr kumimoji="0" lang="ar-DZ" sz="2800" b="0" i="0" u="none" strike="noStrike" cap="none" normalizeH="0" baseline="0" dirty="0" smtClean="0">
                <a:ln>
                  <a:noFill/>
                </a:ln>
                <a:solidFill>
                  <a:srgbClr val="000000"/>
                </a:solidFill>
                <a:effectLst/>
                <a:latin typeface="Calibri" pitchFamily="34" charset="0"/>
                <a:ea typeface="Times New Roman" pitchFamily="18" charset="0"/>
                <a:cs typeface="+mj-cs"/>
              </a:rPr>
              <a:t>وهو الإبداع الذي يتم التوصل إليه عن طريق الجهد التعاوني لجميع أعضاء المؤسسة.</a:t>
            </a:r>
            <a:endParaRPr kumimoji="0" lang="ar-DZ" sz="28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357686" y="1071546"/>
            <a:ext cx="2013693" cy="707886"/>
          </a:xfrm>
          <a:prstGeom prst="rect">
            <a:avLst/>
          </a:prstGeom>
          <a:noFill/>
        </p:spPr>
        <p:txBody>
          <a:bodyPr wrap="none" rtlCol="0">
            <a:spAutoFit/>
          </a:bodyPr>
          <a:lstStyle/>
          <a:p>
            <a:r>
              <a:rPr lang="ar-DZ" sz="4000" b="1" u="sng" dirty="0" smtClean="0">
                <a:solidFill>
                  <a:srgbClr val="FF0000"/>
                </a:solidFill>
                <a:cs typeface="+mj-cs"/>
              </a:rPr>
              <a:t>أنواع الابتكار</a:t>
            </a:r>
            <a:endParaRPr lang="fr-FR" sz="4000" b="1" u="sng" dirty="0">
              <a:solidFill>
                <a:srgbClr val="FF0000"/>
              </a:solidFill>
              <a:cs typeface="+mj-cs"/>
            </a:endParaRPr>
          </a:p>
        </p:txBody>
      </p:sp>
      <p:pic>
        <p:nvPicPr>
          <p:cNvPr id="9218" name="Picture 2" descr="C:\Users\net\Desktop\download-1-4.jpg"/>
          <p:cNvPicPr>
            <a:picLocks noChangeAspect="1" noChangeArrowheads="1"/>
          </p:cNvPicPr>
          <p:nvPr/>
        </p:nvPicPr>
        <p:blipFill>
          <a:blip r:embed="rId2"/>
          <a:srcRect/>
          <a:stretch>
            <a:fillRect/>
          </a:stretch>
        </p:blipFill>
        <p:spPr bwMode="auto">
          <a:xfrm>
            <a:off x="1357290" y="2500306"/>
            <a:ext cx="6858048" cy="34433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descr="ما هي خطوات البحث العلمي؟"/>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Flèche vers le bas 7"/>
          <p:cNvSpPr/>
          <p:nvPr/>
        </p:nvSpPr>
        <p:spPr>
          <a:xfrm>
            <a:off x="5214942" y="2428868"/>
            <a:ext cx="1071570" cy="13573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000892" y="4429132"/>
            <a:ext cx="45719" cy="369332"/>
          </a:xfrm>
          <a:prstGeom prst="rect">
            <a:avLst/>
          </a:prstGeom>
          <a:noFill/>
        </p:spPr>
        <p:txBody>
          <a:bodyPr wrap="square" rtlCol="0">
            <a:spAutoFit/>
          </a:bodyPr>
          <a:lstStyle/>
          <a:p>
            <a:endParaRPr lang="fr-FR" dirty="0"/>
          </a:p>
        </p:txBody>
      </p:sp>
      <p:sp>
        <p:nvSpPr>
          <p:cNvPr id="10" name="Rectangle à coins arrondis 9"/>
          <p:cNvSpPr/>
          <p:nvPr/>
        </p:nvSpPr>
        <p:spPr>
          <a:xfrm>
            <a:off x="500034" y="3929066"/>
            <a:ext cx="8358246" cy="24288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ar-DZ" sz="3200" dirty="0" smtClean="0">
              <a:cs typeface="+mj-cs"/>
            </a:endParaRPr>
          </a:p>
          <a:p>
            <a:pPr algn="ctr"/>
            <a:endParaRPr lang="ar-DZ" sz="3200" dirty="0" smtClean="0">
              <a:cs typeface="+mj-cs"/>
            </a:endParaRPr>
          </a:p>
          <a:p>
            <a:pPr algn="ctr"/>
            <a:r>
              <a:rPr lang="ar-DZ" sz="3200" dirty="0" smtClean="0">
                <a:solidFill>
                  <a:srgbClr val="000000"/>
                </a:solidFill>
                <a:latin typeface="Calibri" pitchFamily="34" charset="0"/>
                <a:ea typeface="Times New Roman" pitchFamily="18" charset="0"/>
                <a:cs typeface="+mj-cs"/>
              </a:rPr>
              <a:t>وهو </a:t>
            </a:r>
            <a:r>
              <a:rPr lang="ar-SA" sz="3200" dirty="0" smtClean="0">
                <a:solidFill>
                  <a:srgbClr val="000000"/>
                </a:solidFill>
                <a:latin typeface="Calibri" pitchFamily="34" charset="0"/>
                <a:ea typeface="Times New Roman" pitchFamily="18" charset="0"/>
                <a:cs typeface="+mj-cs"/>
              </a:rPr>
              <a:t>التوصل إلى المفاهيم الجديدة قابلة</a:t>
            </a:r>
            <a:r>
              <a:rPr lang="ar-DZ" sz="3200" dirty="0" smtClean="0">
                <a:solidFill>
                  <a:srgbClr val="000000"/>
                </a:solidFill>
                <a:latin typeface="Calibri" pitchFamily="34" charset="0"/>
                <a:ea typeface="Times New Roman" pitchFamily="18" charset="0"/>
                <a:cs typeface="+mj-cs"/>
              </a:rPr>
              <a:t> </a:t>
            </a:r>
            <a:r>
              <a:rPr lang="ar-DZ" sz="3200" dirty="0" err="1" smtClean="0">
                <a:solidFill>
                  <a:srgbClr val="000000"/>
                </a:solidFill>
                <a:latin typeface="Calibri" pitchFamily="34" charset="0"/>
                <a:ea typeface="Times New Roman" pitchFamily="18" charset="0"/>
                <a:cs typeface="+mj-cs"/>
              </a:rPr>
              <a:t>الت</a:t>
            </a:r>
            <a:r>
              <a:rPr lang="ar-SA" sz="3200" dirty="0" err="1" smtClean="0">
                <a:solidFill>
                  <a:srgbClr val="000000"/>
                </a:solidFill>
                <a:latin typeface="Calibri" pitchFamily="34" charset="0"/>
                <a:ea typeface="Times New Roman" pitchFamily="18" charset="0"/>
                <a:cs typeface="+mj-cs"/>
              </a:rPr>
              <a:t>حويل</a:t>
            </a:r>
            <a:r>
              <a:rPr lang="ar-SA" sz="3200" dirty="0" smtClean="0">
                <a:solidFill>
                  <a:srgbClr val="000000"/>
                </a:solidFill>
                <a:latin typeface="Calibri" pitchFamily="34" charset="0"/>
                <a:ea typeface="Times New Roman" pitchFamily="18" charset="0"/>
                <a:cs typeface="+mj-cs"/>
              </a:rPr>
              <a:t> إلى سياسات وتنظيمات وطرق وتساهم في تطور الأداء في </a:t>
            </a:r>
            <a:r>
              <a:rPr lang="ar-SA" sz="3200" dirty="0" smtClean="0">
                <a:solidFill>
                  <a:srgbClr val="000000"/>
                </a:solidFill>
                <a:latin typeface="Calibri" pitchFamily="34" charset="0"/>
                <a:ea typeface="Times New Roman" pitchFamily="18" charset="0"/>
                <a:cs typeface="+mj-cs"/>
              </a:rPr>
              <a:t>المؤسسة، </a:t>
            </a:r>
            <a:r>
              <a:rPr lang="ar-SA" sz="3200" dirty="0" err="1" smtClean="0">
                <a:solidFill>
                  <a:srgbClr val="000000"/>
                </a:solidFill>
                <a:latin typeface="Calibri" pitchFamily="34" charset="0"/>
                <a:ea typeface="Times New Roman" pitchFamily="18" charset="0"/>
                <a:cs typeface="+mj-cs"/>
              </a:rPr>
              <a:t>و</a:t>
            </a:r>
            <a:r>
              <a:rPr lang="ar-DZ" sz="3200" dirty="0" smtClean="0">
                <a:solidFill>
                  <a:srgbClr val="000000"/>
                </a:solidFill>
                <a:latin typeface="Calibri" pitchFamily="34" charset="0"/>
                <a:ea typeface="Times New Roman" pitchFamily="18" charset="0"/>
                <a:cs typeface="+mj-cs"/>
              </a:rPr>
              <a:t> الابتكار التنظيمي</a:t>
            </a:r>
            <a:r>
              <a:rPr lang="ar-SA" sz="3200" dirty="0" smtClean="0">
                <a:solidFill>
                  <a:srgbClr val="000000"/>
                </a:solidFill>
                <a:latin typeface="Calibri" pitchFamily="34" charset="0"/>
                <a:ea typeface="Times New Roman" pitchFamily="18" charset="0"/>
                <a:cs typeface="+mj-cs"/>
              </a:rPr>
              <a:t> يشمل على التغيرات في الهيكل التنظيمي، وتصميم الأعمال وعمليات المؤسسة، وسياسات واستراتيجيات جديدة ونظم رقابة جديدة...</a:t>
            </a:r>
            <a:endParaRPr lang="ar-SA" sz="3200" dirty="0" smtClean="0">
              <a:solidFill>
                <a:schemeClr val="tx1"/>
              </a:solidFill>
              <a:latin typeface="Arial" pitchFamily="34" charset="0"/>
              <a:cs typeface="+mj-cs"/>
            </a:endParaRPr>
          </a:p>
          <a:p>
            <a:pPr algn="ctr"/>
            <a:endParaRPr lang="fr-FR" sz="3200" dirty="0">
              <a:cs typeface="+mj-cs"/>
            </a:endParaRPr>
          </a:p>
        </p:txBody>
      </p:sp>
      <p:sp>
        <p:nvSpPr>
          <p:cNvPr id="15" name="Explosion 2 14"/>
          <p:cNvSpPr/>
          <p:nvPr/>
        </p:nvSpPr>
        <p:spPr>
          <a:xfrm>
            <a:off x="5500694" y="214290"/>
            <a:ext cx="3643306" cy="2500330"/>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eaLnBrk="0" fontAlgn="base" hangingPunct="0">
              <a:spcBef>
                <a:spcPct val="0"/>
              </a:spcBef>
              <a:spcAft>
                <a:spcPct val="0"/>
              </a:spcAft>
            </a:pPr>
            <a:r>
              <a:rPr lang="ar-SA" sz="3600" b="1" dirty="0" smtClean="0">
                <a:solidFill>
                  <a:srgbClr val="FF0000"/>
                </a:solidFill>
                <a:cs typeface="+mj-cs"/>
              </a:rPr>
              <a:t>الابتكار</a:t>
            </a:r>
            <a:r>
              <a:rPr lang="ar-DZ" sz="3600" b="1" dirty="0" smtClean="0">
                <a:solidFill>
                  <a:srgbClr val="FF0000"/>
                </a:solidFill>
                <a:cs typeface="+mj-cs"/>
              </a:rPr>
              <a:t> الإداري</a:t>
            </a:r>
          </a:p>
        </p:txBody>
      </p:sp>
      <p:pic>
        <p:nvPicPr>
          <p:cNvPr id="1026" name="Picture 2" descr="C:\Users\net\Desktop\________-_______.jpg"/>
          <p:cNvPicPr>
            <a:picLocks noChangeAspect="1" noChangeArrowheads="1"/>
          </p:cNvPicPr>
          <p:nvPr/>
        </p:nvPicPr>
        <p:blipFill>
          <a:blip r:embed="rId2"/>
          <a:srcRect/>
          <a:stretch>
            <a:fillRect/>
          </a:stretch>
        </p:blipFill>
        <p:spPr bwMode="auto">
          <a:xfrm>
            <a:off x="0" y="285728"/>
            <a:ext cx="5000628" cy="3214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vers le bas 4"/>
          <p:cNvSpPr/>
          <p:nvPr/>
        </p:nvSpPr>
        <p:spPr>
          <a:xfrm>
            <a:off x="4643438" y="2143116"/>
            <a:ext cx="1071570" cy="13573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xplosion 2 5"/>
          <p:cNvSpPr/>
          <p:nvPr/>
        </p:nvSpPr>
        <p:spPr>
          <a:xfrm>
            <a:off x="4786314" y="0"/>
            <a:ext cx="4357686" cy="2500330"/>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eaLnBrk="0" fontAlgn="base" hangingPunct="0">
              <a:spcBef>
                <a:spcPct val="0"/>
              </a:spcBef>
              <a:spcAft>
                <a:spcPct val="0"/>
              </a:spcAft>
            </a:pPr>
            <a:r>
              <a:rPr lang="ar-SA" sz="3600" b="1" dirty="0" smtClean="0">
                <a:solidFill>
                  <a:srgbClr val="FF0000"/>
                </a:solidFill>
                <a:cs typeface="+mj-cs"/>
              </a:rPr>
              <a:t>الابتكار التقني </a:t>
            </a:r>
            <a:endParaRPr lang="fr-FR" sz="3600" b="1" dirty="0" smtClean="0">
              <a:solidFill>
                <a:srgbClr val="FF0000"/>
              </a:solidFill>
              <a:latin typeface="Arial" pitchFamily="34" charset="0"/>
              <a:cs typeface="+mj-cs"/>
            </a:endParaRPr>
          </a:p>
        </p:txBody>
      </p:sp>
      <p:sp>
        <p:nvSpPr>
          <p:cNvPr id="7" name="Rectangle à coins arrondis 6"/>
          <p:cNvSpPr/>
          <p:nvPr/>
        </p:nvSpPr>
        <p:spPr>
          <a:xfrm>
            <a:off x="285720" y="3500438"/>
            <a:ext cx="8001056" cy="28575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SA" sz="3200" dirty="0" smtClean="0">
                <a:cs typeface="+mj-cs"/>
              </a:rPr>
              <a:t>منتجات جديدة أو عمليات جديدة، إيجاد تقنيات جديدة أو تحسينها، وتتفق المؤسسات لخلق الابتكار سواء كعملية جديدة أو تسويق منتج جديد</a:t>
            </a:r>
            <a:r>
              <a:rPr lang="fr-FR" sz="3200" dirty="0" smtClean="0">
                <a:cs typeface="+mj-cs"/>
              </a:rPr>
              <a:t>.</a:t>
            </a:r>
            <a:endParaRPr lang="fr-FR" sz="3200" dirty="0">
              <a:cs typeface="+mj-cs"/>
            </a:endParaRPr>
          </a:p>
        </p:txBody>
      </p:sp>
      <p:pic>
        <p:nvPicPr>
          <p:cNvPr id="2050" name="Picture 2" descr="C:\Users\net\Desktop\IMG________________-780x470.jpg"/>
          <p:cNvPicPr>
            <a:picLocks noChangeAspect="1" noChangeArrowheads="1"/>
          </p:cNvPicPr>
          <p:nvPr/>
        </p:nvPicPr>
        <p:blipFill>
          <a:blip r:embed="rId2"/>
          <a:srcRect/>
          <a:stretch>
            <a:fillRect/>
          </a:stretch>
        </p:blipFill>
        <p:spPr bwMode="auto">
          <a:xfrm>
            <a:off x="0" y="0"/>
            <a:ext cx="4429124" cy="31670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4071934" y="2285992"/>
            <a:ext cx="1357322" cy="13573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xplosion 2 4"/>
          <p:cNvSpPr/>
          <p:nvPr/>
        </p:nvSpPr>
        <p:spPr>
          <a:xfrm>
            <a:off x="5072066" y="214290"/>
            <a:ext cx="4071934" cy="2500330"/>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fontAlgn="base">
              <a:spcBef>
                <a:spcPct val="0"/>
              </a:spcBef>
              <a:spcAft>
                <a:spcPct val="0"/>
              </a:spcAft>
            </a:pPr>
            <a:r>
              <a:rPr lang="ar-DZ" sz="2800" b="1" dirty="0" smtClean="0">
                <a:solidFill>
                  <a:srgbClr val="FF0000"/>
                </a:solidFill>
                <a:latin typeface="Arial" pitchFamily="34" charset="0"/>
                <a:cs typeface="+mj-cs"/>
              </a:rPr>
              <a:t>الابتكار </a:t>
            </a:r>
            <a:r>
              <a:rPr lang="ar-DZ" sz="2800" b="1" dirty="0" err="1" smtClean="0">
                <a:solidFill>
                  <a:srgbClr val="FF0000"/>
                </a:solidFill>
                <a:latin typeface="Arial" pitchFamily="34" charset="0"/>
                <a:cs typeface="+mj-cs"/>
              </a:rPr>
              <a:t>الاضافي</a:t>
            </a:r>
            <a:endParaRPr lang="fr-FR" sz="2800" b="1" dirty="0" smtClean="0">
              <a:solidFill>
                <a:srgbClr val="FF0000"/>
              </a:solidFill>
              <a:latin typeface="Arial" pitchFamily="34" charset="0"/>
              <a:cs typeface="+mj-cs"/>
            </a:endParaRPr>
          </a:p>
        </p:txBody>
      </p:sp>
      <p:sp>
        <p:nvSpPr>
          <p:cNvPr id="6" name="Rectangle à coins arrondis 5"/>
          <p:cNvSpPr/>
          <p:nvPr/>
        </p:nvSpPr>
        <p:spPr>
          <a:xfrm>
            <a:off x="285720" y="3786190"/>
            <a:ext cx="8501122" cy="27860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SA" sz="3200" dirty="0" smtClean="0">
                <a:cs typeface="+mj-cs"/>
              </a:rPr>
              <a:t>الابتكار الذي يذهب إلى ما وراء الوظائف التقليدية، كأن يقوم محترفو التسويق بتطوير برنامج تسويقي بمساعدة الزبائن وتعزيز برنامج خدم</a:t>
            </a:r>
            <a:r>
              <a:rPr lang="ar-DZ" sz="3200" dirty="0" smtClean="0">
                <a:cs typeface="+mj-cs"/>
              </a:rPr>
              <a:t>ة عامة ويعرف الابتكار الإضافي بأنه الابتكارات التي تشكل حدود البيئة التنظيمية، والتي تذهب إلى أبعد من الوظائف الابتدائية للعمل بالمؤسسة.</a:t>
            </a:r>
            <a:endParaRPr lang="fr-FR" sz="3200" dirty="0">
              <a:cs typeface="+mj-cs"/>
            </a:endParaRPr>
          </a:p>
        </p:txBody>
      </p:sp>
      <p:sp>
        <p:nvSpPr>
          <p:cNvPr id="7" name="ZoneTexte 6"/>
          <p:cNvSpPr txBox="1"/>
          <p:nvPr/>
        </p:nvSpPr>
        <p:spPr>
          <a:xfrm>
            <a:off x="4643438" y="4714884"/>
            <a:ext cx="184731" cy="369332"/>
          </a:xfrm>
          <a:prstGeom prst="rect">
            <a:avLst/>
          </a:prstGeom>
          <a:noFill/>
        </p:spPr>
        <p:txBody>
          <a:bodyPr wrap="none" rtlCol="0">
            <a:spAutoFit/>
          </a:bodyPr>
          <a:lstStyle/>
          <a:p>
            <a:endParaRPr lang="fr-FR" dirty="0"/>
          </a:p>
        </p:txBody>
      </p:sp>
      <p:sp>
        <p:nvSpPr>
          <p:cNvPr id="11266" name="AutoShape 2" descr="توظيف الإبتكار - دكتور حامد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268" name="Picture 4" descr="توظيف الإبتكار - دكتور حامد 2"/>
          <p:cNvPicPr>
            <a:picLocks noChangeAspect="1" noChangeArrowheads="1"/>
          </p:cNvPicPr>
          <p:nvPr/>
        </p:nvPicPr>
        <p:blipFill>
          <a:blip r:embed="rId2"/>
          <a:srcRect/>
          <a:stretch>
            <a:fillRect/>
          </a:stretch>
        </p:blipFill>
        <p:spPr bwMode="auto">
          <a:xfrm>
            <a:off x="357158" y="714356"/>
            <a:ext cx="3357586" cy="278608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b="1" dirty="0" smtClean="0"/>
              <a:t>آثار الإبداع في المؤسسة</a:t>
            </a:r>
            <a:endParaRPr lang="fr-FR" dirty="0"/>
          </a:p>
        </p:txBody>
      </p:sp>
      <p:sp>
        <p:nvSpPr>
          <p:cNvPr id="4" name="Rectangle 3"/>
          <p:cNvSpPr/>
          <p:nvPr/>
        </p:nvSpPr>
        <p:spPr>
          <a:xfrm>
            <a:off x="928662" y="2967335"/>
            <a:ext cx="7858180" cy="954107"/>
          </a:xfrm>
          <a:prstGeom prst="rect">
            <a:avLst/>
          </a:prstGeom>
        </p:spPr>
        <p:txBody>
          <a:bodyPr wrap="square">
            <a:spAutoFit/>
          </a:bodyPr>
          <a:lstStyle/>
          <a:p>
            <a:pPr algn="just" rtl="1"/>
            <a:r>
              <a:rPr lang="ar-SA" sz="2800" dirty="0" smtClean="0">
                <a:cs typeface="+mj-cs"/>
              </a:rPr>
              <a:t>يلعب الإبداع والابتكار دورا مهما في المؤسسة لمواجهة التغيرات والتحديات التي تواجهها داخليا وخارجيا، ويمكن تلخيص الآثار الإيجابية للإبداع فيما يلي</a:t>
            </a:r>
            <a:r>
              <a:rPr lang="fr-FR" sz="2800" b="1" dirty="0" smtClean="0">
                <a:cs typeface="+mj-cs"/>
              </a:rPr>
              <a:t>:</a:t>
            </a:r>
            <a:endParaRPr lang="fr-FR" sz="2800"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285852" y="357166"/>
            <a:ext cx="657229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600" b="1" i="0" u="sng" strike="noStrike" cap="none" normalizeH="0" baseline="0" dirty="0" smtClean="0">
                <a:ln>
                  <a:noFill/>
                </a:ln>
                <a:solidFill>
                  <a:srgbClr val="FF0000"/>
                </a:solidFill>
                <a:effectLst/>
                <a:latin typeface="Calibri" pitchFamily="34" charset="0"/>
                <a:ea typeface="Times New Roman" pitchFamily="18" charset="0"/>
                <a:cs typeface="+mj-cs"/>
              </a:rPr>
              <a:t>المحور الثاني: الإبداع والابتكار في المشروع </a:t>
            </a:r>
            <a:r>
              <a:rPr kumimoji="0" lang="ar-DZ" sz="3600" b="1" i="0" u="sng" strike="noStrike" cap="none" normalizeH="0" baseline="0" dirty="0" err="1" smtClean="0">
                <a:ln>
                  <a:noFill/>
                </a:ln>
                <a:solidFill>
                  <a:srgbClr val="FF0000"/>
                </a:solidFill>
                <a:effectLst/>
                <a:latin typeface="Calibri" pitchFamily="34" charset="0"/>
                <a:ea typeface="Times New Roman" pitchFamily="18" charset="0"/>
                <a:cs typeface="+mj-cs"/>
              </a:rPr>
              <a:t>المقاولاتي</a:t>
            </a:r>
            <a:endParaRPr kumimoji="0" lang="fr-FR" sz="3600" b="1" i="0" u="sng" strike="noStrike" cap="none" normalizeH="0" baseline="0" dirty="0" smtClean="0">
              <a:ln>
                <a:noFill/>
              </a:ln>
              <a:solidFill>
                <a:srgbClr val="FF0000"/>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600" b="0" i="0" u="none" strike="noStrike" cap="none" normalizeH="0" baseline="0" dirty="0" smtClean="0">
                <a:ln>
                  <a:noFill/>
                </a:ln>
                <a:solidFill>
                  <a:schemeClr val="tx1"/>
                </a:solidFill>
                <a:effectLst/>
                <a:latin typeface="Calibri" pitchFamily="34" charset="0"/>
                <a:ea typeface="Times New Roman" pitchFamily="18" charset="0"/>
                <a:cs typeface="+mj-cs"/>
              </a:rPr>
              <a:t>1/ ماهية الإبداع وخصائصه</a:t>
            </a:r>
            <a:endParaRPr kumimoji="0" lang="fr-FR" sz="3600" b="0" i="0" u="none" strike="noStrike" cap="none" normalizeH="0" baseline="0" dirty="0" smtClean="0">
              <a:ln>
                <a:noFill/>
              </a:ln>
              <a:solidFill>
                <a:schemeClr val="tx1"/>
              </a:solidFill>
              <a:effectLst/>
              <a:latin typeface="Arial" pitchFamily="34" charset="0"/>
              <a:cs typeface="+mj-cs"/>
            </a:endParaRPr>
          </a:p>
          <a:p>
            <a:pPr lvl="0" algn="r" rtl="1" eaLnBrk="0" fontAlgn="base" hangingPunct="0">
              <a:spcBef>
                <a:spcPct val="0"/>
              </a:spcBef>
              <a:spcAft>
                <a:spcPct val="0"/>
              </a:spcAft>
              <a:buFont typeface="Arial" pitchFamily="34" charset="0"/>
              <a:buChar char="•"/>
            </a:pPr>
            <a:r>
              <a:rPr lang="ar-DZ" sz="3600" dirty="0" smtClean="0">
                <a:latin typeface="Calibri" pitchFamily="34" charset="0"/>
                <a:ea typeface="Times New Roman" pitchFamily="18" charset="0"/>
                <a:cs typeface="+mj-cs"/>
              </a:rPr>
              <a:t>تعريف </a:t>
            </a:r>
            <a:r>
              <a:rPr lang="ar-DZ" sz="3600" dirty="0" smtClean="0">
                <a:latin typeface="Calibri" pitchFamily="34" charset="0"/>
                <a:ea typeface="Times New Roman" pitchFamily="18" charset="0"/>
                <a:cs typeface="+mj-cs"/>
              </a:rPr>
              <a:t>الإبداع</a:t>
            </a:r>
            <a:endParaRPr lang="ar-DZ" sz="3600" dirty="0" smtClean="0">
              <a:latin typeface="Calibri" pitchFamily="34" charset="0"/>
              <a:ea typeface="Times New Roman" pitchFamily="18" charset="0"/>
              <a:cs typeface="+mj-cs"/>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DZ" sz="3600" b="0" i="0" u="none" strike="noStrike" cap="none" normalizeH="0" baseline="0" dirty="0" smtClean="0">
                <a:ln>
                  <a:noFill/>
                </a:ln>
                <a:solidFill>
                  <a:schemeClr val="tx1"/>
                </a:solidFill>
                <a:effectLst/>
                <a:latin typeface="Calibri" pitchFamily="34" charset="0"/>
                <a:ea typeface="Times New Roman" pitchFamily="18" charset="0"/>
                <a:cs typeface="+mj-cs"/>
              </a:rPr>
              <a:t>سمات</a:t>
            </a:r>
            <a:r>
              <a:rPr kumimoji="0" lang="ar-DZ" sz="3600" b="0" i="0" u="none" strike="noStrike" cap="none" normalizeH="0" dirty="0" smtClean="0">
                <a:ln>
                  <a:noFill/>
                </a:ln>
                <a:solidFill>
                  <a:schemeClr val="tx1"/>
                </a:solidFill>
                <a:effectLst/>
                <a:latin typeface="Calibri" pitchFamily="34" charset="0"/>
                <a:ea typeface="Times New Roman" pitchFamily="18" charset="0"/>
                <a:cs typeface="+mj-cs"/>
              </a:rPr>
              <a:t> المبدعين</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lang="ar-DZ" sz="3600" baseline="0" dirty="0" smtClean="0">
                <a:latin typeface="Calibri" pitchFamily="34" charset="0"/>
                <a:ea typeface="Times New Roman" pitchFamily="18" charset="0"/>
                <a:cs typeface="+mj-cs"/>
              </a:rPr>
              <a:t>منابع </a:t>
            </a:r>
            <a:r>
              <a:rPr lang="ar-DZ" sz="3600" baseline="0" dirty="0" smtClean="0">
                <a:latin typeface="Calibri" pitchFamily="34" charset="0"/>
                <a:ea typeface="Times New Roman" pitchFamily="18" charset="0"/>
                <a:cs typeface="+mj-cs"/>
              </a:rPr>
              <a:t>الإبداع</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lang="ar-DZ" sz="3600" dirty="0" smtClean="0">
                <a:latin typeface="Calibri" pitchFamily="34" charset="0"/>
                <a:ea typeface="Times New Roman" pitchFamily="18" charset="0"/>
                <a:cs typeface="+mj-cs"/>
              </a:rPr>
              <a:t>الفرق بين الإبداع والابتكار</a:t>
            </a:r>
          </a:p>
          <a:p>
            <a:pPr lvl="0" algn="r" rtl="1" eaLnBrk="0" fontAlgn="base" hangingPunct="0">
              <a:spcBef>
                <a:spcPct val="0"/>
              </a:spcBef>
              <a:spcAft>
                <a:spcPct val="0"/>
              </a:spcAft>
            </a:pPr>
            <a:r>
              <a:rPr lang="ar-DZ" sz="3600" dirty="0" smtClean="0">
                <a:latin typeface="Calibri" pitchFamily="34" charset="0"/>
                <a:ea typeface="Times New Roman" pitchFamily="18" charset="0"/>
                <a:cs typeface="+mj-cs"/>
              </a:rPr>
              <a:t>2/مراحل الإبداع</a:t>
            </a:r>
            <a:endParaRPr lang="ar-DZ" sz="3600" baseline="0" dirty="0" smtClean="0">
              <a:latin typeface="Calibri" pitchFamily="34" charset="0"/>
              <a:ea typeface="Times New Roman" pitchFamily="18"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600" b="0" i="0" u="none" strike="noStrike" cap="none" normalizeH="0" baseline="0" dirty="0" smtClean="0">
                <a:ln>
                  <a:noFill/>
                </a:ln>
                <a:solidFill>
                  <a:schemeClr val="tx1"/>
                </a:solidFill>
                <a:effectLst/>
                <a:latin typeface="Calibri" pitchFamily="34" charset="0"/>
                <a:ea typeface="Times New Roman" pitchFamily="18" charset="0"/>
                <a:cs typeface="+mj-cs"/>
              </a:rPr>
              <a:t>3/</a:t>
            </a:r>
            <a:r>
              <a:rPr kumimoji="0" lang="ar-DZ" sz="3600" b="0" i="0" u="none" strike="noStrike" cap="none" normalizeH="0" dirty="0" smtClean="0">
                <a:ln>
                  <a:noFill/>
                </a:ln>
                <a:solidFill>
                  <a:schemeClr val="tx1"/>
                </a:solidFill>
                <a:effectLst/>
                <a:latin typeface="Calibri" pitchFamily="34" charset="0"/>
                <a:ea typeface="Times New Roman" pitchFamily="18" charset="0"/>
                <a:cs typeface="+mj-cs"/>
              </a:rPr>
              <a:t> </a:t>
            </a:r>
            <a:r>
              <a:rPr kumimoji="0" lang="ar-DZ" sz="3600" b="0" i="0" u="none" strike="noStrike" cap="none" normalizeH="0" baseline="0" dirty="0" smtClean="0">
                <a:ln>
                  <a:noFill/>
                </a:ln>
                <a:solidFill>
                  <a:schemeClr val="tx1"/>
                </a:solidFill>
                <a:effectLst/>
                <a:latin typeface="Calibri" pitchFamily="34" charset="0"/>
                <a:ea typeface="Times New Roman" pitchFamily="18" charset="0"/>
                <a:cs typeface="+mj-cs"/>
              </a:rPr>
              <a:t>أنواع </a:t>
            </a:r>
            <a:r>
              <a:rPr kumimoji="0" lang="ar-DZ" sz="3600" b="0" i="0" u="none" strike="noStrike" cap="none" normalizeH="0" baseline="0" dirty="0" smtClean="0">
                <a:ln>
                  <a:noFill/>
                </a:ln>
                <a:solidFill>
                  <a:schemeClr val="tx1"/>
                </a:solidFill>
                <a:effectLst/>
                <a:latin typeface="Calibri" pitchFamily="34" charset="0"/>
                <a:ea typeface="Times New Roman" pitchFamily="18" charset="0"/>
                <a:cs typeface="+mj-cs"/>
              </a:rPr>
              <a:t>الإبداع في </a:t>
            </a:r>
            <a:r>
              <a:rPr kumimoji="0" lang="ar-DZ" sz="3600" b="0" i="0" u="none" strike="noStrike" cap="none" normalizeH="0" baseline="0" dirty="0" err="1" smtClean="0">
                <a:ln>
                  <a:noFill/>
                </a:ln>
                <a:solidFill>
                  <a:schemeClr val="tx1"/>
                </a:solidFill>
                <a:effectLst/>
                <a:latin typeface="Calibri" pitchFamily="34" charset="0"/>
                <a:ea typeface="Times New Roman" pitchFamily="18" charset="0"/>
                <a:cs typeface="+mj-cs"/>
              </a:rPr>
              <a:t>المقاولاتية</a:t>
            </a:r>
            <a:r>
              <a:rPr kumimoji="0" lang="ar-DZ" sz="3600" b="0" i="0" u="none" strike="noStrike" cap="none" normalizeH="0" baseline="0" dirty="0" smtClean="0">
                <a:ln>
                  <a:noFill/>
                </a:ln>
                <a:solidFill>
                  <a:schemeClr val="tx1"/>
                </a:solidFill>
                <a:effectLst/>
                <a:latin typeface="Calibri" pitchFamily="34" charset="0"/>
                <a:ea typeface="Times New Roman" pitchFamily="18" charset="0"/>
                <a:cs typeface="+mj-cs"/>
              </a:rPr>
              <a:t> ومستوياته</a:t>
            </a:r>
            <a:endParaRPr kumimoji="0" lang="fr-FR" sz="36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600" b="0" i="0" u="none" strike="noStrike" cap="none" normalizeH="0" baseline="0" dirty="0" smtClean="0">
                <a:ln>
                  <a:noFill/>
                </a:ln>
                <a:solidFill>
                  <a:schemeClr val="tx1"/>
                </a:solidFill>
                <a:effectLst/>
                <a:latin typeface="Calibri" pitchFamily="34" charset="0"/>
                <a:ea typeface="Times New Roman" pitchFamily="18" charset="0"/>
                <a:cs typeface="+mj-cs"/>
              </a:rPr>
              <a:t>4/ أنواع الابتكار</a:t>
            </a:r>
          </a:p>
          <a:p>
            <a:pPr marL="0" marR="0" lvl="0" indent="0" algn="r" defTabSz="914400" rtl="1" eaLnBrk="0" fontAlgn="base" latinLnBrk="0" hangingPunct="0">
              <a:lnSpc>
                <a:spcPct val="100000"/>
              </a:lnSpc>
              <a:spcBef>
                <a:spcPct val="0"/>
              </a:spcBef>
              <a:spcAft>
                <a:spcPct val="0"/>
              </a:spcAft>
              <a:buClrTx/>
              <a:buSzTx/>
              <a:buFontTx/>
              <a:buNone/>
              <a:tabLst/>
            </a:pPr>
            <a:r>
              <a:rPr lang="ar-DZ" sz="3600" dirty="0" smtClean="0">
                <a:latin typeface="Calibri" pitchFamily="34" charset="0"/>
                <a:cs typeface="+mj-cs"/>
              </a:rPr>
              <a:t>5/أثر الإبداع على المؤسسة</a:t>
            </a:r>
            <a:endParaRPr kumimoji="0" lang="fr-FR" sz="36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00034" y="1643050"/>
            <a:ext cx="8316273"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 typeface="Arial" pitchFamily="34" charset="0"/>
              <a:buChar char="•"/>
              <a:tabLst/>
            </a:pPr>
            <a:r>
              <a:rPr kumimoji="0" lang="ar-SA" sz="2800" b="1" i="0" u="sng" strike="noStrike" cap="none" normalizeH="0" baseline="0" dirty="0" smtClean="0">
                <a:ln>
                  <a:noFill/>
                </a:ln>
                <a:solidFill>
                  <a:srgbClr val="FF0000"/>
                </a:solidFill>
                <a:effectLst/>
                <a:latin typeface="Calibri" pitchFamily="34" charset="0"/>
                <a:ea typeface="Times New Roman" pitchFamily="18" charset="0"/>
                <a:cs typeface="+mj-cs"/>
              </a:rPr>
              <a:t>تحسين أداء المؤسسة</a:t>
            </a:r>
            <a:r>
              <a:rPr kumimoji="0" lang="fr-FR" sz="2800" b="1" i="0" u="sng"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fr-FR" sz="2800" b="1" i="0" u="none" strike="noStrike" cap="none" normalizeH="0" baseline="0" dirty="0" smtClean="0">
                <a:ln>
                  <a:noFill/>
                </a:ln>
                <a:solidFill>
                  <a:srgbClr val="000000"/>
                </a:solidFill>
                <a:effectLst/>
                <a:latin typeface="Calibri" pitchFamily="34" charset="0"/>
                <a:ea typeface="Times New Roman" pitchFamily="18" charset="0"/>
                <a:cs typeface="+mj-cs"/>
              </a:rPr>
              <a:t>:</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يؤدي الإبداع التكنولوجي من خلال تفعيل البحث والتطوير واستخدام تقنيات متطورة إلى زيادة القدرة الإنتاجية للمؤسسة، كما يعمل على </a:t>
            </a:r>
            <a:r>
              <a:rPr kumimoji="0" lang="ar-SA" sz="2800" b="0" i="0" u="none" strike="noStrike" cap="none" normalizeH="0" baseline="0" dirty="0" err="1" smtClean="0">
                <a:ln>
                  <a:noFill/>
                </a:ln>
                <a:solidFill>
                  <a:srgbClr val="000000"/>
                </a:solidFill>
                <a:effectLst/>
                <a:latin typeface="Calibri" pitchFamily="34" charset="0"/>
                <a:ea typeface="Times New Roman" pitchFamily="18" charset="0"/>
                <a:cs typeface="+mj-cs"/>
              </a:rPr>
              <a:t>الإستعمال</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 العقلاني لمواردها المادية والمالية والبشرية والتكنولوجية، مما يعمل على تحقيق الكفاءة والفعالية في </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الأداء</a:t>
            </a:r>
            <a:r>
              <a:rPr kumimoji="0" lang="fr-FR" sz="2800" b="0" i="0" u="none" strike="noStrike" cap="none" normalizeH="0" baseline="0" dirty="0" smtClean="0">
                <a:ln>
                  <a:noFill/>
                </a:ln>
                <a:solidFill>
                  <a:srgbClr val="000000"/>
                </a:solidFill>
                <a:effectLst/>
                <a:latin typeface="Calibri" pitchFamily="34" charset="0"/>
                <a:ea typeface="Times New Roman" pitchFamily="18" charset="0"/>
                <a:cs typeface="+mj-cs"/>
              </a:rPr>
              <a:t> </a:t>
            </a:r>
            <a:r>
              <a:rPr kumimoji="0" lang="fr-FR" sz="28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28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1" eaLnBrk="0" fontAlgn="base" latinLnBrk="0" hangingPunct="0">
              <a:lnSpc>
                <a:spcPct val="100000"/>
              </a:lnSpc>
              <a:spcBef>
                <a:spcPct val="0"/>
              </a:spcBef>
              <a:spcAft>
                <a:spcPct val="0"/>
              </a:spcAft>
              <a:buClrTx/>
              <a:buSzTx/>
              <a:buFont typeface="Arial" pitchFamily="34" charset="0"/>
              <a:buChar char="•"/>
              <a:tabLst/>
            </a:pPr>
            <a:r>
              <a:rPr kumimoji="0" lang="ar-SA" sz="2800" b="1" i="0" u="sng" strike="noStrike" cap="none" normalizeH="0" baseline="0" dirty="0" smtClean="0">
                <a:ln>
                  <a:noFill/>
                </a:ln>
                <a:solidFill>
                  <a:srgbClr val="FF0000"/>
                </a:solidFill>
                <a:effectLst/>
                <a:latin typeface="Calibri" pitchFamily="34" charset="0"/>
                <a:ea typeface="Times New Roman" pitchFamily="18" charset="0"/>
                <a:cs typeface="+mj-cs"/>
              </a:rPr>
              <a:t>تحسين التنظيم الإداري في المؤسسة</a:t>
            </a:r>
            <a:r>
              <a:rPr kumimoji="0" lang="fr-FR" sz="2800" b="1" i="0" u="sng"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mj-cs"/>
              </a:rPr>
              <a:t>يعمل الإبداع على ترسيخ العمل الجماعي بين أفراد المؤسسة أي تنشيط العمل بالفريق، كما يعمل على تشجيع الديمقراطية والمشاركة، مما يشكل حافزا لطرح المبادرات وظهور القدرات الإبداعية. </a:t>
            </a:r>
            <a:endPar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mj-cs"/>
            </a:endParaRPr>
          </a:p>
          <a:p>
            <a:pPr marL="0" marR="0" lvl="0" indent="0" algn="just" defTabSz="914400" rtl="1" eaLnBrk="0" fontAlgn="base" latinLnBrk="0" hangingPunct="0">
              <a:lnSpc>
                <a:spcPct val="100000"/>
              </a:lnSpc>
              <a:spcBef>
                <a:spcPct val="0"/>
              </a:spcBef>
              <a:spcAft>
                <a:spcPct val="0"/>
              </a:spcAft>
              <a:buClrTx/>
              <a:buSzTx/>
              <a:buFont typeface="Arial" pitchFamily="34" charset="0"/>
              <a:buChar char="•"/>
              <a:tabLst/>
            </a:pPr>
            <a:r>
              <a:rPr kumimoji="0" lang="ar-SA" sz="2800" b="1" i="0" u="sng" strike="noStrike" cap="none" normalizeH="0" baseline="0" dirty="0" smtClean="0">
                <a:ln>
                  <a:noFill/>
                </a:ln>
                <a:solidFill>
                  <a:srgbClr val="FF0000"/>
                </a:solidFill>
                <a:effectLst/>
                <a:latin typeface="Arial" pitchFamily="34" charset="0"/>
                <a:ea typeface="Times New Roman" pitchFamily="18" charset="0"/>
                <a:cs typeface="+mj-cs"/>
              </a:rPr>
              <a:t>تدعيم تنافسية المؤسسة</a:t>
            </a:r>
            <a:r>
              <a:rPr kumimoji="0" lang="fr-FR" sz="2800" b="1" i="0" u="sng" strike="noStrike" cap="none" normalizeH="0" baseline="0" dirty="0" smtClean="0">
                <a:ln>
                  <a:noFill/>
                </a:ln>
                <a:solidFill>
                  <a:srgbClr val="FF0000"/>
                </a:solidFill>
                <a:effectLst/>
                <a:latin typeface="Arial" pitchFamily="34" charset="0"/>
                <a:ea typeface="Times New Roman" pitchFamily="18" charset="0"/>
                <a:cs typeface="+mj-cs"/>
              </a:rPr>
              <a:t> </a:t>
            </a:r>
            <a:r>
              <a:rPr kumimoji="0" lang="fr-FR" sz="2800" b="1" i="0" u="none" strike="noStrike" cap="none" normalizeH="0" baseline="0" dirty="0" smtClean="0">
                <a:ln>
                  <a:noFill/>
                </a:ln>
                <a:solidFill>
                  <a:srgbClr val="000000"/>
                </a:solidFill>
                <a:effectLst/>
                <a:latin typeface="Arial" pitchFamily="34" charset="0"/>
                <a:ea typeface="Times New Roman" pitchFamily="18" charset="0"/>
                <a:cs typeface="+mj-cs"/>
              </a:rPr>
              <a:t>:</a:t>
            </a:r>
            <a:r>
              <a:rPr kumimoji="0" lang="ar-SA" sz="2800" b="0" i="0" u="none" strike="noStrike" cap="none" normalizeH="0" baseline="0" dirty="0" smtClean="0">
                <a:ln>
                  <a:noFill/>
                </a:ln>
                <a:solidFill>
                  <a:srgbClr val="000000"/>
                </a:solidFill>
                <a:effectLst/>
                <a:latin typeface="Arial" pitchFamily="34" charset="0"/>
                <a:ea typeface="Times New Roman" pitchFamily="18" charset="0"/>
                <a:cs typeface="+mj-cs"/>
              </a:rPr>
              <a:t>يعمل الإبداع على اكتساب المؤسسة مزايا تنافسية تعزز مركزها التنافسي في السوق، وهذا من خلال تحسين جودة المنتجات وتقليص التكاليف أي تخفيض الأسعار، كما يعمل الإبداع على زيادة القدرات التنافسية للمؤسسة من خلال سرعة تقديمها للمنتجات الجديدة وتغيير العمليات الإنتاجية</a:t>
            </a:r>
            <a:r>
              <a:rPr kumimoji="0" lang="fr-FR" sz="2800" b="0" i="0" u="none" strike="noStrike" cap="none" normalizeH="0" baseline="0" dirty="0" smtClean="0">
                <a:ln>
                  <a:noFill/>
                </a:ln>
                <a:solidFill>
                  <a:schemeClr val="tx1"/>
                </a:solidFill>
                <a:effectLst/>
                <a:latin typeface="Arial" pitchFamily="34" charset="0"/>
                <a:cs typeface="+mj-cs"/>
              </a:rPr>
              <a:t> </a:t>
            </a:r>
            <a:r>
              <a:rPr kumimoji="0" lang="ar-DZ" sz="2800" b="0" i="0" u="none" strike="noStrike" cap="none" normalizeH="0" baseline="0" dirty="0" smtClean="0">
                <a:ln>
                  <a:noFill/>
                </a:ln>
                <a:solidFill>
                  <a:schemeClr val="tx1"/>
                </a:solidFill>
                <a:effectLst/>
                <a:latin typeface="Arial" pitchFamily="34" charset="0"/>
                <a:cs typeface="+mj-cs"/>
              </a:rPr>
              <a:t>.</a:t>
            </a:r>
            <a:endParaRPr kumimoji="0" lang="fr-FR" sz="28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إصلاح الأعطاب في التعليم العالي والحاجة إلى استعادة هيبة الأستاذ الجامعي"/>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285720" y="2643182"/>
            <a:ext cx="8215370" cy="3539430"/>
          </a:xfrm>
          <a:prstGeom prst="rect">
            <a:avLst/>
          </a:prstGeom>
        </p:spPr>
        <p:txBody>
          <a:bodyPr wrap="square">
            <a:spAutoFit/>
          </a:bodyPr>
          <a:lstStyle/>
          <a:p>
            <a:pPr algn="just" rtl="1"/>
            <a:r>
              <a:rPr lang="ar-SA" sz="3200" dirty="0" smtClean="0">
                <a:cs typeface="+mj-cs"/>
              </a:rPr>
              <a:t>فرضت التغيرات الاقتصادية في الآونة الأخيرة على الاقتصاد العالمي ضرورة الاهتمام بتنويع الدّخل الوطني وتبني الفكر </a:t>
            </a:r>
            <a:r>
              <a:rPr lang="ar-SA" sz="3200" dirty="0" err="1" smtClean="0">
                <a:cs typeface="+mj-cs"/>
              </a:rPr>
              <a:t>المقاولاتي</a:t>
            </a:r>
            <a:r>
              <a:rPr lang="ar-SA" sz="3200" dirty="0" smtClean="0">
                <a:cs typeface="+mj-cs"/>
              </a:rPr>
              <a:t> كمدخل لتحقيق هذا الهدف من خلال إنشاء وتطوير المقاولات </a:t>
            </a:r>
            <a:r>
              <a:rPr lang="ar-SA" sz="3200" dirty="0" err="1" smtClean="0">
                <a:cs typeface="+mj-cs"/>
              </a:rPr>
              <a:t>الابتكارية</a:t>
            </a:r>
            <a:r>
              <a:rPr lang="ar-SA" sz="3200" dirty="0" smtClean="0">
                <a:cs typeface="+mj-cs"/>
              </a:rPr>
              <a:t>،كما تلعب </a:t>
            </a:r>
            <a:r>
              <a:rPr lang="ar-SA" sz="3200" dirty="0" err="1" smtClean="0">
                <a:cs typeface="+mj-cs"/>
              </a:rPr>
              <a:t>المقاولاتية</a:t>
            </a:r>
            <a:r>
              <a:rPr lang="ar-SA" sz="3200" dirty="0" smtClean="0">
                <a:cs typeface="+mj-cs"/>
              </a:rPr>
              <a:t> والابتكار دورا هاما في التنمية الاقتصادية وتوفير فرص العمل التي تلبي حاجات سوق العمل المحلي والإقليمي، بحيث يعتبر </a:t>
            </a:r>
            <a:r>
              <a:rPr lang="ar-SA" sz="3200" dirty="0" err="1" smtClean="0">
                <a:cs typeface="+mj-cs"/>
              </a:rPr>
              <a:t>المق</a:t>
            </a:r>
            <a:r>
              <a:rPr lang="ar-DZ" sz="3200" dirty="0" err="1" smtClean="0">
                <a:cs typeface="+mj-cs"/>
              </a:rPr>
              <a:t>او</a:t>
            </a:r>
            <a:r>
              <a:rPr lang="ar-SA" sz="3200" dirty="0" smtClean="0">
                <a:cs typeface="+mj-cs"/>
              </a:rPr>
              <a:t>ل حجر الزاوية في التنمية الاقتصادية من خلال الابتكار والتطوير وهو ما من شأنه أن يؤدي إلى خلق ثروة وتغيير لصالح النمو الاقتصادي </a:t>
            </a:r>
            <a:r>
              <a:rPr lang="ar-SA" sz="3200" dirty="0" smtClean="0">
                <a:cs typeface="+mj-cs"/>
              </a:rPr>
              <a:t>والتنمية</a:t>
            </a:r>
            <a:r>
              <a:rPr lang="ar-DZ" sz="3200" dirty="0" smtClean="0">
                <a:cs typeface="+mj-cs"/>
              </a:rPr>
              <a:t>.</a:t>
            </a:r>
            <a:endParaRPr lang="fr-FR" sz="3200" dirty="0">
              <a:cs typeface="+mj-cs"/>
            </a:endParaRPr>
          </a:p>
        </p:txBody>
      </p:sp>
      <p:sp>
        <p:nvSpPr>
          <p:cNvPr id="5" name="Ellipse 4"/>
          <p:cNvSpPr/>
          <p:nvPr/>
        </p:nvSpPr>
        <p:spPr>
          <a:xfrm>
            <a:off x="5357818" y="357166"/>
            <a:ext cx="3143272" cy="1571636"/>
          </a:xfrm>
          <a:prstGeom prst="ellipse">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DZ" sz="4400" dirty="0" smtClean="0">
                <a:cs typeface="+mj-cs"/>
              </a:rPr>
              <a:t>تمهيد</a:t>
            </a:r>
            <a:endParaRPr lang="fr-FR" sz="4400" dirty="0">
              <a:cs typeface="+mj-cs"/>
            </a:endParaRPr>
          </a:p>
        </p:txBody>
      </p:sp>
      <p:pic>
        <p:nvPicPr>
          <p:cNvPr id="7" name="Picture 1" descr="C:\Users\net\Desktop\مقياس الموقاولاتية موودل\صور محور الابداع والابتكار\_____-_______.jpg"/>
          <p:cNvPicPr>
            <a:picLocks noChangeAspect="1" noChangeArrowheads="1"/>
          </p:cNvPicPr>
          <p:nvPr/>
        </p:nvPicPr>
        <p:blipFill>
          <a:blip r:embed="rId2"/>
          <a:srcRect/>
          <a:stretch>
            <a:fillRect/>
          </a:stretch>
        </p:blipFill>
        <p:spPr bwMode="auto">
          <a:xfrm>
            <a:off x="0" y="0"/>
            <a:ext cx="4572000" cy="2428868"/>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0" y="3286124"/>
            <a:ext cx="8858280" cy="32861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rtl="1" fontAlgn="base">
              <a:spcBef>
                <a:spcPct val="0"/>
              </a:spcBef>
              <a:spcAft>
                <a:spcPct val="0"/>
              </a:spcAft>
            </a:pPr>
            <a:r>
              <a:rPr lang="ar-SA" sz="3200" dirty="0" smtClean="0">
                <a:solidFill>
                  <a:srgbClr val="000000"/>
                </a:solidFill>
                <a:latin typeface="Calibri" pitchFamily="34" charset="0"/>
                <a:ea typeface="Times New Roman" pitchFamily="18" charset="0"/>
                <a:cs typeface="+mj-cs"/>
              </a:rPr>
              <a:t>هو عملية ذهنية تهدف إلى خلق أعمال أو أشياء جديدة لم تكن موجودة من قبل وغير مألوفة، ويرى البعض أن مفهوم الإبداع هو المبادرة التي يبديها الفرد بقدرته على الخروج عن المألوف والروتين.</a:t>
            </a:r>
            <a:endParaRPr lang="fr-FR" sz="3200" dirty="0" smtClean="0">
              <a:solidFill>
                <a:schemeClr val="tx1"/>
              </a:solidFill>
              <a:latin typeface="Arial" pitchFamily="34" charset="0"/>
              <a:cs typeface="+mj-cs"/>
            </a:endParaRPr>
          </a:p>
          <a:p>
            <a:pPr lvl="0" algn="just" rtl="1" eaLnBrk="0" fontAlgn="base" hangingPunct="0">
              <a:spcBef>
                <a:spcPct val="0"/>
              </a:spcBef>
              <a:spcAft>
                <a:spcPct val="0"/>
              </a:spcAft>
            </a:pPr>
            <a:r>
              <a:rPr lang="fr-FR" dirty="0" smtClean="0">
                <a:solidFill>
                  <a:srgbClr val="000000"/>
                </a:solidFill>
                <a:latin typeface="Calibri" pitchFamily="34" charset="0"/>
                <a:ea typeface="Times New Roman" pitchFamily="18" charset="0"/>
              </a:rPr>
              <a:t>.</a:t>
            </a:r>
            <a:endParaRPr lang="fr-FR" dirty="0" smtClean="0">
              <a:solidFill>
                <a:schemeClr val="tx1"/>
              </a:solidFill>
              <a:latin typeface="Arial" pitchFamily="34" charset="0"/>
            </a:endParaRPr>
          </a:p>
        </p:txBody>
      </p:sp>
      <p:pic>
        <p:nvPicPr>
          <p:cNvPr id="15362" name="Picture 2" descr="C:\Users\net\Desktop\مقياس الموقاولاتية موودل\صور محور الابداع والابتكار\maxresdefault.jpg"/>
          <p:cNvPicPr>
            <a:picLocks noChangeAspect="1" noChangeArrowheads="1"/>
          </p:cNvPicPr>
          <p:nvPr/>
        </p:nvPicPr>
        <p:blipFill>
          <a:blip r:embed="rId2"/>
          <a:srcRect/>
          <a:stretch>
            <a:fillRect/>
          </a:stretch>
        </p:blipFill>
        <p:spPr bwMode="auto">
          <a:xfrm>
            <a:off x="0" y="0"/>
            <a:ext cx="5429256" cy="3286100"/>
          </a:xfrm>
          <a:prstGeom prst="rect">
            <a:avLst/>
          </a:prstGeom>
          <a:noFill/>
        </p:spPr>
      </p:pic>
      <p:sp>
        <p:nvSpPr>
          <p:cNvPr id="4" name="Flèche vers le bas 3"/>
          <p:cNvSpPr/>
          <p:nvPr/>
        </p:nvSpPr>
        <p:spPr>
          <a:xfrm>
            <a:off x="5572132" y="1071546"/>
            <a:ext cx="3214710" cy="1500198"/>
          </a:xfrm>
          <a:prstGeom prst="down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3200" dirty="0">
              <a:solidFill>
                <a:srgbClr val="FF0000"/>
              </a:solidFill>
              <a:cs typeface="+mj-cs"/>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0" y="2928934"/>
            <a:ext cx="9144000" cy="37147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ar-DZ" sz="3200" dirty="0" smtClean="0">
                <a:solidFill>
                  <a:srgbClr val="000000"/>
                </a:solidFill>
                <a:latin typeface="Calibri" pitchFamily="34" charset="0"/>
                <a:ea typeface="Times New Roman" pitchFamily="18" charset="0"/>
                <a:cs typeface="+mj-cs"/>
              </a:rPr>
              <a:t>بأنه </a:t>
            </a:r>
            <a:r>
              <a:rPr lang="ar-SA" sz="3200" dirty="0" smtClean="0">
                <a:solidFill>
                  <a:srgbClr val="000000"/>
                </a:solidFill>
                <a:latin typeface="Calibri" pitchFamily="34" charset="0"/>
                <a:ea typeface="Times New Roman" pitchFamily="18" charset="0"/>
                <a:cs typeface="+mj-cs"/>
              </a:rPr>
              <a:t>القدرة على جمع أو مشاركة المعلومات بطرق تطوير أفكار جديدة، وبعبارة أخرى هو تطوير الأفكار </a:t>
            </a:r>
            <a:r>
              <a:rPr lang="ar-SA" sz="3200" dirty="0" err="1" smtClean="0">
                <a:solidFill>
                  <a:srgbClr val="000000"/>
                </a:solidFill>
                <a:latin typeface="Calibri" pitchFamily="34" charset="0"/>
                <a:ea typeface="Times New Roman" pitchFamily="18" charset="0"/>
                <a:cs typeface="+mj-cs"/>
              </a:rPr>
              <a:t>الابتكارية</a:t>
            </a:r>
            <a:r>
              <a:rPr lang="ar-SA" sz="3200" dirty="0" smtClean="0">
                <a:solidFill>
                  <a:srgbClr val="000000"/>
                </a:solidFill>
                <a:latin typeface="Calibri" pitchFamily="34" charset="0"/>
                <a:ea typeface="Times New Roman" pitchFamily="18" charset="0"/>
                <a:cs typeface="+mj-cs"/>
              </a:rPr>
              <a:t> التي تعكس الحاجات المدركة وتستجيب للفرص في المنظمة، ويعتبر الفكرة الأولى للابتكار ويساهم في نجاح المنظمة على المدى الطويل، كما أنه يحسن من عملية صنع القرار من خلال تشجيع العصف الذهني كأحد الأساليب المستخدمة في جمع أفراد المجلس معا لتطوير أفكار جديدة بحرية وعفوية دون انتقاد</a:t>
            </a:r>
            <a:r>
              <a:rPr lang="fr-FR" sz="3200" dirty="0" smtClean="0">
                <a:solidFill>
                  <a:srgbClr val="000000"/>
                </a:solidFill>
                <a:latin typeface="Calibri" pitchFamily="34" charset="0"/>
                <a:ea typeface="Times New Roman" pitchFamily="18" charset="0"/>
                <a:cs typeface="+mj-cs"/>
              </a:rPr>
              <a:t> </a:t>
            </a:r>
            <a:endParaRPr lang="fr-FR" sz="3200" dirty="0">
              <a:cs typeface="+mj-cs"/>
            </a:endParaRPr>
          </a:p>
        </p:txBody>
      </p:sp>
      <p:sp>
        <p:nvSpPr>
          <p:cNvPr id="1026" name="AutoShape 2" descr="https://bshra.com/filestorage/72/1704962945659fab81c3db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7" name="Picture 3" descr="C:\Users\net\Desktop\مقياس الموقاولاتية موودل\مقياس المقاولاتية\1704962945659fab81c3db7.jpg"/>
          <p:cNvPicPr>
            <a:picLocks noChangeAspect="1" noChangeArrowheads="1"/>
          </p:cNvPicPr>
          <p:nvPr/>
        </p:nvPicPr>
        <p:blipFill>
          <a:blip r:embed="rId2"/>
          <a:srcRect/>
          <a:stretch>
            <a:fillRect/>
          </a:stretch>
        </p:blipFill>
        <p:spPr bwMode="auto">
          <a:xfrm>
            <a:off x="214282" y="285728"/>
            <a:ext cx="4714908" cy="2357436"/>
          </a:xfrm>
          <a:prstGeom prst="rect">
            <a:avLst/>
          </a:prstGeom>
          <a:noFill/>
        </p:spPr>
      </p:pic>
      <p:sp>
        <p:nvSpPr>
          <p:cNvPr id="8" name="Flèche vers le bas 7"/>
          <p:cNvSpPr/>
          <p:nvPr/>
        </p:nvSpPr>
        <p:spPr>
          <a:xfrm>
            <a:off x="5429256" y="928670"/>
            <a:ext cx="3214710" cy="150019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dirty="0" smtClean="0">
                <a:solidFill>
                  <a:srgbClr val="FF0000"/>
                </a:solidFill>
                <a:cs typeface="+mj-cs"/>
              </a:rPr>
              <a:t>ويعرف الإبداع أيضا:</a:t>
            </a:r>
            <a:endParaRPr lang="fr-FR" sz="3200" dirty="0">
              <a:solidFill>
                <a:srgbClr val="FF0000"/>
              </a:solidFill>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net\Desktop\مقياس الموقاولاتية موودل\صور محور الابداع والابتكار\_______-_______.jpg"/>
          <p:cNvPicPr>
            <a:picLocks noChangeAspect="1" noChangeArrowheads="1"/>
          </p:cNvPicPr>
          <p:nvPr/>
        </p:nvPicPr>
        <p:blipFill>
          <a:blip r:embed="rId2"/>
          <a:srcRect/>
          <a:stretch>
            <a:fillRect/>
          </a:stretch>
        </p:blipFill>
        <p:spPr bwMode="auto">
          <a:xfrm>
            <a:off x="0" y="0"/>
            <a:ext cx="5286380" cy="3000372"/>
          </a:xfrm>
          <a:prstGeom prst="rect">
            <a:avLst/>
          </a:prstGeom>
          <a:noFill/>
        </p:spPr>
      </p:pic>
      <p:sp>
        <p:nvSpPr>
          <p:cNvPr id="6" name="Explosion 1 5"/>
          <p:cNvSpPr/>
          <p:nvPr/>
        </p:nvSpPr>
        <p:spPr>
          <a:xfrm>
            <a:off x="5500694" y="285728"/>
            <a:ext cx="3643306" cy="2357454"/>
          </a:xfrm>
          <a:prstGeom prst="irregularSeal1">
            <a:avLst/>
          </a:prstGeom>
          <a:solidFill>
            <a:srgbClr val="FF66C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b="1" u="sng" dirty="0" smtClean="0">
                <a:cs typeface="+mj-cs"/>
              </a:rPr>
              <a:t>سمات المبدعين</a:t>
            </a:r>
            <a:endParaRPr lang="fr-FR" sz="2800" b="1" u="sng" dirty="0">
              <a:cs typeface="+mj-cs"/>
            </a:endParaRPr>
          </a:p>
        </p:txBody>
      </p:sp>
      <p:sp>
        <p:nvSpPr>
          <p:cNvPr id="7" name="Rectangle à coins arrondis 6"/>
          <p:cNvSpPr/>
          <p:nvPr/>
        </p:nvSpPr>
        <p:spPr>
          <a:xfrm>
            <a:off x="142844" y="3071810"/>
            <a:ext cx="9001156" cy="17859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rtl="1" fontAlgn="base">
              <a:spcBef>
                <a:spcPct val="0"/>
              </a:spcBef>
              <a:spcAft>
                <a:spcPct val="0"/>
              </a:spcAft>
              <a:buFontTx/>
              <a:buChar char="•"/>
            </a:pPr>
            <a:r>
              <a:rPr lang="ar-SA" sz="3200" b="1" dirty="0" smtClean="0">
                <a:solidFill>
                  <a:srgbClr val="000000"/>
                </a:solidFill>
                <a:latin typeface="Calibri" pitchFamily="34" charset="0"/>
                <a:ea typeface="Times New Roman" pitchFamily="18" charset="0"/>
                <a:cs typeface="+mj-cs"/>
              </a:rPr>
              <a:t>العقل المتسائل الخلاق</a:t>
            </a:r>
            <a:r>
              <a:rPr lang="ar-SA" sz="3200" dirty="0" smtClean="0">
                <a:solidFill>
                  <a:srgbClr val="000000"/>
                </a:solidFill>
                <a:latin typeface="Calibri" pitchFamily="34" charset="0"/>
                <a:ea typeface="Times New Roman" pitchFamily="18" charset="0"/>
                <a:cs typeface="+mj-cs"/>
              </a:rPr>
              <a:t>: وهي صفة تولد مع الإنسان وتعززها التّربية والتّدريب المبكر.</a:t>
            </a:r>
            <a:endParaRPr lang="fr-FR" sz="3200" dirty="0" smtClean="0">
              <a:solidFill>
                <a:schemeClr val="tx1"/>
              </a:solidFill>
              <a:latin typeface="Arial" pitchFamily="34" charset="0"/>
              <a:cs typeface="+mj-cs"/>
            </a:endParaRPr>
          </a:p>
        </p:txBody>
      </p:sp>
      <p:sp>
        <p:nvSpPr>
          <p:cNvPr id="8" name="Rectangle à coins arrondis 7"/>
          <p:cNvSpPr/>
          <p:nvPr/>
        </p:nvSpPr>
        <p:spPr>
          <a:xfrm>
            <a:off x="142844" y="4929198"/>
            <a:ext cx="8858312" cy="17145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rtl="1" eaLnBrk="0" fontAlgn="base" hangingPunct="0">
              <a:spcBef>
                <a:spcPct val="0"/>
              </a:spcBef>
              <a:spcAft>
                <a:spcPct val="0"/>
              </a:spcAft>
              <a:buFontTx/>
              <a:buChar char="•"/>
            </a:pPr>
            <a:r>
              <a:rPr lang="ar-SA" sz="3200" b="1" dirty="0" smtClean="0">
                <a:solidFill>
                  <a:srgbClr val="000000"/>
                </a:solidFill>
                <a:latin typeface="Calibri" pitchFamily="34" charset="0"/>
                <a:ea typeface="Times New Roman" pitchFamily="18" charset="0"/>
                <a:cs typeface="+mj-cs"/>
              </a:rPr>
              <a:t>القدرة على التحليل: </a:t>
            </a:r>
            <a:r>
              <a:rPr lang="ar-SA" sz="3200" dirty="0" smtClean="0">
                <a:solidFill>
                  <a:srgbClr val="000000"/>
                </a:solidFill>
                <a:latin typeface="Calibri" pitchFamily="34" charset="0"/>
                <a:ea typeface="Times New Roman" pitchFamily="18" charset="0"/>
                <a:cs typeface="+mj-cs"/>
              </a:rPr>
              <a:t>وهي القدرة</a:t>
            </a:r>
            <a:r>
              <a:rPr lang="ar-SA" sz="3200" b="1" dirty="0" smtClean="0">
                <a:solidFill>
                  <a:srgbClr val="000000"/>
                </a:solidFill>
                <a:latin typeface="Calibri" pitchFamily="34" charset="0"/>
                <a:ea typeface="Times New Roman" pitchFamily="18" charset="0"/>
                <a:cs typeface="+mj-cs"/>
              </a:rPr>
              <a:t> </a:t>
            </a:r>
            <a:r>
              <a:rPr lang="ar-SA" sz="3200" dirty="0" smtClean="0">
                <a:solidFill>
                  <a:srgbClr val="000000"/>
                </a:solidFill>
                <a:latin typeface="Calibri" pitchFamily="34" charset="0"/>
                <a:ea typeface="Times New Roman" pitchFamily="18" charset="0"/>
                <a:cs typeface="+mj-cs"/>
              </a:rPr>
              <a:t>على الحصول على المعلومات وتحليلها وتجميعها ثم تقوي</a:t>
            </a:r>
            <a:r>
              <a:rPr lang="ar-DZ" sz="3200" dirty="0" err="1" smtClean="0">
                <a:solidFill>
                  <a:srgbClr val="000000"/>
                </a:solidFill>
                <a:latin typeface="Calibri" pitchFamily="34" charset="0"/>
                <a:ea typeface="Times New Roman" pitchFamily="18" charset="0"/>
                <a:cs typeface="+mj-cs"/>
              </a:rPr>
              <a:t>مه</a:t>
            </a:r>
            <a:r>
              <a:rPr lang="ar-SA" sz="3200" dirty="0" smtClean="0">
                <a:solidFill>
                  <a:srgbClr val="000000"/>
                </a:solidFill>
                <a:latin typeface="Calibri" pitchFamily="34" charset="0"/>
                <a:ea typeface="Times New Roman" pitchFamily="18" charset="0"/>
                <a:cs typeface="+mj-cs"/>
              </a:rPr>
              <a:t>ا والاحتفاظ </a:t>
            </a:r>
            <a:r>
              <a:rPr lang="ar-SA" sz="3200" dirty="0" err="1" smtClean="0">
                <a:solidFill>
                  <a:srgbClr val="000000"/>
                </a:solidFill>
                <a:latin typeface="Calibri" pitchFamily="34" charset="0"/>
                <a:ea typeface="Times New Roman" pitchFamily="18" charset="0"/>
                <a:cs typeface="+mj-cs"/>
              </a:rPr>
              <a:t>بها</a:t>
            </a:r>
            <a:r>
              <a:rPr lang="ar-SA" sz="3200" dirty="0" smtClean="0">
                <a:solidFill>
                  <a:srgbClr val="000000"/>
                </a:solidFill>
                <a:latin typeface="Calibri" pitchFamily="34" charset="0"/>
                <a:ea typeface="Times New Roman" pitchFamily="18" charset="0"/>
                <a:cs typeface="+mj-cs"/>
              </a:rPr>
              <a:t> بشكل منظم من أجل </a:t>
            </a:r>
            <a:r>
              <a:rPr lang="ar-SA" sz="3200" dirty="0" err="1" smtClean="0">
                <a:solidFill>
                  <a:srgbClr val="000000"/>
                </a:solidFill>
                <a:latin typeface="Calibri" pitchFamily="34" charset="0"/>
                <a:ea typeface="Times New Roman" pitchFamily="18" charset="0"/>
                <a:cs typeface="+mj-cs"/>
              </a:rPr>
              <a:t>است</a:t>
            </a:r>
            <a:r>
              <a:rPr lang="ar-DZ" sz="3200" dirty="0" smtClean="0">
                <a:solidFill>
                  <a:srgbClr val="000000"/>
                </a:solidFill>
                <a:latin typeface="Calibri" pitchFamily="34" charset="0"/>
                <a:ea typeface="Times New Roman" pitchFamily="18" charset="0"/>
                <a:cs typeface="+mj-cs"/>
              </a:rPr>
              <a:t>خ</a:t>
            </a:r>
            <a:r>
              <a:rPr lang="ar-SA" sz="3200" dirty="0" err="1" smtClean="0">
                <a:solidFill>
                  <a:srgbClr val="000000"/>
                </a:solidFill>
                <a:latin typeface="Calibri" pitchFamily="34" charset="0"/>
                <a:ea typeface="Times New Roman" pitchFamily="18" charset="0"/>
                <a:cs typeface="+mj-cs"/>
              </a:rPr>
              <a:t>دامها</a:t>
            </a:r>
            <a:r>
              <a:rPr lang="ar-SA" sz="3200" dirty="0" smtClean="0">
                <a:solidFill>
                  <a:srgbClr val="000000"/>
                </a:solidFill>
                <a:latin typeface="Calibri" pitchFamily="34" charset="0"/>
                <a:ea typeface="Times New Roman" pitchFamily="18" charset="0"/>
                <a:cs typeface="+mj-cs"/>
              </a:rPr>
              <a:t> في مواضعها الصحيحة.</a:t>
            </a:r>
            <a:endParaRPr lang="fr-FR" sz="3200" dirty="0" smtClean="0">
              <a:solidFill>
                <a:schemeClr val="tx1"/>
              </a:solidFill>
              <a:latin typeface="Arial" pitchFamily="34" charset="0"/>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0" y="2357430"/>
            <a:ext cx="8858280" cy="20002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rtl="1" eaLnBrk="0" fontAlgn="base" hangingPunct="0">
              <a:spcBef>
                <a:spcPct val="0"/>
              </a:spcBef>
              <a:spcAft>
                <a:spcPct val="0"/>
              </a:spcAft>
              <a:buFontTx/>
              <a:buChar char="•"/>
            </a:pPr>
            <a:r>
              <a:rPr lang="ar-SA" sz="3200" b="1" dirty="0" smtClean="0">
                <a:solidFill>
                  <a:srgbClr val="000000"/>
                </a:solidFill>
                <a:ea typeface="Times New Roman" pitchFamily="18" charset="0"/>
                <a:cs typeface="+mj-cs"/>
              </a:rPr>
              <a:t>النشاط المتميز: </a:t>
            </a:r>
            <a:r>
              <a:rPr lang="ar-SA" sz="3200" dirty="0" smtClean="0">
                <a:solidFill>
                  <a:srgbClr val="000000"/>
                </a:solidFill>
                <a:ea typeface="Times New Roman" pitchFamily="18" charset="0"/>
                <a:cs typeface="+mj-cs"/>
              </a:rPr>
              <a:t>وذلك بكثرة السؤال عما يدور حوله، وامتلاك درجة عالية من الذكاء، وإدراك الأشياء بطريقة مختلفة عن إدراك الآخرين.</a:t>
            </a:r>
            <a:endParaRPr lang="en-US" sz="3200" b="1" dirty="0" smtClean="0">
              <a:solidFill>
                <a:srgbClr val="000000"/>
              </a:solidFill>
              <a:ea typeface="Times New Roman" pitchFamily="18" charset="0"/>
              <a:cs typeface="+mj-cs"/>
            </a:endParaRPr>
          </a:p>
        </p:txBody>
      </p:sp>
      <p:sp>
        <p:nvSpPr>
          <p:cNvPr id="6" name="Rectangle à coins arrondis 5"/>
          <p:cNvSpPr/>
          <p:nvPr/>
        </p:nvSpPr>
        <p:spPr>
          <a:xfrm>
            <a:off x="214282" y="4572008"/>
            <a:ext cx="8715436" cy="19288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SA" sz="3200" b="1" dirty="0" smtClean="0">
                <a:solidFill>
                  <a:srgbClr val="000000"/>
                </a:solidFill>
                <a:latin typeface="Arial" pitchFamily="34" charset="0"/>
                <a:ea typeface="Times New Roman" pitchFamily="18" charset="0"/>
                <a:cs typeface="+mj-cs"/>
              </a:rPr>
              <a:t>المرونة</a:t>
            </a:r>
            <a:r>
              <a:rPr lang="fr-FR" sz="3200" dirty="0" smtClean="0">
                <a:solidFill>
                  <a:srgbClr val="000000"/>
                </a:solidFill>
                <a:latin typeface="Arial" pitchFamily="34" charset="0"/>
                <a:ea typeface="Times New Roman" pitchFamily="18" charset="0"/>
                <a:cs typeface="+mj-cs"/>
              </a:rPr>
              <a:t>: </a:t>
            </a:r>
            <a:r>
              <a:rPr lang="ar-SA" sz="3200" dirty="0" smtClean="0">
                <a:solidFill>
                  <a:srgbClr val="000000"/>
                </a:solidFill>
                <a:latin typeface="Arial" pitchFamily="34" charset="0"/>
                <a:ea typeface="Times New Roman" pitchFamily="18" charset="0"/>
                <a:cs typeface="+mj-cs"/>
              </a:rPr>
              <a:t>أي سرعة التكيف والانتقال والتحول والتفكير إلى اتجاهات تفكير متعددة ومتنوعة من البعد الزمني والبعد المكاني مع سرعة الاستيعاب، والتكيف مع المتغيرات الجديدة ونقد ومراجعة الذات وإجراء التعديل والتطوير اللازم والارتقاء من مسار نوعي إلى مسار نوعي آخر</a:t>
            </a:r>
            <a:endParaRPr lang="fr-FR" sz="3200" dirty="0">
              <a:cs typeface="+mj-cs"/>
            </a:endParaRPr>
          </a:p>
        </p:txBody>
      </p:sp>
      <p:sp>
        <p:nvSpPr>
          <p:cNvPr id="8" name="Flèche vers le bas 7"/>
          <p:cNvSpPr/>
          <p:nvPr/>
        </p:nvSpPr>
        <p:spPr>
          <a:xfrm>
            <a:off x="3929058" y="500042"/>
            <a:ext cx="1857388" cy="1643074"/>
          </a:xfrm>
          <a:prstGeom prst="downArrow">
            <a:avLst/>
          </a:prstGeom>
          <a:solidFill>
            <a:srgbClr val="FFCCC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643050"/>
            <a:ext cx="8229600" cy="3153540"/>
          </a:xfrm>
        </p:spPr>
        <p:txBody>
          <a:bodyPr>
            <a:normAutofit/>
          </a:bodyPr>
          <a:lstStyle/>
          <a:p>
            <a:pPr lvl="0" algn="just" rtl="1"/>
            <a:r>
              <a:rPr lang="ar-SA" sz="3600" b="1" u="sng" dirty="0" smtClean="0">
                <a:solidFill>
                  <a:srgbClr val="FF0000"/>
                </a:solidFill>
                <a:latin typeface="Calibri" pitchFamily="34" charset="0"/>
                <a:ea typeface="Times New Roman" pitchFamily="18" charset="0"/>
              </a:rPr>
              <a:t>منابع الإبداع ودوافعه</a:t>
            </a:r>
            <a:r>
              <a:rPr lang="fr-FR" sz="3600" b="1" u="sng" dirty="0" smtClean="0">
                <a:solidFill>
                  <a:srgbClr val="FF0000"/>
                </a:solidFill>
                <a:latin typeface="Calibri" pitchFamily="34" charset="0"/>
                <a:ea typeface="Times New Roman" pitchFamily="18" charset="0"/>
              </a:rPr>
              <a:t>: </a:t>
            </a:r>
            <a:r>
              <a:rPr lang="ar-SA" sz="3600" dirty="0" smtClean="0">
                <a:solidFill>
                  <a:srgbClr val="000000"/>
                </a:solidFill>
                <a:latin typeface="Calibri" pitchFamily="34" charset="0"/>
                <a:ea typeface="Times New Roman" pitchFamily="18" charset="0"/>
              </a:rPr>
              <a:t>هناك مبتكرات تولد في ومضة عبقرية، معظمها ولا </a:t>
            </a:r>
            <a:r>
              <a:rPr lang="ar-SA" sz="3600" dirty="0" err="1" smtClean="0">
                <a:solidFill>
                  <a:srgbClr val="000000"/>
                </a:solidFill>
                <a:latin typeface="Calibri" pitchFamily="34" charset="0"/>
                <a:ea typeface="Times New Roman" pitchFamily="18" charset="0"/>
              </a:rPr>
              <a:t>سيما</a:t>
            </a:r>
            <a:r>
              <a:rPr lang="ar-SA" sz="3600" dirty="0" smtClean="0">
                <a:solidFill>
                  <a:srgbClr val="000000"/>
                </a:solidFill>
                <a:latin typeface="Calibri" pitchFamily="34" charset="0"/>
                <a:ea typeface="Times New Roman" pitchFamily="18" charset="0"/>
              </a:rPr>
              <a:t> تلك الناجحة منها هي وليدة البحث الواعي والهادف عن فرص الإبداع التي تتوفر في حالات قليلة فقط، وهناك أربع حالات أساسية من هذه العوامل من شأنها أن تدفع للإبداع وهي</a:t>
            </a:r>
            <a:r>
              <a:rPr lang="fr-FR" sz="3600" b="1" dirty="0" smtClean="0">
                <a:solidFill>
                  <a:srgbClr val="000000"/>
                </a:solidFill>
                <a:latin typeface="Calibri" pitchFamily="34" charset="0"/>
                <a:ea typeface="Times New Roman" pitchFamily="18" charset="0"/>
              </a:rPr>
              <a:t>:</a:t>
            </a:r>
            <a:r>
              <a:rPr lang="fr-FR" sz="5400" dirty="0" smtClean="0">
                <a:solidFill>
                  <a:schemeClr val="tx1"/>
                </a:solidFill>
                <a:latin typeface="Arial" pitchFamily="34" charset="0"/>
              </a:rPr>
              <a:t/>
            </a:r>
            <a:br>
              <a:rPr lang="fr-FR" sz="5400" dirty="0" smtClean="0">
                <a:solidFill>
                  <a:schemeClr val="tx1"/>
                </a:solidFill>
                <a:latin typeface="Arial" pitchFamily="34" charset="0"/>
              </a:rPr>
            </a:b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85720" y="1214422"/>
            <a:ext cx="864393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600" b="0" i="0" u="none" strike="noStrike" cap="none" normalizeH="0" baseline="0" dirty="0" smtClean="0">
                <a:ln>
                  <a:noFill/>
                </a:ln>
                <a:solidFill>
                  <a:srgbClr val="000000"/>
                </a:solidFill>
                <a:effectLst/>
                <a:latin typeface="Calibri" pitchFamily="34" charset="0"/>
                <a:ea typeface="Times New Roman" pitchFamily="18" charset="0"/>
                <a:cs typeface="+mj-cs"/>
              </a:rPr>
              <a:t>الحوادث غير المتوقعة</a:t>
            </a:r>
            <a:r>
              <a:rPr kumimoji="0" lang="fr-FR" sz="36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36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600" b="0" i="0" u="none" strike="noStrike" cap="none" normalizeH="0" baseline="0" dirty="0" smtClean="0">
                <a:ln>
                  <a:noFill/>
                </a:ln>
                <a:solidFill>
                  <a:srgbClr val="000000"/>
                </a:solidFill>
                <a:effectLst/>
                <a:latin typeface="Calibri" pitchFamily="34" charset="0"/>
                <a:ea typeface="Times New Roman" pitchFamily="18" charset="0"/>
                <a:cs typeface="+mj-cs"/>
              </a:rPr>
              <a:t>التناقضات الموجودة داخل المؤسسة</a:t>
            </a:r>
            <a:r>
              <a:rPr kumimoji="0" lang="fr-FR" sz="36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36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600" b="0" i="0" u="none" strike="noStrike" cap="none" normalizeH="0" baseline="0" dirty="0" smtClean="0">
                <a:ln>
                  <a:noFill/>
                </a:ln>
                <a:solidFill>
                  <a:srgbClr val="000000"/>
                </a:solidFill>
                <a:effectLst/>
                <a:latin typeface="Calibri" pitchFamily="34" charset="0"/>
                <a:ea typeface="Times New Roman" pitchFamily="18" charset="0"/>
                <a:cs typeface="+mj-cs"/>
              </a:rPr>
              <a:t>متطلبات العملية الصناعية</a:t>
            </a:r>
            <a:r>
              <a:rPr kumimoji="0" lang="fr-FR" sz="36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36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600" b="0" i="0" u="none" strike="noStrike" cap="none" normalizeH="0" baseline="0" dirty="0" smtClean="0">
                <a:ln>
                  <a:noFill/>
                </a:ln>
                <a:solidFill>
                  <a:srgbClr val="000000"/>
                </a:solidFill>
                <a:effectLst/>
                <a:latin typeface="Calibri" pitchFamily="34" charset="0"/>
                <a:ea typeface="Times New Roman" pitchFamily="18" charset="0"/>
                <a:cs typeface="+mj-cs"/>
              </a:rPr>
              <a:t>تقلبات السّوق والصناعة</a:t>
            </a:r>
            <a:r>
              <a:rPr kumimoji="0" lang="fr-FR" sz="36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36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600" b="0" i="0" u="none" strike="noStrike" cap="none" normalizeH="0" baseline="0" dirty="0" smtClean="0">
                <a:ln>
                  <a:noFill/>
                </a:ln>
                <a:solidFill>
                  <a:srgbClr val="000000"/>
                </a:solidFill>
                <a:effectLst/>
                <a:latin typeface="Calibri" pitchFamily="34" charset="0"/>
                <a:ea typeface="Times New Roman" pitchFamily="18" charset="0"/>
                <a:cs typeface="+mj-cs"/>
              </a:rPr>
              <a:t>التغيرات السكانية أو </a:t>
            </a:r>
            <a:r>
              <a:rPr kumimoji="0" lang="ar-SA" sz="3600" b="0" i="0" u="none" strike="noStrike" cap="none" normalizeH="0" baseline="0" dirty="0" err="1" smtClean="0">
                <a:ln>
                  <a:noFill/>
                </a:ln>
                <a:solidFill>
                  <a:srgbClr val="000000"/>
                </a:solidFill>
                <a:effectLst/>
                <a:latin typeface="Calibri" pitchFamily="34" charset="0"/>
                <a:ea typeface="Times New Roman" pitchFamily="18" charset="0"/>
                <a:cs typeface="+mj-cs"/>
              </a:rPr>
              <a:t>الديمغرافية</a:t>
            </a:r>
            <a:r>
              <a:rPr kumimoji="0" lang="fr-FR" sz="36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36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600" b="0" i="0" u="none" strike="noStrike" cap="none" normalizeH="0" baseline="0" dirty="0" smtClean="0">
                <a:ln>
                  <a:noFill/>
                </a:ln>
                <a:solidFill>
                  <a:srgbClr val="000000"/>
                </a:solidFill>
                <a:effectLst/>
                <a:latin typeface="Calibri" pitchFamily="34" charset="0"/>
                <a:ea typeface="Times New Roman" pitchFamily="18" charset="0"/>
                <a:cs typeface="+mj-cs"/>
              </a:rPr>
              <a:t>التغيرات في المدركات الحسية</a:t>
            </a:r>
            <a:r>
              <a:rPr kumimoji="0" lang="fr-FR" sz="3600" b="0" i="0" u="none" strike="noStrike" cap="none" normalizeH="0" baseline="0" dirty="0" smtClean="0">
                <a:ln>
                  <a:noFill/>
                </a:ln>
                <a:solidFill>
                  <a:srgbClr val="000000"/>
                </a:solidFill>
                <a:effectLst/>
                <a:latin typeface="Calibri" pitchFamily="34" charset="0"/>
                <a:ea typeface="Times New Roman" pitchFamily="18" charset="0"/>
                <a:cs typeface="+mj-cs"/>
              </a:rPr>
              <a:t>.</a:t>
            </a:r>
            <a:endParaRPr kumimoji="0" lang="fr-FR" sz="36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600" b="0" i="0" u="none" strike="noStrike" cap="none" normalizeH="0" baseline="0" dirty="0" smtClean="0">
                <a:ln>
                  <a:noFill/>
                </a:ln>
                <a:solidFill>
                  <a:srgbClr val="000000"/>
                </a:solidFill>
                <a:effectLst/>
                <a:latin typeface="Calibri" pitchFamily="34" charset="0"/>
                <a:ea typeface="Times New Roman" pitchFamily="18" charset="0"/>
                <a:cs typeface="+mj-cs"/>
              </a:rPr>
              <a:t>تطور المعارف</a:t>
            </a:r>
            <a:endParaRPr kumimoji="0" lang="ar-SA" sz="36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1191</TotalTime>
  <Words>1171</Words>
  <PresentationFormat>Affichage à l'écran (4:3)</PresentationFormat>
  <Paragraphs>73</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Débit</vt:lpstr>
      <vt:lpstr>Diapositive 1</vt:lpstr>
      <vt:lpstr>Diapositive 2</vt:lpstr>
      <vt:lpstr>Diapositive 3</vt:lpstr>
      <vt:lpstr>Diapositive 4</vt:lpstr>
      <vt:lpstr>Diapositive 5</vt:lpstr>
      <vt:lpstr>Diapositive 6</vt:lpstr>
      <vt:lpstr>Diapositive 7</vt:lpstr>
      <vt:lpstr>منابع الإبداع ودوافعه: هناك مبتكرات تولد في ومضة عبقرية، معظمها ولا سيما تلك الناجحة منها هي وليدة البحث الواعي والهادف عن فرص الإبداع التي تتوفر في حالات قليلة فقط، وهناك أربع حالات أساسية من هذه العوامل من شأنها أن تدفع للإبداع وهي: </vt:lpstr>
      <vt:lpstr>Diapositive 9</vt:lpstr>
      <vt:lpstr>الفرق بين الإبداع والابتكار</vt:lpstr>
      <vt:lpstr>Diapositive 11</vt:lpstr>
      <vt:lpstr>Diapositive 12</vt:lpstr>
      <vt:lpstr>Diapositive 13</vt:lpstr>
      <vt:lpstr>Diapositive 14</vt:lpstr>
      <vt:lpstr>Diapositive 15</vt:lpstr>
      <vt:lpstr>Diapositive 16</vt:lpstr>
      <vt:lpstr>Diapositive 17</vt:lpstr>
      <vt:lpstr>Diapositive 18</vt:lpstr>
      <vt:lpstr>آثار الإبداع في المؤسسة</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net</dc:creator>
  <cp:lastModifiedBy>net</cp:lastModifiedBy>
  <cp:revision>38</cp:revision>
  <dcterms:created xsi:type="dcterms:W3CDTF">2024-08-28T09:36:26Z</dcterms:created>
  <dcterms:modified xsi:type="dcterms:W3CDTF">2024-12-06T06:00:17Z</dcterms:modified>
</cp:coreProperties>
</file>