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64" r:id="rId3"/>
    <p:sldId id="265" r:id="rId4"/>
    <p:sldId id="266" r:id="rId5"/>
    <p:sldId id="267" r:id="rId6"/>
    <p:sldId id="262" r:id="rId7"/>
    <p:sldId id="258" r:id="rId8"/>
    <p:sldId id="259" r:id="rId9"/>
    <p:sldId id="260" r:id="rId10"/>
    <p:sldId id="261" r:id="rId11"/>
    <p:sldId id="256"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368" autoAdjust="0"/>
    <p:restoredTop sz="94660"/>
  </p:normalViewPr>
  <p:slideViewPr>
    <p:cSldViewPr snapToGrid="0">
      <p:cViewPr varScale="1">
        <p:scale>
          <a:sx n="62" d="100"/>
          <a:sy n="62" d="100"/>
        </p:scale>
        <p:origin x="136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1B182271-9FBB-454D-82EE-07450E828334}" type="datetimeFigureOut">
              <a:rPr lang="fr-FR" smtClean="0"/>
              <a:t>15/12/2025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2900387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1B182271-9FBB-454D-82EE-07450E828334}" type="datetimeFigureOut">
              <a:rPr lang="fr-FR" smtClean="0"/>
              <a:t>15/12/2025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30305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4" name="Date Placeholder 3"/>
          <p:cNvSpPr>
            <a:spLocks noGrp="1"/>
          </p:cNvSpPr>
          <p:nvPr>
            <p:ph type="dt" sz="half" idx="10"/>
          </p:nvPr>
        </p:nvSpPr>
        <p:spPr/>
        <p:txBody>
          <a:bodyPr/>
          <a:lstStyle/>
          <a:p>
            <a:fld id="{1B182271-9FBB-454D-82EE-07450E828334}" type="datetimeFigureOut">
              <a:rPr lang="fr-FR" smtClean="0"/>
              <a:t>15/12/2025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40839286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Modifier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4" name="Date Placeholder 3"/>
          <p:cNvSpPr>
            <a:spLocks noGrp="1"/>
          </p:cNvSpPr>
          <p:nvPr>
            <p:ph type="dt" sz="half" idx="10"/>
          </p:nvPr>
        </p:nvSpPr>
        <p:spPr/>
        <p:txBody>
          <a:bodyPr/>
          <a:lstStyle/>
          <a:p>
            <a:fld id="{1B182271-9FBB-454D-82EE-07450E828334}" type="datetimeFigureOut">
              <a:rPr lang="fr-FR" smtClean="0"/>
              <a:t>15/12/2025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8C55E-3445-4512-878A-A9A39097375D}"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930105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1B182271-9FBB-454D-82EE-07450E828334}" type="datetimeFigureOut">
              <a:rPr lang="fr-FR" smtClean="0"/>
              <a:t>15/12/2025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26520407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B182271-9FBB-454D-82EE-07450E828334}" type="datetimeFigureOut">
              <a:rPr lang="fr-FR" smtClean="0"/>
              <a:t>15/12/2025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24125043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B182271-9FBB-454D-82EE-07450E828334}" type="datetimeFigureOut">
              <a:rPr lang="fr-FR" smtClean="0"/>
              <a:t>15/12/2025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3193544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B182271-9FBB-454D-82EE-07450E828334}" type="datetimeFigureOut">
              <a:rPr lang="fr-FR" smtClean="0"/>
              <a:t>15/12/2025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12583665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B182271-9FBB-454D-82EE-07450E828334}" type="datetimeFigureOut">
              <a:rPr lang="fr-FR" smtClean="0"/>
              <a:t>15/12/2025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2396676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1B182271-9FBB-454D-82EE-07450E828334}" type="datetimeFigureOut">
              <a:rPr lang="fr-FR" smtClean="0"/>
              <a:t>15/12/2025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3085810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1B182271-9FBB-454D-82EE-07450E828334}" type="datetimeFigureOut">
              <a:rPr lang="fr-FR" smtClean="0"/>
              <a:t>15/12/2025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3929836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B182271-9FBB-454D-82EE-07450E828334}" type="datetimeFigureOut">
              <a:rPr lang="fr-FR" smtClean="0"/>
              <a:t>15/12/2025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4254067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B182271-9FBB-454D-82EE-07450E828334}" type="datetimeFigureOut">
              <a:rPr lang="fr-FR" smtClean="0"/>
              <a:t>15/12/2025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2227233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1B182271-9FBB-454D-82EE-07450E828334}" type="datetimeFigureOut">
              <a:rPr lang="fr-FR" smtClean="0"/>
              <a:t>15/12/2025</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838942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B182271-9FBB-454D-82EE-07450E828334}" type="datetimeFigureOut">
              <a:rPr lang="fr-FR" smtClean="0"/>
              <a:t>15/12/2025</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176953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7" name="Date Placeholder 4"/>
          <p:cNvSpPr>
            <a:spLocks noGrp="1"/>
          </p:cNvSpPr>
          <p:nvPr>
            <p:ph type="dt" sz="half" idx="10"/>
          </p:nvPr>
        </p:nvSpPr>
        <p:spPr/>
        <p:txBody>
          <a:bodyPr/>
          <a:lstStyle/>
          <a:p>
            <a:fld id="{1B182271-9FBB-454D-82EE-07450E828334}" type="datetimeFigureOut">
              <a:rPr lang="fr-FR" smtClean="0"/>
              <a:t>15/12/2025</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3871373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1B182271-9FBB-454D-82EE-07450E828334}" type="datetimeFigureOut">
              <a:rPr lang="fr-FR" smtClean="0"/>
              <a:t>15/12/2025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28C55E-3445-4512-878A-A9A39097375D}" type="slidenum">
              <a:rPr lang="fr-FR" smtClean="0"/>
              <a:t>‹N°›</a:t>
            </a:fld>
            <a:endParaRPr lang="fr-FR"/>
          </a:p>
        </p:txBody>
      </p:sp>
    </p:spTree>
    <p:extLst>
      <p:ext uri="{BB962C8B-B14F-4D97-AF65-F5344CB8AC3E}">
        <p14:creationId xmlns:p14="http://schemas.microsoft.com/office/powerpoint/2010/main" val="2405579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B182271-9FBB-454D-82EE-07450E828334}" type="datetimeFigureOut">
              <a:rPr lang="fr-FR" smtClean="0"/>
              <a:t>15/12/2025</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B28C55E-3445-4512-878A-A9A39097375D}" type="slidenum">
              <a:rPr lang="fr-FR" smtClean="0"/>
              <a:t>‹N°›</a:t>
            </a:fld>
            <a:endParaRPr lang="fr-FR"/>
          </a:p>
        </p:txBody>
      </p:sp>
    </p:spTree>
    <p:extLst>
      <p:ext uri="{BB962C8B-B14F-4D97-AF65-F5344CB8AC3E}">
        <p14:creationId xmlns:p14="http://schemas.microsoft.com/office/powerpoint/2010/main" val="2003173578"/>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2645861" y="1444151"/>
            <a:ext cx="7229659" cy="2677656"/>
          </a:xfrm>
          <a:prstGeom prst="rect">
            <a:avLst/>
          </a:prstGeom>
          <a:solidFill>
            <a:schemeClr val="accent2"/>
          </a:solidFill>
        </p:spPr>
        <p:txBody>
          <a:bodyPr wrap="square">
            <a:spAutoFit/>
          </a:bodyPr>
          <a:lstStyle/>
          <a:p>
            <a:pPr algn="ctr"/>
            <a:endParaRPr lang="fr-FR" sz="2400" b="1" i="0" dirty="0">
              <a:solidFill>
                <a:srgbClr val="040C28"/>
              </a:solidFill>
              <a:effectLst/>
              <a:latin typeface="Times New Roman" panose="02020603050405020304" pitchFamily="18" charset="0"/>
              <a:cs typeface="Times New Roman" panose="02020603050405020304" pitchFamily="18" charset="0"/>
            </a:endParaRPr>
          </a:p>
          <a:p>
            <a:pPr algn="ctr"/>
            <a:endParaRPr lang="fr-FR" sz="2400" b="1" i="0" dirty="0">
              <a:solidFill>
                <a:srgbClr val="040C28"/>
              </a:solidFill>
              <a:effectLst/>
              <a:latin typeface="Times New Roman" panose="02020603050405020304" pitchFamily="18" charset="0"/>
              <a:cs typeface="Times New Roman" panose="02020603050405020304" pitchFamily="18" charset="0"/>
            </a:endParaRPr>
          </a:p>
          <a:p>
            <a:pPr algn="ctr"/>
            <a:endParaRPr lang="fr-FR" sz="2400" b="1" i="0" dirty="0">
              <a:solidFill>
                <a:srgbClr val="040C28"/>
              </a:solidFill>
              <a:effectLst/>
              <a:latin typeface="Times New Roman" panose="02020603050405020304" pitchFamily="18" charset="0"/>
              <a:cs typeface="Times New Roman" panose="02020603050405020304" pitchFamily="18" charset="0"/>
            </a:endParaRPr>
          </a:p>
          <a:p>
            <a:pPr algn="ctr"/>
            <a:r>
              <a:rPr lang="fr-FR" sz="2400" b="1" dirty="0">
                <a:solidFill>
                  <a:srgbClr val="040C28"/>
                </a:solidFill>
                <a:latin typeface="Times New Roman" panose="02020603050405020304" pitchFamily="18" charset="0"/>
                <a:cs typeface="Times New Roman" panose="02020603050405020304" pitchFamily="18" charset="0"/>
              </a:rPr>
              <a:t>Dénotation et connotation</a:t>
            </a:r>
          </a:p>
          <a:p>
            <a:pPr algn="ctr"/>
            <a:endParaRPr lang="fr-FR" sz="2400" b="1" dirty="0">
              <a:solidFill>
                <a:srgbClr val="040C28"/>
              </a:solidFill>
              <a:latin typeface="Times New Roman" panose="02020603050405020304" pitchFamily="18" charset="0"/>
              <a:cs typeface="Times New Roman" panose="02020603050405020304" pitchFamily="18" charset="0"/>
            </a:endParaRPr>
          </a:p>
          <a:p>
            <a:r>
              <a:rPr lang="fr-FR" sz="2400" b="1" i="0" dirty="0">
                <a:solidFill>
                  <a:srgbClr val="040C28"/>
                </a:solidFill>
                <a:effectLst/>
                <a:latin typeface="Times New Roman" panose="02020603050405020304" pitchFamily="18" charset="0"/>
                <a:cs typeface="Times New Roman" panose="02020603050405020304" pitchFamily="18" charset="0"/>
              </a:rPr>
              <a:t>Mabrak Sami</a:t>
            </a:r>
          </a:p>
          <a:p>
            <a:r>
              <a:rPr lang="fr-FR" sz="2400" b="1" dirty="0">
                <a:latin typeface="Times New Roman" panose="02020603050405020304" pitchFamily="18" charset="0"/>
                <a:cs typeface="Times New Roman" panose="02020603050405020304" pitchFamily="18" charset="0"/>
              </a:rPr>
              <a:t>s.mabrak@ens-setif.dz</a:t>
            </a:r>
          </a:p>
        </p:txBody>
      </p:sp>
    </p:spTree>
    <p:extLst>
      <p:ext uri="{BB962C8B-B14F-4D97-AF65-F5344CB8AC3E}">
        <p14:creationId xmlns:p14="http://schemas.microsoft.com/office/powerpoint/2010/main" val="112529382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250722" y="1100658"/>
            <a:ext cx="11769213" cy="5593519"/>
          </a:xfrm>
          <a:prstGeom prst="rect">
            <a:avLst/>
          </a:prstGeom>
        </p:spPr>
        <p:txBody>
          <a:bodyPr wrap="square">
            <a:spAutoFit/>
          </a:bodyPr>
          <a:lstStyle/>
          <a:p>
            <a:pPr algn="just">
              <a:lnSpc>
                <a:spcPct val="107000"/>
              </a:lnSpc>
              <a:spcAft>
                <a:spcPts val="800"/>
              </a:spcAft>
            </a:pPr>
            <a:r>
              <a:rPr lang="fr-FR" sz="2800" dirty="0">
                <a:latin typeface="Times New Roman" panose="02020603050405020304" pitchFamily="18" charset="0"/>
                <a:ea typeface="Calibri" panose="020F0502020204030204" pitchFamily="34" charset="0"/>
                <a:cs typeface="Times New Roman" panose="02020603050405020304" pitchFamily="18" charset="0"/>
              </a:rPr>
              <a:t>La connotation, étant elle même un système, comprend des signifiants, des signifiés et le procès qui unit les uns aux autres (signification), et c'est l'inventaire de ces trois éléments qu'il faudrait au premier chef entreprendre pour chaque système. Les signifiants de connotation, que l'on appellera des </a:t>
            </a:r>
            <a:r>
              <a:rPr lang="fr-FR" sz="2800" dirty="0" err="1">
                <a:latin typeface="Times New Roman" panose="02020603050405020304" pitchFamily="18" charset="0"/>
                <a:ea typeface="Calibri" panose="020F0502020204030204" pitchFamily="34" charset="0"/>
                <a:cs typeface="Times New Roman" panose="02020603050405020304" pitchFamily="18" charset="0"/>
              </a:rPr>
              <a:t>connotateurs</a:t>
            </a:r>
            <a:r>
              <a:rPr lang="fr-FR" sz="2800" dirty="0">
                <a:latin typeface="Times New Roman" panose="02020603050405020304" pitchFamily="18" charset="0"/>
                <a:ea typeface="Calibri" panose="020F0502020204030204" pitchFamily="34" charset="0"/>
                <a:cs typeface="Times New Roman" panose="02020603050405020304" pitchFamily="18" charset="0"/>
              </a:rPr>
              <a:t>, sont constitués par des signes (signifiants et signifiés réunis) du système dénoté ; naturellement plusieurs signes dénotés peuvent se réunir pour former un seul </a:t>
            </a:r>
            <a:r>
              <a:rPr lang="fr-FR" sz="2800" dirty="0" err="1">
                <a:latin typeface="Times New Roman" panose="02020603050405020304" pitchFamily="18" charset="0"/>
                <a:ea typeface="Calibri" panose="020F0502020204030204" pitchFamily="34" charset="0"/>
                <a:cs typeface="Times New Roman" panose="02020603050405020304" pitchFamily="18" charset="0"/>
              </a:rPr>
              <a:t>connotateur</a:t>
            </a:r>
            <a:r>
              <a:rPr lang="fr-FR" sz="2800" dirty="0">
                <a:latin typeface="Times New Roman" panose="02020603050405020304" pitchFamily="18" charset="0"/>
                <a:ea typeface="Calibri" panose="020F0502020204030204" pitchFamily="34" charset="0"/>
                <a:cs typeface="Times New Roman" panose="02020603050405020304" pitchFamily="18" charset="0"/>
              </a:rPr>
              <a:t> — s'il est pourvu d'un seul signifié de connotation ; autrement dit, les unités du système connoté n'ont pas forcément la même taille que celles du système dénoté ; de larges fragments de discours dénoté peuvent constituer une seule unité du système connoté (c'est le cas, par exemple, pour le ton d'un texte, fait de mots multiples, mais qui renvoie cependant à un seul signifié). </a:t>
            </a:r>
          </a:p>
        </p:txBody>
      </p:sp>
      <p:sp>
        <p:nvSpPr>
          <p:cNvPr id="3" name="Rectangle 2"/>
          <p:cNvSpPr/>
          <p:nvPr/>
        </p:nvSpPr>
        <p:spPr>
          <a:xfrm>
            <a:off x="4924506" y="294657"/>
            <a:ext cx="2839239" cy="584775"/>
          </a:xfrm>
          <a:prstGeom prst="rect">
            <a:avLst/>
          </a:prstGeom>
        </p:spPr>
        <p:txBody>
          <a:bodyPr wrap="none">
            <a:spAutoFit/>
          </a:bodyPr>
          <a:lstStyle/>
          <a:p>
            <a:r>
              <a:rPr lang="fr-FR" sz="32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La connotation</a:t>
            </a:r>
          </a:p>
        </p:txBody>
      </p:sp>
    </p:spTree>
    <p:extLst>
      <p:ext uri="{BB962C8B-B14F-4D97-AF65-F5344CB8AC3E}">
        <p14:creationId xmlns:p14="http://schemas.microsoft.com/office/powerpoint/2010/main" val="316840916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309716" y="1175150"/>
            <a:ext cx="11739716" cy="5361724"/>
          </a:xfrm>
          <a:prstGeom prst="rect">
            <a:avLst/>
          </a:prstGeom>
        </p:spPr>
        <p:txBody>
          <a:bodyPr wrap="square">
            <a:spAutoFit/>
          </a:bodyPr>
          <a:lstStyle/>
          <a:p>
            <a:pPr algn="just">
              <a:lnSpc>
                <a:spcPct val="107000"/>
              </a:lnSpc>
              <a:spcAft>
                <a:spcPts val="800"/>
              </a:spcAft>
            </a:pPr>
            <a:r>
              <a:rPr lang="fr-FR" sz="3200" dirty="0">
                <a:latin typeface="Times New Roman" panose="02020603050405020304" pitchFamily="18" charset="0"/>
                <a:ea typeface="Calibri" panose="020F0502020204030204" pitchFamily="34" charset="0"/>
                <a:cs typeface="Times New Roman" panose="02020603050405020304" pitchFamily="18" charset="0"/>
              </a:rPr>
              <a:t>Hjelmslev appelle la sémiotique connotative ; le premier système constitue alors le plan de dénotation et le second système (extensif au premier) le plan de connotation. On dira donc qu'un système connoté est un système dont le plan d'expression est constitué lui-même par un système de signification ; les cas courants de connotation seront évidemment constitués par les systèmes complexes dont le langage articulé forme le premier système (c'est par exemple, le cas de la littérature). Dans le second cas (opposé) de décrochage, le premier système (E R C) devient, non le plan d'expression, comme dans la connotation, mais le plan de contenu ou signifié du second système.</a:t>
            </a:r>
          </a:p>
        </p:txBody>
      </p:sp>
      <p:sp>
        <p:nvSpPr>
          <p:cNvPr id="4" name="Rectangle 3"/>
          <p:cNvSpPr/>
          <p:nvPr/>
        </p:nvSpPr>
        <p:spPr>
          <a:xfrm>
            <a:off x="4021674" y="309406"/>
            <a:ext cx="4891083" cy="584775"/>
          </a:xfrm>
          <a:prstGeom prst="rect">
            <a:avLst/>
          </a:prstGeom>
        </p:spPr>
        <p:txBody>
          <a:bodyPr wrap="none">
            <a:spAutoFit/>
          </a:bodyPr>
          <a:lstStyle/>
          <a:p>
            <a:r>
              <a:rPr lang="fr-FR" sz="32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La sémiotique connotative </a:t>
            </a:r>
            <a:endParaRPr lang="fr-FR" sz="3200" b="1" dirty="0">
              <a:solidFill>
                <a:srgbClr val="FFFF00"/>
              </a:solidFill>
            </a:endParaRPr>
          </a:p>
        </p:txBody>
      </p:sp>
    </p:spTree>
    <p:extLst>
      <p:ext uri="{BB962C8B-B14F-4D97-AF65-F5344CB8AC3E}">
        <p14:creationId xmlns:p14="http://schemas.microsoft.com/office/powerpoint/2010/main" val="204730561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3842032" y="220914"/>
            <a:ext cx="4628190" cy="584775"/>
          </a:xfrm>
          <a:prstGeom prst="rect">
            <a:avLst/>
          </a:prstGeom>
        </p:spPr>
        <p:txBody>
          <a:bodyPr wrap="none">
            <a:spAutoFit/>
          </a:bodyPr>
          <a:lstStyle/>
          <a:p>
            <a:r>
              <a:rPr lang="fr-FR" sz="32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la sémiotique connotative</a:t>
            </a:r>
          </a:p>
        </p:txBody>
      </p:sp>
      <p:sp>
        <p:nvSpPr>
          <p:cNvPr id="4" name="Rectangle 3"/>
          <p:cNvSpPr/>
          <p:nvPr/>
        </p:nvSpPr>
        <p:spPr>
          <a:xfrm>
            <a:off x="245806" y="856357"/>
            <a:ext cx="11946194" cy="6001643"/>
          </a:xfrm>
          <a:prstGeom prst="rect">
            <a:avLst/>
          </a:prstGeom>
        </p:spPr>
        <p:txBody>
          <a:bodyPr wrap="square">
            <a:spAutoFit/>
          </a:bodyPr>
          <a:lstStyle/>
          <a:p>
            <a:pPr algn="just"/>
            <a:r>
              <a:rPr lang="fr-FR" sz="2400" dirty="0">
                <a:latin typeface="Times New Roman" panose="02020603050405020304" pitchFamily="18" charset="0"/>
                <a:ea typeface="Calibri" panose="020F0502020204030204" pitchFamily="34" charset="0"/>
                <a:cs typeface="Times New Roman" panose="02020603050405020304" pitchFamily="18" charset="0"/>
              </a:rPr>
              <a:t>Dans la sémiotique connotative, les signifiants du second système sont constitués par les signes du premier ; dans le métalangage, c'est l'inverse : ce sont les signifiés du second système qui sont constitués par les signes du premier. Hjelmslev a précisé la notion de métalangage de la façon suivante : étant donné qu'une opération est une description fondée sur le principe empirique, c'est-à-dire non-contradictoire (cohérente), exhaustive et simple, la sémiotique scientifique ou métalangage est une opération, tandis que la </a:t>
            </a:r>
            <a:r>
              <a:rPr lang="fr-FR" sz="2400" dirty="0">
                <a:solidFill>
                  <a:srgbClr val="FF000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sémiotique connotative </a:t>
            </a:r>
            <a:r>
              <a:rPr lang="fr-FR" sz="2400" dirty="0">
                <a:latin typeface="Times New Roman" panose="02020603050405020304" pitchFamily="18" charset="0"/>
                <a:ea typeface="Calibri" panose="020F0502020204030204" pitchFamily="34" charset="0"/>
                <a:cs typeface="Times New Roman" panose="02020603050405020304" pitchFamily="18" charset="0"/>
              </a:rPr>
              <a:t>ne l'est pas. </a:t>
            </a:r>
            <a:r>
              <a:rPr lang="fr-FR" sz="2400" dirty="0">
                <a:solidFill>
                  <a:srgbClr val="FF000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Il est évident que la sémiologie, par exemple, est un métalangage</a:t>
            </a:r>
            <a:r>
              <a:rPr lang="fr-FR" sz="2400" dirty="0">
                <a:latin typeface="Times New Roman" panose="02020603050405020304" pitchFamily="18" charset="0"/>
                <a:ea typeface="Calibri" panose="020F0502020204030204" pitchFamily="34" charset="0"/>
                <a:cs typeface="Times New Roman" panose="02020603050405020304" pitchFamily="18" charset="0"/>
              </a:rPr>
              <a:t>, </a:t>
            </a:r>
            <a:r>
              <a:rPr lang="fr-FR" sz="2400" dirty="0">
                <a:solidFill>
                  <a:srgbClr val="FF000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puisqu'elle prend en charge à titre de système second un langage premier (ou langage-objet) </a:t>
            </a:r>
            <a:r>
              <a:rPr lang="fr-FR" sz="2400" dirty="0">
                <a:latin typeface="Times New Roman" panose="02020603050405020304" pitchFamily="18" charset="0"/>
                <a:ea typeface="Calibri" panose="020F0502020204030204" pitchFamily="34" charset="0"/>
                <a:cs typeface="Times New Roman" panose="02020603050405020304" pitchFamily="18" charset="0"/>
              </a:rPr>
              <a:t>qui est le système étudié ; et ce système-objet est signifié à travers le métalangage de sémiologie. La notion de métalangage ne doit pas être réservée aux langages scientifiques ; lorsque le langage articulé, dans son état dénoté, prend en charge un système d'objets signifiants, elle se constitue en « opération », c'est-à-dire en métalangage : c'est le cas par exemple, du journal de Mode qui « parle » les significations du vêtement ; cas toutefois idéal car le journal ne présente d'ordinaire pas un discours purement dénoté ; on a donc ici, pour finir, un ensemble complexe où le langage, à son niveau dénoté, est métalangage, mais ou ce métalangage est à son tour saisi dans un procès de connotation</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181552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280219" y="4488421"/>
            <a:ext cx="10176387" cy="553357"/>
          </a:xfrm>
          <a:prstGeom prst="rect">
            <a:avLst/>
          </a:prstGeom>
        </p:spPr>
        <p:txBody>
          <a:bodyPr wrap="square">
            <a:spAutoFit/>
          </a:bodyPr>
          <a:lstStyle/>
          <a:p>
            <a:pPr>
              <a:lnSpc>
                <a:spcPct val="107000"/>
              </a:lnSpc>
              <a:spcAft>
                <a:spcPts val="800"/>
              </a:spcAft>
              <a:tabLst>
                <a:tab pos="2133600" algn="l"/>
              </a:tabLst>
            </a:pPr>
            <a:r>
              <a:rPr lang="fr-FR" sz="2800" dirty="0">
                <a:latin typeface="Times New Roman" panose="02020603050405020304" pitchFamily="18" charset="0"/>
                <a:ea typeface="Calibri" panose="020F0502020204030204" pitchFamily="34" charset="0"/>
                <a:cs typeface="Times New Roman" panose="02020603050405020304" pitchFamily="18" charset="0"/>
              </a:rPr>
              <a:t>On ne traduit pas des mots, mais des réalités exprimées par les mots.</a:t>
            </a:r>
          </a:p>
        </p:txBody>
      </p:sp>
      <p:sp>
        <p:nvSpPr>
          <p:cNvPr id="4" name="Rectangle 3"/>
          <p:cNvSpPr/>
          <p:nvPr/>
        </p:nvSpPr>
        <p:spPr>
          <a:xfrm>
            <a:off x="280219" y="2088558"/>
            <a:ext cx="9896169" cy="553357"/>
          </a:xfrm>
          <a:prstGeom prst="rect">
            <a:avLst/>
          </a:prstGeom>
        </p:spPr>
        <p:txBody>
          <a:bodyPr wrap="square">
            <a:spAutoFit/>
          </a:bodyPr>
          <a:lstStyle/>
          <a:p>
            <a:pPr>
              <a:lnSpc>
                <a:spcPct val="107000"/>
              </a:lnSpc>
              <a:spcAft>
                <a:spcPts val="800"/>
              </a:spcAft>
              <a:tabLst>
                <a:tab pos="2133600" algn="l"/>
              </a:tabLst>
            </a:pPr>
            <a:r>
              <a:rPr lang="fr-FR" sz="2800" dirty="0">
                <a:latin typeface="Times New Roman" panose="02020603050405020304" pitchFamily="18" charset="0"/>
                <a:ea typeface="Calibri" panose="020F0502020204030204" pitchFamily="34" charset="0"/>
                <a:cs typeface="Times New Roman" panose="02020603050405020304" pitchFamily="18" charset="0"/>
              </a:rPr>
              <a:t>Il est à remarquer que nous avons défini des choses et non des mots.</a:t>
            </a:r>
          </a:p>
        </p:txBody>
      </p:sp>
      <p:sp>
        <p:nvSpPr>
          <p:cNvPr id="5" name="Rectangle 4"/>
          <p:cNvSpPr/>
          <p:nvPr/>
        </p:nvSpPr>
        <p:spPr>
          <a:xfrm>
            <a:off x="280219" y="3390487"/>
            <a:ext cx="11164529" cy="522259"/>
          </a:xfrm>
          <a:prstGeom prst="rect">
            <a:avLst/>
          </a:prstGeom>
        </p:spPr>
        <p:txBody>
          <a:bodyPr wrap="square">
            <a:spAutoFit/>
          </a:bodyPr>
          <a:lstStyle/>
          <a:p>
            <a:pPr>
              <a:lnSpc>
                <a:spcPct val="107000"/>
              </a:lnSpc>
              <a:spcAft>
                <a:spcPts val="800"/>
              </a:spcAft>
              <a:tabLst>
                <a:tab pos="2133600" algn="l"/>
              </a:tabLst>
            </a:pPr>
            <a:r>
              <a:rPr lang="fr-FR" sz="2800" dirty="0">
                <a:latin typeface="Times New Roman" panose="02020603050405020304" pitchFamily="18" charset="0"/>
                <a:ea typeface="Calibri" panose="020F0502020204030204" pitchFamily="34" charset="0"/>
                <a:cs typeface="Times New Roman" panose="02020603050405020304" pitchFamily="18" charset="0"/>
              </a:rPr>
              <a:t>C’est une mauvaise méthode que de partir des mots pour définir les choses.</a:t>
            </a:r>
          </a:p>
        </p:txBody>
      </p:sp>
      <p:sp>
        <p:nvSpPr>
          <p:cNvPr id="6" name="Rectangle 5"/>
          <p:cNvSpPr/>
          <p:nvPr/>
        </p:nvSpPr>
        <p:spPr>
          <a:xfrm>
            <a:off x="9411222" y="6170811"/>
            <a:ext cx="2339102" cy="522259"/>
          </a:xfrm>
          <a:prstGeom prst="rect">
            <a:avLst/>
          </a:prstGeom>
        </p:spPr>
        <p:txBody>
          <a:bodyPr wrap="square">
            <a:spAutoFit/>
          </a:bodyPr>
          <a:lstStyle/>
          <a:p>
            <a:pPr>
              <a:lnSpc>
                <a:spcPct val="107000"/>
              </a:lnSpc>
              <a:spcAft>
                <a:spcPts val="800"/>
              </a:spcAft>
              <a:tabLst>
                <a:tab pos="2133600" algn="l"/>
              </a:tabLst>
            </a:pPr>
            <a:r>
              <a:rPr lang="fr-FR" sz="28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(Saussure : 21)</a:t>
            </a:r>
          </a:p>
        </p:txBody>
      </p:sp>
      <p:sp>
        <p:nvSpPr>
          <p:cNvPr id="8" name="Rectangle 7"/>
          <p:cNvSpPr/>
          <p:nvPr/>
        </p:nvSpPr>
        <p:spPr>
          <a:xfrm>
            <a:off x="3842032" y="220914"/>
            <a:ext cx="1712328" cy="584775"/>
          </a:xfrm>
          <a:prstGeom prst="rect">
            <a:avLst/>
          </a:prstGeom>
        </p:spPr>
        <p:txBody>
          <a:bodyPr wrap="none">
            <a:spAutoFit/>
          </a:bodyPr>
          <a:lstStyle/>
          <a:p>
            <a:r>
              <a:rPr lang="fr-FR" sz="32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Constats</a:t>
            </a:r>
          </a:p>
        </p:txBody>
      </p:sp>
    </p:spTree>
    <p:extLst>
      <p:ext uri="{BB962C8B-B14F-4D97-AF65-F5344CB8AC3E}">
        <p14:creationId xmlns:p14="http://schemas.microsoft.com/office/powerpoint/2010/main" val="130943127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4774373" y="648619"/>
            <a:ext cx="2441694" cy="584775"/>
          </a:xfrm>
          <a:prstGeom prst="rect">
            <a:avLst/>
          </a:prstGeom>
        </p:spPr>
        <p:txBody>
          <a:bodyPr wrap="none">
            <a:spAutoFit/>
          </a:bodyPr>
          <a:lstStyle/>
          <a:p>
            <a:r>
              <a:rPr lang="fr-FR" sz="32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Métalangage</a:t>
            </a:r>
            <a:endParaRPr lang="fr-FR" sz="3200" b="1" dirty="0">
              <a:solidFill>
                <a:srgbClr val="FFFF00"/>
              </a:solidFill>
            </a:endParaRPr>
          </a:p>
        </p:txBody>
      </p:sp>
      <p:sp>
        <p:nvSpPr>
          <p:cNvPr id="6" name="Rectangle 5"/>
          <p:cNvSpPr/>
          <p:nvPr/>
        </p:nvSpPr>
        <p:spPr>
          <a:xfrm>
            <a:off x="427705" y="2330611"/>
            <a:ext cx="11135031" cy="2727029"/>
          </a:xfrm>
          <a:prstGeom prst="rect">
            <a:avLst/>
          </a:prstGeom>
        </p:spPr>
        <p:txBody>
          <a:bodyPr wrap="square">
            <a:spAutoFit/>
          </a:bodyPr>
          <a:lstStyle/>
          <a:p>
            <a:pPr algn="just">
              <a:lnSpc>
                <a:spcPct val="107000"/>
              </a:lnSpc>
              <a:spcAft>
                <a:spcPts val="800"/>
              </a:spcAft>
            </a:pPr>
            <a:r>
              <a:rPr lang="fr-FR" sz="3200" dirty="0">
                <a:latin typeface="Times New Roman" panose="02020603050405020304" pitchFamily="18" charset="0"/>
                <a:ea typeface="Calibri" panose="020F0502020204030204" pitchFamily="34" charset="0"/>
                <a:cs typeface="Times New Roman" panose="02020603050405020304" pitchFamily="18" charset="0"/>
              </a:rPr>
              <a:t>1. Langage spécialisé que l'on utilise pour décrire une langue naturelle. (C'est le cas du discours linguistique utilisé dans la description de la structure et du fonctionnement d'une langue naturelle [ou langue-objet] et qui comporte aussi bien des termes construits à cet effet que des termes empruntés à la langue-objet.).</a:t>
            </a:r>
          </a:p>
        </p:txBody>
      </p:sp>
      <p:sp>
        <p:nvSpPr>
          <p:cNvPr id="7" name="Rectangle 6"/>
          <p:cNvSpPr/>
          <p:nvPr/>
        </p:nvSpPr>
        <p:spPr>
          <a:xfrm>
            <a:off x="9187245" y="4941485"/>
            <a:ext cx="3373240" cy="553357"/>
          </a:xfrm>
          <a:prstGeom prst="rect">
            <a:avLst/>
          </a:prstGeom>
        </p:spPr>
        <p:txBody>
          <a:bodyPr wrap="square">
            <a:spAutoFit/>
          </a:bodyPr>
          <a:lstStyle/>
          <a:p>
            <a:pPr>
              <a:lnSpc>
                <a:spcPct val="107000"/>
              </a:lnSpc>
              <a:spcAft>
                <a:spcPts val="800"/>
              </a:spcAft>
              <a:tabLst>
                <a:tab pos="2133600" algn="l"/>
              </a:tabLst>
            </a:pPr>
            <a:r>
              <a:rPr lang="fr-FR" sz="28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Larousse en ligne</a:t>
            </a:r>
          </a:p>
        </p:txBody>
      </p:sp>
      <p:sp>
        <p:nvSpPr>
          <p:cNvPr id="2" name="Rectangle 1">
            <a:extLst>
              <a:ext uri="{FF2B5EF4-FFF2-40B4-BE49-F238E27FC236}">
                <a16:creationId xmlns:a16="http://schemas.microsoft.com/office/drawing/2014/main" id="{DE7F1F88-1D00-5CCD-E14D-7CE99B5CBF85}"/>
              </a:ext>
            </a:extLst>
          </p:cNvPr>
          <p:cNvSpPr/>
          <p:nvPr/>
        </p:nvSpPr>
        <p:spPr>
          <a:xfrm>
            <a:off x="2052193" y="5494842"/>
            <a:ext cx="7135052" cy="1085875"/>
          </a:xfrm>
          <a:prstGeom prst="rect">
            <a:avLst/>
          </a:prstGeom>
          <a:solidFill>
            <a:srgbClr val="92D050"/>
          </a:solidFill>
        </p:spPr>
        <p:txBody>
          <a:bodyPr wrap="square">
            <a:spAutoFit/>
          </a:bodyPr>
          <a:lstStyle/>
          <a:p>
            <a:pPr algn="ctr">
              <a:lnSpc>
                <a:spcPct val="107000"/>
              </a:lnSpc>
              <a:spcAft>
                <a:spcPts val="800"/>
              </a:spcAft>
              <a:tabLst>
                <a:tab pos="2133600" algn="l"/>
              </a:tabLst>
            </a:pPr>
            <a:r>
              <a:rPr lang="fr-FR"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Naturel – Conventionnel – artificiel</a:t>
            </a:r>
          </a:p>
          <a:p>
            <a:pPr algn="ctr">
              <a:lnSpc>
                <a:spcPct val="107000"/>
              </a:lnSpc>
              <a:spcAft>
                <a:spcPts val="800"/>
              </a:spcAft>
              <a:tabLst>
                <a:tab pos="2133600" algn="l"/>
              </a:tabLst>
            </a:pPr>
            <a:r>
              <a:rPr lang="fr-FR"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Origine &amp; fonctionnement &amp; développement</a:t>
            </a:r>
          </a:p>
        </p:txBody>
      </p:sp>
    </p:spTree>
    <p:extLst>
      <p:ext uri="{BB962C8B-B14F-4D97-AF65-F5344CB8AC3E}">
        <p14:creationId xmlns:p14="http://schemas.microsoft.com/office/powerpoint/2010/main" val="51630281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4774373" y="648619"/>
            <a:ext cx="2121093" cy="584775"/>
          </a:xfrm>
          <a:prstGeom prst="rect">
            <a:avLst/>
          </a:prstGeom>
        </p:spPr>
        <p:txBody>
          <a:bodyPr wrap="none">
            <a:spAutoFit/>
          </a:bodyPr>
          <a:lstStyle/>
          <a:p>
            <a:r>
              <a:rPr lang="fr-FR" sz="32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Dénotation</a:t>
            </a:r>
            <a:endParaRPr lang="fr-FR" sz="3200" b="1" dirty="0">
              <a:solidFill>
                <a:srgbClr val="FFFF00"/>
              </a:solidFill>
            </a:endParaRPr>
          </a:p>
        </p:txBody>
      </p:sp>
      <p:sp>
        <p:nvSpPr>
          <p:cNvPr id="2" name="Rectangle 1"/>
          <p:cNvSpPr/>
          <p:nvPr/>
        </p:nvSpPr>
        <p:spPr>
          <a:xfrm>
            <a:off x="378017" y="1825910"/>
            <a:ext cx="10913804" cy="3883499"/>
          </a:xfrm>
          <a:prstGeom prst="rect">
            <a:avLst/>
          </a:prstGeom>
        </p:spPr>
        <p:txBody>
          <a:bodyPr wrap="square">
            <a:spAutoFit/>
          </a:bodyPr>
          <a:lstStyle/>
          <a:p>
            <a:pPr algn="just">
              <a:lnSpc>
                <a:spcPct val="107000"/>
              </a:lnSpc>
              <a:spcAft>
                <a:spcPts val="800"/>
              </a:spcAft>
            </a:pPr>
            <a:r>
              <a:rPr lang="fr-FR" sz="3200" dirty="0">
                <a:latin typeface="Times New Roman" panose="02020603050405020304" pitchFamily="18" charset="0"/>
                <a:ea typeface="Calibri" panose="020F0502020204030204" pitchFamily="34" charset="0"/>
                <a:cs typeface="Times New Roman" panose="02020603050405020304" pitchFamily="18" charset="0"/>
              </a:rPr>
              <a:t>1. Sens fondamental et </a:t>
            </a:r>
            <a:r>
              <a:rPr lang="fr-FR"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stable (attestation historique)</a:t>
            </a:r>
            <a:r>
              <a:rPr lang="fr-FR" sz="3200" dirty="0">
                <a:latin typeface="Times New Roman" panose="02020603050405020304" pitchFamily="18" charset="0"/>
                <a:ea typeface="Calibri" panose="020F0502020204030204" pitchFamily="34" charset="0"/>
                <a:cs typeface="Times New Roman" panose="02020603050405020304" pitchFamily="18" charset="0"/>
              </a:rPr>
              <a:t> d'une unité lexicale, susceptible d'être utilisé en dehors du discours (par opposition à sa </a:t>
            </a:r>
            <a:r>
              <a:rPr lang="fr-FR"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connotation</a:t>
            </a:r>
            <a:r>
              <a:rPr lang="fr-FR" sz="32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fr-FR" sz="3200" dirty="0">
                <a:latin typeface="Times New Roman" panose="02020603050405020304" pitchFamily="18" charset="0"/>
                <a:ea typeface="Calibri" panose="020F0502020204030204" pitchFamily="34" charset="0"/>
                <a:cs typeface="Times New Roman" panose="02020603050405020304" pitchFamily="18" charset="0"/>
              </a:rPr>
              <a:t>2. Ensemble des caractéristiques d'un objet matériel ou idéel, qui ne sont pas nécessairement énoncées dans une langue naturelle, mais qui sont constitutives de l'objet comme objet de pensée dans toute son extension.</a:t>
            </a:r>
          </a:p>
        </p:txBody>
      </p:sp>
      <p:sp>
        <p:nvSpPr>
          <p:cNvPr id="7" name="Rectangle 6"/>
          <p:cNvSpPr/>
          <p:nvPr/>
        </p:nvSpPr>
        <p:spPr>
          <a:xfrm>
            <a:off x="8200104" y="6154857"/>
            <a:ext cx="3373240" cy="553357"/>
          </a:xfrm>
          <a:prstGeom prst="rect">
            <a:avLst/>
          </a:prstGeom>
        </p:spPr>
        <p:txBody>
          <a:bodyPr wrap="square">
            <a:spAutoFit/>
          </a:bodyPr>
          <a:lstStyle/>
          <a:p>
            <a:pPr>
              <a:lnSpc>
                <a:spcPct val="107000"/>
              </a:lnSpc>
              <a:spcAft>
                <a:spcPts val="800"/>
              </a:spcAft>
              <a:tabLst>
                <a:tab pos="2133600" algn="l"/>
              </a:tabLst>
            </a:pPr>
            <a:r>
              <a:rPr lang="fr-FR" sz="28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Larousse en ligne</a:t>
            </a:r>
          </a:p>
        </p:txBody>
      </p:sp>
    </p:spTree>
    <p:extLst>
      <p:ext uri="{BB962C8B-B14F-4D97-AF65-F5344CB8AC3E}">
        <p14:creationId xmlns:p14="http://schemas.microsoft.com/office/powerpoint/2010/main" val="52970095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4774373" y="648619"/>
            <a:ext cx="2371162" cy="584775"/>
          </a:xfrm>
          <a:prstGeom prst="rect">
            <a:avLst/>
          </a:prstGeom>
        </p:spPr>
        <p:txBody>
          <a:bodyPr wrap="none">
            <a:spAutoFit/>
          </a:bodyPr>
          <a:lstStyle/>
          <a:p>
            <a:r>
              <a:rPr lang="fr-FR" sz="32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Connotation</a:t>
            </a:r>
            <a:endParaRPr lang="fr-FR" sz="3200" b="1" dirty="0">
              <a:solidFill>
                <a:srgbClr val="FFFF00"/>
              </a:solidFill>
            </a:endParaRPr>
          </a:p>
        </p:txBody>
      </p:sp>
      <p:sp>
        <p:nvSpPr>
          <p:cNvPr id="7" name="Rectangle 6"/>
          <p:cNvSpPr/>
          <p:nvPr/>
        </p:nvSpPr>
        <p:spPr>
          <a:xfrm>
            <a:off x="8200104" y="6154857"/>
            <a:ext cx="3373240" cy="553357"/>
          </a:xfrm>
          <a:prstGeom prst="rect">
            <a:avLst/>
          </a:prstGeom>
        </p:spPr>
        <p:txBody>
          <a:bodyPr wrap="square">
            <a:spAutoFit/>
          </a:bodyPr>
          <a:lstStyle/>
          <a:p>
            <a:pPr>
              <a:lnSpc>
                <a:spcPct val="107000"/>
              </a:lnSpc>
              <a:spcAft>
                <a:spcPts val="800"/>
              </a:spcAft>
              <a:tabLst>
                <a:tab pos="2133600" algn="l"/>
              </a:tabLst>
            </a:pPr>
            <a:r>
              <a:rPr lang="fr-FR" sz="28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Larousse en ligne</a:t>
            </a:r>
          </a:p>
        </p:txBody>
      </p:sp>
      <p:sp>
        <p:nvSpPr>
          <p:cNvPr id="3" name="Rectangle 2"/>
          <p:cNvSpPr/>
          <p:nvPr/>
        </p:nvSpPr>
        <p:spPr>
          <a:xfrm>
            <a:off x="132735" y="1498865"/>
            <a:ext cx="12059265" cy="4410438"/>
          </a:xfrm>
          <a:prstGeom prst="rect">
            <a:avLst/>
          </a:prstGeom>
        </p:spPr>
        <p:txBody>
          <a:bodyPr wrap="square">
            <a:spAutoFit/>
          </a:bodyPr>
          <a:lstStyle/>
          <a:p>
            <a:pPr algn="just">
              <a:lnSpc>
                <a:spcPct val="107000"/>
              </a:lnSpc>
              <a:spcAft>
                <a:spcPts val="800"/>
              </a:spcAft>
            </a:pPr>
            <a:r>
              <a:rPr lang="fr-FR" sz="3200" dirty="0">
                <a:latin typeface="Times New Roman" panose="02020603050405020304" pitchFamily="18" charset="0"/>
                <a:ea typeface="Calibri" panose="020F0502020204030204" pitchFamily="34" charset="0"/>
                <a:cs typeface="Times New Roman" panose="02020603050405020304" pitchFamily="18" charset="0"/>
              </a:rPr>
              <a:t>1. Ensemble de </a:t>
            </a:r>
            <a:r>
              <a:rPr lang="fr-FR"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significations secondes </a:t>
            </a:r>
            <a:r>
              <a:rPr lang="fr-FR" sz="3200" dirty="0">
                <a:latin typeface="Times New Roman" panose="02020603050405020304" pitchFamily="18" charset="0"/>
                <a:ea typeface="Calibri" panose="020F0502020204030204" pitchFamily="34" charset="0"/>
                <a:cs typeface="Times New Roman" panose="02020603050405020304" pitchFamily="18" charset="0"/>
              </a:rPr>
              <a:t>provoquées par l'utilisation d'un matériau linguistique particulier et qui viennent </a:t>
            </a:r>
            <a:r>
              <a:rPr lang="fr-FR"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s'ajouter au sens conceptuel, fondamental et stable</a:t>
            </a:r>
            <a:r>
              <a:rPr lang="fr-FR" sz="3200" dirty="0">
                <a:latin typeface="Times New Roman" panose="02020603050405020304" pitchFamily="18" charset="0"/>
                <a:ea typeface="Calibri" panose="020F0502020204030204" pitchFamily="34" charset="0"/>
                <a:cs typeface="Times New Roman" panose="02020603050405020304" pitchFamily="18" charset="0"/>
              </a:rPr>
              <a:t>, qui constitue la dénotation. (Ainsi, cheval, destrier, canasson ont la même dénotation, mais ils diffèrent par leurs connotations : destrier a une connotation poétique, canasson une connotation familière.)</a:t>
            </a:r>
          </a:p>
          <a:p>
            <a:pPr algn="just">
              <a:lnSpc>
                <a:spcPct val="107000"/>
              </a:lnSpc>
              <a:spcAft>
                <a:spcPts val="800"/>
              </a:spcAft>
            </a:pPr>
            <a:r>
              <a:rPr lang="fr-FR" sz="3200" dirty="0">
                <a:latin typeface="Times New Roman" panose="02020603050405020304" pitchFamily="18" charset="0"/>
                <a:ea typeface="Calibri" panose="020F0502020204030204" pitchFamily="34" charset="0"/>
                <a:cs typeface="Times New Roman" panose="02020603050405020304" pitchFamily="18" charset="0"/>
              </a:rPr>
              <a:t>2. Valeur que prend quelque chose en plus de sa signification première : Ce texte a des connotations morales.</a:t>
            </a:r>
          </a:p>
        </p:txBody>
      </p:sp>
    </p:spTree>
    <p:extLst>
      <p:ext uri="{BB962C8B-B14F-4D97-AF65-F5344CB8AC3E}">
        <p14:creationId xmlns:p14="http://schemas.microsoft.com/office/powerpoint/2010/main" val="336033515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410497" y="2064362"/>
            <a:ext cx="11371006" cy="3780907"/>
          </a:xfrm>
          <a:prstGeom prst="rect">
            <a:avLst/>
          </a:prstGeom>
        </p:spPr>
        <p:txBody>
          <a:bodyPr wrap="square">
            <a:spAutoFit/>
          </a:bodyPr>
          <a:lstStyle/>
          <a:p>
            <a:pPr algn="just">
              <a:lnSpc>
                <a:spcPct val="107000"/>
              </a:lnSpc>
              <a:spcAft>
                <a:spcPts val="800"/>
              </a:spcAft>
            </a:pPr>
            <a:r>
              <a:rPr lang="fr-FR" sz="3200" dirty="0">
                <a:latin typeface="Times New Roman" panose="02020603050405020304" pitchFamily="18" charset="0"/>
                <a:ea typeface="Calibri" panose="020F0502020204030204" pitchFamily="34" charset="0"/>
                <a:cs typeface="Times New Roman" panose="02020603050405020304" pitchFamily="18" charset="0"/>
              </a:rPr>
              <a:t>On se rappelle que tout système de signification comporte un plan d'expression (E) et un plan de contenu (C) et que la signification coïncide avec la relation (R) des deux plans : E R C. On supposera maintenant qu'un tel système E R C devienne à son tour le simple élément d'un second système, qui lui sera </a:t>
            </a:r>
            <a:r>
              <a:rPr lang="fr-FR"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de la sorte extensif </a:t>
            </a:r>
            <a:r>
              <a:rPr lang="fr-FR" sz="3200" dirty="0">
                <a:latin typeface="Times New Roman" panose="02020603050405020304" pitchFamily="18" charset="0"/>
                <a:ea typeface="Calibri" panose="020F0502020204030204" pitchFamily="34" charset="0"/>
                <a:cs typeface="Times New Roman" panose="02020603050405020304" pitchFamily="18" charset="0"/>
              </a:rPr>
              <a:t>; on aura ainsi affaire à </a:t>
            </a:r>
            <a:r>
              <a:rPr lang="fr-FR" sz="32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deux systèmes de signification imbriqués l'un dans l'autre, mais aussi décrochés l'un par rapport à l'autre.</a:t>
            </a:r>
          </a:p>
        </p:txBody>
      </p:sp>
      <p:sp>
        <p:nvSpPr>
          <p:cNvPr id="4" name="Rectangle 3"/>
          <p:cNvSpPr/>
          <p:nvPr/>
        </p:nvSpPr>
        <p:spPr>
          <a:xfrm>
            <a:off x="3431458" y="788928"/>
            <a:ext cx="4583306" cy="584775"/>
          </a:xfrm>
          <a:prstGeom prst="rect">
            <a:avLst/>
          </a:prstGeom>
        </p:spPr>
        <p:txBody>
          <a:bodyPr wrap="none">
            <a:spAutoFit/>
          </a:bodyPr>
          <a:lstStyle/>
          <a:p>
            <a:r>
              <a:rPr lang="fr-FR" sz="32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 Système de signification </a:t>
            </a:r>
          </a:p>
        </p:txBody>
      </p:sp>
    </p:spTree>
    <p:extLst>
      <p:ext uri="{BB962C8B-B14F-4D97-AF65-F5344CB8AC3E}">
        <p14:creationId xmlns:p14="http://schemas.microsoft.com/office/powerpoint/2010/main" val="307092264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619434" y="2277381"/>
            <a:ext cx="10825316" cy="2727029"/>
          </a:xfrm>
          <a:prstGeom prst="rect">
            <a:avLst/>
          </a:prstGeom>
        </p:spPr>
        <p:txBody>
          <a:bodyPr wrap="square">
            <a:spAutoFit/>
          </a:bodyPr>
          <a:lstStyle/>
          <a:p>
            <a:pPr algn="just">
              <a:lnSpc>
                <a:spcPct val="107000"/>
              </a:lnSpc>
              <a:spcAft>
                <a:spcPts val="800"/>
              </a:spcAft>
            </a:pPr>
            <a:r>
              <a:rPr lang="fr-FR" sz="3200" dirty="0">
                <a:latin typeface="Times New Roman" panose="02020603050405020304" pitchFamily="18" charset="0"/>
                <a:ea typeface="Calibri" panose="020F0502020204030204" pitchFamily="34" charset="0"/>
                <a:cs typeface="Times New Roman" panose="02020603050405020304" pitchFamily="18" charset="0"/>
              </a:rPr>
              <a:t>E R (E R C). C'est le cas de tous les </a:t>
            </a:r>
            <a:r>
              <a:rPr lang="fr-FR" sz="3200" dirty="0" err="1">
                <a:latin typeface="Times New Roman" panose="02020603050405020304" pitchFamily="18" charset="0"/>
                <a:ea typeface="Calibri" panose="020F0502020204030204" pitchFamily="34" charset="0"/>
                <a:cs typeface="Times New Roman" panose="02020603050405020304" pitchFamily="18" charset="0"/>
              </a:rPr>
              <a:t>méta-langages</a:t>
            </a:r>
            <a:r>
              <a:rPr lang="fr-FR" sz="3200" dirty="0">
                <a:latin typeface="Times New Roman" panose="02020603050405020304" pitchFamily="18" charset="0"/>
                <a:ea typeface="Calibri" panose="020F0502020204030204" pitchFamily="34" charset="0"/>
                <a:cs typeface="Times New Roman" panose="02020603050405020304" pitchFamily="18" charset="0"/>
              </a:rPr>
              <a:t> : un métalangage est un système dont le plan du contenu est constitué lui-même par un système de signification ; ou encore, c'est une sémiotique qui traite d'une sémiotique. Telles sont les deux voies d'amplification des systèmes doubles. </a:t>
            </a:r>
          </a:p>
        </p:txBody>
      </p:sp>
      <p:sp>
        <p:nvSpPr>
          <p:cNvPr id="5" name="Rectangle 4"/>
          <p:cNvSpPr/>
          <p:nvPr/>
        </p:nvSpPr>
        <p:spPr>
          <a:xfrm>
            <a:off x="4390384" y="663367"/>
            <a:ext cx="2441694" cy="584775"/>
          </a:xfrm>
          <a:prstGeom prst="rect">
            <a:avLst/>
          </a:prstGeom>
        </p:spPr>
        <p:txBody>
          <a:bodyPr wrap="none">
            <a:spAutoFit/>
          </a:bodyPr>
          <a:lstStyle/>
          <a:p>
            <a:r>
              <a:rPr lang="fr-FR" sz="32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Métalangage</a:t>
            </a:r>
            <a:endParaRPr lang="fr-FR" sz="3200" b="1" dirty="0">
              <a:solidFill>
                <a:srgbClr val="FFFF00"/>
              </a:solidFill>
            </a:endParaRPr>
          </a:p>
        </p:txBody>
      </p:sp>
    </p:spTree>
    <p:extLst>
      <p:ext uri="{BB962C8B-B14F-4D97-AF65-F5344CB8AC3E}">
        <p14:creationId xmlns:p14="http://schemas.microsoft.com/office/powerpoint/2010/main" val="311953441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connotation et métalang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962" y="2575283"/>
            <a:ext cx="10366382" cy="2158949"/>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5" name="Rectangle 4"/>
          <p:cNvSpPr/>
          <p:nvPr/>
        </p:nvSpPr>
        <p:spPr>
          <a:xfrm>
            <a:off x="3583210" y="678115"/>
            <a:ext cx="5105885" cy="584775"/>
          </a:xfrm>
          <a:prstGeom prst="rect">
            <a:avLst/>
          </a:prstGeom>
        </p:spPr>
        <p:txBody>
          <a:bodyPr wrap="none">
            <a:spAutoFit/>
          </a:bodyPr>
          <a:lstStyle/>
          <a:p>
            <a:r>
              <a:rPr lang="fr-FR" sz="32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Connotation et métalangage</a:t>
            </a:r>
            <a:endParaRPr lang="fr-FR" sz="3200" b="1" dirty="0">
              <a:solidFill>
                <a:srgbClr val="FFFF00"/>
              </a:solidFill>
            </a:endParaRPr>
          </a:p>
        </p:txBody>
      </p:sp>
    </p:spTree>
    <p:extLst>
      <p:ext uri="{BB962C8B-B14F-4D97-AF65-F5344CB8AC3E}">
        <p14:creationId xmlns:p14="http://schemas.microsoft.com/office/powerpoint/2010/main" val="397979756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ppt_w</p:attrName>
                                        </p:attrNameLst>
                                      </p:cBhvr>
                                      <p:tavLst>
                                        <p:tav tm="0">
                                          <p:val>
                                            <p:fltVal val="0"/>
                                          </p:val>
                                        </p:tav>
                                        <p:tav tm="100000">
                                          <p:val>
                                            <p:strVal val="#ppt_w"/>
                                          </p:val>
                                        </p:tav>
                                      </p:tavLst>
                                    </p:anim>
                                    <p:anim calcmode="lin" valueType="num">
                                      <p:cBhvr>
                                        <p:cTn id="8" dur="500" fill="hold"/>
                                        <p:tgtEl>
                                          <p:spTgt spid="1026"/>
                                        </p:tgtEl>
                                        <p:attrNameLst>
                                          <p:attrName>ppt_h</p:attrName>
                                        </p:attrNameLst>
                                      </p:cBhvr>
                                      <p:tavLst>
                                        <p:tav tm="0">
                                          <p:val>
                                            <p:fltVal val="0"/>
                                          </p:val>
                                        </p:tav>
                                        <p:tav tm="100000">
                                          <p:val>
                                            <p:strVal val="#ppt_h"/>
                                          </p:val>
                                        </p:tav>
                                      </p:tavLst>
                                    </p:anim>
                                    <p:animEffect transition="in" filter="fade">
                                      <p:cBhvr>
                                        <p:cTn id="9"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3002988" y="855094"/>
            <a:ext cx="5505033" cy="584775"/>
          </a:xfrm>
          <a:prstGeom prst="rect">
            <a:avLst/>
          </a:prstGeom>
        </p:spPr>
        <p:txBody>
          <a:bodyPr wrap="none">
            <a:spAutoFit/>
          </a:bodyPr>
          <a:lstStyle/>
          <a:p>
            <a:r>
              <a:rPr lang="fr-FR" sz="3200"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Linguistique de la connotation</a:t>
            </a:r>
          </a:p>
        </p:txBody>
      </p:sp>
      <p:sp>
        <p:nvSpPr>
          <p:cNvPr id="3" name="Rectangle 2"/>
          <p:cNvSpPr/>
          <p:nvPr/>
        </p:nvSpPr>
        <p:spPr>
          <a:xfrm>
            <a:off x="1022237" y="2528103"/>
            <a:ext cx="10132142" cy="2727029"/>
          </a:xfrm>
          <a:prstGeom prst="rect">
            <a:avLst/>
          </a:prstGeom>
        </p:spPr>
        <p:txBody>
          <a:bodyPr wrap="square">
            <a:spAutoFit/>
          </a:bodyPr>
          <a:lstStyle/>
          <a:p>
            <a:pPr algn="just">
              <a:lnSpc>
                <a:spcPct val="107000"/>
              </a:lnSpc>
              <a:spcAft>
                <a:spcPts val="800"/>
              </a:spcAft>
            </a:pPr>
            <a:r>
              <a:rPr lang="fr-FR" sz="3200" dirty="0">
                <a:latin typeface="Times New Roman" panose="02020603050405020304" pitchFamily="18" charset="0"/>
                <a:ea typeface="Calibri" panose="020F0502020204030204" pitchFamily="34" charset="0"/>
                <a:cs typeface="Times New Roman" panose="02020603050405020304" pitchFamily="18" charset="0"/>
              </a:rPr>
              <a:t>La société développe sans cesse, à partir du système premier que lui fournit le langage humain, des systèmes de sens seconds et cette élaboration, tantôt affichée, tantôt masquée, rationalisée, touche de très près à une véritable </a:t>
            </a:r>
            <a:r>
              <a:rPr lang="fr-FR" sz="32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anthropologie historique</a:t>
            </a:r>
            <a:r>
              <a:rPr lang="fr-FR" sz="3200" dirty="0">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19881504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2427</TotalTime>
  <Words>1031</Words>
  <Application>Microsoft Office PowerPoint</Application>
  <PresentationFormat>Grand écran</PresentationFormat>
  <Paragraphs>38</Paragraphs>
  <Slides>12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Century Gothic</vt:lpstr>
      <vt:lpstr>Times New Roman</vt:lpstr>
      <vt:lpstr>Wingdings 3</vt:lpstr>
      <vt:lpstr>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38</cp:revision>
  <dcterms:created xsi:type="dcterms:W3CDTF">2023-10-14T07:02:04Z</dcterms:created>
  <dcterms:modified xsi:type="dcterms:W3CDTF">2025-12-15T11:30:18Z</dcterms:modified>
</cp:coreProperties>
</file>